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
  </p:notesMasterIdLst>
  <p:sldIdLst>
    <p:sldId id="256"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D3D3D3"/>
    <a:srgbClr val="F3C9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47A10-149C-440A-B43F-23A7B2D8C77B}" type="datetimeFigureOut">
              <a:rPr lang="en-IN" smtClean="0"/>
              <a:t>19-01-2023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B8938-34BA-47B0-BCBB-8730E7605398}" type="slidenum">
              <a:rPr lang="en-IN" smtClean="0"/>
              <a:t>‹#›</a:t>
            </a:fld>
            <a:endParaRPr lang="en-IN"/>
          </a:p>
        </p:txBody>
      </p:sp>
    </p:spTree>
    <p:extLst>
      <p:ext uri="{BB962C8B-B14F-4D97-AF65-F5344CB8AC3E}">
        <p14:creationId xmlns:p14="http://schemas.microsoft.com/office/powerpoint/2010/main" val="292480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Revenue by Property Name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Revenue by Room Type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by Booking Platform</a:t>
            </a:r>
            <a:endParaRPr dirty="0"/>
          </a:p>
          <a:p>
            <a:r>
              <a:rPr b="0" dirty="0"/>
              <a:t>No alt text provided</a:t>
            </a:r>
            <a:endParaRPr dirty="0"/>
          </a:p>
          <a:p>
            <a:endParaRPr dirty="0"/>
          </a:p>
          <a:p>
            <a:r>
              <a:rPr b="1" dirty="0"/>
              <a:t>Revenue by Room Type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133314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Revenue by Property Name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Revenue by Room Type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by Booking Platform</a:t>
            </a:r>
            <a:endParaRPr dirty="0"/>
          </a:p>
          <a:p>
            <a:r>
              <a:rPr b="0" dirty="0"/>
              <a:t>No alt text provided</a:t>
            </a:r>
            <a:endParaRPr dirty="0"/>
          </a:p>
          <a:p>
            <a:endParaRPr dirty="0"/>
          </a:p>
          <a:p>
            <a:r>
              <a:rPr b="1" dirty="0"/>
              <a:t>Revenue by Room Type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132023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C7D807A-D3EC-4DEA-86E2-120E4093F1A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0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4499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668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416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332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99585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70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7ED9C8-F09A-4D9E-BEC0-4725162E21FF}" type="datetimeFigureOut">
              <a:rPr lang="en-US" smtClean="0"/>
              <a:t>1/19/2023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1638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2363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6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7ED9C8-F09A-4D9E-BEC0-4725162E21FF}" type="datetimeFigureOut">
              <a:rPr lang="en-US" smtClean="0"/>
              <a:t>1/19/2023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7D807A-D3EC-4DEA-86E2-120E4093F1A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432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bf0ee91-a27b-439d-8418-862e7c5a047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2807832" y="2579916"/>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defRPr/>
            </a:pPr>
            <a:r>
              <a:rPr kumimoji="0" lang="en-US" sz="3200" b="1" i="0" u="none" strike="noStrike" kern="1200" cap="none" spc="0" normalizeH="0" baseline="0" noProof="0" dirty="0">
                <a:ln>
                  <a:noFill/>
                </a:ln>
                <a:solidFill>
                  <a:srgbClr val="F3C910"/>
                </a:solidFill>
                <a:effectLst/>
                <a:highlight>
                  <a:srgbClr val="800000"/>
                </a:highlight>
                <a:uLnTx/>
                <a:uFillTx/>
                <a:latin typeface="Segoe UI" panose="020B0502040204020203" pitchFamily="34" charset="0"/>
                <a:cs typeface="Segoe UI" panose="020B0502040204020203" pitchFamily="34" charset="0"/>
              </a:rPr>
              <a:t>Revenue </a:t>
            </a:r>
            <a:r>
              <a:rPr kumimoji="0" lang="en-US" sz="3200" b="1" i="0" u="none" strike="noStrike" kern="1200" cap="none" spc="0" normalizeH="0" baseline="0" noProof="0" dirty="0">
                <a:ln>
                  <a:noFill/>
                </a:ln>
                <a:solidFill>
                  <a:srgbClr val="D3D3D3"/>
                </a:solidFill>
                <a:effectLst/>
                <a:highlight>
                  <a:srgbClr val="800000"/>
                </a:highlight>
                <a:uLnTx/>
                <a:uFillTx/>
                <a:latin typeface="Segoe UI" panose="020B0502040204020203" pitchFamily="34" charset="0"/>
                <a:cs typeface="Segoe UI" panose="020B0502040204020203" pitchFamily="34" charset="0"/>
              </a:rPr>
              <a:t>Insights</a:t>
            </a:r>
            <a:r>
              <a:rPr kumimoji="0" lang="en-US" sz="3200" b="1" i="0" u="none" strike="noStrike" kern="1200" cap="none" spc="0" normalizeH="0" baseline="0" noProof="0" dirty="0">
                <a:ln>
                  <a:noFill/>
                </a:ln>
                <a:solidFill>
                  <a:srgbClr val="F3C910"/>
                </a:solidFill>
                <a:effectLst/>
                <a:highlight>
                  <a:srgbClr val="800000"/>
                </a:highlight>
                <a:uLnTx/>
                <a:uFillTx/>
                <a:latin typeface="Segoe UI" panose="020B0502040204020203" pitchFamily="34" charset="0"/>
                <a:cs typeface="Segoe UI" panose="020B0502040204020203" pitchFamily="34" charset="0"/>
              </a:rPr>
              <a:t> Dashboard</a:t>
            </a:r>
            <a:br>
              <a:rPr kumimoji="0" lang="en-US" sz="3200" b="0" i="0" u="none" strike="noStrike" kern="1200" cap="none" spc="0" normalizeH="0" baseline="0" noProof="0" dirty="0">
                <a:ln>
                  <a:noFill/>
                </a:ln>
                <a:solidFill>
                  <a:srgbClr val="F3C910"/>
                </a:solidFill>
                <a:effectLst/>
                <a:highlight>
                  <a:srgbClr val="800000"/>
                </a:highlight>
                <a:uLnTx/>
                <a:uFillTx/>
                <a:latin typeface="Segoe UI" panose="020B0502040204020203" pitchFamily="34" charset="0"/>
                <a:cs typeface="Segoe UI" panose="020B0502040204020203" pitchFamily="34" charset="0"/>
              </a:rPr>
            </a:br>
            <a:r>
              <a:rPr kumimoji="0" lang="en-US" sz="3200" b="1" i="0" u="none" strike="noStrike" kern="1200" cap="none" spc="0" normalizeH="0" baseline="0" noProof="0" dirty="0">
                <a:ln>
                  <a:noFill/>
                </a:ln>
                <a:solidFill>
                  <a:srgbClr val="F3C910"/>
                </a:solidFill>
                <a:effectLst/>
                <a:highlight>
                  <a:srgbClr val="800000"/>
                </a:highlight>
                <a:uLnTx/>
                <a:uFillTx/>
                <a:latin typeface="Segoe UI" panose="020B0502040204020203" pitchFamily="34" charset="0"/>
                <a:cs typeface="Segoe UI" panose="020B0502040204020203" pitchFamily="34" charset="0"/>
              </a:rPr>
              <a:t>Industry</a:t>
            </a:r>
            <a:r>
              <a:rPr kumimoji="0" lang="en-US" sz="3200" b="0" i="0" u="none" strike="noStrike" kern="1200" cap="none" spc="0" normalizeH="0" baseline="0" noProof="0" dirty="0">
                <a:ln>
                  <a:noFill/>
                </a:ln>
                <a:solidFill>
                  <a:srgbClr val="F3C910"/>
                </a:solidFill>
                <a:effectLst/>
                <a:highlight>
                  <a:srgbClr val="800000"/>
                </a:highlight>
                <a:uLnTx/>
                <a:uFillTx/>
                <a:latin typeface="Segoe UI" panose="020B0502040204020203" pitchFamily="34" charset="0"/>
                <a:cs typeface="Segoe UI" panose="020B0502040204020203" pitchFamily="34" charset="0"/>
              </a:rPr>
              <a:t> :-- </a:t>
            </a:r>
            <a:r>
              <a:rPr lang="en-IN" sz="3200" b="1" i="0" u="none" strike="noStrike" dirty="0">
                <a:solidFill>
                  <a:srgbClr val="FFFFFF"/>
                </a:solidFill>
                <a:effectLst/>
                <a:highlight>
                  <a:srgbClr val="800000"/>
                </a:highlight>
                <a:latin typeface="Segoe UI" panose="020B0502040204020203" pitchFamily="34" charset="0"/>
                <a:cs typeface="Segoe UI" panose="020B0502040204020203" pitchFamily="34" charset="0"/>
              </a:rPr>
              <a:t>Hospitality</a:t>
            </a:r>
            <a:br>
              <a:rPr lang="en-IN" sz="3200" b="1" i="0" u="none" strike="noStrike" dirty="0">
                <a:solidFill>
                  <a:srgbClr val="FFFFFF"/>
                </a:solidFill>
                <a:effectLst/>
                <a:highlight>
                  <a:srgbClr val="800000"/>
                </a:highlight>
                <a:latin typeface="Segoe UI" panose="020B0502040204020203" pitchFamily="34" charset="0"/>
                <a:cs typeface="Segoe UI" panose="020B0502040204020203" pitchFamily="34" charset="0"/>
              </a:rPr>
            </a:br>
            <a:endParaRPr kumimoji="0" lang="en-US" sz="3200" b="0" i="0" u="none" strike="noStrike" kern="1200" cap="none" spc="0" normalizeH="0" baseline="0" noProof="0" dirty="0">
              <a:ln>
                <a:noFill/>
              </a:ln>
              <a:solidFill>
                <a:srgbClr val="F3C910"/>
              </a:solidFill>
              <a:effectLst/>
              <a:highlight>
                <a:srgbClr val="800000"/>
              </a:highlight>
              <a:uLnTx/>
              <a:uFillTx/>
              <a:latin typeface="Segoe UI" panose="020B0502040204020203" pitchFamily="34" charset="0"/>
              <a:cs typeface="Segoe UI" panose="020B0502040204020203" pitchFamily="34" charset="0"/>
            </a:endParaRPr>
          </a:p>
        </p:txBody>
      </p:sp>
      <p:pic>
        <p:nvPicPr>
          <p:cNvPr id="3" name="Picture 2" descr="Chart, waterfall chart&#10;&#10;Description automatically generated">
            <a:extLst>
              <a:ext uri="{FF2B5EF4-FFF2-40B4-BE49-F238E27FC236}">
                <a16:creationId xmlns:a16="http://schemas.microsoft.com/office/drawing/2014/main" id="{66A1FC3F-2006-1E36-DABF-CA3C9704479C}"/>
              </a:ext>
            </a:extLst>
          </p:cNvPr>
          <p:cNvPicPr>
            <a:picLocks noChangeAspect="1"/>
          </p:cNvPicPr>
          <p:nvPr/>
        </p:nvPicPr>
        <p:blipFill>
          <a:blip r:embed="rId2"/>
          <a:stretch>
            <a:fillRect/>
          </a:stretch>
        </p:blipFill>
        <p:spPr>
          <a:xfrm>
            <a:off x="9121320" y="1708001"/>
            <a:ext cx="2667896" cy="13627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descr="Icon&#10;&#10;Description automatically generated">
            <a:extLst>
              <a:ext uri="{FF2B5EF4-FFF2-40B4-BE49-F238E27FC236}">
                <a16:creationId xmlns:a16="http://schemas.microsoft.com/office/drawing/2014/main" id="{3E5A66C7-4309-3FF0-FD44-4A37EA51B830}"/>
              </a:ext>
            </a:extLst>
          </p:cNvPr>
          <p:cNvPicPr>
            <a:picLocks noChangeAspect="1"/>
          </p:cNvPicPr>
          <p:nvPr/>
        </p:nvPicPr>
        <p:blipFill>
          <a:blip r:embed="rId3"/>
          <a:stretch>
            <a:fillRect/>
          </a:stretch>
        </p:blipFill>
        <p:spPr>
          <a:xfrm>
            <a:off x="402786" y="1715308"/>
            <a:ext cx="2667896" cy="13554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TextBox 7">
            <a:extLst>
              <a:ext uri="{FF2B5EF4-FFF2-40B4-BE49-F238E27FC236}">
                <a16:creationId xmlns:a16="http://schemas.microsoft.com/office/drawing/2014/main" id="{CC458D2D-D115-9EF4-29D2-3E9AAAF134BB}"/>
              </a:ext>
            </a:extLst>
          </p:cNvPr>
          <p:cNvSpPr txBox="1"/>
          <p:nvPr/>
        </p:nvSpPr>
        <p:spPr>
          <a:xfrm>
            <a:off x="8131615" y="5637006"/>
            <a:ext cx="4282709" cy="523220"/>
          </a:xfrm>
          <a:prstGeom prst="rect">
            <a:avLst/>
          </a:prstGeom>
          <a:noFill/>
        </p:spPr>
        <p:txBody>
          <a:bodyPr wrap="square" rtlCol="0">
            <a:spAutoFit/>
          </a:bodyPr>
          <a:lstStyle/>
          <a:p>
            <a:r>
              <a:rPr lang="en-US" sz="2800" b="1" dirty="0">
                <a:highlight>
                  <a:srgbClr val="D9D9D9"/>
                </a:highlight>
                <a:latin typeface="Segoe UI" panose="020B0502040204020203" pitchFamily="34" charset="0"/>
                <a:cs typeface="Segoe UI" panose="020B0502040204020203" pitchFamily="34" charset="0"/>
              </a:rPr>
              <a:t>Naveen Kumar Adapala</a:t>
            </a:r>
            <a:endParaRPr lang="en-IN" sz="2800" b="1" dirty="0">
              <a:highlight>
                <a:srgbClr val="D9D9D9"/>
              </a:highligh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Revenue Insights</a:t>
            </a:r>
          </a:p>
        </p:txBody>
      </p:sp>
      <p:pic>
        <p:nvPicPr>
          <p:cNvPr id="3" name="Picture 2" descr="Graphical user interface&#10;&#10;Description automatically generated">
            <a:extLst>
              <a:ext uri="{FF2B5EF4-FFF2-40B4-BE49-F238E27FC236}">
                <a16:creationId xmlns:a16="http://schemas.microsoft.com/office/drawing/2014/main" id="{EB9574B0-14DE-09D3-D658-6DF518DCF0D9}"/>
              </a:ext>
            </a:extLst>
          </p:cNvPr>
          <p:cNvPicPr>
            <a:picLocks noChangeAspect="1"/>
          </p:cNvPicPr>
          <p:nvPr/>
        </p:nvPicPr>
        <p:blipFill>
          <a:blip r:embed="rId3"/>
          <a:stretch>
            <a:fillRect/>
          </a:stretch>
        </p:blipFill>
        <p:spPr>
          <a:xfrm>
            <a:off x="125260" y="1126823"/>
            <a:ext cx="12066740" cy="4604353"/>
          </a:xfrm>
          <a:prstGeom prst="rect">
            <a:avLst/>
          </a:prstGeom>
        </p:spPr>
      </p:pic>
    </p:spTree>
    <p:extLst>
      <p:ext uri="{BB962C8B-B14F-4D97-AF65-F5344CB8AC3E}">
        <p14:creationId xmlns:p14="http://schemas.microsoft.com/office/powerpoint/2010/main" val="167136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image ,card ,card ,card ,card ,card ,shape ,shape ,slicer ,shape ,slicer ,Revenue by Property Name ,pivotTable ,Revenue by Room Type ,shape ,Revenue by Booking Platform ,Revenue by Room Type ,shape ,shape ,shape ,shape ,shape ,shape ,shape ,shape. Please refer to the notes on this slide for details">
            <a:hlinkClick r:id="rId3"/>
          </p:cNvPr>
          <p:cNvPicPr>
            <a:picLocks noChangeAspect="1"/>
          </p:cNvPicPr>
          <p:nvPr/>
        </p:nvPicPr>
        <p:blipFill>
          <a:blip r:embed="rId4"/>
          <a:stretch>
            <a:fillRect/>
          </a:stretch>
        </p:blipFill>
        <p:spPr>
          <a:xfrm>
            <a:off x="200025" y="0"/>
            <a:ext cx="11782425" cy="6858000"/>
          </a:xfrm>
          <a:prstGeom prst="rect">
            <a:avLst/>
          </a:prstGeom>
          <a:noFill/>
        </p:spPr>
      </p:pic>
      <p:sp>
        <p:nvSpPr>
          <p:cNvPr id="4" name="Title" hidden="1"/>
          <p:cNvSpPr>
            <a:spLocks noGrp="1"/>
          </p:cNvSpPr>
          <p:nvPr>
            <p:ph type="title"/>
          </p:nvPr>
        </p:nvSpPr>
        <p:spPr/>
        <p:txBody>
          <a:bodyPr/>
          <a:lstStyle/>
          <a:p>
            <a:r>
              <a:t>Revenue Insights</a:t>
            </a:r>
          </a:p>
        </p:txBody>
      </p:sp>
    </p:spTree>
    <p:extLst>
      <p:ext uri="{BB962C8B-B14F-4D97-AF65-F5344CB8AC3E}">
        <p14:creationId xmlns:p14="http://schemas.microsoft.com/office/powerpoint/2010/main" val="40886455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309</Words>
  <Application>Microsoft Office PowerPoint</Application>
  <PresentationFormat>Widescreen</PresentationFormat>
  <Paragraphs>164</Paragraphs>
  <Slides>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Calibri Light</vt:lpstr>
      <vt:lpstr>Gill Sans MT</vt:lpstr>
      <vt:lpstr>Segoe UI</vt:lpstr>
      <vt:lpstr>Custom Design</vt:lpstr>
      <vt:lpstr>Gallery</vt:lpstr>
      <vt:lpstr>Revenue Insights Dashboard Industry :-- Hospitality </vt:lpstr>
      <vt:lpstr>Revenue Insights</vt:lpstr>
      <vt:lpstr>Revenue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KUMAR NAVEEN</cp:lastModifiedBy>
  <cp:revision>6</cp:revision>
  <dcterms:created xsi:type="dcterms:W3CDTF">2016-09-04T11:54:55Z</dcterms:created>
  <dcterms:modified xsi:type="dcterms:W3CDTF">2023-01-19T15:59:07Z</dcterms:modified>
</cp:coreProperties>
</file>