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4" r:id="rId13"/>
    <p:sldId id="293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9DD2-8D2B-4306-8F4A-784D601A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E6DB0-AEB9-A0FB-8EE6-2AF2FD4F6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EEDEE-7AE0-F68D-1D8F-50DB176C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26DA-1D18-482C-B957-1D56C99752B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AFE0-8C10-73E5-0B2C-26527E07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B759E-6DB7-988F-8F66-B5C3E44D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D62E-9739-4257-B4A6-77601328F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04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1D49E-AF62-BBC4-B185-28ABF61F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9C594-8B92-75A8-E0FA-E00A909A5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38536-B43F-163B-63FA-108A695F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26DA-1D18-482C-B957-1D56C99752B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DDCBB-BF0A-2D29-3039-029B7FF3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2C74-0C3B-5514-10B3-B7C9ABDA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D62E-9739-4257-B4A6-77601328F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05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2F566-F1AB-CFD7-72E8-4CE2AE948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6F851-852E-01BE-3024-B66B2F5A1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A427B-8C2A-63E9-4F69-378E8AE7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26DA-1D18-482C-B957-1D56C99752B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33C1D-D6CF-809C-1712-9F48B4CC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E116-F441-8073-365C-73013BEE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D62E-9739-4257-B4A6-77601328F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5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17E2-837A-4B46-BCBD-B75E81CB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45831-CD98-57F7-F758-3DAB5D070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658A0-412A-1C51-5D9F-EC66B7ED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26DA-1D18-482C-B957-1D56C99752B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0ADBE-9422-51C0-F5B6-0A79BAEB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C155-A4A4-DFF5-8DDA-0F4ECA76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D62E-9739-4257-B4A6-77601328F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63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F261-6120-3D80-2F9D-18EE9AB5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00485-8C5D-17E5-59D5-66EE68350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62E72-36A0-3F71-4906-F5CF22E0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26DA-1D18-482C-B957-1D56C99752B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87158-619C-E0D9-9628-F15C67ED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2151-6351-A23A-CA85-D1DE78B9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D62E-9739-4257-B4A6-77601328F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29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E7C3-87BF-79F3-1C59-A587DC8B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D49F2-17BD-CEF8-5BB3-C70E97E80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5B01-4B66-F76F-53B4-23022C260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D2629-116D-6BF9-E50C-AE0E205F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26DA-1D18-482C-B957-1D56C99752B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509EF-FC4E-CD1D-B025-A30F1AA8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76D41-E307-5D80-F1AC-D70BF721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D62E-9739-4257-B4A6-77601328F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53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7E2-99C0-96BC-6E4B-7258FAB9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612FB-4641-B959-21A7-1C003FBEA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F7E86-A650-DF2E-FED7-6FAB1ECC8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5526C-C07C-34D9-D8E5-85099A7AB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8C396-9C3E-6026-0BDE-9E7F4F599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7F0BF-82A7-271F-7D06-9CFC2A49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26DA-1D18-482C-B957-1D56C99752B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4C195-4713-CB43-6E3C-689A8DFD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B07D5-96EF-EA9E-DA2A-D29687F9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D62E-9739-4257-B4A6-77601328F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94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BD4D-A1CC-9BB1-49E5-4DFE9F62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3EAA1-6D06-3E27-1347-C9035DBD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26DA-1D18-482C-B957-1D56C99752B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A4A69-D057-D99B-B7CB-F6914053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3FA36-399B-9E50-6969-0B6209F5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D62E-9739-4257-B4A6-77601328F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35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F78E3-A1B4-3BBD-AB0C-E227C08F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26DA-1D18-482C-B957-1D56C99752B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E45AF-B6F9-BBA9-062F-4B7C8B78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9D617-196D-F862-02CC-D7B1198E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D62E-9739-4257-B4A6-77601328F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55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013E-7957-EBDF-4BC2-3AFED5A2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92BD-2AE7-0AFB-701C-D96AE968A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7D1AF-FD9D-87F5-A9C6-645F562F9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6454F-F078-CE03-3C19-1589330D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26DA-1D18-482C-B957-1D56C99752B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0843C-9D52-8DEA-6A7E-7CFC2F6C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86399-D9E6-D5EF-D8AB-4ACB0072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D62E-9739-4257-B4A6-77601328F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57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2214-94CC-C259-7573-A863E867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D2E6D-135E-1C1F-6844-7048BEBB1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18889-7F5B-E0BA-8D6F-576512FFF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6ED34-A391-D95C-BD68-11DF508A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26DA-1D18-482C-B957-1D56C99752B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F2CCF-C956-30C8-0595-896B8C43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15B28-3A44-B6AB-BCCB-6CFB905C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D62E-9739-4257-B4A6-77601328F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03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10546-CE43-FD1A-1F32-7AA0E529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CD526-D43B-B7C2-EF67-C0D8C5453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2B55E-496A-72C1-C8F7-80F41FDBD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C26DA-1D18-482C-B957-1D56C99752B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D77F7-105F-B673-E175-1A6600147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F4D7-AC06-3B4A-EA75-F6FD114D7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2D62E-9739-4257-B4A6-77601328F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39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en/thank-you-text-message-note-39418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ground, outdoor, helmet, headdress&#10;&#10;Description automatically generated">
            <a:extLst>
              <a:ext uri="{FF2B5EF4-FFF2-40B4-BE49-F238E27FC236}">
                <a16:creationId xmlns:a16="http://schemas.microsoft.com/office/drawing/2014/main" id="{BD79BDC2-14F4-D4E4-D673-BE2B66C2A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8DA8ED-6BBD-AAF8-6C8A-91CF6DA548BD}"/>
              </a:ext>
            </a:extLst>
          </p:cNvPr>
          <p:cNvSpPr txBox="1"/>
          <p:nvPr/>
        </p:nvSpPr>
        <p:spPr>
          <a:xfrm>
            <a:off x="3092320" y="1085656"/>
            <a:ext cx="5472000" cy="54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EXPLORATORY DATA ANALYSIS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323AF5-F3C2-104F-CEA7-6981455E1273}"/>
              </a:ext>
            </a:extLst>
          </p:cNvPr>
          <p:cNvSpPr txBox="1"/>
          <p:nvPr/>
        </p:nvSpPr>
        <p:spPr>
          <a:xfrm>
            <a:off x="7264270" y="1828606"/>
            <a:ext cx="3492000" cy="43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SPACE MISSION 1957-2022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A82B1-276F-2F98-0F66-850670B577A9}"/>
              </a:ext>
            </a:extLst>
          </p:cNvPr>
          <p:cNvSpPr txBox="1"/>
          <p:nvPr/>
        </p:nvSpPr>
        <p:spPr>
          <a:xfrm>
            <a:off x="7919358" y="6117577"/>
            <a:ext cx="4140000" cy="504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Naveen Kumar Adapala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5B58B5-B531-D46F-EBA9-5484542793D3}"/>
              </a:ext>
            </a:extLst>
          </p:cNvPr>
          <p:cNvSpPr txBox="1"/>
          <p:nvPr/>
        </p:nvSpPr>
        <p:spPr>
          <a:xfrm>
            <a:off x="3092320" y="1828606"/>
            <a:ext cx="2520000" cy="57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SQL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448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ground, outdoor, helmet, headdress&#10;&#10;Description automatically generated">
            <a:extLst>
              <a:ext uri="{FF2B5EF4-FFF2-40B4-BE49-F238E27FC236}">
                <a16:creationId xmlns:a16="http://schemas.microsoft.com/office/drawing/2014/main" id="{BD79BDC2-14F4-D4E4-D673-BE2B66C2A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0948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1A82B1-276F-2F98-0F66-850670B577A9}"/>
              </a:ext>
            </a:extLst>
          </p:cNvPr>
          <p:cNvSpPr txBox="1"/>
          <p:nvPr/>
        </p:nvSpPr>
        <p:spPr>
          <a:xfrm>
            <a:off x="7919358" y="6117577"/>
            <a:ext cx="4140000" cy="504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Naveen Kumar Adapala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074347-08EF-A2C8-4761-AE44054919B5}"/>
              </a:ext>
            </a:extLst>
          </p:cNvPr>
          <p:cNvSpPr txBox="1"/>
          <p:nvPr/>
        </p:nvSpPr>
        <p:spPr>
          <a:xfrm>
            <a:off x="2997485" y="1396572"/>
            <a:ext cx="6568810" cy="258532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TEMPTABLE AS (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*,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YEAR(DATE) AS YEAR 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space_missions$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YEAR, COUNT(YEAR) AS NO_OF_MISSION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TEMPTABLE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BY YEAR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BY 2 DESC;</a:t>
            </a:r>
            <a:endParaRPr lang="en-IN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1DDAFD-BCE3-B19D-3D0C-EB9E741B4D2D}"/>
              </a:ext>
            </a:extLst>
          </p:cNvPr>
          <p:cNvSpPr txBox="1"/>
          <p:nvPr/>
        </p:nvSpPr>
        <p:spPr>
          <a:xfrm>
            <a:off x="2997485" y="342770"/>
            <a:ext cx="6368480" cy="43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--===== No of Missions by Year =====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659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ground, outdoor, helmet, headdress&#10;&#10;Description automatically generated">
            <a:extLst>
              <a:ext uri="{FF2B5EF4-FFF2-40B4-BE49-F238E27FC236}">
                <a16:creationId xmlns:a16="http://schemas.microsoft.com/office/drawing/2014/main" id="{BD79BDC2-14F4-D4E4-D673-BE2B66C2A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0948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1A82B1-276F-2F98-0F66-850670B577A9}"/>
              </a:ext>
            </a:extLst>
          </p:cNvPr>
          <p:cNvSpPr txBox="1"/>
          <p:nvPr/>
        </p:nvSpPr>
        <p:spPr>
          <a:xfrm>
            <a:off x="7919358" y="6117577"/>
            <a:ext cx="4140000" cy="504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Naveen Kumar Adapala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074347-08EF-A2C8-4761-AE44054919B5}"/>
              </a:ext>
            </a:extLst>
          </p:cNvPr>
          <p:cNvSpPr txBox="1"/>
          <p:nvPr/>
        </p:nvSpPr>
        <p:spPr>
          <a:xfrm>
            <a:off x="2997485" y="1396572"/>
            <a:ext cx="6568810" cy="286232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TEMPTABLE AS (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*,</a:t>
            </a:r>
          </a:p>
          <a:p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CAST(REPLACE(PRICE,',','') AS DECIMAL) AS AMOUNT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space_missions$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COUNTRY,SUM(AMOUNT) AS TOTAL_AMOUNT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TEMPTABLE</a:t>
            </a:r>
          </a:p>
          <a:p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 AMOUNT IS NOT NULL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BY COUNTRY 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BY 2 DESC;</a:t>
            </a:r>
            <a:endParaRPr lang="en-IN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1DDAFD-BCE3-B19D-3D0C-EB9E741B4D2D}"/>
              </a:ext>
            </a:extLst>
          </p:cNvPr>
          <p:cNvSpPr txBox="1"/>
          <p:nvPr/>
        </p:nvSpPr>
        <p:spPr>
          <a:xfrm>
            <a:off x="2997485" y="323720"/>
            <a:ext cx="7508590" cy="43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--=====Country wise spend total amount in us millions======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958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ground, outdoor, helmet, headdress&#10;&#10;Description automatically generated">
            <a:extLst>
              <a:ext uri="{FF2B5EF4-FFF2-40B4-BE49-F238E27FC236}">
                <a16:creationId xmlns:a16="http://schemas.microsoft.com/office/drawing/2014/main" id="{BD79BDC2-14F4-D4E4-D673-BE2B66C2A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0948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1A82B1-276F-2F98-0F66-850670B577A9}"/>
              </a:ext>
            </a:extLst>
          </p:cNvPr>
          <p:cNvSpPr txBox="1"/>
          <p:nvPr/>
        </p:nvSpPr>
        <p:spPr>
          <a:xfrm>
            <a:off x="7919358" y="6117577"/>
            <a:ext cx="4140000" cy="504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Naveen Kumar Adapala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074347-08EF-A2C8-4761-AE44054919B5}"/>
              </a:ext>
            </a:extLst>
          </p:cNvPr>
          <p:cNvSpPr txBox="1"/>
          <p:nvPr/>
        </p:nvSpPr>
        <p:spPr>
          <a:xfrm>
            <a:off x="2997485" y="1396572"/>
            <a:ext cx="6568810" cy="286232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TEMPTABLE AS (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*,</a:t>
            </a:r>
          </a:p>
          <a:p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CAST(REPLACE(PRICE,',','') AS DECIMAL) AS AMOUNT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space_missions$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COMPANY,SUM(AMOUNT) AS Total_AMOUNT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TEMPTABLE</a:t>
            </a:r>
          </a:p>
          <a:p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 AMOUNT IS NOT NULL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BY COMPANY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BY 2 DESC;</a:t>
            </a:r>
            <a:endParaRPr lang="en-IN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1DDAFD-BCE3-B19D-3D0C-EB9E741B4D2D}"/>
              </a:ext>
            </a:extLst>
          </p:cNvPr>
          <p:cNvSpPr txBox="1"/>
          <p:nvPr/>
        </p:nvSpPr>
        <p:spPr>
          <a:xfrm>
            <a:off x="2997485" y="323720"/>
            <a:ext cx="7508590" cy="43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--=====Company wise spend total amount in us millions======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848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ground, outdoor, helmet, headdress&#10;&#10;Description automatically generated">
            <a:extLst>
              <a:ext uri="{FF2B5EF4-FFF2-40B4-BE49-F238E27FC236}">
                <a16:creationId xmlns:a16="http://schemas.microsoft.com/office/drawing/2014/main" id="{BD79BDC2-14F4-D4E4-D673-BE2B66C2A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0948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1A82B1-276F-2F98-0F66-850670B577A9}"/>
              </a:ext>
            </a:extLst>
          </p:cNvPr>
          <p:cNvSpPr txBox="1"/>
          <p:nvPr/>
        </p:nvSpPr>
        <p:spPr>
          <a:xfrm>
            <a:off x="7919358" y="6117577"/>
            <a:ext cx="4140000" cy="504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Naveen Kumar Adapala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074347-08EF-A2C8-4761-AE44054919B5}"/>
              </a:ext>
            </a:extLst>
          </p:cNvPr>
          <p:cNvSpPr txBox="1"/>
          <p:nvPr/>
        </p:nvSpPr>
        <p:spPr>
          <a:xfrm>
            <a:off x="2997485" y="1240388"/>
            <a:ext cx="6568810" cy="397031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TEMPTABLE AS (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CASE</a:t>
            </a:r>
          </a:p>
          <a:p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MISSIONSTATUS = 'SUCCESS' THEN 'SUCCESS_RATE'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ELSE 'FAIL'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 AS STATUS_RATE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space_missions$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STATUS_RATE,COUNT(*) AS TOTAL_MISSIONS,</a:t>
            </a:r>
          </a:p>
          <a:p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CONVERT(DECIMAL(5,2),100.0 * COUNT(*) / (SELECT COUNT(*) FROM TEMPTABLE)) AS PERCENTAGE_RATE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TEMPTABLE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BY STATUS_RATE;</a:t>
            </a:r>
            <a:endParaRPr lang="en-IN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1DDAFD-BCE3-B19D-3D0C-EB9E741B4D2D}"/>
              </a:ext>
            </a:extLst>
          </p:cNvPr>
          <p:cNvSpPr txBox="1"/>
          <p:nvPr/>
        </p:nvSpPr>
        <p:spPr>
          <a:xfrm>
            <a:off x="2997485" y="323720"/>
            <a:ext cx="7508590" cy="43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--==== SUCCESS RATE &amp; FAILURE RATE GLOBAL =====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26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ground, outdoor, helmet, headdress&#10;&#10;Description automatically generated">
            <a:extLst>
              <a:ext uri="{FF2B5EF4-FFF2-40B4-BE49-F238E27FC236}">
                <a16:creationId xmlns:a16="http://schemas.microsoft.com/office/drawing/2014/main" id="{BD79BDC2-14F4-D4E4-D673-BE2B66C2A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6423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1A82B1-276F-2F98-0F66-850670B577A9}"/>
              </a:ext>
            </a:extLst>
          </p:cNvPr>
          <p:cNvSpPr txBox="1"/>
          <p:nvPr/>
        </p:nvSpPr>
        <p:spPr>
          <a:xfrm>
            <a:off x="7919358" y="6117577"/>
            <a:ext cx="4140000" cy="504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Naveen Kumar Adapala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" name="Picture 6" descr="Logo">
            <a:extLst>
              <a:ext uri="{FF2B5EF4-FFF2-40B4-BE49-F238E27FC236}">
                <a16:creationId xmlns:a16="http://schemas.microsoft.com/office/drawing/2014/main" id="{502CF114-E223-1DD2-E7B3-9419EF7DF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6111" y="236423"/>
            <a:ext cx="11138170" cy="525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8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ground, outdoor, helmet, headdress&#10;&#10;Description automatically generated">
            <a:extLst>
              <a:ext uri="{FF2B5EF4-FFF2-40B4-BE49-F238E27FC236}">
                <a16:creationId xmlns:a16="http://schemas.microsoft.com/office/drawing/2014/main" id="{BD79BDC2-14F4-D4E4-D673-BE2B66C2A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8DA8ED-6BBD-AAF8-6C8A-91CF6DA548BD}"/>
              </a:ext>
            </a:extLst>
          </p:cNvPr>
          <p:cNvSpPr txBox="1"/>
          <p:nvPr/>
        </p:nvSpPr>
        <p:spPr>
          <a:xfrm>
            <a:off x="295275" y="114106"/>
            <a:ext cx="11258550" cy="46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--------Data Cleaning &amp; Exploration of the Space Missions 1957-2022 -------------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A82B1-276F-2F98-0F66-850670B577A9}"/>
              </a:ext>
            </a:extLst>
          </p:cNvPr>
          <p:cNvSpPr txBox="1"/>
          <p:nvPr/>
        </p:nvSpPr>
        <p:spPr>
          <a:xfrm>
            <a:off x="7919358" y="6117577"/>
            <a:ext cx="4140000" cy="504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Naveen Kumar Adapala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261BC4-DEA3-653B-57B8-780080BC34C7}"/>
              </a:ext>
            </a:extLst>
          </p:cNvPr>
          <p:cNvSpPr txBox="1"/>
          <p:nvPr/>
        </p:nvSpPr>
        <p:spPr>
          <a:xfrm>
            <a:off x="3080550" y="957068"/>
            <a:ext cx="5688000" cy="46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--Show all the records of the Table-------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CD9AA1-CEAA-2641-9F27-ACF77C86B347}"/>
              </a:ext>
            </a:extLst>
          </p:cNvPr>
          <p:cNvSpPr txBox="1"/>
          <p:nvPr/>
        </p:nvSpPr>
        <p:spPr>
          <a:xfrm>
            <a:off x="4849012" y="1632781"/>
            <a:ext cx="2951964" cy="286232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COMPANY,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LOCATION,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DATE,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TIME,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ROCKET,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MISSION,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ROCKETSTATUS,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PRICE,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MISSIONSTATUS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space_missions$;</a:t>
            </a:r>
            <a:endParaRPr lang="en-IN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3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ground, outdoor, helmet, headdress&#10;&#10;Description automatically generated">
            <a:extLst>
              <a:ext uri="{FF2B5EF4-FFF2-40B4-BE49-F238E27FC236}">
                <a16:creationId xmlns:a16="http://schemas.microsoft.com/office/drawing/2014/main" id="{BD79BDC2-14F4-D4E4-D673-BE2B66C2A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8DA8ED-6BBD-AAF8-6C8A-91CF6DA548BD}"/>
              </a:ext>
            </a:extLst>
          </p:cNvPr>
          <p:cNvSpPr txBox="1"/>
          <p:nvPr/>
        </p:nvSpPr>
        <p:spPr>
          <a:xfrm>
            <a:off x="4494000" y="78105"/>
            <a:ext cx="3204000" cy="43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--===Data Cleaning===--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A82B1-276F-2F98-0F66-850670B577A9}"/>
              </a:ext>
            </a:extLst>
          </p:cNvPr>
          <p:cNvSpPr txBox="1"/>
          <p:nvPr/>
        </p:nvSpPr>
        <p:spPr>
          <a:xfrm>
            <a:off x="7919358" y="6117577"/>
            <a:ext cx="4140000" cy="504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Naveen Kumar Adapala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261BC4-DEA3-653B-57B8-780080BC34C7}"/>
              </a:ext>
            </a:extLst>
          </p:cNvPr>
          <p:cNvSpPr txBox="1"/>
          <p:nvPr/>
        </p:nvSpPr>
        <p:spPr>
          <a:xfrm>
            <a:off x="133350" y="957067"/>
            <a:ext cx="11849100" cy="39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--====Separating location into individual columns for address, citystate and country; using parse ====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C2395-1470-3A96-0560-0BBD130CD835}"/>
              </a:ext>
            </a:extLst>
          </p:cNvPr>
          <p:cNvSpPr txBox="1"/>
          <p:nvPr/>
        </p:nvSpPr>
        <p:spPr>
          <a:xfrm>
            <a:off x="4494000" y="1701083"/>
            <a:ext cx="2951964" cy="646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LOCATION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space_missions$;</a:t>
            </a:r>
            <a:endParaRPr lang="en-IN" b="1" dirty="0">
              <a:solidFill>
                <a:schemeClr val="bg1"/>
              </a:solidFill>
              <a:highlight>
                <a:srgbClr val="80808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9703E-A917-64C8-2248-B0D07FF77B6F}"/>
              </a:ext>
            </a:extLst>
          </p:cNvPr>
          <p:cNvSpPr txBox="1"/>
          <p:nvPr/>
        </p:nvSpPr>
        <p:spPr>
          <a:xfrm>
            <a:off x="3359982" y="2695431"/>
            <a:ext cx="5220000" cy="4888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--=== Replace periods with commas ===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074347-08EF-A2C8-4761-AE44054919B5}"/>
              </a:ext>
            </a:extLst>
          </p:cNvPr>
          <p:cNvSpPr txBox="1"/>
          <p:nvPr/>
        </p:nvSpPr>
        <p:spPr>
          <a:xfrm>
            <a:off x="2752532" y="3505369"/>
            <a:ext cx="7109926" cy="120032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PARSENAME(REPLACE(LOCATION,',','.'),3) AS Address,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PARSENAME(REPLACE(LOCATION,',','.'),2) AS CityState,</a:t>
            </a:r>
          </a:p>
          <a:p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PARSENAME(REPLACE(LOCATION,',','.'),1) AS Country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space_missions$;</a:t>
            </a:r>
            <a:endParaRPr lang="en-IN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57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ground, outdoor, helmet, headdress&#10;&#10;Description automatically generated">
            <a:extLst>
              <a:ext uri="{FF2B5EF4-FFF2-40B4-BE49-F238E27FC236}">
                <a16:creationId xmlns:a16="http://schemas.microsoft.com/office/drawing/2014/main" id="{BD79BDC2-14F4-D4E4-D673-BE2B66C2A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8DA8ED-6BBD-AAF8-6C8A-91CF6DA548BD}"/>
              </a:ext>
            </a:extLst>
          </p:cNvPr>
          <p:cNvSpPr txBox="1"/>
          <p:nvPr/>
        </p:nvSpPr>
        <p:spPr>
          <a:xfrm>
            <a:off x="1978458" y="169748"/>
            <a:ext cx="7884000" cy="39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--===== create 3 new columns for the newly split location) ======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A82B1-276F-2F98-0F66-850670B577A9}"/>
              </a:ext>
            </a:extLst>
          </p:cNvPr>
          <p:cNvSpPr txBox="1"/>
          <p:nvPr/>
        </p:nvSpPr>
        <p:spPr>
          <a:xfrm>
            <a:off x="7919358" y="6117577"/>
            <a:ext cx="4140000" cy="504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Naveen Kumar Adapala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074347-08EF-A2C8-4761-AE44054919B5}"/>
              </a:ext>
            </a:extLst>
          </p:cNvPr>
          <p:cNvSpPr txBox="1"/>
          <p:nvPr/>
        </p:nvSpPr>
        <p:spPr>
          <a:xfrm>
            <a:off x="2413715" y="756008"/>
            <a:ext cx="6730285" cy="480131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 TABLE space_missions$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Address VARCHAR(150);</a:t>
            </a:r>
          </a:p>
          <a:p>
            <a:endParaRPr lang="en-IN" sz="1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 space_missions$</a:t>
            </a:r>
          </a:p>
          <a:p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Address = PARSENAME(REPLACE(LOCATION,',','.'),3);</a:t>
            </a:r>
          </a:p>
          <a:p>
            <a:endParaRPr lang="en-IN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 TABLE space_missions$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CityState VARCHAR(150);</a:t>
            </a:r>
          </a:p>
          <a:p>
            <a:endParaRPr lang="en-IN" sz="1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 space_missions$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CityState = PARSENAME(REPLACE(LOCATION,',','.'),2);</a:t>
            </a:r>
          </a:p>
          <a:p>
            <a:endParaRPr lang="en-IN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 TABLE space_missions$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Country VARCHAR(150);</a:t>
            </a:r>
          </a:p>
          <a:p>
            <a:endParaRPr lang="en-IN" sz="1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 space_missions$</a:t>
            </a:r>
          </a:p>
          <a:p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Country = PARSENAME(REPLACE(LOCATION,',','.'),1);</a:t>
            </a:r>
            <a:endParaRPr lang="en-IN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29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ground, outdoor, helmet, headdress&#10;&#10;Description automatically generated">
            <a:extLst>
              <a:ext uri="{FF2B5EF4-FFF2-40B4-BE49-F238E27FC236}">
                <a16:creationId xmlns:a16="http://schemas.microsoft.com/office/drawing/2014/main" id="{BD79BDC2-14F4-D4E4-D673-BE2B66C2A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8DA8ED-6BBD-AAF8-6C8A-91CF6DA548BD}"/>
              </a:ext>
            </a:extLst>
          </p:cNvPr>
          <p:cNvSpPr txBox="1"/>
          <p:nvPr/>
        </p:nvSpPr>
        <p:spPr>
          <a:xfrm>
            <a:off x="1978458" y="169748"/>
            <a:ext cx="7884000" cy="39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--=== Update the null values in price column into zero ====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A82B1-276F-2F98-0F66-850670B577A9}"/>
              </a:ext>
            </a:extLst>
          </p:cNvPr>
          <p:cNvSpPr txBox="1"/>
          <p:nvPr/>
        </p:nvSpPr>
        <p:spPr>
          <a:xfrm>
            <a:off x="7919358" y="6117577"/>
            <a:ext cx="4140000" cy="504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Naveen Kumar Adapala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074347-08EF-A2C8-4761-AE44054919B5}"/>
              </a:ext>
            </a:extLst>
          </p:cNvPr>
          <p:cNvSpPr txBox="1"/>
          <p:nvPr/>
        </p:nvSpPr>
        <p:spPr>
          <a:xfrm>
            <a:off x="4388283" y="735496"/>
            <a:ext cx="3165042" cy="9233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 space_missions$ </a:t>
            </a:r>
          </a:p>
          <a:p>
            <a:pPr algn="ctr"/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PRICE = 0</a:t>
            </a:r>
          </a:p>
          <a:p>
            <a:pPr algn="ctr"/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 PRICE IS NULL;</a:t>
            </a:r>
            <a:endParaRPr lang="en-IN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1DDAFD-BCE3-B19D-3D0C-EB9E741B4D2D}"/>
              </a:ext>
            </a:extLst>
          </p:cNvPr>
          <p:cNvSpPr txBox="1"/>
          <p:nvPr/>
        </p:nvSpPr>
        <p:spPr>
          <a:xfrm>
            <a:off x="101025" y="1546199"/>
            <a:ext cx="3528000" cy="39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--==== MissionStatus =====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A3ACC0-AE9B-09DE-6976-82D551D96FA8}"/>
              </a:ext>
            </a:extLst>
          </p:cNvPr>
          <p:cNvSpPr txBox="1"/>
          <p:nvPr/>
        </p:nvSpPr>
        <p:spPr>
          <a:xfrm>
            <a:off x="2732974" y="2111947"/>
            <a:ext cx="9080068" cy="14773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MISSIONSTATUS,COUNT(MISSIONSTATUS) AS "Total Missions" 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Space_Missions$</a:t>
            </a:r>
          </a:p>
          <a:p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 MISSIONSTATUS IN ('Success','Failure','Partial Failure','Prelaunch Failure')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BY MISSIONSTATUS 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BY 2 DESC;</a:t>
            </a:r>
            <a:endParaRPr lang="en-IN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7961E6-CD2D-A99A-EC6D-EE224BE207F6}"/>
              </a:ext>
            </a:extLst>
          </p:cNvPr>
          <p:cNvSpPr txBox="1"/>
          <p:nvPr/>
        </p:nvSpPr>
        <p:spPr>
          <a:xfrm>
            <a:off x="101025" y="3775470"/>
            <a:ext cx="3456000" cy="43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--==== RocketStatus =====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D8AD3-65D4-CA37-0A8C-627D41439DC0}"/>
              </a:ext>
            </a:extLst>
          </p:cNvPr>
          <p:cNvSpPr txBox="1"/>
          <p:nvPr/>
        </p:nvSpPr>
        <p:spPr>
          <a:xfrm>
            <a:off x="2732974" y="4535309"/>
            <a:ext cx="9080068" cy="120032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ROCKETSTATUS,COUNT(ROCKETSTATUS) AS "Total Rockets"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Space_Missions$</a:t>
            </a:r>
          </a:p>
          <a:p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 ROCKETSTATUS IN ('Active','Retired')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BY ROCKETSTATUS;</a:t>
            </a:r>
            <a:endParaRPr lang="en-IN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47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ground, outdoor, helmet, headdress&#10;&#10;Description automatically generated">
            <a:extLst>
              <a:ext uri="{FF2B5EF4-FFF2-40B4-BE49-F238E27FC236}">
                <a16:creationId xmlns:a16="http://schemas.microsoft.com/office/drawing/2014/main" id="{BD79BDC2-14F4-D4E4-D673-BE2B66C2A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1A82B1-276F-2F98-0F66-850670B577A9}"/>
              </a:ext>
            </a:extLst>
          </p:cNvPr>
          <p:cNvSpPr txBox="1"/>
          <p:nvPr/>
        </p:nvSpPr>
        <p:spPr>
          <a:xfrm>
            <a:off x="7919358" y="6117577"/>
            <a:ext cx="4140000" cy="504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Naveen Kumar Adapala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074347-08EF-A2C8-4761-AE44054919B5}"/>
              </a:ext>
            </a:extLst>
          </p:cNvPr>
          <p:cNvSpPr txBox="1"/>
          <p:nvPr/>
        </p:nvSpPr>
        <p:spPr>
          <a:xfrm>
            <a:off x="5042839" y="528943"/>
            <a:ext cx="7003617" cy="646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COUNT(*) AS 'TOTAL SPACE MISSIONS'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Space_Missions$;</a:t>
            </a:r>
            <a:endParaRPr lang="en-IN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1DDAFD-BCE3-B19D-3D0C-EB9E741B4D2D}"/>
              </a:ext>
            </a:extLst>
          </p:cNvPr>
          <p:cNvSpPr txBox="1"/>
          <p:nvPr/>
        </p:nvSpPr>
        <p:spPr>
          <a:xfrm>
            <a:off x="490500" y="737161"/>
            <a:ext cx="3960000" cy="39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--=== Total Space missions=====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3D2839-C8FA-2241-9901-684EF96CBC84}"/>
              </a:ext>
            </a:extLst>
          </p:cNvPr>
          <p:cNvSpPr txBox="1"/>
          <p:nvPr/>
        </p:nvSpPr>
        <p:spPr>
          <a:xfrm>
            <a:off x="547871" y="1627526"/>
            <a:ext cx="3960000" cy="39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--===Total companies=====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71FB85-DEC2-578A-C637-F379B9056589}"/>
              </a:ext>
            </a:extLst>
          </p:cNvPr>
          <p:cNvSpPr txBox="1"/>
          <p:nvPr/>
        </p:nvSpPr>
        <p:spPr>
          <a:xfrm>
            <a:off x="583871" y="2727212"/>
            <a:ext cx="3924000" cy="43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--=== Total missions=====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DABF4-4430-092A-7EFB-94B21A9ADA23}"/>
              </a:ext>
            </a:extLst>
          </p:cNvPr>
          <p:cNvSpPr txBox="1"/>
          <p:nvPr/>
        </p:nvSpPr>
        <p:spPr>
          <a:xfrm>
            <a:off x="472500" y="3914788"/>
            <a:ext cx="3960000" cy="39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--=== Total Rockets =====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CAF13-015E-D11D-B9E5-03F6AAF94171}"/>
              </a:ext>
            </a:extLst>
          </p:cNvPr>
          <p:cNvSpPr txBox="1"/>
          <p:nvPr/>
        </p:nvSpPr>
        <p:spPr>
          <a:xfrm>
            <a:off x="5055741" y="1470757"/>
            <a:ext cx="7003617" cy="646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COUNT(DISTINCT(COMPANY)) AS 'TOTAL COMPANIES'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Space_Missions$;</a:t>
            </a:r>
            <a:endParaRPr lang="en-IN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20E64A-A377-2339-38CB-6D833C05E002}"/>
              </a:ext>
            </a:extLst>
          </p:cNvPr>
          <p:cNvSpPr txBox="1"/>
          <p:nvPr/>
        </p:nvSpPr>
        <p:spPr>
          <a:xfrm>
            <a:off x="5042840" y="2607265"/>
            <a:ext cx="7003617" cy="646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COUNT(DISTINCT(MISSION)) AS 'TOTAL MISSIONS'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Space_Missions$;</a:t>
            </a:r>
            <a:endParaRPr lang="en-IN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DD0B93-1680-5B58-0EAA-12F86E45E234}"/>
              </a:ext>
            </a:extLst>
          </p:cNvPr>
          <p:cNvSpPr txBox="1"/>
          <p:nvPr/>
        </p:nvSpPr>
        <p:spPr>
          <a:xfrm>
            <a:off x="5042840" y="3743572"/>
            <a:ext cx="7003617" cy="646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COUNT(DISTINCT(ROCKET)) AS 'TOTAL ROCKETS'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Space_Missions$;</a:t>
            </a:r>
            <a:endParaRPr lang="en-IN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DB6D09-CF2D-7696-0F38-791340DB3892}"/>
              </a:ext>
            </a:extLst>
          </p:cNvPr>
          <p:cNvSpPr txBox="1"/>
          <p:nvPr/>
        </p:nvSpPr>
        <p:spPr>
          <a:xfrm>
            <a:off x="5055741" y="4880281"/>
            <a:ext cx="7003617" cy="646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COUNT(DISTINCT(COUNTRY)) AS 'TOTAL COUNTRIES'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space_missions$;</a:t>
            </a:r>
            <a:endParaRPr lang="en-IN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84D88E-8E40-0E6A-0CCD-42747B2F809C}"/>
              </a:ext>
            </a:extLst>
          </p:cNvPr>
          <p:cNvSpPr txBox="1"/>
          <p:nvPr/>
        </p:nvSpPr>
        <p:spPr>
          <a:xfrm>
            <a:off x="547871" y="5005446"/>
            <a:ext cx="3960000" cy="39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--=== Total Countries ===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75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ground, outdoor, helmet, headdress&#10;&#10;Description automatically generated">
            <a:extLst>
              <a:ext uri="{FF2B5EF4-FFF2-40B4-BE49-F238E27FC236}">
                <a16:creationId xmlns:a16="http://schemas.microsoft.com/office/drawing/2014/main" id="{BD79BDC2-14F4-D4E4-D673-BE2B66C2A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1A82B1-276F-2F98-0F66-850670B577A9}"/>
              </a:ext>
            </a:extLst>
          </p:cNvPr>
          <p:cNvSpPr txBox="1"/>
          <p:nvPr/>
        </p:nvSpPr>
        <p:spPr>
          <a:xfrm>
            <a:off x="7919358" y="6117577"/>
            <a:ext cx="4140000" cy="504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Naveen Kumar Adapala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074347-08EF-A2C8-4761-AE44054919B5}"/>
              </a:ext>
            </a:extLst>
          </p:cNvPr>
          <p:cNvSpPr txBox="1"/>
          <p:nvPr/>
        </p:nvSpPr>
        <p:spPr>
          <a:xfrm>
            <a:off x="2833039" y="1045584"/>
            <a:ext cx="6063311" cy="14773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DISTINCT COUNTRY, COUNT(COUNTRY)  AS ROCKETLAUNCH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space_missions$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BY COUNTRY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BY ROCKETLAUNCH DESC;</a:t>
            </a:r>
            <a:endParaRPr lang="en-IN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1DDAFD-BCE3-B19D-3D0C-EB9E741B4D2D}"/>
              </a:ext>
            </a:extLst>
          </p:cNvPr>
          <p:cNvSpPr txBox="1"/>
          <p:nvPr/>
        </p:nvSpPr>
        <p:spPr>
          <a:xfrm>
            <a:off x="3474579" y="306792"/>
            <a:ext cx="5110200" cy="43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--==== Country by rocketlaunch ===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3D2839-C8FA-2241-9901-684EF96CBC84}"/>
              </a:ext>
            </a:extLst>
          </p:cNvPr>
          <p:cNvSpPr txBox="1"/>
          <p:nvPr/>
        </p:nvSpPr>
        <p:spPr>
          <a:xfrm>
            <a:off x="3474579" y="3045703"/>
            <a:ext cx="5110200" cy="43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--==== Company by rocketlaunch ====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CAF13-015E-D11D-B9E5-03F6AAF94171}"/>
              </a:ext>
            </a:extLst>
          </p:cNvPr>
          <p:cNvSpPr txBox="1"/>
          <p:nvPr/>
        </p:nvSpPr>
        <p:spPr>
          <a:xfrm>
            <a:off x="2833039" y="3950976"/>
            <a:ext cx="6368480" cy="14773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DISTINCT COMPANY, COUNT(COMPANY) AS ROCKETLAUNCH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space_missions$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BY COMPANY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BY ROCKETLAUNCH DESC;</a:t>
            </a:r>
            <a:endParaRPr lang="en-IN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82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ground, outdoor, helmet, headdress&#10;&#10;Description automatically generated">
            <a:extLst>
              <a:ext uri="{FF2B5EF4-FFF2-40B4-BE49-F238E27FC236}">
                <a16:creationId xmlns:a16="http://schemas.microsoft.com/office/drawing/2014/main" id="{BD79BDC2-14F4-D4E4-D673-BE2B66C2A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1988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1A82B1-276F-2F98-0F66-850670B577A9}"/>
              </a:ext>
            </a:extLst>
          </p:cNvPr>
          <p:cNvSpPr txBox="1"/>
          <p:nvPr/>
        </p:nvSpPr>
        <p:spPr>
          <a:xfrm>
            <a:off x="7919358" y="6117577"/>
            <a:ext cx="4140000" cy="504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Naveen Kumar Adapala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074347-08EF-A2C8-4761-AE44054919B5}"/>
              </a:ext>
            </a:extLst>
          </p:cNvPr>
          <p:cNvSpPr txBox="1"/>
          <p:nvPr/>
        </p:nvSpPr>
        <p:spPr>
          <a:xfrm>
            <a:off x="2833039" y="1045584"/>
            <a:ext cx="6568810" cy="17543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TOP (10) COUNTRY, COUNT(ROCKET) AS ACTIVEROCKETS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space_missions$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 MISSIONSTATUS = 'SUCCESS'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BY COUNTRY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BY 2 DESC;</a:t>
            </a:r>
            <a:endParaRPr lang="en-IN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1DDAFD-BCE3-B19D-3D0C-EB9E741B4D2D}"/>
              </a:ext>
            </a:extLst>
          </p:cNvPr>
          <p:cNvSpPr txBox="1"/>
          <p:nvPr/>
        </p:nvSpPr>
        <p:spPr>
          <a:xfrm>
            <a:off x="3033369" y="160948"/>
            <a:ext cx="6368480" cy="43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--==== TOP 10 Countries having active rockets =====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CAF13-015E-D11D-B9E5-03F6AAF94171}"/>
              </a:ext>
            </a:extLst>
          </p:cNvPr>
          <p:cNvSpPr txBox="1"/>
          <p:nvPr/>
        </p:nvSpPr>
        <p:spPr>
          <a:xfrm>
            <a:off x="2833038" y="3910615"/>
            <a:ext cx="6568809" cy="17543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TOP (10) COUNTRY, COUNT(ROCKET) AS INACTIVEROCKETS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space_missions$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 MISSIONSTATUS = 'FAILURE'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BY COUNTRY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BY 2 DESC;</a:t>
            </a:r>
            <a:endParaRPr lang="en-IN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7C9341-56DE-24EC-CC56-F4DBC105FAFD}"/>
              </a:ext>
            </a:extLst>
          </p:cNvPr>
          <p:cNvSpPr txBox="1"/>
          <p:nvPr/>
        </p:nvSpPr>
        <p:spPr>
          <a:xfrm>
            <a:off x="2933204" y="3117897"/>
            <a:ext cx="6368480" cy="46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--==== TOP 10 Countries having inactive rockets =====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4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ground, outdoor, helmet, headdress&#10;&#10;Description automatically generated">
            <a:extLst>
              <a:ext uri="{FF2B5EF4-FFF2-40B4-BE49-F238E27FC236}">
                <a16:creationId xmlns:a16="http://schemas.microsoft.com/office/drawing/2014/main" id="{BD79BDC2-14F4-D4E4-D673-BE2B66C2A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0948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1A82B1-276F-2F98-0F66-850670B577A9}"/>
              </a:ext>
            </a:extLst>
          </p:cNvPr>
          <p:cNvSpPr txBox="1"/>
          <p:nvPr/>
        </p:nvSpPr>
        <p:spPr>
          <a:xfrm>
            <a:off x="7919358" y="6117577"/>
            <a:ext cx="4140000" cy="504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Naveen Kumar Adapala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074347-08EF-A2C8-4761-AE44054919B5}"/>
              </a:ext>
            </a:extLst>
          </p:cNvPr>
          <p:cNvSpPr txBox="1"/>
          <p:nvPr/>
        </p:nvSpPr>
        <p:spPr>
          <a:xfrm>
            <a:off x="3033369" y="910935"/>
            <a:ext cx="6568810" cy="17543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TOP (10) COMPANY, COUNT(ROCKET) AS ACTIVEROCKETS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space_missions$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 MISSIONSTATUS = 'SUCCESS'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BY COMPANY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BY 2 DESC;</a:t>
            </a:r>
            <a:endParaRPr lang="en-IN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1DDAFD-BCE3-B19D-3D0C-EB9E741B4D2D}"/>
              </a:ext>
            </a:extLst>
          </p:cNvPr>
          <p:cNvSpPr txBox="1"/>
          <p:nvPr/>
        </p:nvSpPr>
        <p:spPr>
          <a:xfrm>
            <a:off x="3033369" y="160948"/>
            <a:ext cx="6368480" cy="43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--==== TOP 10 Company having active rockets =====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CAF13-015E-D11D-B9E5-03F6AAF94171}"/>
              </a:ext>
            </a:extLst>
          </p:cNvPr>
          <p:cNvSpPr txBox="1"/>
          <p:nvPr/>
        </p:nvSpPr>
        <p:spPr>
          <a:xfrm>
            <a:off x="3033370" y="3984712"/>
            <a:ext cx="6568809" cy="17543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TOP (10) COMPANY, COUNT(ROCKET) AS INACTIVEROCKETS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space_missions$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 MISSIONSTATUS = 'FAILURE'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BY COMPANY</a:t>
            </a:r>
          </a:p>
          <a:p>
            <a:r>
              <a:rPr lang="en-IN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BY 2 DESC;</a:t>
            </a:r>
            <a:endParaRPr lang="en-IN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7C9341-56DE-24EC-CC56-F4DBC105FAFD}"/>
              </a:ext>
            </a:extLst>
          </p:cNvPr>
          <p:cNvSpPr txBox="1"/>
          <p:nvPr/>
        </p:nvSpPr>
        <p:spPr>
          <a:xfrm>
            <a:off x="3033369" y="3174174"/>
            <a:ext cx="6368480" cy="43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contourW="12700">
            <a:bevelT w="101600" prst="riblet"/>
            <a:bevelB w="114300" prst="artDeco"/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--==== TOP 10 Company having inactive rockets =====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1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927</Words>
  <Application>Microsoft Office PowerPoint</Application>
  <PresentationFormat>Widescreen</PresentationFormat>
  <Paragraphs>165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NAVEEN</dc:creator>
  <cp:lastModifiedBy>KUMAR NAVEEN</cp:lastModifiedBy>
  <cp:revision>10</cp:revision>
  <dcterms:created xsi:type="dcterms:W3CDTF">2023-01-12T08:11:47Z</dcterms:created>
  <dcterms:modified xsi:type="dcterms:W3CDTF">2023-01-12T10:53:16Z</dcterms:modified>
</cp:coreProperties>
</file>