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71" r:id="rId6"/>
    <p:sldId id="274" r:id="rId7"/>
    <p:sldId id="260" r:id="rId8"/>
    <p:sldId id="261" r:id="rId9"/>
    <p:sldId id="262" r:id="rId10"/>
    <p:sldId id="263" r:id="rId11"/>
    <p:sldId id="264" r:id="rId12"/>
    <p:sldId id="272" r:id="rId13"/>
    <p:sldId id="266" r:id="rId14"/>
    <p:sldId id="267" r:id="rId15"/>
    <p:sldId id="268" r:id="rId16"/>
    <p:sldId id="269"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5" autoAdjust="0"/>
    <p:restoredTop sz="94660"/>
  </p:normalViewPr>
  <p:slideViewPr>
    <p:cSldViewPr snapToGrid="0">
      <p:cViewPr>
        <p:scale>
          <a:sx n="66" d="100"/>
          <a:sy n="66" d="100"/>
        </p:scale>
        <p:origin x="11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EC048-4EFE-488C-8D2E-5572B0E1F13E}"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53A72B40-C16A-4BDC-811E-17E529A9549F}">
      <dgm:prSet/>
      <dgm:spPr/>
      <dgm:t>
        <a:bodyPr/>
        <a:lstStyle/>
        <a:p>
          <a:r>
            <a:rPr lang="en-US"/>
            <a:t>The software packages/modules serve as the building blocks of the Community Connect platform, each contributing to its overall functionality and will outline the purpose, functions, implementation, execution location, data definitions, user relationships, and error handling of each of the modules:</a:t>
          </a:r>
        </a:p>
      </dgm:t>
    </dgm:pt>
    <dgm:pt modelId="{9DA0FF55-2C4B-449D-B6FA-31CE6A8C091C}" type="parTrans" cxnId="{ABEA49C9-A4F6-4E99-9A55-C539270B5923}">
      <dgm:prSet/>
      <dgm:spPr/>
      <dgm:t>
        <a:bodyPr/>
        <a:lstStyle/>
        <a:p>
          <a:endParaRPr lang="en-US"/>
        </a:p>
      </dgm:t>
    </dgm:pt>
    <dgm:pt modelId="{2D6F7CC6-906E-47FB-B61C-2741CFD06FCC}" type="sibTrans" cxnId="{ABEA49C9-A4F6-4E99-9A55-C539270B5923}">
      <dgm:prSet/>
      <dgm:spPr/>
      <dgm:t>
        <a:bodyPr/>
        <a:lstStyle/>
        <a:p>
          <a:endParaRPr lang="en-US"/>
        </a:p>
      </dgm:t>
    </dgm:pt>
    <dgm:pt modelId="{DC013DE0-443E-4205-836E-6E41F05FA048}">
      <dgm:prSet/>
      <dgm:spPr/>
      <dgm:t>
        <a:bodyPr/>
        <a:lstStyle/>
        <a:p>
          <a:r>
            <a:rPr lang="en-US"/>
            <a:t>User Management Module.</a:t>
          </a:r>
        </a:p>
      </dgm:t>
    </dgm:pt>
    <dgm:pt modelId="{C3E8E83B-62A6-4150-B3B6-C42819626E08}" type="parTrans" cxnId="{C14D2EAB-9DB2-4555-9FD0-416DAF6E2979}">
      <dgm:prSet/>
      <dgm:spPr/>
      <dgm:t>
        <a:bodyPr/>
        <a:lstStyle/>
        <a:p>
          <a:endParaRPr lang="en-US"/>
        </a:p>
      </dgm:t>
    </dgm:pt>
    <dgm:pt modelId="{A1114C62-80F1-4AF8-87FF-E371F09C3E26}" type="sibTrans" cxnId="{C14D2EAB-9DB2-4555-9FD0-416DAF6E2979}">
      <dgm:prSet/>
      <dgm:spPr/>
      <dgm:t>
        <a:bodyPr/>
        <a:lstStyle/>
        <a:p>
          <a:endParaRPr lang="en-US"/>
        </a:p>
      </dgm:t>
    </dgm:pt>
    <dgm:pt modelId="{C3126309-D318-4AA2-9C48-E2EBF2E9ABCD}">
      <dgm:prSet/>
      <dgm:spPr/>
      <dgm:t>
        <a:bodyPr/>
        <a:lstStyle/>
        <a:p>
          <a:r>
            <a:rPr lang="en-US"/>
            <a:t>Event Management Module.</a:t>
          </a:r>
        </a:p>
      </dgm:t>
    </dgm:pt>
    <dgm:pt modelId="{E8C67978-70C7-4EE7-BF27-0F1F0D24F9CD}" type="parTrans" cxnId="{F4135DC5-8FD7-4C09-B54E-40A32EE3644E}">
      <dgm:prSet/>
      <dgm:spPr/>
      <dgm:t>
        <a:bodyPr/>
        <a:lstStyle/>
        <a:p>
          <a:endParaRPr lang="en-US"/>
        </a:p>
      </dgm:t>
    </dgm:pt>
    <dgm:pt modelId="{B4230D2B-52D7-4E13-9857-97A073EB1A10}" type="sibTrans" cxnId="{F4135DC5-8FD7-4C09-B54E-40A32EE3644E}">
      <dgm:prSet/>
      <dgm:spPr/>
      <dgm:t>
        <a:bodyPr/>
        <a:lstStyle/>
        <a:p>
          <a:endParaRPr lang="en-US"/>
        </a:p>
      </dgm:t>
    </dgm:pt>
    <dgm:pt modelId="{F52D082D-2E7F-4572-A238-4679AD63E198}">
      <dgm:prSet/>
      <dgm:spPr/>
      <dgm:t>
        <a:bodyPr/>
        <a:lstStyle/>
        <a:p>
          <a:r>
            <a:rPr lang="en-US"/>
            <a:t>Emergency Response Module.</a:t>
          </a:r>
        </a:p>
      </dgm:t>
    </dgm:pt>
    <dgm:pt modelId="{AD90AE56-9230-4289-AD8B-EA03695C16AE}" type="parTrans" cxnId="{EB642565-7DD8-43C2-AFA7-580FA2932F4A}">
      <dgm:prSet/>
      <dgm:spPr/>
      <dgm:t>
        <a:bodyPr/>
        <a:lstStyle/>
        <a:p>
          <a:endParaRPr lang="en-US"/>
        </a:p>
      </dgm:t>
    </dgm:pt>
    <dgm:pt modelId="{6FCC9B81-9F84-453B-8570-E63D7721190E}" type="sibTrans" cxnId="{EB642565-7DD8-43C2-AFA7-580FA2932F4A}">
      <dgm:prSet/>
      <dgm:spPr/>
      <dgm:t>
        <a:bodyPr/>
        <a:lstStyle/>
        <a:p>
          <a:endParaRPr lang="en-US"/>
        </a:p>
      </dgm:t>
    </dgm:pt>
    <dgm:pt modelId="{4C411C9A-0D0F-45CA-B2E3-EA02FC7E0782}">
      <dgm:prSet/>
      <dgm:spPr/>
      <dgm:t>
        <a:bodyPr/>
        <a:lstStyle/>
        <a:p>
          <a:r>
            <a:rPr lang="en-US"/>
            <a:t>Donation Processing Module</a:t>
          </a:r>
        </a:p>
      </dgm:t>
    </dgm:pt>
    <dgm:pt modelId="{F6966E2E-3823-4C38-8DB9-A42CFA3F2B0D}" type="parTrans" cxnId="{BFDABA13-F088-40EE-A10D-5BBD6BE5CA28}">
      <dgm:prSet/>
      <dgm:spPr/>
      <dgm:t>
        <a:bodyPr/>
        <a:lstStyle/>
        <a:p>
          <a:endParaRPr lang="en-US"/>
        </a:p>
      </dgm:t>
    </dgm:pt>
    <dgm:pt modelId="{F0748525-6C0F-4606-BE17-F478465745E3}" type="sibTrans" cxnId="{BFDABA13-F088-40EE-A10D-5BBD6BE5CA28}">
      <dgm:prSet/>
      <dgm:spPr/>
      <dgm:t>
        <a:bodyPr/>
        <a:lstStyle/>
        <a:p>
          <a:endParaRPr lang="en-US"/>
        </a:p>
      </dgm:t>
    </dgm:pt>
    <dgm:pt modelId="{AD61DF44-DE5C-4800-98F8-5632F58F9EA5}">
      <dgm:prSet/>
      <dgm:spPr/>
      <dgm:t>
        <a:bodyPr/>
        <a:lstStyle/>
        <a:p>
          <a:r>
            <a:rPr lang="en-US"/>
            <a:t>The software integration within the Community Connect platform involves establishing robust linkages and These linkages are designed to ensure efficient data exchange, synchronization, and collaboration among various modules:</a:t>
          </a:r>
        </a:p>
      </dgm:t>
    </dgm:pt>
    <dgm:pt modelId="{52313DDD-012C-4032-90AA-EFC0ADADD9D0}" type="parTrans" cxnId="{4C0CF7DA-1723-45DA-B72C-71374B82FFB8}">
      <dgm:prSet/>
      <dgm:spPr/>
      <dgm:t>
        <a:bodyPr/>
        <a:lstStyle/>
        <a:p>
          <a:endParaRPr lang="en-US"/>
        </a:p>
      </dgm:t>
    </dgm:pt>
    <dgm:pt modelId="{9DE78BDA-93C9-46C7-9DDA-F6B1CB910ED6}" type="sibTrans" cxnId="{4C0CF7DA-1723-45DA-B72C-71374B82FFB8}">
      <dgm:prSet/>
      <dgm:spPr/>
      <dgm:t>
        <a:bodyPr/>
        <a:lstStyle/>
        <a:p>
          <a:endParaRPr lang="en-US"/>
        </a:p>
      </dgm:t>
    </dgm:pt>
    <dgm:pt modelId="{8C7ABD7F-46E1-4BE6-AFAB-CC79DB027674}">
      <dgm:prSet/>
      <dgm:spPr/>
      <dgm:t>
        <a:bodyPr/>
        <a:lstStyle/>
        <a:p>
          <a:r>
            <a:rPr lang="en-US"/>
            <a:t>User Management and Event Management Integration.</a:t>
          </a:r>
        </a:p>
      </dgm:t>
    </dgm:pt>
    <dgm:pt modelId="{7F8DE1E3-CB45-41C4-AD6B-9EE0B44F8F45}" type="parTrans" cxnId="{D8560A3A-EA8A-4D07-81FA-A23080094580}">
      <dgm:prSet/>
      <dgm:spPr/>
      <dgm:t>
        <a:bodyPr/>
        <a:lstStyle/>
        <a:p>
          <a:endParaRPr lang="en-US"/>
        </a:p>
      </dgm:t>
    </dgm:pt>
    <dgm:pt modelId="{B0CBA5C3-387C-4DCC-8ED8-DB0EDDF2636F}" type="sibTrans" cxnId="{D8560A3A-EA8A-4D07-81FA-A23080094580}">
      <dgm:prSet/>
      <dgm:spPr/>
      <dgm:t>
        <a:bodyPr/>
        <a:lstStyle/>
        <a:p>
          <a:endParaRPr lang="en-US"/>
        </a:p>
      </dgm:t>
    </dgm:pt>
    <dgm:pt modelId="{DDF93310-E2E5-4434-B0DE-1CA4FDC93D59}">
      <dgm:prSet/>
      <dgm:spPr/>
      <dgm:t>
        <a:bodyPr/>
        <a:lstStyle/>
        <a:p>
          <a:r>
            <a:rPr lang="en-US"/>
            <a:t>Event Management and Emergency Response Integration.</a:t>
          </a:r>
        </a:p>
      </dgm:t>
    </dgm:pt>
    <dgm:pt modelId="{9A861A45-48B1-4149-A848-9C73DAFB201A}" type="parTrans" cxnId="{D3F11C25-3B4F-4303-8EE3-C1196160C5FB}">
      <dgm:prSet/>
      <dgm:spPr/>
      <dgm:t>
        <a:bodyPr/>
        <a:lstStyle/>
        <a:p>
          <a:endParaRPr lang="en-US"/>
        </a:p>
      </dgm:t>
    </dgm:pt>
    <dgm:pt modelId="{ADFC780F-FA44-4C2F-8297-5A027E0BBABA}" type="sibTrans" cxnId="{D3F11C25-3B4F-4303-8EE3-C1196160C5FB}">
      <dgm:prSet/>
      <dgm:spPr/>
      <dgm:t>
        <a:bodyPr/>
        <a:lstStyle/>
        <a:p>
          <a:endParaRPr lang="en-US"/>
        </a:p>
      </dgm:t>
    </dgm:pt>
    <dgm:pt modelId="{79BDEACF-A518-4DC2-8891-DD7C09A5D1FC}">
      <dgm:prSet/>
      <dgm:spPr/>
      <dgm:t>
        <a:bodyPr/>
        <a:lstStyle/>
        <a:p>
          <a:r>
            <a:rPr lang="en-US"/>
            <a:t>Notifications Integration</a:t>
          </a:r>
        </a:p>
      </dgm:t>
    </dgm:pt>
    <dgm:pt modelId="{0F93412A-FE4F-44A1-9F12-E2F1395C3A42}" type="parTrans" cxnId="{F596C6B0-3418-49DE-9378-D1695A28F2A0}">
      <dgm:prSet/>
      <dgm:spPr/>
      <dgm:t>
        <a:bodyPr/>
        <a:lstStyle/>
        <a:p>
          <a:endParaRPr lang="en-US"/>
        </a:p>
      </dgm:t>
    </dgm:pt>
    <dgm:pt modelId="{0E501911-6C32-446D-B0DD-66D3DCE2F292}" type="sibTrans" cxnId="{F596C6B0-3418-49DE-9378-D1695A28F2A0}">
      <dgm:prSet/>
      <dgm:spPr/>
      <dgm:t>
        <a:bodyPr/>
        <a:lstStyle/>
        <a:p>
          <a:endParaRPr lang="en-US"/>
        </a:p>
      </dgm:t>
    </dgm:pt>
    <dgm:pt modelId="{88512F44-DC6D-4FDA-BEBA-D036527EC165}" type="pres">
      <dgm:prSet presAssocID="{56BEC048-4EFE-488C-8D2E-5572B0E1F13E}" presName="Name0" presStyleCnt="0">
        <dgm:presLayoutVars>
          <dgm:dir/>
          <dgm:animLvl val="lvl"/>
          <dgm:resizeHandles val="exact"/>
        </dgm:presLayoutVars>
      </dgm:prSet>
      <dgm:spPr/>
    </dgm:pt>
    <dgm:pt modelId="{B620B37E-9893-4A0C-AE44-1DBD3F665C2E}" type="pres">
      <dgm:prSet presAssocID="{AD61DF44-DE5C-4800-98F8-5632F58F9EA5}" presName="boxAndChildren" presStyleCnt="0"/>
      <dgm:spPr/>
    </dgm:pt>
    <dgm:pt modelId="{0280A3D9-30BE-4153-BB92-E4C2A15DAF93}" type="pres">
      <dgm:prSet presAssocID="{AD61DF44-DE5C-4800-98F8-5632F58F9EA5}" presName="parentTextBox" presStyleLbl="node1" presStyleIdx="0" presStyleCnt="2"/>
      <dgm:spPr/>
    </dgm:pt>
    <dgm:pt modelId="{06B6DEDE-66D6-464A-9E71-2FB35B874A69}" type="pres">
      <dgm:prSet presAssocID="{AD61DF44-DE5C-4800-98F8-5632F58F9EA5}" presName="entireBox" presStyleLbl="node1" presStyleIdx="0" presStyleCnt="2"/>
      <dgm:spPr/>
    </dgm:pt>
    <dgm:pt modelId="{BB519E87-3B4C-4912-BF58-BE12E3347BA8}" type="pres">
      <dgm:prSet presAssocID="{AD61DF44-DE5C-4800-98F8-5632F58F9EA5}" presName="descendantBox" presStyleCnt="0"/>
      <dgm:spPr/>
    </dgm:pt>
    <dgm:pt modelId="{289DED52-78B7-4F9B-B155-81604774B417}" type="pres">
      <dgm:prSet presAssocID="{8C7ABD7F-46E1-4BE6-AFAB-CC79DB027674}" presName="childTextBox" presStyleLbl="fgAccFollowNode1" presStyleIdx="0" presStyleCnt="7">
        <dgm:presLayoutVars>
          <dgm:bulletEnabled val="1"/>
        </dgm:presLayoutVars>
      </dgm:prSet>
      <dgm:spPr/>
    </dgm:pt>
    <dgm:pt modelId="{9DE9B563-4FEA-4586-81CC-B6404C4F4C92}" type="pres">
      <dgm:prSet presAssocID="{DDF93310-E2E5-4434-B0DE-1CA4FDC93D59}" presName="childTextBox" presStyleLbl="fgAccFollowNode1" presStyleIdx="1" presStyleCnt="7">
        <dgm:presLayoutVars>
          <dgm:bulletEnabled val="1"/>
        </dgm:presLayoutVars>
      </dgm:prSet>
      <dgm:spPr/>
    </dgm:pt>
    <dgm:pt modelId="{575B4DAC-B842-4C4B-BAED-FE977EF9AB80}" type="pres">
      <dgm:prSet presAssocID="{79BDEACF-A518-4DC2-8891-DD7C09A5D1FC}" presName="childTextBox" presStyleLbl="fgAccFollowNode1" presStyleIdx="2" presStyleCnt="7">
        <dgm:presLayoutVars>
          <dgm:bulletEnabled val="1"/>
        </dgm:presLayoutVars>
      </dgm:prSet>
      <dgm:spPr/>
    </dgm:pt>
    <dgm:pt modelId="{A5905EFA-0967-4A49-9576-D8118893A011}" type="pres">
      <dgm:prSet presAssocID="{2D6F7CC6-906E-47FB-B61C-2741CFD06FCC}" presName="sp" presStyleCnt="0"/>
      <dgm:spPr/>
    </dgm:pt>
    <dgm:pt modelId="{1DF3D169-EAF3-47B5-AB04-C2CBD93D4928}" type="pres">
      <dgm:prSet presAssocID="{53A72B40-C16A-4BDC-811E-17E529A9549F}" presName="arrowAndChildren" presStyleCnt="0"/>
      <dgm:spPr/>
    </dgm:pt>
    <dgm:pt modelId="{045D66EC-6124-4AC9-AA18-2FFB6740B1FB}" type="pres">
      <dgm:prSet presAssocID="{53A72B40-C16A-4BDC-811E-17E529A9549F}" presName="parentTextArrow" presStyleLbl="node1" presStyleIdx="0" presStyleCnt="2"/>
      <dgm:spPr/>
    </dgm:pt>
    <dgm:pt modelId="{2EFA9E73-9B83-4481-B5E7-42B3C0C112AF}" type="pres">
      <dgm:prSet presAssocID="{53A72B40-C16A-4BDC-811E-17E529A9549F}" presName="arrow" presStyleLbl="node1" presStyleIdx="1" presStyleCnt="2"/>
      <dgm:spPr/>
    </dgm:pt>
    <dgm:pt modelId="{41DE0D3E-7D25-4A59-B12D-4D624E586164}" type="pres">
      <dgm:prSet presAssocID="{53A72B40-C16A-4BDC-811E-17E529A9549F}" presName="descendantArrow" presStyleCnt="0"/>
      <dgm:spPr/>
    </dgm:pt>
    <dgm:pt modelId="{7027EC7D-B463-4CC4-8B88-4D95FCE9901D}" type="pres">
      <dgm:prSet presAssocID="{DC013DE0-443E-4205-836E-6E41F05FA048}" presName="childTextArrow" presStyleLbl="fgAccFollowNode1" presStyleIdx="3" presStyleCnt="7">
        <dgm:presLayoutVars>
          <dgm:bulletEnabled val="1"/>
        </dgm:presLayoutVars>
      </dgm:prSet>
      <dgm:spPr/>
    </dgm:pt>
    <dgm:pt modelId="{694728C1-A06F-4813-953A-EBF4923420DF}" type="pres">
      <dgm:prSet presAssocID="{C3126309-D318-4AA2-9C48-E2EBF2E9ABCD}" presName="childTextArrow" presStyleLbl="fgAccFollowNode1" presStyleIdx="4" presStyleCnt="7">
        <dgm:presLayoutVars>
          <dgm:bulletEnabled val="1"/>
        </dgm:presLayoutVars>
      </dgm:prSet>
      <dgm:spPr/>
    </dgm:pt>
    <dgm:pt modelId="{50139DDE-F51A-4A6D-9FF5-C2FBFCC6E35F}" type="pres">
      <dgm:prSet presAssocID="{F52D082D-2E7F-4572-A238-4679AD63E198}" presName="childTextArrow" presStyleLbl="fgAccFollowNode1" presStyleIdx="5" presStyleCnt="7">
        <dgm:presLayoutVars>
          <dgm:bulletEnabled val="1"/>
        </dgm:presLayoutVars>
      </dgm:prSet>
      <dgm:spPr/>
    </dgm:pt>
    <dgm:pt modelId="{1B91C681-B1D2-429E-9B35-BDD715EDB597}" type="pres">
      <dgm:prSet presAssocID="{4C411C9A-0D0F-45CA-B2E3-EA02FC7E0782}" presName="childTextArrow" presStyleLbl="fgAccFollowNode1" presStyleIdx="6" presStyleCnt="7">
        <dgm:presLayoutVars>
          <dgm:bulletEnabled val="1"/>
        </dgm:presLayoutVars>
      </dgm:prSet>
      <dgm:spPr/>
    </dgm:pt>
  </dgm:ptLst>
  <dgm:cxnLst>
    <dgm:cxn modelId="{01B01E0C-24A1-4270-AAD8-1D8524A6D9B4}" type="presOf" srcId="{AD61DF44-DE5C-4800-98F8-5632F58F9EA5}" destId="{06B6DEDE-66D6-464A-9E71-2FB35B874A69}" srcOrd="1" destOrd="0" presId="urn:microsoft.com/office/officeart/2005/8/layout/process4"/>
    <dgm:cxn modelId="{BFDABA13-F088-40EE-A10D-5BBD6BE5CA28}" srcId="{53A72B40-C16A-4BDC-811E-17E529A9549F}" destId="{4C411C9A-0D0F-45CA-B2E3-EA02FC7E0782}" srcOrd="3" destOrd="0" parTransId="{F6966E2E-3823-4C38-8DB9-A42CFA3F2B0D}" sibTransId="{F0748525-6C0F-4606-BE17-F478465745E3}"/>
    <dgm:cxn modelId="{D3F11C25-3B4F-4303-8EE3-C1196160C5FB}" srcId="{AD61DF44-DE5C-4800-98F8-5632F58F9EA5}" destId="{DDF93310-E2E5-4434-B0DE-1CA4FDC93D59}" srcOrd="1" destOrd="0" parTransId="{9A861A45-48B1-4149-A848-9C73DAFB201A}" sibTransId="{ADFC780F-FA44-4C2F-8297-5A027E0BBABA}"/>
    <dgm:cxn modelId="{D8560A3A-EA8A-4D07-81FA-A23080094580}" srcId="{AD61DF44-DE5C-4800-98F8-5632F58F9EA5}" destId="{8C7ABD7F-46E1-4BE6-AFAB-CC79DB027674}" srcOrd="0" destOrd="0" parTransId="{7F8DE1E3-CB45-41C4-AD6B-9EE0B44F8F45}" sibTransId="{B0CBA5C3-387C-4DCC-8ED8-DB0EDDF2636F}"/>
    <dgm:cxn modelId="{CEE79C5F-D17F-41BB-82C6-576944D9D18E}" type="presOf" srcId="{AD61DF44-DE5C-4800-98F8-5632F58F9EA5}" destId="{0280A3D9-30BE-4153-BB92-E4C2A15DAF93}" srcOrd="0" destOrd="0" presId="urn:microsoft.com/office/officeart/2005/8/layout/process4"/>
    <dgm:cxn modelId="{95835161-C4B7-4C4F-B030-2F259073EA18}" type="presOf" srcId="{DC013DE0-443E-4205-836E-6E41F05FA048}" destId="{7027EC7D-B463-4CC4-8B88-4D95FCE9901D}" srcOrd="0" destOrd="0" presId="urn:microsoft.com/office/officeart/2005/8/layout/process4"/>
    <dgm:cxn modelId="{EB642565-7DD8-43C2-AFA7-580FA2932F4A}" srcId="{53A72B40-C16A-4BDC-811E-17E529A9549F}" destId="{F52D082D-2E7F-4572-A238-4679AD63E198}" srcOrd="2" destOrd="0" parTransId="{AD90AE56-9230-4289-AD8B-EA03695C16AE}" sibTransId="{6FCC9B81-9F84-453B-8570-E63D7721190E}"/>
    <dgm:cxn modelId="{88A24F45-2061-4768-A56B-5462BC20BFF1}" type="presOf" srcId="{DDF93310-E2E5-4434-B0DE-1CA4FDC93D59}" destId="{9DE9B563-4FEA-4586-81CC-B6404C4F4C92}" srcOrd="0" destOrd="0" presId="urn:microsoft.com/office/officeart/2005/8/layout/process4"/>
    <dgm:cxn modelId="{69FF7866-7FBF-4F23-8169-3B409D4E0F95}" type="presOf" srcId="{56BEC048-4EFE-488C-8D2E-5572B0E1F13E}" destId="{88512F44-DC6D-4FDA-BEBA-D036527EC165}" srcOrd="0" destOrd="0" presId="urn:microsoft.com/office/officeart/2005/8/layout/process4"/>
    <dgm:cxn modelId="{3E14B06F-9F52-44EB-8E96-272A52CC1E3A}" type="presOf" srcId="{53A72B40-C16A-4BDC-811E-17E529A9549F}" destId="{045D66EC-6124-4AC9-AA18-2FFB6740B1FB}" srcOrd="0" destOrd="0" presId="urn:microsoft.com/office/officeart/2005/8/layout/process4"/>
    <dgm:cxn modelId="{C14D2EAB-9DB2-4555-9FD0-416DAF6E2979}" srcId="{53A72B40-C16A-4BDC-811E-17E529A9549F}" destId="{DC013DE0-443E-4205-836E-6E41F05FA048}" srcOrd="0" destOrd="0" parTransId="{C3E8E83B-62A6-4150-B3B6-C42819626E08}" sibTransId="{A1114C62-80F1-4AF8-87FF-E371F09C3E26}"/>
    <dgm:cxn modelId="{F596C6B0-3418-49DE-9378-D1695A28F2A0}" srcId="{AD61DF44-DE5C-4800-98F8-5632F58F9EA5}" destId="{79BDEACF-A518-4DC2-8891-DD7C09A5D1FC}" srcOrd="2" destOrd="0" parTransId="{0F93412A-FE4F-44A1-9F12-E2F1395C3A42}" sibTransId="{0E501911-6C32-446D-B0DD-66D3DCE2F292}"/>
    <dgm:cxn modelId="{FFB1C5B4-693E-4523-AE95-B77E9B4B1719}" type="presOf" srcId="{C3126309-D318-4AA2-9C48-E2EBF2E9ABCD}" destId="{694728C1-A06F-4813-953A-EBF4923420DF}" srcOrd="0" destOrd="0" presId="urn:microsoft.com/office/officeart/2005/8/layout/process4"/>
    <dgm:cxn modelId="{DBCF59C4-225B-4EBD-8789-82D2C115503B}" type="presOf" srcId="{53A72B40-C16A-4BDC-811E-17E529A9549F}" destId="{2EFA9E73-9B83-4481-B5E7-42B3C0C112AF}" srcOrd="1" destOrd="0" presId="urn:microsoft.com/office/officeart/2005/8/layout/process4"/>
    <dgm:cxn modelId="{F4135DC5-8FD7-4C09-B54E-40A32EE3644E}" srcId="{53A72B40-C16A-4BDC-811E-17E529A9549F}" destId="{C3126309-D318-4AA2-9C48-E2EBF2E9ABCD}" srcOrd="1" destOrd="0" parTransId="{E8C67978-70C7-4EE7-BF27-0F1F0D24F9CD}" sibTransId="{B4230D2B-52D7-4E13-9857-97A073EB1A10}"/>
    <dgm:cxn modelId="{1DBE06C7-E5C0-40F5-9CC6-3F712ADFFF45}" type="presOf" srcId="{8C7ABD7F-46E1-4BE6-AFAB-CC79DB027674}" destId="{289DED52-78B7-4F9B-B155-81604774B417}" srcOrd="0" destOrd="0" presId="urn:microsoft.com/office/officeart/2005/8/layout/process4"/>
    <dgm:cxn modelId="{ABEA49C9-A4F6-4E99-9A55-C539270B5923}" srcId="{56BEC048-4EFE-488C-8D2E-5572B0E1F13E}" destId="{53A72B40-C16A-4BDC-811E-17E529A9549F}" srcOrd="0" destOrd="0" parTransId="{9DA0FF55-2C4B-449D-B6FA-31CE6A8C091C}" sibTransId="{2D6F7CC6-906E-47FB-B61C-2741CFD06FCC}"/>
    <dgm:cxn modelId="{890884CD-6BC5-4DB4-9F46-9B9D9C2A1F05}" type="presOf" srcId="{4C411C9A-0D0F-45CA-B2E3-EA02FC7E0782}" destId="{1B91C681-B1D2-429E-9B35-BDD715EDB597}" srcOrd="0" destOrd="0" presId="urn:microsoft.com/office/officeart/2005/8/layout/process4"/>
    <dgm:cxn modelId="{198F90D7-8FF8-4511-B4A3-31EB01369390}" type="presOf" srcId="{F52D082D-2E7F-4572-A238-4679AD63E198}" destId="{50139DDE-F51A-4A6D-9FF5-C2FBFCC6E35F}" srcOrd="0" destOrd="0" presId="urn:microsoft.com/office/officeart/2005/8/layout/process4"/>
    <dgm:cxn modelId="{4C0CF7DA-1723-45DA-B72C-71374B82FFB8}" srcId="{56BEC048-4EFE-488C-8D2E-5572B0E1F13E}" destId="{AD61DF44-DE5C-4800-98F8-5632F58F9EA5}" srcOrd="1" destOrd="0" parTransId="{52313DDD-012C-4032-90AA-EFC0ADADD9D0}" sibTransId="{9DE78BDA-93C9-46C7-9DDA-F6B1CB910ED6}"/>
    <dgm:cxn modelId="{9572DCEE-9AC6-47AE-A797-A5365A31BE5C}" type="presOf" srcId="{79BDEACF-A518-4DC2-8891-DD7C09A5D1FC}" destId="{575B4DAC-B842-4C4B-BAED-FE977EF9AB80}" srcOrd="0" destOrd="0" presId="urn:microsoft.com/office/officeart/2005/8/layout/process4"/>
    <dgm:cxn modelId="{A690D092-9A8B-4F88-BE2C-F6B263A82AAD}" type="presParOf" srcId="{88512F44-DC6D-4FDA-BEBA-D036527EC165}" destId="{B620B37E-9893-4A0C-AE44-1DBD3F665C2E}" srcOrd="0" destOrd="0" presId="urn:microsoft.com/office/officeart/2005/8/layout/process4"/>
    <dgm:cxn modelId="{125E5C8D-2B0B-4EA7-9482-C82A9C5A6D58}" type="presParOf" srcId="{B620B37E-9893-4A0C-AE44-1DBD3F665C2E}" destId="{0280A3D9-30BE-4153-BB92-E4C2A15DAF93}" srcOrd="0" destOrd="0" presId="urn:microsoft.com/office/officeart/2005/8/layout/process4"/>
    <dgm:cxn modelId="{D7B638BB-635F-4CC3-989A-55BD794D1FF3}" type="presParOf" srcId="{B620B37E-9893-4A0C-AE44-1DBD3F665C2E}" destId="{06B6DEDE-66D6-464A-9E71-2FB35B874A69}" srcOrd="1" destOrd="0" presId="urn:microsoft.com/office/officeart/2005/8/layout/process4"/>
    <dgm:cxn modelId="{9570A568-FC00-456C-AF90-BB166D6B22A1}" type="presParOf" srcId="{B620B37E-9893-4A0C-AE44-1DBD3F665C2E}" destId="{BB519E87-3B4C-4912-BF58-BE12E3347BA8}" srcOrd="2" destOrd="0" presId="urn:microsoft.com/office/officeart/2005/8/layout/process4"/>
    <dgm:cxn modelId="{F7E4159B-BC17-49F5-BE48-3CABDA32AEB9}" type="presParOf" srcId="{BB519E87-3B4C-4912-BF58-BE12E3347BA8}" destId="{289DED52-78B7-4F9B-B155-81604774B417}" srcOrd="0" destOrd="0" presId="urn:microsoft.com/office/officeart/2005/8/layout/process4"/>
    <dgm:cxn modelId="{468C7E15-4289-4E6D-9F0B-90CDFED4AFB7}" type="presParOf" srcId="{BB519E87-3B4C-4912-BF58-BE12E3347BA8}" destId="{9DE9B563-4FEA-4586-81CC-B6404C4F4C92}" srcOrd="1" destOrd="0" presId="urn:microsoft.com/office/officeart/2005/8/layout/process4"/>
    <dgm:cxn modelId="{2AD65453-CE82-4674-8E9D-7794C0E6B902}" type="presParOf" srcId="{BB519E87-3B4C-4912-BF58-BE12E3347BA8}" destId="{575B4DAC-B842-4C4B-BAED-FE977EF9AB80}" srcOrd="2" destOrd="0" presId="urn:microsoft.com/office/officeart/2005/8/layout/process4"/>
    <dgm:cxn modelId="{BC9D5C9B-07CA-4733-B992-971C307A3377}" type="presParOf" srcId="{88512F44-DC6D-4FDA-BEBA-D036527EC165}" destId="{A5905EFA-0967-4A49-9576-D8118893A011}" srcOrd="1" destOrd="0" presId="urn:microsoft.com/office/officeart/2005/8/layout/process4"/>
    <dgm:cxn modelId="{64714499-15EA-498A-8BC0-8834BA3C41BA}" type="presParOf" srcId="{88512F44-DC6D-4FDA-BEBA-D036527EC165}" destId="{1DF3D169-EAF3-47B5-AB04-C2CBD93D4928}" srcOrd="2" destOrd="0" presId="urn:microsoft.com/office/officeart/2005/8/layout/process4"/>
    <dgm:cxn modelId="{A3F2238F-FDEB-411D-8D29-4FF4B7279D74}" type="presParOf" srcId="{1DF3D169-EAF3-47B5-AB04-C2CBD93D4928}" destId="{045D66EC-6124-4AC9-AA18-2FFB6740B1FB}" srcOrd="0" destOrd="0" presId="urn:microsoft.com/office/officeart/2005/8/layout/process4"/>
    <dgm:cxn modelId="{27DD92B3-04AC-4634-B76A-A6891E4778DB}" type="presParOf" srcId="{1DF3D169-EAF3-47B5-AB04-C2CBD93D4928}" destId="{2EFA9E73-9B83-4481-B5E7-42B3C0C112AF}" srcOrd="1" destOrd="0" presId="urn:microsoft.com/office/officeart/2005/8/layout/process4"/>
    <dgm:cxn modelId="{D499079D-B71A-4AC7-A657-A48CC96823FB}" type="presParOf" srcId="{1DF3D169-EAF3-47B5-AB04-C2CBD93D4928}" destId="{41DE0D3E-7D25-4A59-B12D-4D624E586164}" srcOrd="2" destOrd="0" presId="urn:microsoft.com/office/officeart/2005/8/layout/process4"/>
    <dgm:cxn modelId="{AD9D5850-2836-4F11-9055-86064A0B2AD1}" type="presParOf" srcId="{41DE0D3E-7D25-4A59-B12D-4D624E586164}" destId="{7027EC7D-B463-4CC4-8B88-4D95FCE9901D}" srcOrd="0" destOrd="0" presId="urn:microsoft.com/office/officeart/2005/8/layout/process4"/>
    <dgm:cxn modelId="{320194A5-5E13-4911-BA06-694AC128EC75}" type="presParOf" srcId="{41DE0D3E-7D25-4A59-B12D-4D624E586164}" destId="{694728C1-A06F-4813-953A-EBF4923420DF}" srcOrd="1" destOrd="0" presId="urn:microsoft.com/office/officeart/2005/8/layout/process4"/>
    <dgm:cxn modelId="{8C89344F-0129-4973-8298-1C0B223DB6F7}" type="presParOf" srcId="{41DE0D3E-7D25-4A59-B12D-4D624E586164}" destId="{50139DDE-F51A-4A6D-9FF5-C2FBFCC6E35F}" srcOrd="2" destOrd="0" presId="urn:microsoft.com/office/officeart/2005/8/layout/process4"/>
    <dgm:cxn modelId="{9AC63237-9168-44B1-93C7-2D9DC9A6C6D0}" type="presParOf" srcId="{41DE0D3E-7D25-4A59-B12D-4D624E586164}" destId="{1B91C681-B1D2-429E-9B35-BDD715EDB597}"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2D4B83-E439-4592-BA95-E9938CEA9BB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87F6366-91E7-48DF-8B74-266101044ED4}">
      <dgm:prSet/>
      <dgm:spPr/>
      <dgm:t>
        <a:bodyPr/>
        <a:lstStyle/>
        <a:p>
          <a:r>
            <a:rPr lang="en-ZA"/>
            <a:t>User Authentication Interface: </a:t>
          </a:r>
          <a:r>
            <a:rPr lang="en-US"/>
            <a:t>The User Authentication Interface facilitates communication between the Community Connect platform and the Firebase Authentication service for user authentication and management.</a:t>
          </a:r>
        </a:p>
      </dgm:t>
    </dgm:pt>
    <dgm:pt modelId="{B240F215-9672-4BA0-A4C5-1E06AB92058E}" type="parTrans" cxnId="{F7D4F1B9-D65A-47C3-954D-6126D159F2B1}">
      <dgm:prSet/>
      <dgm:spPr/>
      <dgm:t>
        <a:bodyPr/>
        <a:lstStyle/>
        <a:p>
          <a:endParaRPr lang="en-US"/>
        </a:p>
      </dgm:t>
    </dgm:pt>
    <dgm:pt modelId="{ABD3F6E5-6073-46AD-9588-E302887EDACC}" type="sibTrans" cxnId="{F7D4F1B9-D65A-47C3-954D-6126D159F2B1}">
      <dgm:prSet/>
      <dgm:spPr/>
      <dgm:t>
        <a:bodyPr/>
        <a:lstStyle/>
        <a:p>
          <a:endParaRPr lang="en-US"/>
        </a:p>
      </dgm:t>
    </dgm:pt>
    <dgm:pt modelId="{888F0CEF-EFAC-4420-A905-86ADD0E15676}">
      <dgm:prSet/>
      <dgm:spPr/>
      <dgm:t>
        <a:bodyPr/>
        <a:lstStyle/>
        <a:p>
          <a:r>
            <a:rPr lang="en-ZA"/>
            <a:t>User Post Notification Interface:  </a:t>
          </a:r>
          <a:r>
            <a:rPr lang="en-US"/>
            <a:t>The User Post Notification Interface connects the Community Connect app with Firebase Cloud Messaging (FCM) to send push notifications for user-generated posts.</a:t>
          </a:r>
        </a:p>
      </dgm:t>
    </dgm:pt>
    <dgm:pt modelId="{0DF49133-D58A-4EFC-A888-42969B71E58A}" type="parTrans" cxnId="{DC05D289-67A6-4704-8508-2C27828FD248}">
      <dgm:prSet/>
      <dgm:spPr/>
      <dgm:t>
        <a:bodyPr/>
        <a:lstStyle/>
        <a:p>
          <a:endParaRPr lang="en-US"/>
        </a:p>
      </dgm:t>
    </dgm:pt>
    <dgm:pt modelId="{173873A9-6942-4BD5-99CB-8632DB433F4F}" type="sibTrans" cxnId="{DC05D289-67A6-4704-8508-2C27828FD248}">
      <dgm:prSet/>
      <dgm:spPr/>
      <dgm:t>
        <a:bodyPr/>
        <a:lstStyle/>
        <a:p>
          <a:endParaRPr lang="en-US"/>
        </a:p>
      </dgm:t>
    </dgm:pt>
    <dgm:pt modelId="{0CA54347-32EA-485B-8575-9FE8D4747F60}">
      <dgm:prSet/>
      <dgm:spPr/>
      <dgm:t>
        <a:bodyPr/>
        <a:lstStyle/>
        <a:p>
          <a:r>
            <a:rPr lang="en-ZA"/>
            <a:t>Event Data Interface: </a:t>
          </a:r>
          <a:r>
            <a:rPr lang="en-US"/>
            <a:t>The Event Data Interface connects the Community Connect app with the Firebase Realtime Database to manage event-related data.</a:t>
          </a:r>
        </a:p>
      </dgm:t>
    </dgm:pt>
    <dgm:pt modelId="{21CBF914-3FE0-4323-AC83-AFE7FD17D3C7}" type="parTrans" cxnId="{0065B7DE-B43A-4651-8B6A-3AB1109D8988}">
      <dgm:prSet/>
      <dgm:spPr/>
      <dgm:t>
        <a:bodyPr/>
        <a:lstStyle/>
        <a:p>
          <a:endParaRPr lang="en-US"/>
        </a:p>
      </dgm:t>
    </dgm:pt>
    <dgm:pt modelId="{50B52404-AE33-4E53-86D6-6D589A167093}" type="sibTrans" cxnId="{0065B7DE-B43A-4651-8B6A-3AB1109D8988}">
      <dgm:prSet/>
      <dgm:spPr/>
      <dgm:t>
        <a:bodyPr/>
        <a:lstStyle/>
        <a:p>
          <a:endParaRPr lang="en-US"/>
        </a:p>
      </dgm:t>
    </dgm:pt>
    <dgm:pt modelId="{B655A17A-1029-425F-90CC-F4A9BAF5BB6F}">
      <dgm:prSet/>
      <dgm:spPr/>
      <dgm:t>
        <a:bodyPr/>
        <a:lstStyle/>
        <a:p>
          <a:r>
            <a:rPr lang="en-ZA"/>
            <a:t>Emergency Notification Interface:  </a:t>
          </a:r>
          <a:r>
            <a:rPr lang="en-US"/>
            <a:t>The Emergency Notification Interface connects the Community Connect app with Firebase Cloud Messaging (FCM) to send emergency alerts.</a:t>
          </a:r>
        </a:p>
      </dgm:t>
    </dgm:pt>
    <dgm:pt modelId="{31393726-95A8-4C66-8E43-A343BB7DD814}" type="parTrans" cxnId="{E142AE2E-ECFF-489D-8DC8-2F707D489831}">
      <dgm:prSet/>
      <dgm:spPr/>
      <dgm:t>
        <a:bodyPr/>
        <a:lstStyle/>
        <a:p>
          <a:endParaRPr lang="en-US"/>
        </a:p>
      </dgm:t>
    </dgm:pt>
    <dgm:pt modelId="{D666E251-8F75-452A-AC00-F352595537F0}" type="sibTrans" cxnId="{E142AE2E-ECFF-489D-8DC8-2F707D489831}">
      <dgm:prSet/>
      <dgm:spPr/>
      <dgm:t>
        <a:bodyPr/>
        <a:lstStyle/>
        <a:p>
          <a:endParaRPr lang="en-US"/>
        </a:p>
      </dgm:t>
    </dgm:pt>
    <dgm:pt modelId="{4396FBD0-6A02-4586-8950-60ACF84B6AB7}" type="pres">
      <dgm:prSet presAssocID="{392D4B83-E439-4592-BA95-E9938CEA9BBA}" presName="outerComposite" presStyleCnt="0">
        <dgm:presLayoutVars>
          <dgm:chMax val="5"/>
          <dgm:dir/>
          <dgm:resizeHandles val="exact"/>
        </dgm:presLayoutVars>
      </dgm:prSet>
      <dgm:spPr/>
    </dgm:pt>
    <dgm:pt modelId="{78D7F2F9-5B3D-4192-8F3E-FB60F87832D4}" type="pres">
      <dgm:prSet presAssocID="{392D4B83-E439-4592-BA95-E9938CEA9BBA}" presName="dummyMaxCanvas" presStyleCnt="0">
        <dgm:presLayoutVars/>
      </dgm:prSet>
      <dgm:spPr/>
    </dgm:pt>
    <dgm:pt modelId="{9AA9E8DC-2245-45DC-AE13-1BBD6646762F}" type="pres">
      <dgm:prSet presAssocID="{392D4B83-E439-4592-BA95-E9938CEA9BBA}" presName="FourNodes_1" presStyleLbl="node1" presStyleIdx="0" presStyleCnt="4">
        <dgm:presLayoutVars>
          <dgm:bulletEnabled val="1"/>
        </dgm:presLayoutVars>
      </dgm:prSet>
      <dgm:spPr/>
    </dgm:pt>
    <dgm:pt modelId="{8C77F0A6-2745-4B1B-A3E7-19EF197440DA}" type="pres">
      <dgm:prSet presAssocID="{392D4B83-E439-4592-BA95-E9938CEA9BBA}" presName="FourNodes_2" presStyleLbl="node1" presStyleIdx="1" presStyleCnt="4">
        <dgm:presLayoutVars>
          <dgm:bulletEnabled val="1"/>
        </dgm:presLayoutVars>
      </dgm:prSet>
      <dgm:spPr/>
    </dgm:pt>
    <dgm:pt modelId="{6621D219-BFFE-42A1-8924-191BD01C5E8E}" type="pres">
      <dgm:prSet presAssocID="{392D4B83-E439-4592-BA95-E9938CEA9BBA}" presName="FourNodes_3" presStyleLbl="node1" presStyleIdx="2" presStyleCnt="4">
        <dgm:presLayoutVars>
          <dgm:bulletEnabled val="1"/>
        </dgm:presLayoutVars>
      </dgm:prSet>
      <dgm:spPr/>
    </dgm:pt>
    <dgm:pt modelId="{8652A2E3-7A05-4286-8124-FDC6E1A4D304}" type="pres">
      <dgm:prSet presAssocID="{392D4B83-E439-4592-BA95-E9938CEA9BBA}" presName="FourNodes_4" presStyleLbl="node1" presStyleIdx="3" presStyleCnt="4">
        <dgm:presLayoutVars>
          <dgm:bulletEnabled val="1"/>
        </dgm:presLayoutVars>
      </dgm:prSet>
      <dgm:spPr/>
    </dgm:pt>
    <dgm:pt modelId="{2C3045F2-6447-46AF-B5E8-BC9ED728BDA3}" type="pres">
      <dgm:prSet presAssocID="{392D4B83-E439-4592-BA95-E9938CEA9BBA}" presName="FourConn_1-2" presStyleLbl="fgAccFollowNode1" presStyleIdx="0" presStyleCnt="3">
        <dgm:presLayoutVars>
          <dgm:bulletEnabled val="1"/>
        </dgm:presLayoutVars>
      </dgm:prSet>
      <dgm:spPr/>
    </dgm:pt>
    <dgm:pt modelId="{3ACB781F-DA6B-4664-9A01-C0DA632B29B1}" type="pres">
      <dgm:prSet presAssocID="{392D4B83-E439-4592-BA95-E9938CEA9BBA}" presName="FourConn_2-3" presStyleLbl="fgAccFollowNode1" presStyleIdx="1" presStyleCnt="3">
        <dgm:presLayoutVars>
          <dgm:bulletEnabled val="1"/>
        </dgm:presLayoutVars>
      </dgm:prSet>
      <dgm:spPr/>
    </dgm:pt>
    <dgm:pt modelId="{EE13F76A-4DC9-451C-AFD2-AECEB4C672D8}" type="pres">
      <dgm:prSet presAssocID="{392D4B83-E439-4592-BA95-E9938CEA9BBA}" presName="FourConn_3-4" presStyleLbl="fgAccFollowNode1" presStyleIdx="2" presStyleCnt="3">
        <dgm:presLayoutVars>
          <dgm:bulletEnabled val="1"/>
        </dgm:presLayoutVars>
      </dgm:prSet>
      <dgm:spPr/>
    </dgm:pt>
    <dgm:pt modelId="{5AC33E93-A579-4A6C-93CC-AF194057F37D}" type="pres">
      <dgm:prSet presAssocID="{392D4B83-E439-4592-BA95-E9938CEA9BBA}" presName="FourNodes_1_text" presStyleLbl="node1" presStyleIdx="3" presStyleCnt="4">
        <dgm:presLayoutVars>
          <dgm:bulletEnabled val="1"/>
        </dgm:presLayoutVars>
      </dgm:prSet>
      <dgm:spPr/>
    </dgm:pt>
    <dgm:pt modelId="{4A7578E3-4A50-4835-9CA2-69D1BE644A27}" type="pres">
      <dgm:prSet presAssocID="{392D4B83-E439-4592-BA95-E9938CEA9BBA}" presName="FourNodes_2_text" presStyleLbl="node1" presStyleIdx="3" presStyleCnt="4">
        <dgm:presLayoutVars>
          <dgm:bulletEnabled val="1"/>
        </dgm:presLayoutVars>
      </dgm:prSet>
      <dgm:spPr/>
    </dgm:pt>
    <dgm:pt modelId="{1C37DB09-88A4-468E-8C67-69F2FFF6638C}" type="pres">
      <dgm:prSet presAssocID="{392D4B83-E439-4592-BA95-E9938CEA9BBA}" presName="FourNodes_3_text" presStyleLbl="node1" presStyleIdx="3" presStyleCnt="4">
        <dgm:presLayoutVars>
          <dgm:bulletEnabled val="1"/>
        </dgm:presLayoutVars>
      </dgm:prSet>
      <dgm:spPr/>
    </dgm:pt>
    <dgm:pt modelId="{49AA2C47-B374-4421-BB3E-9DFD261C5269}" type="pres">
      <dgm:prSet presAssocID="{392D4B83-E439-4592-BA95-E9938CEA9BBA}" presName="FourNodes_4_text" presStyleLbl="node1" presStyleIdx="3" presStyleCnt="4">
        <dgm:presLayoutVars>
          <dgm:bulletEnabled val="1"/>
        </dgm:presLayoutVars>
      </dgm:prSet>
      <dgm:spPr/>
    </dgm:pt>
  </dgm:ptLst>
  <dgm:cxnLst>
    <dgm:cxn modelId="{A89F3F1B-2643-4B72-A938-854BDA2DBBDF}" type="presOf" srcId="{173873A9-6942-4BD5-99CB-8632DB433F4F}" destId="{3ACB781F-DA6B-4664-9A01-C0DA632B29B1}" srcOrd="0" destOrd="0" presId="urn:microsoft.com/office/officeart/2005/8/layout/vProcess5"/>
    <dgm:cxn modelId="{E2AED423-BE39-42E1-BE4E-E93100DD5931}" type="presOf" srcId="{888F0CEF-EFAC-4420-A905-86ADD0E15676}" destId="{4A7578E3-4A50-4835-9CA2-69D1BE644A27}" srcOrd="1" destOrd="0" presId="urn:microsoft.com/office/officeart/2005/8/layout/vProcess5"/>
    <dgm:cxn modelId="{E142AE2E-ECFF-489D-8DC8-2F707D489831}" srcId="{392D4B83-E439-4592-BA95-E9938CEA9BBA}" destId="{B655A17A-1029-425F-90CC-F4A9BAF5BB6F}" srcOrd="3" destOrd="0" parTransId="{31393726-95A8-4C66-8E43-A343BB7DD814}" sibTransId="{D666E251-8F75-452A-AC00-F352595537F0}"/>
    <dgm:cxn modelId="{E041CF45-404A-4C90-A2DE-49030D26F105}" type="presOf" srcId="{0CA54347-32EA-485B-8575-9FE8D4747F60}" destId="{6621D219-BFFE-42A1-8924-191BD01C5E8E}" srcOrd="0" destOrd="0" presId="urn:microsoft.com/office/officeart/2005/8/layout/vProcess5"/>
    <dgm:cxn modelId="{A051A84B-7094-4F3F-B21B-1D5BCBC5D4FF}" type="presOf" srcId="{B655A17A-1029-425F-90CC-F4A9BAF5BB6F}" destId="{49AA2C47-B374-4421-BB3E-9DFD261C5269}" srcOrd="1" destOrd="0" presId="urn:microsoft.com/office/officeart/2005/8/layout/vProcess5"/>
    <dgm:cxn modelId="{3DBD8B77-8F0E-456F-84E5-A5DD06711688}" type="presOf" srcId="{0CA54347-32EA-485B-8575-9FE8D4747F60}" destId="{1C37DB09-88A4-468E-8C67-69F2FFF6638C}" srcOrd="1" destOrd="0" presId="urn:microsoft.com/office/officeart/2005/8/layout/vProcess5"/>
    <dgm:cxn modelId="{DC05D289-67A6-4704-8508-2C27828FD248}" srcId="{392D4B83-E439-4592-BA95-E9938CEA9BBA}" destId="{888F0CEF-EFAC-4420-A905-86ADD0E15676}" srcOrd="1" destOrd="0" parTransId="{0DF49133-D58A-4EFC-A888-42969B71E58A}" sibTransId="{173873A9-6942-4BD5-99CB-8632DB433F4F}"/>
    <dgm:cxn modelId="{8D1E4C9F-0F9E-42FA-9FBF-CC3005A1CC98}" type="presOf" srcId="{ABD3F6E5-6073-46AD-9588-E302887EDACC}" destId="{2C3045F2-6447-46AF-B5E8-BC9ED728BDA3}" srcOrd="0" destOrd="0" presId="urn:microsoft.com/office/officeart/2005/8/layout/vProcess5"/>
    <dgm:cxn modelId="{B79265B5-067D-4B34-8F00-7E51764953C5}" type="presOf" srcId="{50B52404-AE33-4E53-86D6-6D589A167093}" destId="{EE13F76A-4DC9-451C-AFD2-AECEB4C672D8}" srcOrd="0" destOrd="0" presId="urn:microsoft.com/office/officeart/2005/8/layout/vProcess5"/>
    <dgm:cxn modelId="{307DE3B5-21B0-4EAA-8034-2681702E842A}" type="presOf" srcId="{B655A17A-1029-425F-90CC-F4A9BAF5BB6F}" destId="{8652A2E3-7A05-4286-8124-FDC6E1A4D304}" srcOrd="0" destOrd="0" presId="urn:microsoft.com/office/officeart/2005/8/layout/vProcess5"/>
    <dgm:cxn modelId="{F7D4F1B9-D65A-47C3-954D-6126D159F2B1}" srcId="{392D4B83-E439-4592-BA95-E9938CEA9BBA}" destId="{587F6366-91E7-48DF-8B74-266101044ED4}" srcOrd="0" destOrd="0" parTransId="{B240F215-9672-4BA0-A4C5-1E06AB92058E}" sibTransId="{ABD3F6E5-6073-46AD-9588-E302887EDACC}"/>
    <dgm:cxn modelId="{806539C0-09BB-4B6E-95D8-7F82B18E4FFE}" type="presOf" srcId="{587F6366-91E7-48DF-8B74-266101044ED4}" destId="{9AA9E8DC-2245-45DC-AE13-1BBD6646762F}" srcOrd="0" destOrd="0" presId="urn:microsoft.com/office/officeart/2005/8/layout/vProcess5"/>
    <dgm:cxn modelId="{0065B7DE-B43A-4651-8B6A-3AB1109D8988}" srcId="{392D4B83-E439-4592-BA95-E9938CEA9BBA}" destId="{0CA54347-32EA-485B-8575-9FE8D4747F60}" srcOrd="2" destOrd="0" parTransId="{21CBF914-3FE0-4323-AC83-AFE7FD17D3C7}" sibTransId="{50B52404-AE33-4E53-86D6-6D589A167093}"/>
    <dgm:cxn modelId="{C11FBFE1-C44D-4D78-B73C-87D397AE79D2}" type="presOf" srcId="{888F0CEF-EFAC-4420-A905-86ADD0E15676}" destId="{8C77F0A6-2745-4B1B-A3E7-19EF197440DA}" srcOrd="0" destOrd="0" presId="urn:microsoft.com/office/officeart/2005/8/layout/vProcess5"/>
    <dgm:cxn modelId="{7C5203E3-9AC9-42A2-8F5F-493976EB0B52}" type="presOf" srcId="{392D4B83-E439-4592-BA95-E9938CEA9BBA}" destId="{4396FBD0-6A02-4586-8950-60ACF84B6AB7}" srcOrd="0" destOrd="0" presId="urn:microsoft.com/office/officeart/2005/8/layout/vProcess5"/>
    <dgm:cxn modelId="{C8C3BFF0-F865-4A89-BFDB-42815A9908D5}" type="presOf" srcId="{587F6366-91E7-48DF-8B74-266101044ED4}" destId="{5AC33E93-A579-4A6C-93CC-AF194057F37D}" srcOrd="1" destOrd="0" presId="urn:microsoft.com/office/officeart/2005/8/layout/vProcess5"/>
    <dgm:cxn modelId="{ECCB25E7-644D-448A-B4FA-39242A21B2E9}" type="presParOf" srcId="{4396FBD0-6A02-4586-8950-60ACF84B6AB7}" destId="{78D7F2F9-5B3D-4192-8F3E-FB60F87832D4}" srcOrd="0" destOrd="0" presId="urn:microsoft.com/office/officeart/2005/8/layout/vProcess5"/>
    <dgm:cxn modelId="{292F550F-9AB3-412F-9957-3D436FCDA922}" type="presParOf" srcId="{4396FBD0-6A02-4586-8950-60ACF84B6AB7}" destId="{9AA9E8DC-2245-45DC-AE13-1BBD6646762F}" srcOrd="1" destOrd="0" presId="urn:microsoft.com/office/officeart/2005/8/layout/vProcess5"/>
    <dgm:cxn modelId="{9F0C8358-C3D7-4AE4-8DF8-8DDE41132D6B}" type="presParOf" srcId="{4396FBD0-6A02-4586-8950-60ACF84B6AB7}" destId="{8C77F0A6-2745-4B1B-A3E7-19EF197440DA}" srcOrd="2" destOrd="0" presId="urn:microsoft.com/office/officeart/2005/8/layout/vProcess5"/>
    <dgm:cxn modelId="{ABC12040-5485-4D87-BA5A-F9220DBF1E23}" type="presParOf" srcId="{4396FBD0-6A02-4586-8950-60ACF84B6AB7}" destId="{6621D219-BFFE-42A1-8924-191BD01C5E8E}" srcOrd="3" destOrd="0" presId="urn:microsoft.com/office/officeart/2005/8/layout/vProcess5"/>
    <dgm:cxn modelId="{C621D866-6A8B-4E2D-AF2F-774D9E66B417}" type="presParOf" srcId="{4396FBD0-6A02-4586-8950-60ACF84B6AB7}" destId="{8652A2E3-7A05-4286-8124-FDC6E1A4D304}" srcOrd="4" destOrd="0" presId="urn:microsoft.com/office/officeart/2005/8/layout/vProcess5"/>
    <dgm:cxn modelId="{05293FE8-7216-4FD1-8ED9-B2B13430CE92}" type="presParOf" srcId="{4396FBD0-6A02-4586-8950-60ACF84B6AB7}" destId="{2C3045F2-6447-46AF-B5E8-BC9ED728BDA3}" srcOrd="5" destOrd="0" presId="urn:microsoft.com/office/officeart/2005/8/layout/vProcess5"/>
    <dgm:cxn modelId="{C113F15C-4A19-4011-A4E6-EE373ECCAC7A}" type="presParOf" srcId="{4396FBD0-6A02-4586-8950-60ACF84B6AB7}" destId="{3ACB781F-DA6B-4664-9A01-C0DA632B29B1}" srcOrd="6" destOrd="0" presId="urn:microsoft.com/office/officeart/2005/8/layout/vProcess5"/>
    <dgm:cxn modelId="{B6255DDE-0CA0-4E1D-9CA0-58474E421CFE}" type="presParOf" srcId="{4396FBD0-6A02-4586-8950-60ACF84B6AB7}" destId="{EE13F76A-4DC9-451C-AFD2-AECEB4C672D8}" srcOrd="7" destOrd="0" presId="urn:microsoft.com/office/officeart/2005/8/layout/vProcess5"/>
    <dgm:cxn modelId="{9C389C36-4B1B-4711-B358-6E84DC1FC9AA}" type="presParOf" srcId="{4396FBD0-6A02-4586-8950-60ACF84B6AB7}" destId="{5AC33E93-A579-4A6C-93CC-AF194057F37D}" srcOrd="8" destOrd="0" presId="urn:microsoft.com/office/officeart/2005/8/layout/vProcess5"/>
    <dgm:cxn modelId="{3B99180F-2ABD-4C93-8F99-9FF6FDBC9C02}" type="presParOf" srcId="{4396FBD0-6A02-4586-8950-60ACF84B6AB7}" destId="{4A7578E3-4A50-4835-9CA2-69D1BE644A27}" srcOrd="9" destOrd="0" presId="urn:microsoft.com/office/officeart/2005/8/layout/vProcess5"/>
    <dgm:cxn modelId="{161A4A88-6EBA-4F57-A927-989D119A1483}" type="presParOf" srcId="{4396FBD0-6A02-4586-8950-60ACF84B6AB7}" destId="{1C37DB09-88A4-468E-8C67-69F2FFF6638C}" srcOrd="10" destOrd="0" presId="urn:microsoft.com/office/officeart/2005/8/layout/vProcess5"/>
    <dgm:cxn modelId="{A6B331A9-F1C0-4FD2-842D-480EE7E3F84D}" type="presParOf" srcId="{4396FBD0-6A02-4586-8950-60ACF84B6AB7}" destId="{49AA2C47-B374-4421-BB3E-9DFD261C526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ACD563-B0BC-4981-9961-89B5B52AFD9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F17D67E-13A2-4216-BF58-0AB7B2984373}">
      <dgm:prSet/>
      <dgm:spPr/>
      <dgm:t>
        <a:bodyPr/>
        <a:lstStyle/>
        <a:p>
          <a:r>
            <a:rPr lang="en-ZA"/>
            <a:t>File and Database Sizes: </a:t>
          </a:r>
          <a:r>
            <a:rPr lang="en-US"/>
            <a:t>The file and database sizes depend on factors like the number of users, posts, events, donations, and media content. </a:t>
          </a:r>
        </a:p>
      </dgm:t>
    </dgm:pt>
    <dgm:pt modelId="{3277AF2C-6179-45B4-BD36-C1329313D3A5}" type="parTrans" cxnId="{98D3F2D9-29B2-4E29-9230-3117D87A4316}">
      <dgm:prSet/>
      <dgm:spPr/>
      <dgm:t>
        <a:bodyPr/>
        <a:lstStyle/>
        <a:p>
          <a:endParaRPr lang="en-US"/>
        </a:p>
      </dgm:t>
    </dgm:pt>
    <dgm:pt modelId="{7B2ACFE9-45BB-49E5-BA7B-5FD4EFEA181B}" type="sibTrans" cxnId="{98D3F2D9-29B2-4E29-9230-3117D87A4316}">
      <dgm:prSet/>
      <dgm:spPr/>
      <dgm:t>
        <a:bodyPr/>
        <a:lstStyle/>
        <a:p>
          <a:endParaRPr lang="en-US"/>
        </a:p>
      </dgm:t>
    </dgm:pt>
    <dgm:pt modelId="{14E40828-D2DB-485F-83CA-8B89B7528424}">
      <dgm:prSet/>
      <dgm:spPr/>
      <dgm:t>
        <a:bodyPr/>
        <a:lstStyle/>
        <a:p>
          <a:r>
            <a:rPr lang="en-ZA"/>
            <a:t>System Limits: </a:t>
          </a:r>
          <a:r>
            <a:rPr lang="en-US"/>
            <a:t>The system is designed to accommodate a large number of users, posts, events, and donations</a:t>
          </a:r>
        </a:p>
      </dgm:t>
    </dgm:pt>
    <dgm:pt modelId="{58A1FD78-334D-451D-A113-DAEBD2B8F6AE}" type="parTrans" cxnId="{DF282684-49D7-4901-AEED-1AAF04DFF761}">
      <dgm:prSet/>
      <dgm:spPr/>
      <dgm:t>
        <a:bodyPr/>
        <a:lstStyle/>
        <a:p>
          <a:endParaRPr lang="en-US"/>
        </a:p>
      </dgm:t>
    </dgm:pt>
    <dgm:pt modelId="{878E2712-4700-477A-8691-2866558630FE}" type="sibTrans" cxnId="{DF282684-49D7-4901-AEED-1AAF04DFF761}">
      <dgm:prSet/>
      <dgm:spPr/>
      <dgm:t>
        <a:bodyPr/>
        <a:lstStyle/>
        <a:p>
          <a:endParaRPr lang="en-US"/>
        </a:p>
      </dgm:t>
    </dgm:pt>
    <dgm:pt modelId="{4C3AA709-8097-4292-A861-DCDC4AD10415}">
      <dgm:prSet/>
      <dgm:spPr/>
      <dgm:t>
        <a:bodyPr/>
        <a:lstStyle/>
        <a:p>
          <a:r>
            <a:rPr lang="en-ZA"/>
            <a:t>Response Time Example: </a:t>
          </a:r>
          <a:r>
            <a:rPr lang="en-US"/>
            <a:t>For creating a post, the app's response time should ideally be within 2 seconds. </a:t>
          </a:r>
        </a:p>
      </dgm:t>
    </dgm:pt>
    <dgm:pt modelId="{4E79719C-B62E-42D1-A5AE-6F61CDFEF82C}" type="parTrans" cxnId="{526A599E-3B74-4FDA-9CE6-67897614543F}">
      <dgm:prSet/>
      <dgm:spPr/>
      <dgm:t>
        <a:bodyPr/>
        <a:lstStyle/>
        <a:p>
          <a:endParaRPr lang="en-US"/>
        </a:p>
      </dgm:t>
    </dgm:pt>
    <dgm:pt modelId="{7A34389B-0399-4093-ADE5-F20902470C60}" type="sibTrans" cxnId="{526A599E-3B74-4FDA-9CE6-67897614543F}">
      <dgm:prSet/>
      <dgm:spPr/>
      <dgm:t>
        <a:bodyPr/>
        <a:lstStyle/>
        <a:p>
          <a:endParaRPr lang="en-US"/>
        </a:p>
      </dgm:t>
    </dgm:pt>
    <dgm:pt modelId="{99F5DA8D-7F86-401E-9214-B4100444AF90}">
      <dgm:prSet/>
      <dgm:spPr/>
      <dgm:t>
        <a:bodyPr/>
        <a:lstStyle/>
        <a:p>
          <a:r>
            <a:rPr lang="en-ZA"/>
            <a:t>Capacity Planning: </a:t>
          </a:r>
          <a:r>
            <a:rPr lang="en-US"/>
            <a:t>Regularly monitor system usage and performance to ensure that capacity remains within acceptable limits.</a:t>
          </a:r>
        </a:p>
      </dgm:t>
    </dgm:pt>
    <dgm:pt modelId="{787C3B02-F685-46DA-AF17-93C1DCC2D53D}" type="parTrans" cxnId="{30ABB753-9F07-4364-99D9-A7A03C075248}">
      <dgm:prSet/>
      <dgm:spPr/>
      <dgm:t>
        <a:bodyPr/>
        <a:lstStyle/>
        <a:p>
          <a:endParaRPr lang="en-US"/>
        </a:p>
      </dgm:t>
    </dgm:pt>
    <dgm:pt modelId="{AB437EF9-0CF8-4C1F-962A-ACEEBFAEEB27}" type="sibTrans" cxnId="{30ABB753-9F07-4364-99D9-A7A03C075248}">
      <dgm:prSet/>
      <dgm:spPr/>
      <dgm:t>
        <a:bodyPr/>
        <a:lstStyle/>
        <a:p>
          <a:endParaRPr lang="en-US"/>
        </a:p>
      </dgm:t>
    </dgm:pt>
    <dgm:pt modelId="{3FB1280C-8222-45A3-8001-D276A9D43F64}" type="pres">
      <dgm:prSet presAssocID="{3CACD563-B0BC-4981-9961-89B5B52AFD9F}" presName="linear" presStyleCnt="0">
        <dgm:presLayoutVars>
          <dgm:animLvl val="lvl"/>
          <dgm:resizeHandles val="exact"/>
        </dgm:presLayoutVars>
      </dgm:prSet>
      <dgm:spPr/>
    </dgm:pt>
    <dgm:pt modelId="{2BD3DC5A-9A20-485E-A1F3-E77F4753A5E7}" type="pres">
      <dgm:prSet presAssocID="{2F17D67E-13A2-4216-BF58-0AB7B2984373}" presName="parentText" presStyleLbl="node1" presStyleIdx="0" presStyleCnt="4">
        <dgm:presLayoutVars>
          <dgm:chMax val="0"/>
          <dgm:bulletEnabled val="1"/>
        </dgm:presLayoutVars>
      </dgm:prSet>
      <dgm:spPr/>
    </dgm:pt>
    <dgm:pt modelId="{72BB038C-C33C-4AE4-964D-F700A0417AE2}" type="pres">
      <dgm:prSet presAssocID="{7B2ACFE9-45BB-49E5-BA7B-5FD4EFEA181B}" presName="spacer" presStyleCnt="0"/>
      <dgm:spPr/>
    </dgm:pt>
    <dgm:pt modelId="{B9962661-7D7E-4AF4-A67E-8F1A5BF5AC35}" type="pres">
      <dgm:prSet presAssocID="{14E40828-D2DB-485F-83CA-8B89B7528424}" presName="parentText" presStyleLbl="node1" presStyleIdx="1" presStyleCnt="4">
        <dgm:presLayoutVars>
          <dgm:chMax val="0"/>
          <dgm:bulletEnabled val="1"/>
        </dgm:presLayoutVars>
      </dgm:prSet>
      <dgm:spPr/>
    </dgm:pt>
    <dgm:pt modelId="{CC1356EE-A8BC-4942-89DE-F59F94C9157E}" type="pres">
      <dgm:prSet presAssocID="{878E2712-4700-477A-8691-2866558630FE}" presName="spacer" presStyleCnt="0"/>
      <dgm:spPr/>
    </dgm:pt>
    <dgm:pt modelId="{326D6F9D-A9F7-4EB7-83EB-D53EDBD07DCD}" type="pres">
      <dgm:prSet presAssocID="{4C3AA709-8097-4292-A861-DCDC4AD10415}" presName="parentText" presStyleLbl="node1" presStyleIdx="2" presStyleCnt="4">
        <dgm:presLayoutVars>
          <dgm:chMax val="0"/>
          <dgm:bulletEnabled val="1"/>
        </dgm:presLayoutVars>
      </dgm:prSet>
      <dgm:spPr/>
    </dgm:pt>
    <dgm:pt modelId="{BE7379F5-6493-428A-BF5B-1679D8344B7F}" type="pres">
      <dgm:prSet presAssocID="{7A34389B-0399-4093-ADE5-F20902470C60}" presName="spacer" presStyleCnt="0"/>
      <dgm:spPr/>
    </dgm:pt>
    <dgm:pt modelId="{B0B3FBEC-A7F6-4004-917F-2F861B1B37BE}" type="pres">
      <dgm:prSet presAssocID="{99F5DA8D-7F86-401E-9214-B4100444AF90}" presName="parentText" presStyleLbl="node1" presStyleIdx="3" presStyleCnt="4">
        <dgm:presLayoutVars>
          <dgm:chMax val="0"/>
          <dgm:bulletEnabled val="1"/>
        </dgm:presLayoutVars>
      </dgm:prSet>
      <dgm:spPr/>
    </dgm:pt>
  </dgm:ptLst>
  <dgm:cxnLst>
    <dgm:cxn modelId="{1070BA2B-AB41-4368-923E-21E0FD42E5E7}" type="presOf" srcId="{14E40828-D2DB-485F-83CA-8B89B7528424}" destId="{B9962661-7D7E-4AF4-A67E-8F1A5BF5AC35}" srcOrd="0" destOrd="0" presId="urn:microsoft.com/office/officeart/2005/8/layout/vList2"/>
    <dgm:cxn modelId="{30ABB753-9F07-4364-99D9-A7A03C075248}" srcId="{3CACD563-B0BC-4981-9961-89B5B52AFD9F}" destId="{99F5DA8D-7F86-401E-9214-B4100444AF90}" srcOrd="3" destOrd="0" parTransId="{787C3B02-F685-46DA-AF17-93C1DCC2D53D}" sibTransId="{AB437EF9-0CF8-4C1F-962A-ACEEBFAEEB27}"/>
    <dgm:cxn modelId="{57D00F59-A3E0-4FC3-B99E-8DE0C9F19168}" type="presOf" srcId="{2F17D67E-13A2-4216-BF58-0AB7B2984373}" destId="{2BD3DC5A-9A20-485E-A1F3-E77F4753A5E7}" srcOrd="0" destOrd="0" presId="urn:microsoft.com/office/officeart/2005/8/layout/vList2"/>
    <dgm:cxn modelId="{DF282684-49D7-4901-AEED-1AAF04DFF761}" srcId="{3CACD563-B0BC-4981-9961-89B5B52AFD9F}" destId="{14E40828-D2DB-485F-83CA-8B89B7528424}" srcOrd="1" destOrd="0" parTransId="{58A1FD78-334D-451D-A113-DAEBD2B8F6AE}" sibTransId="{878E2712-4700-477A-8691-2866558630FE}"/>
    <dgm:cxn modelId="{8D053796-32D0-4D2A-8259-2BEA0AC9B814}" type="presOf" srcId="{4C3AA709-8097-4292-A861-DCDC4AD10415}" destId="{326D6F9D-A9F7-4EB7-83EB-D53EDBD07DCD}" srcOrd="0" destOrd="0" presId="urn:microsoft.com/office/officeart/2005/8/layout/vList2"/>
    <dgm:cxn modelId="{526A599E-3B74-4FDA-9CE6-67897614543F}" srcId="{3CACD563-B0BC-4981-9961-89B5B52AFD9F}" destId="{4C3AA709-8097-4292-A861-DCDC4AD10415}" srcOrd="2" destOrd="0" parTransId="{4E79719C-B62E-42D1-A5AE-6F61CDFEF82C}" sibTransId="{7A34389B-0399-4093-ADE5-F20902470C60}"/>
    <dgm:cxn modelId="{306CD2C4-26F9-4E7A-BEAF-94FBCD97B7ED}" type="presOf" srcId="{99F5DA8D-7F86-401E-9214-B4100444AF90}" destId="{B0B3FBEC-A7F6-4004-917F-2F861B1B37BE}" srcOrd="0" destOrd="0" presId="urn:microsoft.com/office/officeart/2005/8/layout/vList2"/>
    <dgm:cxn modelId="{98D3F2D9-29B2-4E29-9230-3117D87A4316}" srcId="{3CACD563-B0BC-4981-9961-89B5B52AFD9F}" destId="{2F17D67E-13A2-4216-BF58-0AB7B2984373}" srcOrd="0" destOrd="0" parTransId="{3277AF2C-6179-45B4-BD36-C1329313D3A5}" sibTransId="{7B2ACFE9-45BB-49E5-BA7B-5FD4EFEA181B}"/>
    <dgm:cxn modelId="{DF9612EE-28A3-4182-A18C-B604F19E682C}" type="presOf" srcId="{3CACD563-B0BC-4981-9961-89B5B52AFD9F}" destId="{3FB1280C-8222-45A3-8001-D276A9D43F64}" srcOrd="0" destOrd="0" presId="urn:microsoft.com/office/officeart/2005/8/layout/vList2"/>
    <dgm:cxn modelId="{90D0982A-32EF-4C57-9666-C0147FC663F7}" type="presParOf" srcId="{3FB1280C-8222-45A3-8001-D276A9D43F64}" destId="{2BD3DC5A-9A20-485E-A1F3-E77F4753A5E7}" srcOrd="0" destOrd="0" presId="urn:microsoft.com/office/officeart/2005/8/layout/vList2"/>
    <dgm:cxn modelId="{E460EF46-2F6E-4C2C-A346-3D72128679B6}" type="presParOf" srcId="{3FB1280C-8222-45A3-8001-D276A9D43F64}" destId="{72BB038C-C33C-4AE4-964D-F700A0417AE2}" srcOrd="1" destOrd="0" presId="urn:microsoft.com/office/officeart/2005/8/layout/vList2"/>
    <dgm:cxn modelId="{58EEB4DC-1011-4F7D-8DD6-9A51894C4A7C}" type="presParOf" srcId="{3FB1280C-8222-45A3-8001-D276A9D43F64}" destId="{B9962661-7D7E-4AF4-A67E-8F1A5BF5AC35}" srcOrd="2" destOrd="0" presId="urn:microsoft.com/office/officeart/2005/8/layout/vList2"/>
    <dgm:cxn modelId="{8C1C21C6-2EE9-4B1B-8580-64238840C705}" type="presParOf" srcId="{3FB1280C-8222-45A3-8001-D276A9D43F64}" destId="{CC1356EE-A8BC-4942-89DE-F59F94C9157E}" srcOrd="3" destOrd="0" presId="urn:microsoft.com/office/officeart/2005/8/layout/vList2"/>
    <dgm:cxn modelId="{FF319D86-D9C4-436D-BF93-355DE23E7733}" type="presParOf" srcId="{3FB1280C-8222-45A3-8001-D276A9D43F64}" destId="{326D6F9D-A9F7-4EB7-83EB-D53EDBD07DCD}" srcOrd="4" destOrd="0" presId="urn:microsoft.com/office/officeart/2005/8/layout/vList2"/>
    <dgm:cxn modelId="{86463336-B510-47FA-8004-8E1AA3043EF7}" type="presParOf" srcId="{3FB1280C-8222-45A3-8001-D276A9D43F64}" destId="{BE7379F5-6493-428A-BF5B-1679D8344B7F}" srcOrd="5" destOrd="0" presId="urn:microsoft.com/office/officeart/2005/8/layout/vList2"/>
    <dgm:cxn modelId="{9EDBDAE4-1CFC-4688-ABDB-AF198B64823D}" type="presParOf" srcId="{3FB1280C-8222-45A3-8001-D276A9D43F64}" destId="{B0B3FBEC-A7F6-4004-917F-2F861B1B37B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6DEDE-66D6-464A-9E71-2FB35B874A69}">
      <dsp:nvSpPr>
        <dsp:cNvPr id="0" name=""/>
        <dsp:cNvSpPr/>
      </dsp:nvSpPr>
      <dsp:spPr>
        <a:xfrm>
          <a:off x="0" y="2470633"/>
          <a:ext cx="9618133"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The software integration within the Community Connect platform involves establishing robust linkages and These linkages are designed to ensure efficient data exchange, synchronization, and collaboration among various modules:</a:t>
          </a:r>
        </a:p>
      </dsp:txBody>
      <dsp:txXfrm>
        <a:off x="0" y="2470633"/>
        <a:ext cx="9618133" cy="875341"/>
      </dsp:txXfrm>
    </dsp:sp>
    <dsp:sp modelId="{289DED52-78B7-4F9B-B155-81604774B417}">
      <dsp:nvSpPr>
        <dsp:cNvPr id="0" name=""/>
        <dsp:cNvSpPr/>
      </dsp:nvSpPr>
      <dsp:spPr>
        <a:xfrm>
          <a:off x="4696" y="3313554"/>
          <a:ext cx="3202913" cy="74566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User Management and Event Management Integration.</a:t>
          </a:r>
        </a:p>
      </dsp:txBody>
      <dsp:txXfrm>
        <a:off x="4696" y="3313554"/>
        <a:ext cx="3202913" cy="745661"/>
      </dsp:txXfrm>
    </dsp:sp>
    <dsp:sp modelId="{9DE9B563-4FEA-4586-81CC-B6404C4F4C92}">
      <dsp:nvSpPr>
        <dsp:cNvPr id="0" name=""/>
        <dsp:cNvSpPr/>
      </dsp:nvSpPr>
      <dsp:spPr>
        <a:xfrm>
          <a:off x="3207609" y="3313554"/>
          <a:ext cx="3202913" cy="74566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Event Management and Emergency Response Integration.</a:t>
          </a:r>
        </a:p>
      </dsp:txBody>
      <dsp:txXfrm>
        <a:off x="3207609" y="3313554"/>
        <a:ext cx="3202913" cy="745661"/>
      </dsp:txXfrm>
    </dsp:sp>
    <dsp:sp modelId="{575B4DAC-B842-4C4B-BAED-FE977EF9AB80}">
      <dsp:nvSpPr>
        <dsp:cNvPr id="0" name=""/>
        <dsp:cNvSpPr/>
      </dsp:nvSpPr>
      <dsp:spPr>
        <a:xfrm>
          <a:off x="6410523" y="3313554"/>
          <a:ext cx="3202913" cy="745661"/>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Notifications Integration</a:t>
          </a:r>
        </a:p>
      </dsp:txBody>
      <dsp:txXfrm>
        <a:off x="6410523" y="3313554"/>
        <a:ext cx="3202913" cy="745661"/>
      </dsp:txXfrm>
    </dsp:sp>
    <dsp:sp modelId="{2EFA9E73-9B83-4481-B5E7-42B3C0C112AF}">
      <dsp:nvSpPr>
        <dsp:cNvPr id="0" name=""/>
        <dsp:cNvSpPr/>
      </dsp:nvSpPr>
      <dsp:spPr>
        <a:xfrm rot="10800000">
          <a:off x="0" y="1845"/>
          <a:ext cx="9618133" cy="2493102"/>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The software packages/modules serve as the building blocks of the Community Connect platform, each contributing to its overall functionality and will outline the purpose, functions, implementation, execution location, data definitions, user relationships, and error handling of each of the modules:</a:t>
          </a:r>
        </a:p>
      </dsp:txBody>
      <dsp:txXfrm rot="-10800000">
        <a:off x="0" y="1845"/>
        <a:ext cx="9618133" cy="875078"/>
      </dsp:txXfrm>
    </dsp:sp>
    <dsp:sp modelId="{7027EC7D-B463-4CC4-8B88-4D95FCE9901D}">
      <dsp:nvSpPr>
        <dsp:cNvPr id="0" name=""/>
        <dsp:cNvSpPr/>
      </dsp:nvSpPr>
      <dsp:spPr>
        <a:xfrm>
          <a:off x="0" y="876924"/>
          <a:ext cx="2404533" cy="74543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User Management Module.</a:t>
          </a:r>
        </a:p>
      </dsp:txBody>
      <dsp:txXfrm>
        <a:off x="0" y="876924"/>
        <a:ext cx="2404533" cy="745437"/>
      </dsp:txXfrm>
    </dsp:sp>
    <dsp:sp modelId="{694728C1-A06F-4813-953A-EBF4923420DF}">
      <dsp:nvSpPr>
        <dsp:cNvPr id="0" name=""/>
        <dsp:cNvSpPr/>
      </dsp:nvSpPr>
      <dsp:spPr>
        <a:xfrm>
          <a:off x="2404533" y="876924"/>
          <a:ext cx="2404533" cy="745437"/>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Event Management Module.</a:t>
          </a:r>
        </a:p>
      </dsp:txBody>
      <dsp:txXfrm>
        <a:off x="2404533" y="876924"/>
        <a:ext cx="2404533" cy="745437"/>
      </dsp:txXfrm>
    </dsp:sp>
    <dsp:sp modelId="{50139DDE-F51A-4A6D-9FF5-C2FBFCC6E35F}">
      <dsp:nvSpPr>
        <dsp:cNvPr id="0" name=""/>
        <dsp:cNvSpPr/>
      </dsp:nvSpPr>
      <dsp:spPr>
        <a:xfrm>
          <a:off x="4809066" y="876924"/>
          <a:ext cx="2404533" cy="74543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Emergency Response Module.</a:t>
          </a:r>
        </a:p>
      </dsp:txBody>
      <dsp:txXfrm>
        <a:off x="4809066" y="876924"/>
        <a:ext cx="2404533" cy="745437"/>
      </dsp:txXfrm>
    </dsp:sp>
    <dsp:sp modelId="{1B91C681-B1D2-429E-9B35-BDD715EDB597}">
      <dsp:nvSpPr>
        <dsp:cNvPr id="0" name=""/>
        <dsp:cNvSpPr/>
      </dsp:nvSpPr>
      <dsp:spPr>
        <a:xfrm>
          <a:off x="7213599" y="876924"/>
          <a:ext cx="2404533" cy="74543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Donation Processing Module</a:t>
          </a:r>
        </a:p>
      </dsp:txBody>
      <dsp:txXfrm>
        <a:off x="7213599" y="876924"/>
        <a:ext cx="2404533" cy="745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9E8DC-2245-45DC-AE13-1BBD6646762F}">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ZA" sz="1500" kern="1200"/>
            <a:t>User Authentication Interface: </a:t>
          </a:r>
          <a:r>
            <a:rPr lang="en-US" sz="1500" kern="1200"/>
            <a:t>The User Authentication Interface facilitates communication between the Community Connect platform and the Firebase Authentication service for user authentication and management.</a:t>
          </a:r>
        </a:p>
      </dsp:txBody>
      <dsp:txXfrm>
        <a:off x="26377" y="26377"/>
        <a:ext cx="6646626" cy="847812"/>
      </dsp:txXfrm>
    </dsp:sp>
    <dsp:sp modelId="{8C77F0A6-2745-4B1B-A3E7-19EF197440DA}">
      <dsp:nvSpPr>
        <dsp:cNvPr id="0" name=""/>
        <dsp:cNvSpPr/>
      </dsp:nvSpPr>
      <dsp:spPr>
        <a:xfrm>
          <a:off x="644414" y="1064305"/>
          <a:ext cx="7694506" cy="900566"/>
        </a:xfrm>
        <a:prstGeom prst="roundRect">
          <a:avLst>
            <a:gd name="adj" fmla="val 10000"/>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ZA" sz="1500" kern="1200"/>
            <a:t>User Post Notification Interface:  </a:t>
          </a:r>
          <a:r>
            <a:rPr lang="en-US" sz="1500" kern="1200"/>
            <a:t>The User Post Notification Interface connects the Community Connect app with Firebase Cloud Messaging (FCM) to send push notifications for user-generated posts.</a:t>
          </a:r>
        </a:p>
      </dsp:txBody>
      <dsp:txXfrm>
        <a:off x="670791" y="1090682"/>
        <a:ext cx="6411969" cy="847812"/>
      </dsp:txXfrm>
    </dsp:sp>
    <dsp:sp modelId="{6621D219-BFFE-42A1-8924-191BD01C5E8E}">
      <dsp:nvSpPr>
        <dsp:cNvPr id="0" name=""/>
        <dsp:cNvSpPr/>
      </dsp:nvSpPr>
      <dsp:spPr>
        <a:xfrm>
          <a:off x="1279211" y="2128610"/>
          <a:ext cx="7694506" cy="900566"/>
        </a:xfrm>
        <a:prstGeom prst="roundRect">
          <a:avLst>
            <a:gd name="adj" fmla="val 10000"/>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ZA" sz="1500" kern="1200"/>
            <a:t>Event Data Interface: </a:t>
          </a:r>
          <a:r>
            <a:rPr lang="en-US" sz="1500" kern="1200"/>
            <a:t>The Event Data Interface connects the Community Connect app with the Firebase Realtime Database to manage event-related data.</a:t>
          </a:r>
        </a:p>
      </dsp:txBody>
      <dsp:txXfrm>
        <a:off x="1305588" y="2154987"/>
        <a:ext cx="6421587" cy="847812"/>
      </dsp:txXfrm>
    </dsp:sp>
    <dsp:sp modelId="{8652A2E3-7A05-4286-8124-FDC6E1A4D304}">
      <dsp:nvSpPr>
        <dsp:cNvPr id="0" name=""/>
        <dsp:cNvSpPr/>
      </dsp:nvSpPr>
      <dsp:spPr>
        <a:xfrm>
          <a:off x="1923626" y="3192915"/>
          <a:ext cx="7694506" cy="900566"/>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ZA" sz="1500" kern="1200"/>
            <a:t>Emergency Notification Interface:  </a:t>
          </a:r>
          <a:r>
            <a:rPr lang="en-US" sz="1500" kern="1200"/>
            <a:t>The Emergency Notification Interface connects the Community Connect app with Firebase Cloud Messaging (FCM) to send emergency alerts.</a:t>
          </a:r>
        </a:p>
      </dsp:txBody>
      <dsp:txXfrm>
        <a:off x="1950003" y="3219292"/>
        <a:ext cx="6411969" cy="847812"/>
      </dsp:txXfrm>
    </dsp:sp>
    <dsp:sp modelId="{2C3045F2-6447-46AF-B5E8-BC9ED728BDA3}">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3ACB781F-DA6B-4664-9A01-C0DA632B29B1}">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EE13F76A-4DC9-451C-AFD2-AECEB4C672D8}">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3DC5A-9A20-485E-A1F3-E77F4753A5E7}">
      <dsp:nvSpPr>
        <dsp:cNvPr id="0" name=""/>
        <dsp:cNvSpPr/>
      </dsp:nvSpPr>
      <dsp:spPr>
        <a:xfrm>
          <a:off x="0" y="109575"/>
          <a:ext cx="6692813" cy="110564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ZA" sz="2100" kern="1200"/>
            <a:t>File and Database Sizes: </a:t>
          </a:r>
          <a:r>
            <a:rPr lang="en-US" sz="2100" kern="1200"/>
            <a:t>The file and database sizes depend on factors like the number of users, posts, events, donations, and media content. </a:t>
          </a:r>
        </a:p>
      </dsp:txBody>
      <dsp:txXfrm>
        <a:off x="53973" y="163548"/>
        <a:ext cx="6584867" cy="997703"/>
      </dsp:txXfrm>
    </dsp:sp>
    <dsp:sp modelId="{B9962661-7D7E-4AF4-A67E-8F1A5BF5AC35}">
      <dsp:nvSpPr>
        <dsp:cNvPr id="0" name=""/>
        <dsp:cNvSpPr/>
      </dsp:nvSpPr>
      <dsp:spPr>
        <a:xfrm>
          <a:off x="0" y="1275705"/>
          <a:ext cx="6692813" cy="1105649"/>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ZA" sz="2100" kern="1200"/>
            <a:t>System Limits: </a:t>
          </a:r>
          <a:r>
            <a:rPr lang="en-US" sz="2100" kern="1200"/>
            <a:t>The system is designed to accommodate a large number of users, posts, events, and donations</a:t>
          </a:r>
        </a:p>
      </dsp:txBody>
      <dsp:txXfrm>
        <a:off x="53973" y="1329678"/>
        <a:ext cx="6584867" cy="997703"/>
      </dsp:txXfrm>
    </dsp:sp>
    <dsp:sp modelId="{326D6F9D-A9F7-4EB7-83EB-D53EDBD07DCD}">
      <dsp:nvSpPr>
        <dsp:cNvPr id="0" name=""/>
        <dsp:cNvSpPr/>
      </dsp:nvSpPr>
      <dsp:spPr>
        <a:xfrm>
          <a:off x="0" y="2441835"/>
          <a:ext cx="6692813" cy="1105649"/>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ZA" sz="2100" kern="1200"/>
            <a:t>Response Time Example: </a:t>
          </a:r>
          <a:r>
            <a:rPr lang="en-US" sz="2100" kern="1200"/>
            <a:t>For creating a post, the app's response time should ideally be within 2 seconds. </a:t>
          </a:r>
        </a:p>
      </dsp:txBody>
      <dsp:txXfrm>
        <a:off x="53973" y="2495808"/>
        <a:ext cx="6584867" cy="997703"/>
      </dsp:txXfrm>
    </dsp:sp>
    <dsp:sp modelId="{B0B3FBEC-A7F6-4004-917F-2F861B1B37BE}">
      <dsp:nvSpPr>
        <dsp:cNvPr id="0" name=""/>
        <dsp:cNvSpPr/>
      </dsp:nvSpPr>
      <dsp:spPr>
        <a:xfrm>
          <a:off x="0" y="3607965"/>
          <a:ext cx="6692813" cy="1105649"/>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ZA" sz="2100" kern="1200"/>
            <a:t>Capacity Planning: </a:t>
          </a:r>
          <a:r>
            <a:rPr lang="en-US" sz="2100" kern="1200"/>
            <a:t>Regularly monitor system usage and performance to ensure that capacity remains within acceptable limits.</a:t>
          </a:r>
        </a:p>
      </dsp:txBody>
      <dsp:txXfrm>
        <a:off x="53973" y="3661938"/>
        <a:ext cx="6584867" cy="9977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242530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221282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050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522487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83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3122287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44539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174443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354532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57651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275864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47071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23374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8732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B4FA1-4A40-45EB-B501-2CA585AE6037}" type="datetimeFigureOut">
              <a:rPr lang="en-ZA" smtClean="0"/>
              <a:t>2023/08/28</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3CF8F71-8BFC-4483-BF47-A3A171ACAF8B}" type="slidenum">
              <a:rPr lang="en-ZA" smtClean="0"/>
              <a:t>‹#›</a:t>
            </a:fld>
            <a:endParaRPr lang="en-ZA" dirty="0"/>
          </a:p>
        </p:txBody>
      </p:sp>
    </p:spTree>
    <p:extLst>
      <p:ext uri="{BB962C8B-B14F-4D97-AF65-F5344CB8AC3E}">
        <p14:creationId xmlns:p14="http://schemas.microsoft.com/office/powerpoint/2010/main" val="380769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3CF8F71-8BFC-4483-BF47-A3A171ACAF8B}" type="slidenum">
              <a:rPr lang="en-ZA" smtClean="0"/>
              <a:t>‹#›</a:t>
            </a:fld>
            <a:endParaRPr lang="en-ZA" dirty="0"/>
          </a:p>
        </p:txBody>
      </p:sp>
      <p:sp>
        <p:nvSpPr>
          <p:cNvPr id="5" name="Date Placeholder 4"/>
          <p:cNvSpPr>
            <a:spLocks noGrp="1"/>
          </p:cNvSpPr>
          <p:nvPr>
            <p:ph type="dt" sz="half" idx="10"/>
          </p:nvPr>
        </p:nvSpPr>
        <p:spPr/>
        <p:txBody>
          <a:bodyPr/>
          <a:lstStyle/>
          <a:p>
            <a:fld id="{442B4FA1-4A40-45EB-B501-2CA585AE6037}" type="datetimeFigureOut">
              <a:rPr lang="en-ZA" smtClean="0"/>
              <a:t>2023/08/28</a:t>
            </a:fld>
            <a:endParaRPr lang="en-ZA" dirty="0"/>
          </a:p>
        </p:txBody>
      </p:sp>
    </p:spTree>
    <p:extLst>
      <p:ext uri="{BB962C8B-B14F-4D97-AF65-F5344CB8AC3E}">
        <p14:creationId xmlns:p14="http://schemas.microsoft.com/office/powerpoint/2010/main" val="333528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2B4FA1-4A40-45EB-B501-2CA585AE6037}" type="datetimeFigureOut">
              <a:rPr lang="en-ZA" smtClean="0"/>
              <a:t>2023/08/28</a:t>
            </a:fld>
            <a:endParaRPr lang="en-ZA"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CF8F71-8BFC-4483-BF47-A3A171ACAF8B}" type="slidenum">
              <a:rPr lang="en-ZA" smtClean="0"/>
              <a:t>‹#›</a:t>
            </a:fld>
            <a:endParaRPr lang="en-ZA" dirty="0"/>
          </a:p>
        </p:txBody>
      </p:sp>
    </p:spTree>
    <p:extLst>
      <p:ext uri="{BB962C8B-B14F-4D97-AF65-F5344CB8AC3E}">
        <p14:creationId xmlns:p14="http://schemas.microsoft.com/office/powerpoint/2010/main" val="151037886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BD1F8-4293-4248-89F9-0D95D58D8C07}"/>
              </a:ext>
            </a:extLst>
          </p:cNvPr>
          <p:cNvSpPr>
            <a:spLocks noGrp="1"/>
          </p:cNvSpPr>
          <p:nvPr>
            <p:ph type="ctrTitle"/>
          </p:nvPr>
        </p:nvSpPr>
        <p:spPr>
          <a:xfrm>
            <a:off x="1507066" y="999460"/>
            <a:ext cx="5698067" cy="4479852"/>
          </a:xfrm>
        </p:spPr>
        <p:txBody>
          <a:bodyPr anchor="ctr">
            <a:normAutofit/>
          </a:bodyPr>
          <a:lstStyle/>
          <a:p>
            <a:r>
              <a:rPr lang="en-US" sz="4600"/>
              <a:t>CommunityConnect</a:t>
            </a:r>
            <a:endParaRPr lang="en-ZA" sz="4600"/>
          </a:p>
        </p:txBody>
      </p:sp>
      <p:sp>
        <p:nvSpPr>
          <p:cNvPr id="3" name="Subtitle 2">
            <a:extLst>
              <a:ext uri="{FF2B5EF4-FFF2-40B4-BE49-F238E27FC236}">
                <a16:creationId xmlns:a16="http://schemas.microsoft.com/office/drawing/2014/main" id="{32819F06-9A88-EAB2-3B1D-C1759B0087A3}"/>
              </a:ext>
            </a:extLst>
          </p:cNvPr>
          <p:cNvSpPr>
            <a:spLocks noGrp="1"/>
          </p:cNvSpPr>
          <p:nvPr>
            <p:ph type="subTitle" idx="1"/>
          </p:nvPr>
        </p:nvSpPr>
        <p:spPr>
          <a:xfrm>
            <a:off x="7871971" y="999460"/>
            <a:ext cx="3123620" cy="4479852"/>
          </a:xfrm>
        </p:spPr>
        <p:txBody>
          <a:bodyPr anchor="ctr">
            <a:normAutofit/>
          </a:bodyPr>
          <a:lstStyle/>
          <a:p>
            <a:pPr algn="l"/>
            <a:r>
              <a:rPr lang="en-US"/>
              <a:t>SDD(System design document)</a:t>
            </a:r>
          </a:p>
          <a:p>
            <a:pPr algn="l"/>
            <a:endParaRPr lang="en-US"/>
          </a:p>
          <a:p>
            <a:pPr algn="l"/>
            <a:r>
              <a:rPr lang="en-US"/>
              <a:t>Group 5</a:t>
            </a:r>
            <a:endParaRPr lang="en-ZA"/>
          </a:p>
        </p:txBody>
      </p:sp>
      <p:sp>
        <p:nvSpPr>
          <p:cNvPr id="9"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cxnSp>
        <p:nvCxnSpPr>
          <p:cNvPr id="11"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176345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AA0E0-F3A8-42A0-848A-09A75930BBA4}"/>
              </a:ext>
            </a:extLst>
          </p:cNvPr>
          <p:cNvSpPr>
            <a:spLocks noGrp="1"/>
          </p:cNvSpPr>
          <p:nvPr>
            <p:ph type="title"/>
          </p:nvPr>
        </p:nvSpPr>
        <p:spPr>
          <a:xfrm>
            <a:off x="1333502" y="609600"/>
            <a:ext cx="8596668" cy="1320800"/>
          </a:xfrm>
        </p:spPr>
        <p:txBody>
          <a:bodyPr>
            <a:normAutofit/>
          </a:bodyPr>
          <a:lstStyle/>
          <a:p>
            <a:r>
              <a:rPr lang="en-ZA" dirty="0"/>
              <a:t>LOGICAL AND PHYSICAL DESIGN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8FAED57B-9070-485B-98F9-72AE36F1BEC7}"/>
              </a:ext>
            </a:extLst>
          </p:cNvPr>
          <p:cNvSpPr>
            <a:spLocks noGrp="1"/>
          </p:cNvSpPr>
          <p:nvPr>
            <p:ph idx="1"/>
          </p:nvPr>
        </p:nvSpPr>
        <p:spPr>
          <a:xfrm>
            <a:off x="1333502" y="2160589"/>
            <a:ext cx="8596668" cy="3880773"/>
          </a:xfrm>
        </p:spPr>
        <p:txBody>
          <a:bodyPr>
            <a:normAutofit/>
          </a:bodyPr>
          <a:lstStyle/>
          <a:p>
            <a:pPr marL="342900" lvl="1" indent="-342900">
              <a:spcBef>
                <a:spcPts val="1000"/>
              </a:spcBef>
            </a:pPr>
            <a:r>
              <a:rPr lang="en-US">
                <a:latin typeface="Arial" panose="020B0604020202020204" pitchFamily="34" charset="0"/>
              </a:rPr>
              <a:t>The logical design of hardware integration within the Community Connect platform ensures a coherent and efficient arrangement of hardware components to support the functionalities of the system. The logical design includes: </a:t>
            </a:r>
            <a:r>
              <a:rPr lang="en-ZA">
                <a:latin typeface="Arial" panose="020B0604020202020204" pitchFamily="34" charset="0"/>
              </a:rPr>
              <a:t>Client-Server Interaction, Data Flow, Push Notifications and Camera Integration  </a:t>
            </a:r>
          </a:p>
          <a:p>
            <a:pPr marL="342900" lvl="1" indent="-342900">
              <a:spcBef>
                <a:spcPts val="1000"/>
              </a:spcBef>
            </a:pPr>
            <a:r>
              <a:rPr lang="en-US">
                <a:latin typeface="Arial" panose="020B0604020202020204" pitchFamily="34" charset="0"/>
              </a:rPr>
              <a:t>Database Integration</a:t>
            </a:r>
          </a:p>
          <a:p>
            <a:pPr marL="342900" lvl="1" indent="-342900">
              <a:spcBef>
                <a:spcPts val="1000"/>
              </a:spcBef>
            </a:pPr>
            <a:r>
              <a:rPr lang="en-US">
                <a:latin typeface="Arial" panose="020B0604020202020204" pitchFamily="34" charset="0"/>
              </a:rPr>
              <a:t>The physical design involves the arrangement of hardware components and the required cabling and connectors to ensure seamless hardware integration within the Community Connect platform. The integration follows these steps:  Mobile Devices,</a:t>
            </a:r>
            <a:r>
              <a:rPr lang="en-ZA">
                <a:latin typeface="Arial" panose="020B0604020202020204" pitchFamily="34" charset="0"/>
              </a:rPr>
              <a:t> Push Notification Devices and cameras</a:t>
            </a:r>
            <a:endParaRPr lang="en-US">
              <a:latin typeface="Arial" panose="020B0604020202020204" pitchFamily="34" charset="0"/>
            </a:endParaRPr>
          </a:p>
          <a:p>
            <a:pPr marL="342900" lvl="1" indent="-342900">
              <a:spcBef>
                <a:spcPts val="1000"/>
              </a:spcBef>
            </a:pPr>
            <a:r>
              <a:rPr lang="en-ZA">
                <a:latin typeface="Arial" panose="020B0604020202020204" pitchFamily="34" charset="0"/>
              </a:rPr>
              <a:t>The recovery design includes: Redundancy and Failover, </a:t>
            </a:r>
            <a:r>
              <a:rPr lang="en-US">
                <a:latin typeface="Arial" panose="020B0604020202020204" pitchFamily="34" charset="0"/>
              </a:rPr>
              <a:t>Data Backup and Recovery and Disaster Recovery Planning.</a:t>
            </a:r>
            <a:endParaRPr lang="en-ZA">
              <a:latin typeface="Arial" panose="020B0604020202020204" pitchFamily="34"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127634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E155-1ED2-492B-B86A-58EDD42AA0FC}"/>
              </a:ext>
            </a:extLst>
          </p:cNvPr>
          <p:cNvSpPr>
            <a:spLocks noGrp="1"/>
          </p:cNvSpPr>
          <p:nvPr>
            <p:ph type="title"/>
          </p:nvPr>
        </p:nvSpPr>
        <p:spPr>
          <a:xfrm>
            <a:off x="1286933" y="609600"/>
            <a:ext cx="10197494" cy="1099457"/>
          </a:xfrm>
        </p:spPr>
        <p:txBody>
          <a:bodyPr>
            <a:normAutofit/>
          </a:bodyPr>
          <a:lstStyle/>
          <a:p>
            <a:r>
              <a:rPr lang="en-ZA" dirty="0"/>
              <a:t>SOFTWARE DESIGNS</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aphicFrame>
        <p:nvGraphicFramePr>
          <p:cNvPr id="5" name="Content Placeholder 2">
            <a:extLst>
              <a:ext uri="{FF2B5EF4-FFF2-40B4-BE49-F238E27FC236}">
                <a16:creationId xmlns:a16="http://schemas.microsoft.com/office/drawing/2014/main" id="{372BD33A-842E-0609-1A11-7FC13E6523D2}"/>
              </a:ext>
            </a:extLst>
          </p:cNvPr>
          <p:cNvGraphicFramePr>
            <a:graphicFrameLocks noGrp="1"/>
          </p:cNvGraphicFramePr>
          <p:nvPr>
            <p:ph idx="1"/>
            <p:extLst>
              <p:ext uri="{D42A27DB-BD31-4B8C-83A1-F6EECF244321}">
                <p14:modId xmlns:p14="http://schemas.microsoft.com/office/powerpoint/2010/main" val="31132266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46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7832A-B7F2-4ECD-85F8-C61440DA75A0}"/>
              </a:ext>
            </a:extLst>
          </p:cNvPr>
          <p:cNvSpPr>
            <a:spLocks noGrp="1"/>
          </p:cNvSpPr>
          <p:nvPr>
            <p:ph type="title"/>
          </p:nvPr>
        </p:nvSpPr>
        <p:spPr>
          <a:xfrm>
            <a:off x="1286933" y="609600"/>
            <a:ext cx="10197494" cy="1099457"/>
          </a:xfrm>
        </p:spPr>
        <p:txBody>
          <a:bodyPr>
            <a:normAutofit/>
          </a:bodyPr>
          <a:lstStyle/>
          <a:p>
            <a:r>
              <a:rPr lang="en-ZA" dirty="0"/>
              <a:t>SYSTEM INTERFACES</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aphicFrame>
        <p:nvGraphicFramePr>
          <p:cNvPr id="5" name="Content Placeholder 2">
            <a:extLst>
              <a:ext uri="{FF2B5EF4-FFF2-40B4-BE49-F238E27FC236}">
                <a16:creationId xmlns:a16="http://schemas.microsoft.com/office/drawing/2014/main" id="{FD4168E7-A59B-AF65-1909-D719D41B7726}"/>
              </a:ext>
            </a:extLst>
          </p:cNvPr>
          <p:cNvGraphicFramePr>
            <a:graphicFrameLocks noGrp="1"/>
          </p:cNvGraphicFramePr>
          <p:nvPr>
            <p:ph idx="1"/>
            <p:extLst>
              <p:ext uri="{D42A27DB-BD31-4B8C-83A1-F6EECF244321}">
                <p14:modId xmlns:p14="http://schemas.microsoft.com/office/powerpoint/2010/main" val="3074427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64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2C5EC-ABA2-49D1-AEE1-460BA6E22815}"/>
              </a:ext>
            </a:extLst>
          </p:cNvPr>
          <p:cNvSpPr>
            <a:spLocks noGrp="1"/>
          </p:cNvSpPr>
          <p:nvPr>
            <p:ph type="title"/>
          </p:nvPr>
        </p:nvSpPr>
        <p:spPr>
          <a:xfrm>
            <a:off x="1333502" y="609600"/>
            <a:ext cx="8596668" cy="1320800"/>
          </a:xfrm>
        </p:spPr>
        <p:txBody>
          <a:bodyPr>
            <a:normAutofit/>
          </a:bodyPr>
          <a:lstStyle/>
          <a:p>
            <a:r>
              <a:rPr lang="en-US" dirty="0"/>
              <a:t>DATA AND DATABASE / FILES</a:t>
            </a:r>
            <a:endParaRPr lang="en-Z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B4638F9E-9FCF-4FA6-94EF-D62380D9DB68}"/>
              </a:ext>
            </a:extLst>
          </p:cNvPr>
          <p:cNvSpPr>
            <a:spLocks noGrp="1"/>
          </p:cNvSpPr>
          <p:nvPr>
            <p:ph idx="1"/>
          </p:nvPr>
        </p:nvSpPr>
        <p:spPr>
          <a:xfrm>
            <a:off x="1333502" y="2160589"/>
            <a:ext cx="8596668" cy="3880773"/>
          </a:xfrm>
        </p:spPr>
        <p:txBody>
          <a:bodyPr>
            <a:normAutofit/>
          </a:bodyPr>
          <a:lstStyle/>
          <a:p>
            <a:r>
              <a:rPr lang="en-US">
                <a:effectLst/>
                <a:latin typeface="Arial" panose="020B0604020202020204" pitchFamily="34" charset="0"/>
                <a:ea typeface="Arial" panose="020B0604020202020204" pitchFamily="34" charset="0"/>
              </a:rPr>
              <a:t>The Community Connect platform comprises various software modules that interact with data repositories to deliver its functionalities. Below is an overview of the software modules and their linkages to data repositories:</a:t>
            </a:r>
            <a:endParaRPr lang="en-ZA">
              <a:effectLst/>
              <a:latin typeface="Times New Roman" panose="02020603050405020304" pitchFamily="18" charset="0"/>
              <a:ea typeface="Times New Roman" panose="02020603050405020304" pitchFamily="18" charset="0"/>
            </a:endParaRPr>
          </a:p>
          <a:p>
            <a:pPr marL="971550" lvl="1" indent="-514350">
              <a:buFont typeface="+mj-lt"/>
              <a:buAutoNum type="arabicPeriod"/>
            </a:pPr>
            <a:r>
              <a:rPr lang="en-US">
                <a:effectLst/>
                <a:latin typeface="Arial" panose="020B0604020202020204" pitchFamily="34" charset="0"/>
                <a:ea typeface="Arial" panose="020B0604020202020204" pitchFamily="34" charset="0"/>
              </a:rPr>
              <a:t>User Management Module</a:t>
            </a:r>
          </a:p>
          <a:p>
            <a:pPr marL="971550" lvl="1" indent="-514350">
              <a:buFont typeface="+mj-lt"/>
              <a:buAutoNum type="arabicPeriod"/>
            </a:pPr>
            <a:r>
              <a:rPr lang="en-US">
                <a:effectLst/>
                <a:latin typeface="Arial" panose="020B0604020202020204" pitchFamily="34" charset="0"/>
                <a:ea typeface="Arial" panose="020B0604020202020204" pitchFamily="34" charset="0"/>
              </a:rPr>
              <a:t>Event Management Module</a:t>
            </a:r>
            <a:endParaRPr lang="en-US">
              <a:latin typeface="Arial" panose="020B0604020202020204" pitchFamily="34" charset="0"/>
              <a:ea typeface="Arial" panose="020B0604020202020204" pitchFamily="34" charset="0"/>
            </a:endParaRPr>
          </a:p>
          <a:p>
            <a:pPr marL="971550" lvl="1" indent="-514350">
              <a:buFont typeface="+mj-lt"/>
              <a:buAutoNum type="arabicPeriod"/>
            </a:pPr>
            <a:r>
              <a:rPr lang="en-US">
                <a:effectLst/>
                <a:latin typeface="Arial" panose="020B0604020202020204" pitchFamily="34" charset="0"/>
                <a:ea typeface="Arial" panose="020B0604020202020204" pitchFamily="34" charset="0"/>
              </a:rPr>
              <a:t>Donation Module</a:t>
            </a:r>
          </a:p>
          <a:p>
            <a:pPr marL="971550" lvl="1" indent="-514350">
              <a:buFont typeface="+mj-lt"/>
              <a:buAutoNum type="arabicPeriod"/>
            </a:pPr>
            <a:r>
              <a:rPr lang="en-US">
                <a:effectLst/>
                <a:latin typeface="Arial" panose="020B0604020202020204" pitchFamily="34" charset="0"/>
                <a:ea typeface="Arial" panose="020B0604020202020204" pitchFamily="34" charset="0"/>
              </a:rPr>
              <a:t>Post Creation Module</a:t>
            </a:r>
            <a:endParaRPr lang="en-US">
              <a:latin typeface="Arial" panose="020B0604020202020204" pitchFamily="34" charset="0"/>
              <a:ea typeface="Arial" panose="020B0604020202020204" pitchFamily="34" charset="0"/>
            </a:endParaRPr>
          </a:p>
          <a:p>
            <a:pPr marL="971550" lvl="1" indent="-514350">
              <a:buFont typeface="+mj-lt"/>
              <a:buAutoNum type="arabicPeriod"/>
            </a:pPr>
            <a:r>
              <a:rPr lang="en-US">
                <a:effectLst/>
                <a:latin typeface="Arial" panose="020B0604020202020204" pitchFamily="34" charset="0"/>
                <a:ea typeface="Arial" panose="020B0604020202020204" pitchFamily="34" charset="0"/>
              </a:rPr>
              <a:t>Notification Module</a:t>
            </a:r>
          </a:p>
          <a:p>
            <a:pPr marL="971550" lvl="1" indent="-514350">
              <a:buFont typeface="+mj-lt"/>
              <a:buAutoNum type="arabicPeriod"/>
            </a:pPr>
            <a:r>
              <a:rPr lang="en-US">
                <a:effectLst/>
                <a:latin typeface="Arial" panose="020B0604020202020204" pitchFamily="34" charset="0"/>
                <a:ea typeface="Arial" panose="020B0604020202020204" pitchFamily="34" charset="0"/>
              </a:rPr>
              <a:t>Admin Dashboard Module</a:t>
            </a:r>
            <a:endParaRPr lang="en-ZA"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4132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C256-0A4A-4736-AB11-AB653A105330}"/>
              </a:ext>
            </a:extLst>
          </p:cNvPr>
          <p:cNvSpPr>
            <a:spLocks noGrp="1"/>
          </p:cNvSpPr>
          <p:nvPr>
            <p:ph type="title"/>
          </p:nvPr>
        </p:nvSpPr>
        <p:spPr/>
        <p:txBody>
          <a:bodyPr/>
          <a:lstStyle/>
          <a:p>
            <a:r>
              <a:rPr lang="en-ZA" dirty="0"/>
              <a:t>DATA FLOW DIAGRAMS(Summary of top-level (DFD).</a:t>
            </a:r>
          </a:p>
        </p:txBody>
      </p:sp>
      <p:pic>
        <p:nvPicPr>
          <p:cNvPr id="4" name="Content Placeholder 3">
            <a:extLst>
              <a:ext uri="{FF2B5EF4-FFF2-40B4-BE49-F238E27FC236}">
                <a16:creationId xmlns:a16="http://schemas.microsoft.com/office/drawing/2014/main" id="{BC81D35D-C27A-48A1-A335-4C0F6B46941E}"/>
              </a:ext>
            </a:extLst>
          </p:cNvPr>
          <p:cNvPicPr>
            <a:picLocks noGrp="1" noChangeAspect="1"/>
          </p:cNvPicPr>
          <p:nvPr>
            <p:ph idx="1"/>
          </p:nvPr>
        </p:nvPicPr>
        <p:blipFill>
          <a:blip r:embed="rId2"/>
          <a:stretch>
            <a:fillRect/>
          </a:stretch>
        </p:blipFill>
        <p:spPr>
          <a:xfrm>
            <a:off x="2032000" y="1620640"/>
            <a:ext cx="9032096" cy="5237360"/>
          </a:xfrm>
          <a:prstGeom prst="rect">
            <a:avLst/>
          </a:prstGeom>
        </p:spPr>
      </p:pic>
    </p:spTree>
    <p:extLst>
      <p:ext uri="{BB962C8B-B14F-4D97-AF65-F5344CB8AC3E}">
        <p14:creationId xmlns:p14="http://schemas.microsoft.com/office/powerpoint/2010/main" val="123109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7972-5D69-4307-A15E-E812592BFD46}"/>
              </a:ext>
            </a:extLst>
          </p:cNvPr>
          <p:cNvSpPr>
            <a:spLocks noGrp="1"/>
          </p:cNvSpPr>
          <p:nvPr>
            <p:ph type="title"/>
          </p:nvPr>
        </p:nvSpPr>
        <p:spPr/>
        <p:txBody>
          <a:bodyPr/>
          <a:lstStyle/>
          <a:p>
            <a:r>
              <a:rPr lang="en-ZA" dirty="0"/>
              <a:t>DATA FLOW DIAGRAMS(System level (DFD)</a:t>
            </a:r>
          </a:p>
        </p:txBody>
      </p:sp>
      <p:pic>
        <p:nvPicPr>
          <p:cNvPr id="6" name="Content Placeholder 5">
            <a:extLst>
              <a:ext uri="{FF2B5EF4-FFF2-40B4-BE49-F238E27FC236}">
                <a16:creationId xmlns:a16="http://schemas.microsoft.com/office/drawing/2014/main" id="{67A9EB2E-26C5-435A-BCC5-15E4CA64CB75}"/>
              </a:ext>
            </a:extLst>
          </p:cNvPr>
          <p:cNvPicPr>
            <a:picLocks noGrp="1" noChangeAspect="1"/>
          </p:cNvPicPr>
          <p:nvPr>
            <p:ph idx="1"/>
          </p:nvPr>
        </p:nvPicPr>
        <p:blipFill>
          <a:blip r:embed="rId2"/>
          <a:stretch>
            <a:fillRect/>
          </a:stretch>
        </p:blipFill>
        <p:spPr>
          <a:xfrm>
            <a:off x="838200" y="1507958"/>
            <a:ext cx="9931400" cy="5404785"/>
          </a:xfrm>
          <a:prstGeom prst="rect">
            <a:avLst/>
          </a:prstGeom>
        </p:spPr>
      </p:pic>
    </p:spTree>
    <p:extLst>
      <p:ext uri="{BB962C8B-B14F-4D97-AF65-F5344CB8AC3E}">
        <p14:creationId xmlns:p14="http://schemas.microsoft.com/office/powerpoint/2010/main" val="149512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927D-94E3-4EDA-AFF6-CD971238D46C}"/>
              </a:ext>
            </a:extLst>
          </p:cNvPr>
          <p:cNvSpPr>
            <a:spLocks noGrp="1"/>
          </p:cNvSpPr>
          <p:nvPr>
            <p:ph type="title"/>
          </p:nvPr>
        </p:nvSpPr>
        <p:spPr/>
        <p:txBody>
          <a:bodyPr/>
          <a:lstStyle/>
          <a:p>
            <a:r>
              <a:rPr lang="en-ZA" dirty="0"/>
              <a:t>DATABASE DESIGN (ERD)</a:t>
            </a:r>
          </a:p>
        </p:txBody>
      </p:sp>
      <p:pic>
        <p:nvPicPr>
          <p:cNvPr id="4" name="Content Placeholder 3">
            <a:extLst>
              <a:ext uri="{FF2B5EF4-FFF2-40B4-BE49-F238E27FC236}">
                <a16:creationId xmlns:a16="http://schemas.microsoft.com/office/drawing/2014/main" id="{FD604F0B-8303-4F61-A501-72BA2038A1A8}"/>
              </a:ext>
            </a:extLst>
          </p:cNvPr>
          <p:cNvPicPr>
            <a:picLocks noGrp="1" noChangeAspect="1"/>
          </p:cNvPicPr>
          <p:nvPr>
            <p:ph idx="1"/>
          </p:nvPr>
        </p:nvPicPr>
        <p:blipFill>
          <a:blip r:embed="rId2"/>
          <a:stretch>
            <a:fillRect/>
          </a:stretch>
        </p:blipFill>
        <p:spPr>
          <a:xfrm>
            <a:off x="2180651" y="1132078"/>
            <a:ext cx="8596668" cy="5725922"/>
          </a:xfrm>
          <a:prstGeom prst="rect">
            <a:avLst/>
          </a:prstGeom>
        </p:spPr>
      </p:pic>
    </p:spTree>
    <p:extLst>
      <p:ext uri="{BB962C8B-B14F-4D97-AF65-F5344CB8AC3E}">
        <p14:creationId xmlns:p14="http://schemas.microsoft.com/office/powerpoint/2010/main" val="211180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D1EE214-923E-4AA9-8DDA-3C72F3A0A8B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a:t>
            </a:r>
            <a:r>
              <a:rPr lang="en-ZA">
                <a:solidFill>
                  <a:schemeClr val="bg1"/>
                </a:solidFill>
              </a:rPr>
              <a:t>ILES</a:t>
            </a:r>
          </a:p>
        </p:txBody>
      </p:sp>
      <p:sp>
        <p:nvSpPr>
          <p:cNvPr id="3" name="Content Placeholder 2">
            <a:extLst>
              <a:ext uri="{FF2B5EF4-FFF2-40B4-BE49-F238E27FC236}">
                <a16:creationId xmlns:a16="http://schemas.microsoft.com/office/drawing/2014/main" id="{60624C04-F4AD-4A3C-8344-E61DB5E21F40}"/>
              </a:ext>
            </a:extLst>
          </p:cNvPr>
          <p:cNvSpPr>
            <a:spLocks noGrp="1"/>
          </p:cNvSpPr>
          <p:nvPr>
            <p:ph idx="1"/>
          </p:nvPr>
        </p:nvSpPr>
        <p:spPr>
          <a:xfrm>
            <a:off x="673754" y="2160590"/>
            <a:ext cx="3973943" cy="3440110"/>
          </a:xfrm>
        </p:spPr>
        <p:txBody>
          <a:bodyPr>
            <a:normAutofit/>
          </a:bodyPr>
          <a:lstStyle/>
          <a:p>
            <a:pPr>
              <a:lnSpc>
                <a:spcPct val="90000"/>
              </a:lnSpc>
            </a:pPr>
            <a:r>
              <a:rPr lang="en-US" sz="1100">
                <a:solidFill>
                  <a:schemeClr val="bg1"/>
                </a:solidFill>
                <a:effectLst/>
                <a:latin typeface="Arial" panose="020B0604020202020204" pitchFamily="34" charset="0"/>
                <a:ea typeface="Times New Roman" panose="02020603050405020304" pitchFamily="18" charset="0"/>
              </a:rPr>
              <a:t>The files within the Community Connect app project are organized following a structured directory hierarchy to ensure effective management and maintainability. </a:t>
            </a:r>
          </a:p>
          <a:p>
            <a:pPr>
              <a:lnSpc>
                <a:spcPct val="90000"/>
              </a:lnSpc>
            </a:pPr>
            <a:r>
              <a:rPr lang="en-US" sz="1100" b="1">
                <a:solidFill>
                  <a:schemeClr val="bg1"/>
                </a:solidFill>
                <a:effectLst/>
                <a:latin typeface="Arial" panose="020B0604020202020204" pitchFamily="34" charset="0"/>
                <a:ea typeface="Times New Roman" panose="02020603050405020304" pitchFamily="18" charset="0"/>
              </a:rPr>
              <a:t>/src</a:t>
            </a:r>
            <a:endParaRPr lang="en-ZA" sz="1100" b="1">
              <a:solidFill>
                <a:schemeClr val="bg1"/>
              </a:solidFill>
              <a:effectLst/>
              <a:latin typeface="Times New Roman" panose="02020603050405020304" pitchFamily="18" charset="0"/>
              <a:ea typeface="Times New Roman" panose="02020603050405020304" pitchFamily="18" charset="0"/>
            </a:endParaRPr>
          </a:p>
          <a:p>
            <a:pPr marL="457200">
              <a:lnSpc>
                <a:spcPct val="90000"/>
              </a:lnSpc>
              <a:spcBef>
                <a:spcPts val="600"/>
              </a:spcBef>
              <a:spcAft>
                <a:spcPts val="300"/>
              </a:spcAft>
            </a:pPr>
            <a:r>
              <a:rPr lang="en-US" sz="1100">
                <a:solidFill>
                  <a:schemeClr val="bg1"/>
                </a:solidFill>
                <a:effectLst/>
                <a:latin typeface="Arial" panose="020B0604020202020204" pitchFamily="34" charset="0"/>
                <a:ea typeface="Times New Roman" panose="02020603050405020304" pitchFamily="18" charset="0"/>
              </a:rPr>
              <a:t>/user_management</a:t>
            </a:r>
            <a:endParaRPr lang="en-ZA" sz="1100">
              <a:solidFill>
                <a:schemeClr val="bg1"/>
              </a:solidFill>
              <a:effectLst/>
              <a:latin typeface="Times New Roman" panose="02020603050405020304" pitchFamily="18" charset="0"/>
              <a:ea typeface="Times New Roman" panose="02020603050405020304" pitchFamily="18" charset="0"/>
            </a:endParaRPr>
          </a:p>
          <a:p>
            <a:pPr marL="457200">
              <a:lnSpc>
                <a:spcPct val="90000"/>
              </a:lnSpc>
              <a:spcBef>
                <a:spcPts val="600"/>
              </a:spcBef>
              <a:spcAft>
                <a:spcPts val="300"/>
              </a:spcAft>
            </a:pPr>
            <a:r>
              <a:rPr lang="en-US" sz="1100">
                <a:solidFill>
                  <a:schemeClr val="bg1"/>
                </a:solidFill>
                <a:effectLst/>
                <a:latin typeface="Arial" panose="020B0604020202020204" pitchFamily="34" charset="0"/>
                <a:ea typeface="Times New Roman" panose="02020603050405020304" pitchFamily="18" charset="0"/>
              </a:rPr>
              <a:t>/event_management</a:t>
            </a:r>
            <a:endParaRPr lang="en-ZA" sz="1100">
              <a:solidFill>
                <a:schemeClr val="bg1"/>
              </a:solidFill>
              <a:effectLst/>
              <a:latin typeface="Times New Roman" panose="02020603050405020304" pitchFamily="18" charset="0"/>
              <a:ea typeface="Times New Roman" panose="02020603050405020304" pitchFamily="18" charset="0"/>
            </a:endParaRPr>
          </a:p>
          <a:p>
            <a:pPr marL="457200">
              <a:lnSpc>
                <a:spcPct val="90000"/>
              </a:lnSpc>
              <a:spcBef>
                <a:spcPts val="600"/>
              </a:spcBef>
              <a:spcAft>
                <a:spcPts val="300"/>
              </a:spcAft>
            </a:pPr>
            <a:r>
              <a:rPr lang="en-US" sz="1100">
                <a:solidFill>
                  <a:schemeClr val="bg1"/>
                </a:solidFill>
                <a:effectLst/>
                <a:latin typeface="Arial" panose="020B0604020202020204" pitchFamily="34" charset="0"/>
                <a:ea typeface="Times New Roman" panose="02020603050405020304" pitchFamily="18" charset="0"/>
              </a:rPr>
              <a:t>/donation_module</a:t>
            </a:r>
            <a:endParaRPr lang="en-ZA" sz="1100">
              <a:solidFill>
                <a:schemeClr val="bg1"/>
              </a:solidFill>
              <a:effectLst/>
              <a:latin typeface="Times New Roman" panose="02020603050405020304" pitchFamily="18" charset="0"/>
              <a:ea typeface="Times New Roman" panose="02020603050405020304" pitchFamily="18" charset="0"/>
            </a:endParaRPr>
          </a:p>
          <a:p>
            <a:pPr marL="457200">
              <a:lnSpc>
                <a:spcPct val="90000"/>
              </a:lnSpc>
              <a:spcBef>
                <a:spcPts val="600"/>
              </a:spcBef>
              <a:spcAft>
                <a:spcPts val="300"/>
              </a:spcAft>
            </a:pPr>
            <a:r>
              <a:rPr lang="en-US" sz="1100">
                <a:solidFill>
                  <a:schemeClr val="bg1"/>
                </a:solidFill>
                <a:effectLst/>
                <a:latin typeface="Arial" panose="020B0604020202020204" pitchFamily="34" charset="0"/>
                <a:ea typeface="Times New Roman" panose="02020603050405020304" pitchFamily="18" charset="0"/>
              </a:rPr>
              <a:t>/post_creation</a:t>
            </a:r>
            <a:endParaRPr lang="en-ZA" sz="1100">
              <a:solidFill>
                <a:schemeClr val="bg1"/>
              </a:solidFill>
              <a:effectLst/>
              <a:latin typeface="Times New Roman" panose="02020603050405020304" pitchFamily="18" charset="0"/>
              <a:ea typeface="Times New Roman" panose="02020603050405020304" pitchFamily="18" charset="0"/>
            </a:endParaRPr>
          </a:p>
          <a:p>
            <a:pPr marL="457200">
              <a:lnSpc>
                <a:spcPct val="90000"/>
              </a:lnSpc>
              <a:spcBef>
                <a:spcPts val="600"/>
              </a:spcBef>
              <a:spcAft>
                <a:spcPts val="300"/>
              </a:spcAft>
            </a:pPr>
            <a:r>
              <a:rPr lang="en-US" sz="1100">
                <a:solidFill>
                  <a:schemeClr val="bg1"/>
                </a:solidFill>
                <a:effectLst/>
                <a:latin typeface="Arial" panose="020B0604020202020204" pitchFamily="34" charset="0"/>
                <a:ea typeface="Times New Roman" panose="02020603050405020304" pitchFamily="18" charset="0"/>
              </a:rPr>
              <a:t>/notification_module</a:t>
            </a:r>
            <a:endParaRPr lang="en-ZA" sz="1100">
              <a:solidFill>
                <a:schemeClr val="bg1"/>
              </a:solidFill>
              <a:effectLst/>
              <a:latin typeface="Times New Roman" panose="02020603050405020304" pitchFamily="18" charset="0"/>
              <a:ea typeface="Times New Roman" panose="02020603050405020304" pitchFamily="18" charset="0"/>
            </a:endParaRPr>
          </a:p>
          <a:p>
            <a:pPr>
              <a:lnSpc>
                <a:spcPct val="90000"/>
              </a:lnSpc>
            </a:pPr>
            <a:endParaRPr lang="en-US" sz="1100">
              <a:solidFill>
                <a:schemeClr val="bg1"/>
              </a:solidFill>
              <a:latin typeface="Arial" panose="020B0604020202020204" pitchFamily="34" charset="0"/>
              <a:ea typeface="Times New Roman" panose="02020603050405020304" pitchFamily="18" charset="0"/>
            </a:endParaRPr>
          </a:p>
          <a:p>
            <a:pPr>
              <a:lnSpc>
                <a:spcPct val="90000"/>
              </a:lnSpc>
            </a:pPr>
            <a:r>
              <a:rPr lang="en-US" sz="1100">
                <a:solidFill>
                  <a:schemeClr val="bg1"/>
                </a:solidFill>
                <a:effectLst/>
                <a:latin typeface="Arial" panose="020B0604020202020204" pitchFamily="34" charset="0"/>
                <a:ea typeface="Times New Roman" panose="02020603050405020304" pitchFamily="18" charset="0"/>
              </a:rPr>
              <a:t>/: Stores resource files including layouts, images, strings, and values.</a:t>
            </a:r>
          </a:p>
          <a:p>
            <a:pPr>
              <a:lnSpc>
                <a:spcPct val="90000"/>
              </a:lnSpc>
            </a:pPr>
            <a:r>
              <a:rPr lang="en-US" sz="1100">
                <a:solidFill>
                  <a:schemeClr val="bg1"/>
                </a:solidFill>
                <a:effectLst/>
                <a:latin typeface="Arial" panose="020B0604020202020204" pitchFamily="34" charset="0"/>
                <a:ea typeface="Times New Roman" panose="02020603050405020304" pitchFamily="18" charset="0"/>
              </a:rPr>
              <a:t>assets/: Holds additional asset files like fonts, XML.</a:t>
            </a:r>
          </a:p>
          <a:p>
            <a:pPr>
              <a:lnSpc>
                <a:spcPct val="90000"/>
              </a:lnSpc>
            </a:pPr>
            <a:r>
              <a:rPr lang="en-US" sz="1100">
                <a:solidFill>
                  <a:schemeClr val="bg1"/>
                </a:solidFill>
                <a:effectLst/>
                <a:latin typeface="Arial" panose="020B0604020202020204" pitchFamily="34" charset="0"/>
                <a:ea typeface="Times New Roman" panose="02020603050405020304" pitchFamily="18" charset="0"/>
              </a:rPr>
              <a:t>gradle/: Files related to the Gradle build system.</a:t>
            </a:r>
          </a:p>
          <a:p>
            <a:pPr>
              <a:lnSpc>
                <a:spcPct val="90000"/>
              </a:lnSpc>
            </a:pPr>
            <a:endParaRPr lang="en-ZA" sz="1100">
              <a:solidFill>
                <a:schemeClr val="bg1"/>
              </a:solidFill>
            </a:endParaRPr>
          </a:p>
        </p:txBody>
      </p:sp>
      <p:pic>
        <p:nvPicPr>
          <p:cNvPr id="7" name="Graphic 6" descr="Open Folder">
            <a:extLst>
              <a:ext uri="{FF2B5EF4-FFF2-40B4-BE49-F238E27FC236}">
                <a16:creationId xmlns:a16="http://schemas.microsoft.com/office/drawing/2014/main" id="{DD74A699-A81B-AF87-FCE5-330CBCD81D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8262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0"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1"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2"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pSp>
      <p:sp>
        <p:nvSpPr>
          <p:cNvPr id="2" name="Title 1">
            <a:extLst>
              <a:ext uri="{FF2B5EF4-FFF2-40B4-BE49-F238E27FC236}">
                <a16:creationId xmlns:a16="http://schemas.microsoft.com/office/drawing/2014/main" id="{3728397C-0D3B-C285-D3E8-72E3ECDC3886}"/>
              </a:ext>
            </a:extLst>
          </p:cNvPr>
          <p:cNvSpPr>
            <a:spLocks noGrp="1"/>
          </p:cNvSpPr>
          <p:nvPr>
            <p:ph type="title"/>
          </p:nvPr>
        </p:nvSpPr>
        <p:spPr>
          <a:xfrm>
            <a:off x="652481" y="1382486"/>
            <a:ext cx="3547581" cy="4093028"/>
          </a:xfrm>
        </p:spPr>
        <p:txBody>
          <a:bodyPr anchor="ctr">
            <a:normAutofit/>
          </a:bodyPr>
          <a:lstStyle/>
          <a:p>
            <a:r>
              <a:rPr lang="en-ZA" sz="3700">
                <a:solidFill>
                  <a:schemeClr val="accent1">
                    <a:lumMod val="75000"/>
                  </a:schemeClr>
                </a:solidFill>
              </a:rPr>
              <a:t>SYSTEM PERFORMANCE</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CBA989B4-26BA-6C65-7B66-5B2C1DA2E626}"/>
              </a:ext>
            </a:extLst>
          </p:cNvPr>
          <p:cNvGraphicFramePr>
            <a:graphicFrameLocks noGrp="1"/>
          </p:cNvGraphicFramePr>
          <p:nvPr>
            <p:ph idx="1"/>
            <p:extLst>
              <p:ext uri="{D42A27DB-BD31-4B8C-83A1-F6EECF244321}">
                <p14:modId xmlns:p14="http://schemas.microsoft.com/office/powerpoint/2010/main" val="134992776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61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80B1F-D445-7671-2F20-C378B8858610}"/>
              </a:ext>
            </a:extLst>
          </p:cNvPr>
          <p:cNvSpPr>
            <a:spLocks noGrp="1"/>
          </p:cNvSpPr>
          <p:nvPr>
            <p:ph type="title"/>
          </p:nvPr>
        </p:nvSpPr>
        <p:spPr>
          <a:xfrm>
            <a:off x="1333502" y="609600"/>
            <a:ext cx="8596668" cy="1320800"/>
          </a:xfrm>
        </p:spPr>
        <p:txBody>
          <a:bodyPr>
            <a:normAutofit/>
          </a:bodyPr>
          <a:lstStyle/>
          <a:p>
            <a:r>
              <a:rPr lang="en-US" dirty="0"/>
              <a:t>Overview</a:t>
            </a:r>
            <a:endParaRPr lang="en-Z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109B2804-1427-5A0E-05DE-7A17BF7854B7}"/>
              </a:ext>
            </a:extLst>
          </p:cNvPr>
          <p:cNvSpPr>
            <a:spLocks noGrp="1"/>
          </p:cNvSpPr>
          <p:nvPr>
            <p:ph idx="1"/>
          </p:nvPr>
        </p:nvSpPr>
        <p:spPr>
          <a:xfrm>
            <a:off x="1333502" y="2160589"/>
            <a:ext cx="8596668" cy="3880773"/>
          </a:xfrm>
        </p:spPr>
        <p:txBody>
          <a:bodyPr>
            <a:normAutofit/>
          </a:bodyPr>
          <a:lstStyle/>
          <a:p>
            <a:pPr marL="514350" indent="-514350">
              <a:lnSpc>
                <a:spcPct val="90000"/>
              </a:lnSpc>
              <a:buFont typeface="+mj-lt"/>
              <a:buAutoNum type="arabicPeriod"/>
            </a:pPr>
            <a:r>
              <a:rPr lang="en-US" sz="1500"/>
              <a:t>Overview</a:t>
            </a:r>
          </a:p>
          <a:p>
            <a:pPr marL="514350" indent="-514350">
              <a:lnSpc>
                <a:spcPct val="90000"/>
              </a:lnSpc>
              <a:buFont typeface="+mj-lt"/>
              <a:buAutoNum type="arabicPeriod"/>
            </a:pPr>
            <a:r>
              <a:rPr lang="en-ZA" sz="1500"/>
              <a:t>System overview</a:t>
            </a:r>
          </a:p>
          <a:p>
            <a:pPr marL="514350" indent="-514350">
              <a:lnSpc>
                <a:spcPct val="90000"/>
              </a:lnSpc>
              <a:buFont typeface="+mj-lt"/>
              <a:buAutoNum type="arabicPeriod"/>
            </a:pPr>
            <a:r>
              <a:rPr lang="en-ZA" sz="1500"/>
              <a:t>System Architecture</a:t>
            </a:r>
          </a:p>
          <a:p>
            <a:pPr marL="514350" indent="-514350">
              <a:lnSpc>
                <a:spcPct val="90000"/>
              </a:lnSpc>
              <a:buFont typeface="+mj-lt"/>
              <a:buAutoNum type="arabicPeriod"/>
            </a:pPr>
            <a:r>
              <a:rPr lang="en-ZA" sz="1500"/>
              <a:t>Hardware Components</a:t>
            </a:r>
          </a:p>
          <a:p>
            <a:pPr marL="514350" indent="-514350">
              <a:lnSpc>
                <a:spcPct val="90000"/>
              </a:lnSpc>
              <a:buFont typeface="+mj-lt"/>
              <a:buAutoNum type="arabicPeriod"/>
            </a:pPr>
            <a:r>
              <a:rPr lang="en-ZA" sz="1500"/>
              <a:t>Peripherals</a:t>
            </a:r>
          </a:p>
          <a:p>
            <a:pPr marL="514350" indent="-514350">
              <a:lnSpc>
                <a:spcPct val="90000"/>
              </a:lnSpc>
              <a:buFont typeface="+mj-lt"/>
              <a:buAutoNum type="arabicPeriod"/>
            </a:pPr>
            <a:r>
              <a:rPr lang="en-ZA" sz="1500"/>
              <a:t>Logical And Physical Design</a:t>
            </a:r>
          </a:p>
          <a:p>
            <a:pPr marL="514350" indent="-514350">
              <a:lnSpc>
                <a:spcPct val="90000"/>
              </a:lnSpc>
              <a:buFont typeface="+mj-lt"/>
              <a:buAutoNum type="arabicPeriod"/>
            </a:pPr>
            <a:r>
              <a:rPr lang="en-ZA" sz="1500"/>
              <a:t>Software Designs</a:t>
            </a:r>
          </a:p>
          <a:p>
            <a:pPr marL="514350" indent="-514350">
              <a:lnSpc>
                <a:spcPct val="90000"/>
              </a:lnSpc>
              <a:buFont typeface="+mj-lt"/>
              <a:buAutoNum type="arabicPeriod"/>
            </a:pPr>
            <a:r>
              <a:rPr lang="en-ZA" sz="1500"/>
              <a:t>System Interfaces</a:t>
            </a:r>
          </a:p>
          <a:p>
            <a:pPr marL="514350" indent="-514350">
              <a:lnSpc>
                <a:spcPct val="90000"/>
              </a:lnSpc>
              <a:buFont typeface="+mj-lt"/>
              <a:buAutoNum type="arabicPeriod"/>
            </a:pPr>
            <a:r>
              <a:rPr lang="en-US" sz="1500"/>
              <a:t>Data And Database / Files</a:t>
            </a:r>
          </a:p>
          <a:p>
            <a:pPr marL="514350" indent="-514350">
              <a:lnSpc>
                <a:spcPct val="90000"/>
              </a:lnSpc>
              <a:buFont typeface="+mj-lt"/>
              <a:buAutoNum type="arabicPeriod"/>
            </a:pPr>
            <a:r>
              <a:rPr lang="en-ZA" sz="1500"/>
              <a:t>Data Flow Diagrams</a:t>
            </a:r>
          </a:p>
          <a:p>
            <a:pPr marL="514350" indent="-514350">
              <a:lnSpc>
                <a:spcPct val="90000"/>
              </a:lnSpc>
              <a:buFont typeface="+mj-lt"/>
              <a:buAutoNum type="arabicPeriod"/>
            </a:pPr>
            <a:r>
              <a:rPr lang="en-ZA" sz="1500"/>
              <a:t>System Performance</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292918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355E4-AEDF-953B-B22F-151DF87AB664}"/>
              </a:ext>
            </a:extLst>
          </p:cNvPr>
          <p:cNvSpPr>
            <a:spLocks noGrp="1"/>
          </p:cNvSpPr>
          <p:nvPr>
            <p:ph type="title"/>
          </p:nvPr>
        </p:nvSpPr>
        <p:spPr>
          <a:xfrm>
            <a:off x="1333502" y="609600"/>
            <a:ext cx="8596668" cy="1320800"/>
          </a:xfrm>
        </p:spPr>
        <p:txBody>
          <a:bodyPr>
            <a:normAutofit/>
          </a:bodyPr>
          <a:lstStyle/>
          <a:p>
            <a:r>
              <a:rPr lang="en-ZA"/>
              <a:t>DOCUMENT OVERVIEW</a:t>
            </a:r>
            <a:endParaRPr lang="en-Z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CFFBB131-98F3-B8A9-B482-90E027958988}"/>
              </a:ext>
            </a:extLst>
          </p:cNvPr>
          <p:cNvSpPr>
            <a:spLocks noGrp="1"/>
          </p:cNvSpPr>
          <p:nvPr>
            <p:ph idx="1"/>
          </p:nvPr>
        </p:nvSpPr>
        <p:spPr>
          <a:xfrm>
            <a:off x="1333502" y="2160589"/>
            <a:ext cx="8596668" cy="3880773"/>
          </a:xfrm>
        </p:spPr>
        <p:txBody>
          <a:bodyPr>
            <a:normAutofit/>
          </a:bodyPr>
          <a:lstStyle/>
          <a:p>
            <a:pPr>
              <a:lnSpc>
                <a:spcPct val="90000"/>
              </a:lnSpc>
            </a:pPr>
            <a:r>
              <a:rPr lang="en-US" sz="1500">
                <a:effectLst/>
                <a:latin typeface="Arial" panose="020B0604020202020204" pitchFamily="34" charset="0"/>
                <a:ea typeface="Times New Roman" panose="02020603050405020304" pitchFamily="18" charset="0"/>
              </a:rPr>
              <a:t>This Software Design Document (SDD) outlines the detailed design aspects of the Community Connect platform.</a:t>
            </a:r>
          </a:p>
          <a:p>
            <a:pPr>
              <a:lnSpc>
                <a:spcPct val="90000"/>
              </a:lnSpc>
              <a:spcBef>
                <a:spcPts val="600"/>
              </a:spcBef>
              <a:spcAft>
                <a:spcPts val="300"/>
              </a:spcAft>
            </a:pPr>
            <a:r>
              <a:rPr lang="en-US" sz="1500">
                <a:effectLst/>
                <a:latin typeface="Arial" panose="020B0604020202020204" pitchFamily="34" charset="0"/>
                <a:ea typeface="Times New Roman" panose="02020603050405020304" pitchFamily="18" charset="0"/>
              </a:rPr>
              <a:t>The document covers the software and hardware components, interfaces, and data structures required for the implementation of the platform:</a:t>
            </a:r>
            <a:endParaRPr lang="en-ZA" sz="1500">
              <a:effectLst/>
              <a:latin typeface="Times New Roman" panose="02020603050405020304" pitchFamily="18" charset="0"/>
              <a:ea typeface="Times New Roman" panose="02020603050405020304" pitchFamily="18" charset="0"/>
            </a:endParaRPr>
          </a:p>
          <a:p>
            <a:pPr marL="800100" lvl="1" indent="-342900">
              <a:lnSpc>
                <a:spcPct val="90000"/>
              </a:lnSpc>
              <a:spcBef>
                <a:spcPts val="600"/>
              </a:spcBef>
              <a:spcAft>
                <a:spcPts val="300"/>
              </a:spcAft>
              <a:buFont typeface="+mj-lt"/>
              <a:buAutoNum type="arabicPeriod"/>
            </a:pPr>
            <a:r>
              <a:rPr lang="en-US" sz="1500">
                <a:effectLst/>
                <a:latin typeface="Arial" panose="020B0604020202020204" pitchFamily="34" charset="0"/>
                <a:ea typeface="Times New Roman" panose="02020603050405020304" pitchFamily="18" charset="0"/>
              </a:rPr>
              <a:t> </a:t>
            </a:r>
            <a:r>
              <a:rPr lang="en-ZA" sz="1500">
                <a:latin typeface="Arial" panose="020B0604020202020204" pitchFamily="34" charset="0"/>
              </a:rPr>
              <a:t>Hardware: </a:t>
            </a:r>
            <a:r>
              <a:rPr lang="en-ZA" sz="1500">
                <a:highlight>
                  <a:srgbClr val="FFFF00"/>
                </a:highlight>
                <a:latin typeface="Arial" panose="020B0604020202020204" pitchFamily="34" charset="0"/>
              </a:rPr>
              <a:t>Computer Systems, Peripherals, and Networks</a:t>
            </a:r>
            <a:r>
              <a:rPr lang="en-ZA" sz="1500">
                <a:latin typeface="Arial" panose="020B0604020202020204" pitchFamily="34" charset="0"/>
              </a:rPr>
              <a:t>.</a:t>
            </a:r>
          </a:p>
          <a:p>
            <a:pPr marL="800100" lvl="1" indent="-342900">
              <a:lnSpc>
                <a:spcPct val="90000"/>
              </a:lnSpc>
              <a:spcBef>
                <a:spcPts val="600"/>
              </a:spcBef>
              <a:spcAft>
                <a:spcPts val="300"/>
              </a:spcAft>
              <a:buFont typeface="+mj-lt"/>
              <a:buAutoNum type="arabicPeriod"/>
            </a:pPr>
            <a:r>
              <a:rPr lang="en-ZA" sz="1500">
                <a:latin typeface="Arial" panose="020B0604020202020204" pitchFamily="34" charset="0"/>
              </a:rPr>
              <a:t>Software: </a:t>
            </a:r>
            <a:r>
              <a:rPr lang="en-ZA" sz="1500">
                <a:highlight>
                  <a:srgbClr val="FFFF00"/>
                </a:highlight>
                <a:latin typeface="Arial" panose="020B0604020202020204" pitchFamily="34" charset="0"/>
              </a:rPr>
              <a:t>Software Packages, Operating Systems, Application Programming Interfaces, and Database Management Systems</a:t>
            </a:r>
            <a:r>
              <a:rPr lang="en-ZA" sz="1500">
                <a:latin typeface="Arial" panose="020B0604020202020204" pitchFamily="34" charset="0"/>
              </a:rPr>
              <a:t>.</a:t>
            </a:r>
          </a:p>
          <a:p>
            <a:pPr marL="800100" lvl="1" indent="-342900">
              <a:lnSpc>
                <a:spcPct val="90000"/>
              </a:lnSpc>
              <a:spcBef>
                <a:spcPts val="600"/>
              </a:spcBef>
              <a:spcAft>
                <a:spcPts val="300"/>
              </a:spcAft>
              <a:buFont typeface="+mj-lt"/>
              <a:buAutoNum type="arabicPeriod"/>
            </a:pPr>
            <a:r>
              <a:rPr lang="en-ZA" sz="1500">
                <a:latin typeface="Arial" panose="020B0604020202020204" pitchFamily="34" charset="0"/>
              </a:rPr>
              <a:t>User Interface Components: </a:t>
            </a:r>
            <a:r>
              <a:rPr lang="en-US" sz="1500">
                <a:latin typeface="Arial" panose="020B0604020202020204" pitchFamily="34" charset="0"/>
              </a:rPr>
              <a:t>The platform's user interface includes interactive components that allow users to engage with features such as </a:t>
            </a:r>
            <a:r>
              <a:rPr lang="en-US" sz="1500">
                <a:highlight>
                  <a:srgbClr val="FFFF00"/>
                </a:highlight>
                <a:latin typeface="Arial" panose="020B0604020202020204" pitchFamily="34" charset="0"/>
              </a:rPr>
              <a:t>event creation, emergency alerts, fundraising campaigns, and community forums.</a:t>
            </a:r>
          </a:p>
          <a:p>
            <a:pPr>
              <a:lnSpc>
                <a:spcPct val="90000"/>
              </a:lnSpc>
              <a:spcAft>
                <a:spcPts val="300"/>
              </a:spcAft>
            </a:pPr>
            <a:r>
              <a:rPr lang="en-ZA" sz="1500">
                <a:latin typeface="Arial" panose="020B0604020202020204" pitchFamily="34" charset="0"/>
              </a:rPr>
              <a:t>Audience: </a:t>
            </a:r>
            <a:r>
              <a:rPr lang="en-US" sz="1500">
                <a:effectLst/>
                <a:latin typeface="Arial" panose="020B0604020202020204" pitchFamily="34" charset="0"/>
                <a:ea typeface="Times New Roman" panose="02020603050405020304" pitchFamily="18" charset="0"/>
              </a:rPr>
              <a:t>software developers, system architects, software engineers, project managers, and stakeholders.</a:t>
            </a:r>
          </a:p>
          <a:p>
            <a:pPr>
              <a:lnSpc>
                <a:spcPct val="90000"/>
              </a:lnSpc>
              <a:spcAft>
                <a:spcPts val="300"/>
              </a:spcAft>
            </a:pPr>
            <a:r>
              <a:rPr lang="en-US" sz="1500">
                <a:latin typeface="Arial" panose="020B0604020202020204" pitchFamily="34" charset="0"/>
              </a:rPr>
              <a:t>Unified Modeling Language (UML): </a:t>
            </a:r>
            <a:r>
              <a:rPr lang="en-US" sz="1500">
                <a:effectLst/>
                <a:latin typeface="Arial" panose="020B0604020202020204" pitchFamily="34" charset="0"/>
                <a:ea typeface="Arial" panose="020B0604020202020204" pitchFamily="34" charset="0"/>
              </a:rPr>
              <a:t>Use Case Diagrams, Class Diagrams, Sequence Diagrams, Sequence Diagrams and Deployment Diagrams</a:t>
            </a:r>
            <a:endParaRPr lang="en-ZA" sz="1500">
              <a:latin typeface="Arial" panose="020B0604020202020204" pitchFamily="34" charset="0"/>
            </a:endParaRPr>
          </a:p>
          <a:p>
            <a:pPr marL="800100" lvl="1" indent="-342900">
              <a:lnSpc>
                <a:spcPct val="90000"/>
              </a:lnSpc>
              <a:spcBef>
                <a:spcPts val="600"/>
              </a:spcBef>
              <a:spcAft>
                <a:spcPts val="300"/>
              </a:spcAft>
              <a:buFont typeface="+mj-lt"/>
              <a:buAutoNum type="arabicPeriod"/>
            </a:pPr>
            <a:endParaRPr lang="en-US" sz="1500">
              <a:latin typeface="Arial" panose="020B0604020202020204" pitchFamily="34"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330118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62A45-7C38-1A81-9C8E-857620E24BC3}"/>
              </a:ext>
            </a:extLst>
          </p:cNvPr>
          <p:cNvSpPr>
            <a:spLocks noGrp="1"/>
          </p:cNvSpPr>
          <p:nvPr>
            <p:ph type="title"/>
          </p:nvPr>
        </p:nvSpPr>
        <p:spPr>
          <a:xfrm>
            <a:off x="1333502" y="609600"/>
            <a:ext cx="8596668" cy="1320800"/>
          </a:xfrm>
        </p:spPr>
        <p:txBody>
          <a:bodyPr>
            <a:normAutofit/>
          </a:bodyPr>
          <a:lstStyle/>
          <a:p>
            <a:r>
              <a:rPr lang="en-ZA" dirty="0"/>
              <a:t>SYSTEM OVERVIEW </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9666ED12-CABE-265B-FE32-A757AAF1F866}"/>
              </a:ext>
            </a:extLst>
          </p:cNvPr>
          <p:cNvSpPr>
            <a:spLocks noGrp="1"/>
          </p:cNvSpPr>
          <p:nvPr>
            <p:ph idx="1"/>
          </p:nvPr>
        </p:nvSpPr>
        <p:spPr>
          <a:xfrm>
            <a:off x="1333502" y="2160589"/>
            <a:ext cx="8596668" cy="3880773"/>
          </a:xfrm>
        </p:spPr>
        <p:txBody>
          <a:bodyPr>
            <a:normAutofit/>
          </a:bodyPr>
          <a:lstStyle/>
          <a:p>
            <a:r>
              <a:rPr lang="en-US">
                <a:effectLst/>
                <a:latin typeface="Arial" panose="020B0604020202020204" pitchFamily="34" charset="0"/>
                <a:ea typeface="Times New Roman" panose="02020603050405020304" pitchFamily="18" charset="0"/>
              </a:rPr>
              <a:t>The Community Connect platform  serves as a virtual hub that transcends geographical boundaries, </a:t>
            </a:r>
            <a:r>
              <a:rPr lang="en-US">
                <a:effectLst/>
                <a:highlight>
                  <a:srgbClr val="FFFF00"/>
                </a:highlight>
                <a:latin typeface="Arial" panose="020B0604020202020204" pitchFamily="34" charset="0"/>
                <a:ea typeface="Times New Roman" panose="02020603050405020304" pitchFamily="18" charset="0"/>
              </a:rPr>
              <a:t>enabling users to interact, share ideas, organize events,</a:t>
            </a:r>
            <a:r>
              <a:rPr lang="en-US">
                <a:effectLst/>
                <a:latin typeface="Arial" panose="020B0604020202020204" pitchFamily="34" charset="0"/>
                <a:ea typeface="Times New Roman" panose="02020603050405020304" pitchFamily="18" charset="0"/>
              </a:rPr>
              <a:t> and respond swiftly to emergent needs through </a:t>
            </a:r>
            <a:r>
              <a:rPr lang="en-US">
                <a:latin typeface="Arial" panose="020B0604020202020204" pitchFamily="34" charset="0"/>
                <a:ea typeface="Times New Roman" panose="02020603050405020304" pitchFamily="18" charset="0"/>
              </a:rPr>
              <a:t>use of </a:t>
            </a:r>
            <a:r>
              <a:rPr lang="en-US">
                <a:effectLst/>
                <a:latin typeface="Arial" panose="020B0604020202020204" pitchFamily="34" charset="0"/>
                <a:ea typeface="Times New Roman" panose="02020603050405020304" pitchFamily="18" charset="0"/>
              </a:rPr>
              <a:t>features such as event management, </a:t>
            </a:r>
            <a:r>
              <a:rPr lang="en-US">
                <a:effectLst/>
                <a:highlight>
                  <a:srgbClr val="FFFF00"/>
                </a:highlight>
                <a:latin typeface="Arial" panose="020B0604020202020204" pitchFamily="34" charset="0"/>
                <a:ea typeface="Times New Roman" panose="02020603050405020304" pitchFamily="18" charset="0"/>
              </a:rPr>
              <a:t>emergency alerts</a:t>
            </a:r>
            <a:r>
              <a:rPr lang="en-US">
                <a:effectLst/>
                <a:latin typeface="Arial" panose="020B0604020202020204" pitchFamily="34" charset="0"/>
                <a:ea typeface="Times New Roman" panose="02020603050405020304" pitchFamily="18" charset="0"/>
              </a:rPr>
              <a:t>, user profiles, and donation processing.</a:t>
            </a:r>
            <a:endParaRPr lang="en-US">
              <a:latin typeface="Arial" panose="020B0604020202020204" pitchFamily="34" charset="0"/>
            </a:endParaRPr>
          </a:p>
          <a:p>
            <a:r>
              <a:rPr lang="en-US">
                <a:latin typeface="Arial" panose="020B0604020202020204" pitchFamily="34" charset="0"/>
              </a:rPr>
              <a:t>The Community Connect platform interfaces with the following external entities: </a:t>
            </a:r>
            <a:r>
              <a:rPr lang="en-US">
                <a:effectLst/>
                <a:highlight>
                  <a:srgbClr val="FFFF00"/>
                </a:highlight>
                <a:latin typeface="Arial" panose="020B0604020202020204" pitchFamily="34" charset="0"/>
                <a:ea typeface="Arial" panose="020B0604020202020204" pitchFamily="34" charset="0"/>
              </a:rPr>
              <a:t>Users, Emergency Authorities, and Payment Gateways.</a:t>
            </a:r>
          </a:p>
          <a:p>
            <a:r>
              <a:rPr lang="en-US">
                <a:effectLst/>
                <a:latin typeface="Arial" panose="020B0604020202020204" pitchFamily="34" charset="0"/>
                <a:ea typeface="Arial" panose="020B0604020202020204" pitchFamily="34" charset="0"/>
              </a:rPr>
              <a:t>The document is tailored for professionals who possess the following skills and expertise:</a:t>
            </a:r>
            <a:r>
              <a:rPr lang="en-ZA">
                <a:effectLst/>
                <a:latin typeface="Arial" panose="020B0604020202020204" pitchFamily="34" charset="0"/>
                <a:ea typeface="Arial" panose="020B0604020202020204" pitchFamily="34" charset="0"/>
              </a:rPr>
              <a:t> Software Development, Hardware Integration, System Architecture, Database Design, Networking and Security and Privacy.</a:t>
            </a:r>
            <a:endParaRPr lang="en-US">
              <a:effectLst/>
              <a:latin typeface="Arial" panose="020B0604020202020204" pitchFamily="34" charset="0"/>
              <a:ea typeface="Arial" panose="020B0604020202020204" pitchFamily="34"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146389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pSp>
      <p:sp>
        <p:nvSpPr>
          <p:cNvPr id="2" name="Title 1">
            <a:extLst>
              <a:ext uri="{FF2B5EF4-FFF2-40B4-BE49-F238E27FC236}">
                <a16:creationId xmlns:a16="http://schemas.microsoft.com/office/drawing/2014/main" id="{C2003EDF-C01B-5EEC-17B1-3F57F648CA4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SYSTEM ARCHITECTURE</a:t>
            </a:r>
          </a:p>
        </p:txBody>
      </p:sp>
      <p:pic>
        <p:nvPicPr>
          <p:cNvPr id="4" name="Content Placeholder 3">
            <a:extLst>
              <a:ext uri="{FF2B5EF4-FFF2-40B4-BE49-F238E27FC236}">
                <a16:creationId xmlns:a16="http://schemas.microsoft.com/office/drawing/2014/main" id="{D01741BC-3F36-8217-6A73-36BC77C03B49}"/>
              </a:ext>
            </a:extLst>
          </p:cNvPr>
          <p:cNvPicPr>
            <a:picLocks noGrp="1" noChangeAspect="1"/>
          </p:cNvPicPr>
          <p:nvPr>
            <p:ph idx="1"/>
          </p:nvPr>
        </p:nvPicPr>
        <p:blipFill>
          <a:blip r:embed="rId2"/>
          <a:stretch>
            <a:fillRect/>
          </a:stretch>
        </p:blipFill>
        <p:spPr>
          <a:xfrm>
            <a:off x="1435595" y="317645"/>
            <a:ext cx="7669369" cy="4486583"/>
          </a:xfrm>
          <a:prstGeom prst="rect">
            <a:avLst/>
          </a:prstGeom>
        </p:spPr>
      </p:pic>
    </p:spTree>
    <p:extLst>
      <p:ext uri="{BB962C8B-B14F-4D97-AF65-F5344CB8AC3E}">
        <p14:creationId xmlns:p14="http://schemas.microsoft.com/office/powerpoint/2010/main" val="425944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4B309B64-5782-2D9C-25B6-146235E8D5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84040"/>
            <a:ext cx="10273062" cy="5881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49B10DDF-554B-2A0B-EECA-CD5D5756EE70}"/>
              </a:ext>
            </a:extLst>
          </p:cNvPr>
          <p:cNvSpPr>
            <a:spLocks noChangeArrowheads="1"/>
          </p:cNvSpPr>
          <p:nvPr/>
        </p:nvSpPr>
        <p:spPr bwMode="auto">
          <a:xfrm>
            <a:off x="253219" y="365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73968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90A84-5AB4-B168-3BC6-E042DD51E664}"/>
              </a:ext>
            </a:extLst>
          </p:cNvPr>
          <p:cNvSpPr>
            <a:spLocks noGrp="1"/>
          </p:cNvSpPr>
          <p:nvPr>
            <p:ph type="title"/>
          </p:nvPr>
        </p:nvSpPr>
        <p:spPr>
          <a:xfrm>
            <a:off x="1333502" y="609600"/>
            <a:ext cx="8596668" cy="1320800"/>
          </a:xfrm>
        </p:spPr>
        <p:txBody>
          <a:bodyPr>
            <a:normAutofit/>
          </a:bodyPr>
          <a:lstStyle/>
          <a:p>
            <a:r>
              <a:rPr lang="en-ZA" dirty="0"/>
              <a:t>SYSTEM ARCHITECTURE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523DDF66-B815-06F5-3B0A-02891CB57C1A}"/>
              </a:ext>
            </a:extLst>
          </p:cNvPr>
          <p:cNvSpPr>
            <a:spLocks noGrp="1"/>
          </p:cNvSpPr>
          <p:nvPr>
            <p:ph idx="1"/>
          </p:nvPr>
        </p:nvSpPr>
        <p:spPr>
          <a:xfrm>
            <a:off x="1333502" y="2160589"/>
            <a:ext cx="8596668" cy="3880773"/>
          </a:xfrm>
        </p:spPr>
        <p:txBody>
          <a:bodyPr>
            <a:normAutofit/>
          </a:bodyPr>
          <a:lstStyle/>
          <a:p>
            <a:pPr>
              <a:lnSpc>
                <a:spcPct val="90000"/>
              </a:lnSpc>
            </a:pPr>
            <a:r>
              <a:rPr lang="en-US" sz="1700">
                <a:latin typeface="Arial" panose="020B0604020202020204" pitchFamily="34" charset="0"/>
              </a:rPr>
              <a:t>The architecture is developed to support the platform's diverse functionalities, including community engagement, event management, emergency response, fundraising campaigns, and more. It encompasses both software and hardware components.</a:t>
            </a:r>
          </a:p>
          <a:p>
            <a:pPr>
              <a:lnSpc>
                <a:spcPct val="90000"/>
              </a:lnSpc>
            </a:pPr>
            <a:r>
              <a:rPr lang="en-US" sz="1700">
                <a:effectLst/>
                <a:latin typeface="Arial" panose="020B0604020202020204" pitchFamily="34" charset="0"/>
                <a:ea typeface="Arial" panose="020B0604020202020204" pitchFamily="34" charset="0"/>
              </a:rPr>
              <a:t>The software architecture of the Community Connect platform is structured in a modular and scalable manner: </a:t>
            </a:r>
            <a:r>
              <a:rPr lang="en-US" sz="1700">
                <a:effectLst/>
                <a:highlight>
                  <a:srgbClr val="FFFF00"/>
                </a:highlight>
                <a:latin typeface="Arial" panose="020B0604020202020204" pitchFamily="34" charset="0"/>
                <a:ea typeface="Arial" panose="020B0604020202020204" pitchFamily="34" charset="0"/>
              </a:rPr>
              <a:t>Presentation Layer, Application Layer, Data Layer, and Integration Layer.</a:t>
            </a:r>
          </a:p>
          <a:p>
            <a:pPr>
              <a:lnSpc>
                <a:spcPct val="90000"/>
              </a:lnSpc>
            </a:pPr>
            <a:r>
              <a:rPr lang="en-US" sz="1700">
                <a:latin typeface="Arial" panose="020B0604020202020204" pitchFamily="34" charset="0"/>
              </a:rPr>
              <a:t>The hardware architecture of the Community Connect platform is designed to support the software components and ensure optimal performance, scalability, and reliability.</a:t>
            </a:r>
          </a:p>
          <a:p>
            <a:pPr>
              <a:lnSpc>
                <a:spcPct val="90000"/>
              </a:lnSpc>
            </a:pPr>
            <a:r>
              <a:rPr lang="en-US" sz="1700">
                <a:effectLst/>
                <a:latin typeface="Arial" panose="020B0604020202020204" pitchFamily="34" charset="0"/>
                <a:ea typeface="Arial" panose="020B0604020202020204" pitchFamily="34" charset="0"/>
              </a:rPr>
              <a:t>The hardware architecture encompasses various elements including platforms, networks, peripherals, and their integration: Server Platforms, User Devices, Data Storage and Databases, Peripherals, Integration of Hardware and Software and Servers.</a:t>
            </a:r>
            <a:endParaRPr lang="en-ZA" sz="1700">
              <a:latin typeface="Arial" panose="020B0604020202020204" pitchFamily="34"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1219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E85E8-6659-22F9-5BB6-345C01D57A1C}"/>
              </a:ext>
            </a:extLst>
          </p:cNvPr>
          <p:cNvSpPr>
            <a:spLocks noGrp="1"/>
          </p:cNvSpPr>
          <p:nvPr>
            <p:ph type="title"/>
          </p:nvPr>
        </p:nvSpPr>
        <p:spPr>
          <a:xfrm>
            <a:off x="1333502" y="609600"/>
            <a:ext cx="8596668" cy="1320800"/>
          </a:xfrm>
        </p:spPr>
        <p:txBody>
          <a:bodyPr>
            <a:normAutofit/>
          </a:bodyPr>
          <a:lstStyle/>
          <a:p>
            <a:r>
              <a:rPr lang="en-ZA" dirty="0"/>
              <a:t>HARDWARE COMPONENTS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Content Placeholder 2">
            <a:extLst>
              <a:ext uri="{FF2B5EF4-FFF2-40B4-BE49-F238E27FC236}">
                <a16:creationId xmlns:a16="http://schemas.microsoft.com/office/drawing/2014/main" id="{C6A4F5B4-20DB-87EC-EEF9-880EE6C2FD00}"/>
              </a:ext>
            </a:extLst>
          </p:cNvPr>
          <p:cNvSpPr>
            <a:spLocks noGrp="1"/>
          </p:cNvSpPr>
          <p:nvPr>
            <p:ph idx="1"/>
          </p:nvPr>
        </p:nvSpPr>
        <p:spPr>
          <a:xfrm>
            <a:off x="1333502" y="2160589"/>
            <a:ext cx="8596668" cy="3880773"/>
          </a:xfrm>
        </p:spPr>
        <p:txBody>
          <a:bodyPr>
            <a:normAutofit/>
          </a:bodyPr>
          <a:lstStyle/>
          <a:p>
            <a:pPr>
              <a:lnSpc>
                <a:spcPct val="90000"/>
              </a:lnSpc>
            </a:pPr>
            <a:r>
              <a:rPr lang="en-US" sz="1500">
                <a:effectLst/>
                <a:latin typeface="Arial" panose="020B0604020202020204" pitchFamily="34" charset="0"/>
                <a:ea typeface="Times New Roman" panose="02020603050405020304" pitchFamily="18" charset="0"/>
              </a:rPr>
              <a:t>The Community Connect platform's hardware design encompasses the following components that contribute to the seamless operation and interaction of the system: </a:t>
            </a:r>
            <a:r>
              <a:rPr lang="en-US" sz="1500">
                <a:effectLst/>
                <a:latin typeface="Arial" panose="020B0604020202020204" pitchFamily="34" charset="0"/>
                <a:ea typeface="Arial" panose="020B0604020202020204" pitchFamily="34" charset="0"/>
              </a:rPr>
              <a:t>Make/Model, </a:t>
            </a:r>
            <a:r>
              <a:rPr lang="en-US" sz="1500">
                <a:effectLst/>
                <a:latin typeface="Arial" panose="020B0604020202020204" pitchFamily="34" charset="0"/>
                <a:ea typeface="Times New Roman" panose="02020603050405020304" pitchFamily="18" charset="0"/>
              </a:rPr>
              <a:t>Database Servers, Networking Components and Mobile Devices.</a:t>
            </a:r>
          </a:p>
          <a:p>
            <a:pPr>
              <a:lnSpc>
                <a:spcPct val="90000"/>
              </a:lnSpc>
            </a:pPr>
            <a:r>
              <a:rPr lang="en-US" sz="1500">
                <a:effectLst/>
                <a:latin typeface="Arial" panose="020B0604020202020204" pitchFamily="34" charset="0"/>
                <a:ea typeface="Arial" panose="020B0604020202020204" pitchFamily="34" charset="0"/>
              </a:rPr>
              <a:t>The Community Connect platform's computer systems are fundamental to its successful operation, ensuring efficient and reliable hosting of the software application and database: </a:t>
            </a: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Platform Types and Hardware Standards</a:t>
            </a: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Operating System and Software</a:t>
            </a:r>
            <a:endParaRPr lang="en-US" sz="1500">
              <a:latin typeface="Arial" panose="020B0604020202020204" pitchFamily="34" charset="0"/>
              <a:ea typeface="Arial" panose="020B0604020202020204" pitchFamily="34" charset="0"/>
            </a:endParaRP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Database Management</a:t>
            </a:r>
            <a:endParaRPr lang="en-US" sz="1500" b="1">
              <a:effectLst/>
              <a:latin typeface="Arial" panose="020B0604020202020204" pitchFamily="34" charset="0"/>
              <a:ea typeface="Arial" panose="020B0604020202020204" pitchFamily="34" charset="0"/>
            </a:endParaRP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Performance Optimization</a:t>
            </a:r>
            <a:endParaRPr lang="en-US" sz="1500" b="1">
              <a:latin typeface="Arial" panose="020B0604020202020204" pitchFamily="34" charset="0"/>
              <a:ea typeface="Arial" panose="020B0604020202020204" pitchFamily="34" charset="0"/>
            </a:endParaRP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Network Connectivity</a:t>
            </a: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Security and Compliance</a:t>
            </a:r>
            <a:endParaRPr lang="en-US" sz="1500">
              <a:latin typeface="Arial" panose="020B0604020202020204" pitchFamily="34" charset="0"/>
              <a:ea typeface="Arial" panose="020B0604020202020204" pitchFamily="34" charset="0"/>
            </a:endParaRPr>
          </a:p>
          <a:p>
            <a:pPr marL="800100" lvl="1" indent="-342900">
              <a:lnSpc>
                <a:spcPct val="90000"/>
              </a:lnSpc>
              <a:buFont typeface="+mj-lt"/>
              <a:buAutoNum type="arabicPeriod"/>
            </a:pPr>
            <a:r>
              <a:rPr lang="en-US" sz="1500">
                <a:effectLst/>
                <a:latin typeface="Arial" panose="020B0604020202020204" pitchFamily="34" charset="0"/>
                <a:ea typeface="Arial" panose="020B0604020202020204" pitchFamily="34" charset="0"/>
              </a:rPr>
              <a:t>Monitoring and Management</a:t>
            </a:r>
            <a:endParaRPr lang="en-ZA" sz="1500" b="1">
              <a:effectLst/>
              <a:latin typeface="Arial" panose="020B0604020202020204" pitchFamily="34" charset="0"/>
              <a:ea typeface="Times New Roman" panose="02020603050405020304" pitchFamily="18" charset="0"/>
            </a:endParaRPr>
          </a:p>
          <a:p>
            <a:pPr>
              <a:lnSpc>
                <a:spcPct val="90000"/>
              </a:lnSpc>
            </a:pPr>
            <a:endParaRPr lang="en-ZA" sz="1500">
              <a:effectLst/>
              <a:latin typeface="Times New Roman" panose="02020603050405020304" pitchFamily="18" charset="0"/>
              <a:ea typeface="Times New Roman" panose="02020603050405020304" pitchFamily="18"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365620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859F-9B67-4A0E-B765-B16567784D92}"/>
              </a:ext>
            </a:extLst>
          </p:cNvPr>
          <p:cNvSpPr>
            <a:spLocks noGrp="1"/>
          </p:cNvSpPr>
          <p:nvPr>
            <p:ph type="title"/>
          </p:nvPr>
        </p:nvSpPr>
        <p:spPr>
          <a:xfrm>
            <a:off x="838200" y="365126"/>
            <a:ext cx="10515600" cy="629486"/>
          </a:xfrm>
        </p:spPr>
        <p:txBody>
          <a:bodyPr>
            <a:normAutofit fontScale="90000"/>
          </a:bodyPr>
          <a:lstStyle/>
          <a:p>
            <a:r>
              <a:rPr lang="en-ZA" dirty="0"/>
              <a:t>PERIPHERALS</a:t>
            </a:r>
          </a:p>
        </p:txBody>
      </p:sp>
      <p:sp>
        <p:nvSpPr>
          <p:cNvPr id="3" name="Content Placeholder 2">
            <a:extLst>
              <a:ext uri="{FF2B5EF4-FFF2-40B4-BE49-F238E27FC236}">
                <a16:creationId xmlns:a16="http://schemas.microsoft.com/office/drawing/2014/main" id="{530AE0CE-2259-4FDE-AA6E-1DE429D399DE}"/>
              </a:ext>
            </a:extLst>
          </p:cNvPr>
          <p:cNvSpPr>
            <a:spLocks noGrp="1"/>
          </p:cNvSpPr>
          <p:nvPr>
            <p:ph idx="1"/>
          </p:nvPr>
        </p:nvSpPr>
        <p:spPr>
          <a:xfrm>
            <a:off x="709862" y="1253331"/>
            <a:ext cx="10643937" cy="4971006"/>
          </a:xfrm>
        </p:spPr>
        <p:txBody>
          <a:bodyPr>
            <a:normAutofit fontScale="92500" lnSpcReduction="20000"/>
          </a:bodyPr>
          <a:lstStyle/>
          <a:p>
            <a:pPr marL="342900" lvl="1" indent="-342900">
              <a:spcBef>
                <a:spcPts val="1000"/>
              </a:spcBef>
            </a:pPr>
            <a:r>
              <a:rPr lang="en-US" sz="2200" dirty="0">
                <a:solidFill>
                  <a:srgbClr val="000000"/>
                </a:solidFill>
                <a:latin typeface="Arial" panose="020B0604020202020204" pitchFamily="34" charset="0"/>
              </a:rPr>
              <a:t>The Community Connect platform incorporates a variety of peripheral devices and these peripherals facilitate data exchange, storage, and interaction within the system. </a:t>
            </a:r>
          </a:p>
          <a:p>
            <a:pPr marL="342900" lvl="1" indent="-342900">
              <a:spcBef>
                <a:spcPts val="1000"/>
              </a:spcBef>
              <a:spcAft>
                <a:spcPts val="300"/>
              </a:spcAft>
            </a:pPr>
            <a:r>
              <a:rPr lang="en-US" sz="2200" dirty="0">
                <a:solidFill>
                  <a:srgbClr val="000000"/>
                </a:solidFill>
                <a:latin typeface="Arial" panose="020B0604020202020204" pitchFamily="34" charset="0"/>
              </a:rPr>
              <a:t>The following is a list of peripherals and associated components used in the platform:</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Android Devices</a:t>
            </a: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Backend Servers</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Notification Services</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Battery Management</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Internet Protocols</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Storage Devices</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Cameras</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Firebase Database</a:t>
            </a:r>
            <a:endParaRPr lang="en-ZA" sz="2200" dirty="0">
              <a:solidFill>
                <a:srgbClr val="000000"/>
              </a:solidFill>
              <a:latin typeface="Arial" panose="020B0604020202020204" pitchFamily="34" charset="0"/>
            </a:endParaRPr>
          </a:p>
          <a:p>
            <a:pPr marL="800100" lvl="2" indent="-342900">
              <a:spcBef>
                <a:spcPts val="1000"/>
              </a:spcBef>
              <a:spcAft>
                <a:spcPts val="300"/>
              </a:spcAft>
              <a:buAutoNum type="arabicPeriod"/>
            </a:pPr>
            <a:r>
              <a:rPr lang="en-US" sz="2200" dirty="0">
                <a:solidFill>
                  <a:srgbClr val="000000"/>
                </a:solidFill>
                <a:latin typeface="Arial" panose="020B0604020202020204" pitchFamily="34" charset="0"/>
              </a:rPr>
              <a:t>Internet Connectivity</a:t>
            </a:r>
            <a:endParaRPr lang="en-ZA" sz="2200" dirty="0">
              <a:solidFill>
                <a:srgbClr val="000000"/>
              </a:solidFill>
              <a:latin typeface="Arial" panose="020B0604020202020204" pitchFamily="34" charset="0"/>
            </a:endParaRPr>
          </a:p>
          <a:p>
            <a:pPr marL="800100" lvl="1" indent="-342900">
              <a:spcBef>
                <a:spcPts val="600"/>
              </a:spcBef>
              <a:spcAft>
                <a:spcPts val="300"/>
              </a:spcAft>
              <a:buFont typeface="+mj-lt"/>
              <a:buAutoNum type="arabicPeriod"/>
            </a:pPr>
            <a:endParaRPr lang="en-US" sz="1800" dirty="0">
              <a:solidFill>
                <a:srgbClr val="000000"/>
              </a:solidFill>
              <a:latin typeface="Arial" panose="020B0604020202020204" pitchFamily="34" charset="0"/>
              <a:ea typeface="Arial" panose="020B0604020202020204" pitchFamily="34" charset="0"/>
            </a:endParaRPr>
          </a:p>
          <a:p>
            <a:pPr marL="800100" lvl="1" indent="-342900">
              <a:spcBef>
                <a:spcPts val="600"/>
              </a:spcBef>
              <a:spcAft>
                <a:spcPts val="300"/>
              </a:spcAft>
              <a:buFont typeface="+mj-lt"/>
              <a:buAutoNum type="arabicPeriod"/>
            </a:pPr>
            <a:endParaRPr lang="en-ZA"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05297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644</TotalTime>
  <Words>1131</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CommunityConnect</vt:lpstr>
      <vt:lpstr>Overview</vt:lpstr>
      <vt:lpstr>DOCUMENT OVERVIEW</vt:lpstr>
      <vt:lpstr>SYSTEM OVERVIEW </vt:lpstr>
      <vt:lpstr>SYSTEM ARCHITECTURE</vt:lpstr>
      <vt:lpstr>PowerPoint Presentation</vt:lpstr>
      <vt:lpstr>SYSTEM ARCHITECTURE</vt:lpstr>
      <vt:lpstr>HARDWARE COMPONENTS</vt:lpstr>
      <vt:lpstr>PERIPHERALS</vt:lpstr>
      <vt:lpstr>LOGICAL AND PHYSICAL DESIGN</vt:lpstr>
      <vt:lpstr>SOFTWARE DESIGNS</vt:lpstr>
      <vt:lpstr>SYSTEM INTERFACES</vt:lpstr>
      <vt:lpstr>DATA AND DATABASE / FILES</vt:lpstr>
      <vt:lpstr>DATA FLOW DIAGRAMS(Summary of top-level (DFD).</vt:lpstr>
      <vt:lpstr>DATA FLOW DIAGRAMS(System level (DFD)</vt:lpstr>
      <vt:lpstr>DATABASE DESIGN (ERD)</vt:lpstr>
      <vt:lpstr>FILES</vt:lpstr>
      <vt:lpstr>SYSTEM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CommunityConnect</dc:title>
  <dc:creator>KAGISO PERCY SEKOKOTLA</dc:creator>
  <cp:lastModifiedBy>KAGISO PERCY SEKOKOTLA</cp:lastModifiedBy>
  <cp:revision>25</cp:revision>
  <dcterms:created xsi:type="dcterms:W3CDTF">2023-08-28T03:03:20Z</dcterms:created>
  <dcterms:modified xsi:type="dcterms:W3CDTF">2023-08-28T20:46:53Z</dcterms:modified>
</cp:coreProperties>
</file>