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6"/>
  </p:notesMasterIdLst>
  <p:handoutMasterIdLst>
    <p:handoutMasterId r:id="rId37"/>
  </p:handoutMasterIdLst>
  <p:sldIdLst>
    <p:sldId id="256" r:id="rId5"/>
    <p:sldId id="264" r:id="rId6"/>
    <p:sldId id="265" r:id="rId7"/>
    <p:sldId id="266" r:id="rId8"/>
    <p:sldId id="270" r:id="rId9"/>
    <p:sldId id="267" r:id="rId10"/>
    <p:sldId id="268"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8/2/2023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E7C8B5C-0CBD-41FB-A438-DD81706E9F91}" type="datetime1">
              <a:rPr lang="en-US" smtClean="0"/>
              <a:t>8/3/2023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68432-1AE2-4076-A04B-1B2E5C927E6B}" type="datetime1">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1574C-31F8-4CBA-85C2-04547890D318}" type="datetime1">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86FE33-BB5B-40BA-847C-B420EBED3E8C}" type="datetime1">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2C3BE-37D7-4104-8551-4F6DE46CFA68}" type="datetime1">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4F58C1-9611-4DC9-8A83-5CFB86167B5E}" type="datetime1">
              <a:rPr lang="en-US" smtClean="0"/>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0CAC58-517B-4B6B-8A72-CDDF56097904}" type="datetime1">
              <a:rPr lang="en-US" smtClean="0"/>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07009-EC2E-461F-8D1F-DE71BB5686F0}" type="datetime1">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D893C-AF04-416F-B6BD-9D2FD55DB240}" type="datetime1">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20884-C07A-4810-A417-04EE7F8A6448}" type="datetime1">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5A585-2C6F-4208-BD5B-BF6C1CF4716F}" type="datetime1">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3B046C-6D7C-4DE4-A978-CE3618269D23}" type="datetime1">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CB8035-0021-47DB-B679-63AA4339AC80}" type="datetime1">
              <a:rPr lang="en-US" smtClean="0"/>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8DCB4-F736-4FE9-8ADA-90E15CE86486}" type="datetime1">
              <a:rPr lang="en-US" smtClean="0"/>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29C2A-E3C2-4118-9ADF-82AE9EE2DFA3}" type="datetime1">
              <a:rPr lang="en-US" smtClean="0"/>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7580B-1953-448D-A226-510192EC93BA}" type="datetime1">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CD410-795D-4F7A-B34A-6B4022B09818}" type="datetime1">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88C1CE-5194-4F98-8D91-C19A75A5DDD3}" type="datetime1">
              <a:rPr lang="en-US" smtClean="0"/>
              <a:t>8/3/2023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1082676"/>
            <a:ext cx="8791575" cy="1445636"/>
          </a:xfrm>
        </p:spPr>
        <p:txBody>
          <a:bodyPr>
            <a:normAutofit/>
          </a:bodyPr>
          <a:lstStyle/>
          <a:p>
            <a:pPr algn="ctr"/>
            <a:r>
              <a:rPr lang="en-US" sz="5400" b="1"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Community Connect </a:t>
            </a:r>
            <a:endParaRPr lang="en-US" sz="5400" dirty="0">
              <a:solidFill>
                <a:schemeClr val="bg1"/>
              </a:solidFill>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2784620"/>
            <a:ext cx="8791575" cy="1655762"/>
          </a:xfrm>
        </p:spPr>
        <p:txBody>
          <a:bodyPr>
            <a:normAutofit/>
          </a:bodyPr>
          <a:lstStyle/>
          <a:p>
            <a:pPr marL="0" marR="0" algn="ctr">
              <a:lnSpc>
                <a:spcPct val="150000"/>
              </a:lnSpc>
              <a:spcBef>
                <a:spcPts val="0"/>
              </a:spcBef>
              <a:spcAft>
                <a:spcPts val="0"/>
              </a:spcAft>
            </a:pPr>
            <a:r>
              <a:rPr lang="en-US" b="1"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Software Requirements Specifications (SRS)</a:t>
            </a:r>
          </a:p>
          <a:p>
            <a:pPr marL="0" marR="0" algn="ctr">
              <a:lnSpc>
                <a:spcPct val="150000"/>
              </a:lnSpc>
              <a:spcBef>
                <a:spcPts val="0"/>
              </a:spcBef>
              <a:spcAft>
                <a:spcPts val="0"/>
              </a:spcAft>
            </a:pPr>
            <a:endParaRPr lang="en-US" sz="1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lgn="ctr"/>
            <a:r>
              <a:rPr lang="en-US" b="1"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Group 3</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609D0797-EB53-8651-D2BA-FDB5DDE7DA56}"/>
              </a:ext>
            </a:extLst>
          </p:cNvPr>
          <p:cNvSpPr txBox="1"/>
          <p:nvPr/>
        </p:nvSpPr>
        <p:spPr>
          <a:xfrm>
            <a:off x="8104909" y="5454132"/>
            <a:ext cx="2050473" cy="369332"/>
          </a:xfrm>
          <a:prstGeom prst="rect">
            <a:avLst/>
          </a:prstGeom>
          <a:noFill/>
        </p:spPr>
        <p:txBody>
          <a:bodyPr wrap="square" rtlCol="0">
            <a:spAutoFit/>
          </a:bodyPr>
          <a:lstStyle/>
          <a:p>
            <a:r>
              <a:rPr lang="en-US" b="1" dirty="0"/>
              <a:t>03 AUGUST 2023</a:t>
            </a:r>
          </a:p>
        </p:txBody>
      </p:sp>
      <p:sp>
        <p:nvSpPr>
          <p:cNvPr id="5" name="Slide Number Placeholder 4">
            <a:extLst>
              <a:ext uri="{FF2B5EF4-FFF2-40B4-BE49-F238E27FC236}">
                <a16:creationId xmlns:a16="http://schemas.microsoft.com/office/drawing/2014/main" id="{4E0A75B7-658F-82F7-8336-0A8312314A8A}"/>
              </a:ext>
            </a:extLst>
          </p:cNvPr>
          <p:cNvSpPr>
            <a:spLocks noGrp="1"/>
          </p:cNvSpPr>
          <p:nvPr>
            <p:ph type="sldNum" sz="quarter" idx="12"/>
          </p:nvPr>
        </p:nvSpPr>
        <p:spPr>
          <a:xfrm>
            <a:off x="10155382" y="5410198"/>
            <a:ext cx="845127" cy="457200"/>
          </a:xfrm>
        </p:spPr>
        <p:txBody>
          <a:bodyPr/>
          <a:lstStyle/>
          <a:p>
            <a:pPr algn="ctr"/>
            <a:fld id="{6D22F896-40B5-4ADD-8801-0D06FADFA095}" type="slidenum">
              <a:rPr lang="en-US" sz="1200" b="1" smtClean="0"/>
              <a:pPr algn="ctr"/>
              <a:t>1</a:t>
            </a:fld>
            <a:endParaRPr lang="en-US" sz="1200" b="1" dirty="0"/>
          </a:p>
        </p:txBody>
      </p:sp>
    </p:spTree>
    <p:extLst>
      <p:ext uri="{BB962C8B-B14F-4D97-AF65-F5344CB8AC3E}">
        <p14:creationId xmlns:p14="http://schemas.microsoft.com/office/powerpoint/2010/main" val="1819359268"/>
      </p:ext>
    </p:extLst>
  </p:cSld>
  <p:clrMapOvr>
    <a:masterClrMapping/>
  </p:clrMapOvr>
  <mc:AlternateContent xmlns:mc="http://schemas.openxmlformats.org/markup-compatibility/2006">
    <mc:Choice xmlns:p14="http://schemas.microsoft.com/office/powerpoint/2010/main" Requires="p14">
      <p:transition spd="slow" p14:dur="1750">
        <p14:honeycomb/>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E4217-6F7F-14AB-F86E-90C9A831AE6A}"/>
              </a:ext>
            </a:extLst>
          </p:cNvPr>
          <p:cNvSpPr>
            <a:spLocks noGrp="1"/>
          </p:cNvSpPr>
          <p:nvPr>
            <p:ph idx="1"/>
          </p:nvPr>
        </p:nvSpPr>
        <p:spPr>
          <a:xfrm>
            <a:off x="1141412" y="817417"/>
            <a:ext cx="9905999" cy="4946074"/>
          </a:xfrm>
        </p:spPr>
        <p:txBody>
          <a:bodyPr/>
          <a:lstStyle/>
          <a:p>
            <a:pPr marL="0" marR="0" lvl="0" indent="0" algn="just">
              <a:lnSpc>
                <a:spcPct val="200000"/>
              </a:lnSpc>
              <a:spcBef>
                <a:spcPts val="0"/>
              </a:spcBef>
              <a:spcAft>
                <a:spcPts val="0"/>
              </a:spcAft>
              <a:buNone/>
              <a:tabLst>
                <a:tab pos="457200" algn="l"/>
              </a:tabLst>
            </a:pPr>
            <a:r>
              <a:rPr lang="en-ZA" sz="1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3.</a:t>
            </a:r>
            <a:r>
              <a:rPr lang="en-ZA"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Emergency Alert System:</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lvl="1" indent="0" algn="just">
              <a:lnSpc>
                <a:spcPct val="200000"/>
              </a:lnSpc>
              <a:spcBef>
                <a:spcPts val="0"/>
              </a:spcBef>
              <a:spcAft>
                <a:spcPts val="0"/>
              </a:spcAft>
              <a:buSzPts val="1000"/>
              <a:buNone/>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Emergency Alert System is an instant alert system integrated into the Community Connect platform. Users can send out real-time alerts to notify the entire community or specific </a:t>
            </a:r>
            <a:r>
              <a:rPr lang="en-ZA" sz="16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neighborhoods</a:t>
            </a:r>
            <a:r>
              <a:rPr lang="en-ZA"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during critical situations and emergencies.</a:t>
            </a:r>
          </a:p>
          <a:p>
            <a:pPr marL="457200" marR="0" lvl="1" indent="0" algn="just">
              <a:lnSpc>
                <a:spcPct val="200000"/>
              </a:lnSpc>
              <a:spcBef>
                <a:spcPts val="0"/>
              </a:spcBef>
              <a:spcAft>
                <a:spcPts val="0"/>
              </a:spcAft>
              <a:buSzPts val="1000"/>
              <a:buNone/>
              <a:tabLst>
                <a:tab pos="914400" algn="l"/>
              </a:tabLst>
            </a:pP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R="0" lvl="1" algn="just">
              <a:lnSpc>
                <a:spcPct val="200000"/>
              </a:lnSpc>
              <a:spcBef>
                <a:spcPts val="0"/>
              </a:spcBef>
              <a:spcAft>
                <a:spcPts val="0"/>
              </a:spcAft>
              <a:buSzPts val="1000"/>
              <a:buFont typeface="Wingdings" panose="05000000000000000000" pitchFamily="2" charset="2"/>
              <a:buChar char="q"/>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Intended Purpose: The Emergency Alert System aims to ensure swift response and support during emergencies. By providing timely and accurate information, the feature enhances community safety and helps coordinate efforts to assist those in need.</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BE0E75C-2993-5276-04B3-01A5E43EBB50}"/>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101536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2F589-BC55-4C4A-DA97-0150B7EB8FBD}"/>
              </a:ext>
            </a:extLst>
          </p:cNvPr>
          <p:cNvSpPr>
            <a:spLocks noGrp="1"/>
          </p:cNvSpPr>
          <p:nvPr>
            <p:ph idx="1"/>
          </p:nvPr>
        </p:nvSpPr>
        <p:spPr>
          <a:xfrm>
            <a:off x="1141412" y="803564"/>
            <a:ext cx="9905999" cy="4987637"/>
          </a:xfrm>
        </p:spPr>
        <p:txBody>
          <a:bodyPr/>
          <a:lstStyle/>
          <a:p>
            <a:pPr marL="0" marR="0" lvl="0" indent="0">
              <a:lnSpc>
                <a:spcPct val="200000"/>
              </a:lnSpc>
              <a:spcBef>
                <a:spcPts val="0"/>
              </a:spcBef>
              <a:spcAft>
                <a:spcPts val="0"/>
              </a:spcAft>
              <a:buNone/>
              <a:tabLst>
                <a:tab pos="457200" algn="l"/>
              </a:tabLst>
            </a:pPr>
            <a:r>
              <a:rPr lang="en-Z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4.</a:t>
            </a:r>
            <a:r>
              <a:rPr lang="en-ZA" sz="1200" dirty="0">
                <a:effectLst/>
                <a:latin typeface="Arial" panose="020B0604020202020204" pitchFamily="34" charset="0"/>
                <a:ea typeface="Times New Roman" panose="02020603050405020304" pitchFamily="18" charset="0"/>
                <a:cs typeface="Times New Roman" panose="02020603050405020304" pitchFamily="18" charset="0"/>
              </a:rPr>
              <a:t>	</a:t>
            </a:r>
            <a:r>
              <a:rPr lang="en-ZA"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Secure Donation Platform:</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lvl="1" indent="0">
              <a:lnSpc>
                <a:spcPct val="200000"/>
              </a:lnSpc>
              <a:spcBef>
                <a:spcPts val="0"/>
              </a:spcBef>
              <a:spcAft>
                <a:spcPts val="0"/>
              </a:spcAft>
              <a:buSzPts val="1000"/>
              <a:buNone/>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Secure Donation Platform within Community Connect offers a transparent and accountable donation system for community projects and individuals in need. Users can create fundraising campaigns, and donors receive progress updates to track the impact of their contributions.</a:t>
            </a:r>
          </a:p>
          <a:p>
            <a:pPr marL="457200" marR="0" lvl="1" indent="0">
              <a:lnSpc>
                <a:spcPct val="200000"/>
              </a:lnSpc>
              <a:spcBef>
                <a:spcPts val="0"/>
              </a:spcBef>
              <a:spcAft>
                <a:spcPts val="0"/>
              </a:spcAft>
              <a:buSzPts val="1000"/>
              <a:buNone/>
              <a:tabLst>
                <a:tab pos="914400" algn="l"/>
              </a:tabLst>
            </a:pP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R="0" lvl="1">
              <a:lnSpc>
                <a:spcPct val="200000"/>
              </a:lnSpc>
              <a:spcBef>
                <a:spcPts val="0"/>
              </a:spcBef>
              <a:spcAft>
                <a:spcPts val="0"/>
              </a:spcAft>
              <a:buSzPts val="1000"/>
              <a:buFont typeface="Wingdings" panose="05000000000000000000" pitchFamily="2" charset="2"/>
              <a:buChar char="q"/>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Intended Purpose: The Secure Donation Platform encourages community members to support initiatives that require financial assistance. It promotes transparency and accountability in fundraising efforts, building trust between donors and beneficiaries.</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6A87344-12EC-B516-17F4-D4B8FFBB0507}"/>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42023066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D4DC46-77D6-9365-9982-7CA4B9A586C4}"/>
              </a:ext>
            </a:extLst>
          </p:cNvPr>
          <p:cNvSpPr>
            <a:spLocks noGrp="1"/>
          </p:cNvSpPr>
          <p:nvPr>
            <p:ph idx="1"/>
          </p:nvPr>
        </p:nvSpPr>
        <p:spPr>
          <a:xfrm>
            <a:off x="1141412" y="886691"/>
            <a:ext cx="9905999" cy="4904510"/>
          </a:xfrm>
        </p:spPr>
        <p:txBody>
          <a:bodyPr/>
          <a:lstStyle/>
          <a:p>
            <a:pPr marL="0" marR="0" lvl="0" indent="0" algn="just">
              <a:lnSpc>
                <a:spcPct val="200000"/>
              </a:lnSpc>
              <a:spcBef>
                <a:spcPts val="0"/>
              </a:spcBef>
              <a:spcAft>
                <a:spcPts val="0"/>
              </a:spcAft>
              <a:buNone/>
              <a:tabLst>
                <a:tab pos="457200" algn="l"/>
              </a:tabLst>
            </a:pPr>
            <a:r>
              <a:rPr lang="en-ZA" sz="1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5.</a:t>
            </a:r>
            <a:r>
              <a:rPr lang="en-ZA"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Volunteer Matchmaking:</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lvl="1" indent="0" algn="just">
              <a:lnSpc>
                <a:spcPct val="200000"/>
              </a:lnSpc>
              <a:spcBef>
                <a:spcPts val="0"/>
              </a:spcBef>
              <a:spcAft>
                <a:spcPts val="0"/>
              </a:spcAft>
              <a:buSzPts val="1000"/>
              <a:buNone/>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Community organizations and projects can post opportunities for volunteers on the Community Connect platform, specifying required skills and time commitments. Users interested in volunteering can apply for relevant opportunities.</a:t>
            </a:r>
          </a:p>
          <a:p>
            <a:pPr marL="457200" marR="0" lvl="1" indent="0" algn="just">
              <a:lnSpc>
                <a:spcPct val="200000"/>
              </a:lnSpc>
              <a:spcBef>
                <a:spcPts val="0"/>
              </a:spcBef>
              <a:spcAft>
                <a:spcPts val="0"/>
              </a:spcAft>
              <a:buSzPts val="1000"/>
              <a:buNone/>
              <a:tabLst>
                <a:tab pos="914400" algn="l"/>
              </a:tabLst>
            </a:pP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lvl="1" algn="just">
              <a:lnSpc>
                <a:spcPct val="200000"/>
              </a:lnSpc>
              <a:spcBef>
                <a:spcPts val="0"/>
              </a:spcBef>
              <a:buSzPts val="1000"/>
              <a:buFont typeface="Wingdings" panose="05000000000000000000" pitchFamily="2" charset="2"/>
              <a:buChar char="q"/>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Intended Purpose: The Volunteer Matchmaking feature aims to bridge the gap between community organizations in need of volunteers and individuals willing to contribute their time and skills. It streamlines the process of finding suitable volunteers, thus supporting community initiatives efficiently.</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EA464E66-DFC4-6DB9-2086-86CE728CAA7C}"/>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3188328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3BC4F-5034-BB33-2392-90D3956D798F}"/>
              </a:ext>
            </a:extLst>
          </p:cNvPr>
          <p:cNvSpPr>
            <a:spLocks noGrp="1"/>
          </p:cNvSpPr>
          <p:nvPr>
            <p:ph idx="1"/>
          </p:nvPr>
        </p:nvSpPr>
        <p:spPr>
          <a:xfrm>
            <a:off x="1143000" y="836322"/>
            <a:ext cx="9905999" cy="5046951"/>
          </a:xfrm>
        </p:spPr>
        <p:txBody>
          <a:bodyPr>
            <a:normAutofit fontScale="92500" lnSpcReduction="10000"/>
          </a:bodyPr>
          <a:lstStyle/>
          <a:p>
            <a:pPr marL="0" marR="0" lvl="0" indent="0" algn="just">
              <a:lnSpc>
                <a:spcPct val="150000"/>
              </a:lnSpc>
              <a:spcBef>
                <a:spcPts val="0"/>
              </a:spcBef>
              <a:spcAft>
                <a:spcPts val="0"/>
              </a:spcAft>
              <a:buNone/>
              <a:tabLst>
                <a:tab pos="457200" algn="l"/>
              </a:tabLst>
            </a:pPr>
            <a:r>
              <a:rPr lang="en-ZA" sz="1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6.</a:t>
            </a: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Community Forums:</a:t>
            </a:r>
            <a:endPar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742950" marR="0" lvl="1" indent="-285750" algn="just">
              <a:lnSpc>
                <a:spcPct val="150000"/>
              </a:lnSpc>
              <a:spcBef>
                <a:spcPts val="0"/>
              </a:spcBef>
              <a:spcAft>
                <a:spcPts val="0"/>
              </a:spcAft>
              <a:buSzPts val="1000"/>
              <a:buFont typeface="Symbol" panose="05050102010706020507" pitchFamily="18" charset="2"/>
              <a:buChar char=""/>
              <a:tabLst>
                <a:tab pos="914400" algn="l"/>
              </a:tabLst>
            </a:pP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Description: Community Forums are engaging discussion boards within Community Connect that promote :</a:t>
            </a:r>
          </a:p>
          <a:p>
            <a:pPr marL="742950" marR="0" lvl="1" indent="-285750" algn="just">
              <a:lnSpc>
                <a:spcPct val="150000"/>
              </a:lnSpc>
              <a:spcBef>
                <a:spcPts val="0"/>
              </a:spcBef>
              <a:spcAft>
                <a:spcPts val="0"/>
              </a:spcAft>
              <a:buSzPts val="1000"/>
              <a:buFont typeface="Symbol" panose="05050102010706020507" pitchFamily="18" charset="2"/>
              <a:buChar char=""/>
              <a:tabLst>
                <a:tab pos="914400" algn="l"/>
              </a:tabLst>
            </a:pPr>
            <a:endParaRPr lang="en-ZA" sz="18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R="0" lvl="1" algn="just">
              <a:lnSpc>
                <a:spcPct val="150000"/>
              </a:lnSpc>
              <a:spcBef>
                <a:spcPts val="0"/>
              </a:spcBef>
              <a:spcAft>
                <a:spcPts val="0"/>
              </a:spcAft>
              <a:buSzPts val="1000"/>
              <a:buFont typeface="Wingdings" panose="05000000000000000000" pitchFamily="2" charset="2"/>
              <a:buChar char="ü"/>
              <a:tabLst>
                <a:tab pos="914400" algn="l"/>
              </a:tabLst>
            </a:pP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open dialogue.</a:t>
            </a:r>
          </a:p>
          <a:p>
            <a:pPr marR="0" lvl="1" algn="just">
              <a:lnSpc>
                <a:spcPct val="150000"/>
              </a:lnSpc>
              <a:spcBef>
                <a:spcPts val="0"/>
              </a:spcBef>
              <a:spcAft>
                <a:spcPts val="0"/>
              </a:spcAft>
              <a:buSzPts val="1000"/>
              <a:buFont typeface="Wingdings" panose="05000000000000000000" pitchFamily="2" charset="2"/>
              <a:buChar char="ü"/>
              <a:tabLst>
                <a:tab pos="914400" algn="l"/>
              </a:tabLst>
            </a:pP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idea-sharing</a:t>
            </a:r>
          </a:p>
          <a:p>
            <a:pPr marR="0" lvl="1" algn="just">
              <a:lnSpc>
                <a:spcPct val="150000"/>
              </a:lnSpc>
              <a:spcBef>
                <a:spcPts val="0"/>
              </a:spcBef>
              <a:spcAft>
                <a:spcPts val="0"/>
              </a:spcAft>
              <a:buSzPts val="1000"/>
              <a:buFont typeface="Wingdings" panose="05000000000000000000" pitchFamily="2" charset="2"/>
              <a:buChar char="ü"/>
              <a:tabLst>
                <a:tab pos="914400" algn="l"/>
              </a:tabLst>
            </a:pP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problem-solving among community members. </a:t>
            </a:r>
          </a:p>
          <a:p>
            <a:pPr marR="0" lvl="1" algn="just">
              <a:lnSpc>
                <a:spcPct val="150000"/>
              </a:lnSpc>
              <a:spcBef>
                <a:spcPts val="0"/>
              </a:spcBef>
              <a:spcAft>
                <a:spcPts val="0"/>
              </a:spcAft>
              <a:buSzPts val="1000"/>
              <a:buFont typeface="Wingdings" panose="05000000000000000000" pitchFamily="2" charset="2"/>
              <a:buChar char="ü"/>
              <a:tabLst>
                <a:tab pos="914400" algn="l"/>
              </a:tabLst>
            </a:pPr>
            <a:endParaRPr lang="en-ZA" sz="18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R="0" lvl="1" algn="just">
              <a:lnSpc>
                <a:spcPct val="150000"/>
              </a:lnSpc>
              <a:spcBef>
                <a:spcPts val="0"/>
              </a:spcBef>
              <a:spcAft>
                <a:spcPts val="0"/>
              </a:spcAft>
              <a:buSzPts val="1000"/>
              <a:buFont typeface="Wingdings" panose="05000000000000000000" pitchFamily="2" charset="2"/>
              <a:buChar char="§"/>
              <a:tabLst>
                <a:tab pos="914400" algn="l"/>
              </a:tabLst>
            </a:pP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Moderators oversee the forums to maintain a respectful and supportive environment.</a:t>
            </a:r>
          </a:p>
          <a:p>
            <a:pPr marL="457200" marR="0" lvl="1" indent="0" algn="just">
              <a:lnSpc>
                <a:spcPct val="150000"/>
              </a:lnSpc>
              <a:spcBef>
                <a:spcPts val="0"/>
              </a:spcBef>
              <a:spcAft>
                <a:spcPts val="0"/>
              </a:spcAft>
              <a:buSzPts val="1000"/>
              <a:buNone/>
              <a:tabLst>
                <a:tab pos="914400" algn="l"/>
              </a:tabLst>
            </a:pPr>
            <a:endPar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R="0" lvl="1" algn="just">
              <a:lnSpc>
                <a:spcPct val="150000"/>
              </a:lnSpc>
              <a:spcBef>
                <a:spcPts val="0"/>
              </a:spcBef>
              <a:spcAft>
                <a:spcPts val="0"/>
              </a:spcAft>
              <a:buSzPts val="1000"/>
              <a:buFont typeface="Wingdings" panose="05000000000000000000" pitchFamily="2" charset="2"/>
              <a:buChar char="q"/>
              <a:tabLst>
                <a:tab pos="914400" algn="l"/>
              </a:tabLst>
            </a:pP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Intended Purpose: The Community Forums feature encourages active participation and collaboration among community members. It provides a platform for constructive discussions and exchanges of ideas, ultimately strengthening community bonds.</a:t>
            </a:r>
            <a:endPar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E222B261-5C17-6F4A-4253-D2FA72770C0B}"/>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1341458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3D502-E244-FDE2-30C5-2544474793D6}"/>
              </a:ext>
            </a:extLst>
          </p:cNvPr>
          <p:cNvSpPr>
            <a:spLocks noGrp="1"/>
          </p:cNvSpPr>
          <p:nvPr>
            <p:ph idx="1"/>
          </p:nvPr>
        </p:nvSpPr>
        <p:spPr>
          <a:xfrm>
            <a:off x="1143000" y="794760"/>
            <a:ext cx="9905999" cy="5088514"/>
          </a:xfrm>
        </p:spPr>
        <p:txBody>
          <a:bodyPr>
            <a:normAutofit/>
          </a:bodyPr>
          <a:lstStyle/>
          <a:p>
            <a:pPr marL="0" marR="0" lvl="0" indent="0" algn="just">
              <a:lnSpc>
                <a:spcPct val="200000"/>
              </a:lnSpc>
              <a:spcBef>
                <a:spcPts val="0"/>
              </a:spcBef>
              <a:spcAft>
                <a:spcPts val="0"/>
              </a:spcAft>
              <a:buNone/>
              <a:tabLst>
                <a:tab pos="457200" algn="l"/>
              </a:tabLst>
            </a:pPr>
            <a:r>
              <a:rPr lang="en-ZA"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7.</a:t>
            </a: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User Recognition and Rewards:</a:t>
            </a:r>
            <a:endParaRPr lang="en-US" sz="16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ct val="200000"/>
              </a:lnSpc>
              <a:spcBef>
                <a:spcPts val="0"/>
              </a:spcBef>
              <a:spcAft>
                <a:spcPts val="0"/>
              </a:spcAft>
              <a:buSzPts val="1000"/>
              <a:buFont typeface="Symbol" panose="05050102010706020507" pitchFamily="18" charset="2"/>
              <a:buChar char=""/>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Active users who consistently contribute and participate in community activities on Community Connect will receive badges and points as recognition. Virtual rewards and recognition are provided within the app to motivate users to continue supporting their community.</a:t>
            </a:r>
          </a:p>
          <a:p>
            <a:pPr marL="457200" marR="0" lvl="1" indent="0" algn="just">
              <a:lnSpc>
                <a:spcPct val="200000"/>
              </a:lnSpc>
              <a:spcBef>
                <a:spcPts val="0"/>
              </a:spcBef>
              <a:spcAft>
                <a:spcPts val="0"/>
              </a:spcAft>
              <a:buSzPts val="1000"/>
              <a:buNone/>
              <a:tabLst>
                <a:tab pos="914400" algn="l"/>
              </a:tabLst>
            </a:pPr>
            <a:endParaRPr lang="en-US" sz="16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1" algn="just">
              <a:lnSpc>
                <a:spcPct val="200000"/>
              </a:lnSpc>
              <a:spcBef>
                <a:spcPts val="0"/>
              </a:spcBef>
              <a:spcAft>
                <a:spcPts val="0"/>
              </a:spcAft>
              <a:buSzPts val="1000"/>
              <a:buFont typeface="Wingdings" panose="05000000000000000000" pitchFamily="2" charset="2"/>
              <a:buChar char="q"/>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Intended Purpose: User Recognition and Rewards incentivize community members to stay engaged and actively participate in community initiatives. By acknowledging and celebrating their contributions, this feature fosters a sense of pride and encourages ongoing involvement.</a:t>
            </a:r>
            <a:endParaRPr lang="en-US" sz="16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7BDFC6-934C-CBE4-944E-F58E1AE19A6C}"/>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5586760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5F6CA-69E5-19BC-21AC-E05FD6235012}"/>
              </a:ext>
            </a:extLst>
          </p:cNvPr>
          <p:cNvSpPr>
            <a:spLocks noGrp="1"/>
          </p:cNvSpPr>
          <p:nvPr>
            <p:ph idx="1"/>
          </p:nvPr>
        </p:nvSpPr>
        <p:spPr>
          <a:xfrm>
            <a:off x="1141411" y="919450"/>
            <a:ext cx="9905999" cy="4963823"/>
          </a:xfrm>
        </p:spPr>
        <p:txBody>
          <a:bodyPr>
            <a:normAutofit/>
          </a:bodyPr>
          <a:lstStyle/>
          <a:p>
            <a:pPr marL="0" marR="0" lvl="0" indent="0" algn="just">
              <a:lnSpc>
                <a:spcPct val="150000"/>
              </a:lnSpc>
              <a:spcBef>
                <a:spcPts val="0"/>
              </a:spcBef>
              <a:spcAft>
                <a:spcPts val="0"/>
              </a:spcAft>
              <a:buNone/>
              <a:tabLst>
                <a:tab pos="457200" algn="l"/>
              </a:tabLst>
            </a:pPr>
            <a:r>
              <a:rPr lang="en-Z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8.</a:t>
            </a: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Privacy and Security:</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Symbol" panose="05050102010706020507" pitchFamily="18" charset="2"/>
              <a:buChar char=""/>
              <a:tabLst>
                <a:tab pos="914400" algn="l"/>
              </a:tabLst>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 Community Connect prioritizes user data protection through encryption and secure storage. User verification is implemented to enhance the credibility of profiles and maintain a trustworthy community.</a:t>
            </a:r>
          </a:p>
          <a:p>
            <a:pPr marL="457200" marR="0" lvl="1" indent="0" algn="just">
              <a:lnSpc>
                <a:spcPct val="150000"/>
              </a:lnSpc>
              <a:spcBef>
                <a:spcPts val="0"/>
              </a:spcBef>
              <a:spcAft>
                <a:spcPts val="0"/>
              </a:spcAft>
              <a:buSzPts val="1000"/>
              <a:buNone/>
              <a:tabLst>
                <a:tab pos="914400" algn="l"/>
              </a:tabLst>
            </a:pP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1" algn="just">
              <a:lnSpc>
                <a:spcPct val="150000"/>
              </a:lnSpc>
              <a:spcBef>
                <a:spcPts val="0"/>
              </a:spcBef>
              <a:spcAft>
                <a:spcPts val="0"/>
              </a:spcAft>
              <a:buSzPts val="1000"/>
              <a:buFont typeface="Wingdings" panose="05000000000000000000" pitchFamily="2" charset="2"/>
              <a:buChar char="q"/>
              <a:tabLst>
                <a:tab pos="914400" algn="l"/>
              </a:tabLst>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Intended Purpose: Privacy and Security are paramount in Community Connect to build user trust and ensure the safety of personal information. By employing robust security measures, the platform aims to provide a secure and reliable space for community members to interact and engage.</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392E30-A2AD-AABF-257F-B96984448874}"/>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2557594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2A18-5183-7000-3FE8-EDB2991A92FF}"/>
              </a:ext>
            </a:extLst>
          </p:cNvPr>
          <p:cNvSpPr>
            <a:spLocks noGrp="1"/>
          </p:cNvSpPr>
          <p:nvPr>
            <p:ph type="title"/>
          </p:nvPr>
        </p:nvSpPr>
        <p:spPr>
          <a:xfrm>
            <a:off x="1141412" y="202882"/>
            <a:ext cx="9905998" cy="1085591"/>
          </a:xfrm>
        </p:spPr>
        <p:txBody>
          <a:bodyPr>
            <a:normAutofit/>
          </a:bodyPr>
          <a:lstStyle/>
          <a:p>
            <a:pPr algn="ctr"/>
            <a:r>
              <a:rPr lang="en-ZA" b="1" dirty="0">
                <a:solidFill>
                  <a:schemeClr val="bg1"/>
                </a:solidFill>
                <a:effectLst/>
                <a:latin typeface="Arial" panose="020B0604020202020204" pitchFamily="34" charset="0"/>
                <a:cs typeface="Arial" panose="020B0604020202020204" pitchFamily="34" charset="0"/>
              </a:rPr>
              <a:t>User Classes and Characteristics</a:t>
            </a:r>
            <a:br>
              <a:rPr lang="en-US" b="1" dirty="0">
                <a:solidFill>
                  <a:schemeClr val="bg1"/>
                </a:solidFill>
                <a:effectLst/>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64E1D52-CA84-8778-470A-E3D116EA90F5}"/>
              </a:ext>
            </a:extLst>
          </p:cNvPr>
          <p:cNvSpPr>
            <a:spLocks noGrp="1"/>
          </p:cNvSpPr>
          <p:nvPr>
            <p:ph idx="1"/>
          </p:nvPr>
        </p:nvSpPr>
        <p:spPr>
          <a:xfrm>
            <a:off x="1141412" y="1011382"/>
            <a:ext cx="9905999" cy="4779819"/>
          </a:xfrm>
        </p:spPr>
        <p:txBody>
          <a:bodyPr/>
          <a:lstStyle/>
          <a:p>
            <a:pPr marL="0" marR="0">
              <a:lnSpc>
                <a:spcPct val="200000"/>
              </a:lnSpc>
              <a:spcBef>
                <a:spcPts val="0"/>
              </a:spcBef>
              <a:spcAft>
                <a:spcPts val="0"/>
              </a:spcAft>
            </a:pP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primary user classes of the platform are:</a:t>
            </a:r>
          </a:p>
          <a:p>
            <a:pPr marL="0" marR="0" indent="0">
              <a:lnSpc>
                <a:spcPct val="200000"/>
              </a:lnSpc>
              <a:spcBef>
                <a:spcPts val="0"/>
              </a:spcBef>
              <a:spcAft>
                <a:spcPts val="0"/>
              </a:spcAft>
              <a:buNone/>
            </a:pP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200000"/>
              </a:lnSpc>
              <a:spcBef>
                <a:spcPts val="0"/>
              </a:spcBef>
              <a:spcAft>
                <a:spcPts val="0"/>
              </a:spcAft>
              <a:buFont typeface="Wingdings" panose="05000000000000000000" pitchFamily="2" charset="2"/>
              <a:buChar char="§"/>
            </a:pP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Community Members: Individuals residing in a community who can create profiles, offer their skills, and participate in community activities.</a:t>
            </a:r>
            <a:endPar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200000"/>
              </a:lnSpc>
              <a:spcBef>
                <a:spcPts val="0"/>
              </a:spcBef>
              <a:spcAft>
                <a:spcPts val="0"/>
              </a:spcAft>
              <a:buFont typeface="Wingdings" panose="05000000000000000000" pitchFamily="2" charset="2"/>
              <a:buChar char="§"/>
            </a:pP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Community Organizations: Groups or organizations within a community that can post volunteer opportunities and community initiatives.</a:t>
            </a:r>
            <a:endPar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200000"/>
              </a:lnSpc>
              <a:spcBef>
                <a:spcPts val="0"/>
              </a:spcBef>
              <a:spcAft>
                <a:spcPts val="0"/>
              </a:spcAft>
              <a:buFont typeface="Wingdings" panose="05000000000000000000" pitchFamily="2" charset="2"/>
              <a:buChar char="§"/>
            </a:pPr>
            <a:r>
              <a:rPr lang="en-ZA"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Moderators: Users responsible for overseeing and maintaining a respectful and supportive environment in the community forums.</a:t>
            </a:r>
            <a:endPar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2D9C4806-C8A4-6004-EFD1-6DC7B15B59C5}"/>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8964746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F6EF8-9299-6C7E-08FD-8BF6157EC677}"/>
              </a:ext>
            </a:extLst>
          </p:cNvPr>
          <p:cNvSpPr>
            <a:spLocks noGrp="1"/>
          </p:cNvSpPr>
          <p:nvPr>
            <p:ph idx="1"/>
          </p:nvPr>
        </p:nvSpPr>
        <p:spPr>
          <a:xfrm>
            <a:off x="1141412" y="803564"/>
            <a:ext cx="9905999" cy="4987637"/>
          </a:xfrm>
        </p:spPr>
        <p:txBody>
          <a:bodyPr>
            <a:normAutofit fontScale="85000" lnSpcReduction="20000"/>
          </a:bodyPr>
          <a:lstStyle/>
          <a:p>
            <a:pPr marL="342900" indent="-342900">
              <a:buAutoNum type="arabicPeriod"/>
            </a:pPr>
            <a:r>
              <a:rPr lang="en-ZA" sz="19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Members:</a:t>
            </a:r>
          </a:p>
          <a:p>
            <a:pPr marL="0" indent="0">
              <a:buNone/>
            </a:pP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members are individuals who reside in the community served by the Community Connect platform.</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They may belong to various age groups, professions, and backgrounds, contributing to the diverse and inclusive nature of the community.</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members may have different skill sets and expertise that they are willing to offer to others.</a:t>
            </a:r>
          </a:p>
          <a:p>
            <a:pPr marL="0" marR="0" lvl="0" indent="0" algn="just">
              <a:lnSpc>
                <a:spcPct val="150000"/>
              </a:lnSpc>
              <a:spcBef>
                <a:spcPts val="0"/>
              </a:spcBef>
              <a:spcAft>
                <a:spcPts val="0"/>
              </a:spcAft>
              <a:buNone/>
            </a:pP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Roles: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q"/>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Profile Creators: Community members can create profiles on the platform showcasing their skills, talents, and areas of expertise.</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q"/>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Skill Sharers: They can freely offer their services to others in the community without any monetary exchange, fostering a culture of altruism and mutual support.</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q"/>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Event Participants: Community members can actively participate in local events, workshops, seminars, and other community activities promoted on the platform.</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q"/>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Volunteers: They have the option to apply for volunteer opportunities posted by community organizations and contribute their time and skills to community projects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61F834-9CC5-3898-EB91-4274C3C4FF9A}"/>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214367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3A2D7-1533-2BDC-554E-00AEEC00F2C4}"/>
              </a:ext>
            </a:extLst>
          </p:cNvPr>
          <p:cNvSpPr>
            <a:spLocks noGrp="1"/>
          </p:cNvSpPr>
          <p:nvPr>
            <p:ph idx="1"/>
          </p:nvPr>
        </p:nvSpPr>
        <p:spPr>
          <a:xfrm>
            <a:off x="1141412" y="817418"/>
            <a:ext cx="9905999" cy="4973783"/>
          </a:xfrm>
        </p:spPr>
        <p:txBody>
          <a:bodyPr>
            <a:normAutofit fontScale="85000" lnSpcReduction="10000"/>
          </a:bodyPr>
          <a:lstStyle/>
          <a:p>
            <a:pPr marL="342900" indent="-342900">
              <a:buAutoNum type="arabicPeriod" startAt="2"/>
            </a:pPr>
            <a:r>
              <a:rPr lang="en-ZA" sz="19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Organizations:</a:t>
            </a:r>
          </a:p>
          <a:p>
            <a:pPr marL="0" indent="0">
              <a:buNone/>
            </a:pP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organizations are groups or entities operating within the community, such as non-profit organizations, local clubs, or charitable institutions.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They have specific goals and initiatives aimed at addressing community needs and fostering positive change.</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organizations may require volunteers or financial support to carry out their projects successfully.</a:t>
            </a:r>
          </a:p>
          <a:p>
            <a:pPr marR="0" lvl="0">
              <a:lnSpc>
                <a:spcPct val="150000"/>
              </a:lnSpc>
              <a:spcBef>
                <a:spcPts val="0"/>
              </a:spcBef>
              <a:spcAft>
                <a:spcPts val="0"/>
              </a:spcAft>
              <a:buFont typeface="Wingdings" panose="05000000000000000000" pitchFamily="2" charset="2"/>
              <a:buChar char="ü"/>
            </a:pPr>
            <a:endParaRPr lang="en-ZA" sz="1800"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Roles: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q"/>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Opportunity Posters: Community organizations can post opportunities for volunteers on the platform, specifying the required skills and time commitments for each opportunity.</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q"/>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Initiative Promoters: They can promote community initiatives and events to reach a broader audience and encourage active participation from community members.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q"/>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Donation Recipients: Community organizations may be eligible to create fundraising campaigns on the Secure Donation Platform to receive financial support for their projects.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822C88-6B7C-C4A6-C87B-DC8AFE99B98F}"/>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5509666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3CC8F-C130-DCBC-90FF-A60E944EE370}"/>
              </a:ext>
            </a:extLst>
          </p:cNvPr>
          <p:cNvSpPr>
            <a:spLocks noGrp="1"/>
          </p:cNvSpPr>
          <p:nvPr>
            <p:ph idx="1"/>
          </p:nvPr>
        </p:nvSpPr>
        <p:spPr>
          <a:xfrm>
            <a:off x="1141412" y="858982"/>
            <a:ext cx="9905999" cy="4932219"/>
          </a:xfrm>
        </p:spPr>
        <p:txBody>
          <a:bodyPr>
            <a:normAutofit fontScale="85000" lnSpcReduction="20000"/>
          </a:bodyPr>
          <a:lstStyle/>
          <a:p>
            <a:pPr marL="0" indent="0">
              <a:lnSpc>
                <a:spcPct val="150000"/>
              </a:lnSpc>
              <a:spcBef>
                <a:spcPts val="0"/>
              </a:spcBef>
              <a:buNone/>
            </a:pPr>
            <a:r>
              <a:rPr lang="en-ZA" sz="19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3.  Moderators (Chief of the Community):</a:t>
            </a:r>
            <a:endParaRPr lang="en-US" sz="19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0"/>
              </a:spcAft>
              <a:buNone/>
            </a:pP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Moderators are designated users responsible for overseeing and maintaining the respectful and supportive environment of the Community Forums.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They possess good communication skills and are impartial in addressing discussions and conflicts that may arise in the forums.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Moderators are committed to upholding community guidelines and ensuring a positive user experience for all participants.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0"/>
              </a:spcAft>
              <a:buNone/>
            </a:pP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Roles: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q"/>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Forum Managers: Moderators monitor and manage the Community Forums to ensure that discussions are constructive, relevant, and adhere to community guidelines.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q"/>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Conflict Resolution: They are tasked with resolving any disputes or conflicts that may arise between community members in the forum discussions.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q"/>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User Support: Moderators may also aid users who have questions or issues related to the platform's features or functionalities.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EF8CE5AA-C077-4209-16C9-82AECE37A65A}"/>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0409093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75FF-3969-AB16-A131-E4598616B989}"/>
              </a:ext>
            </a:extLst>
          </p:cNvPr>
          <p:cNvSpPr>
            <a:spLocks noGrp="1"/>
          </p:cNvSpPr>
          <p:nvPr>
            <p:ph type="title"/>
          </p:nvPr>
        </p:nvSpPr>
        <p:spPr>
          <a:xfrm>
            <a:off x="1141412" y="175114"/>
            <a:ext cx="9905998" cy="1478570"/>
          </a:xfrm>
        </p:spPr>
        <p:txBody>
          <a:bodyPr/>
          <a:lstStyle/>
          <a:p>
            <a:pPr algn="ctr"/>
            <a:r>
              <a:rPr lang="en-US" b="1" dirty="0">
                <a:solidFill>
                  <a:schemeClr val="bg1"/>
                </a:solidFill>
                <a:latin typeface="Arial" panose="020B0604020202020204" pitchFamily="34" charset="0"/>
                <a:cs typeface="Arial" panose="020B0604020202020204" pitchFamily="34" charset="0"/>
              </a:rPr>
              <a:t>PRESENTATION OUTLINE</a:t>
            </a:r>
          </a:p>
        </p:txBody>
      </p:sp>
      <p:sp>
        <p:nvSpPr>
          <p:cNvPr id="3" name="Content Placeholder 2">
            <a:extLst>
              <a:ext uri="{FF2B5EF4-FFF2-40B4-BE49-F238E27FC236}">
                <a16:creationId xmlns:a16="http://schemas.microsoft.com/office/drawing/2014/main" id="{D20D77F3-4972-670C-B6C7-67EEC0B46FEF}"/>
              </a:ext>
            </a:extLst>
          </p:cNvPr>
          <p:cNvSpPr>
            <a:spLocks noGrp="1"/>
          </p:cNvSpPr>
          <p:nvPr>
            <p:ph idx="1"/>
          </p:nvPr>
        </p:nvSpPr>
        <p:spPr>
          <a:xfrm>
            <a:off x="1141412" y="1653684"/>
            <a:ext cx="9905999" cy="4137517"/>
          </a:xfrm>
        </p:spPr>
        <p:txBody>
          <a:bodyPr>
            <a:normAutofit/>
          </a:bodyPr>
          <a:lstStyle/>
          <a:p>
            <a:r>
              <a:rPr lang="en-US" dirty="0">
                <a:solidFill>
                  <a:schemeClr val="bg1"/>
                </a:solidFill>
              </a:rPr>
              <a:t>Introduction </a:t>
            </a:r>
          </a:p>
          <a:p>
            <a:r>
              <a:rPr lang="en-US" dirty="0">
                <a:solidFill>
                  <a:schemeClr val="bg1"/>
                </a:solidFill>
              </a:rPr>
              <a:t>Overall Description </a:t>
            </a:r>
          </a:p>
          <a:p>
            <a:r>
              <a:rPr lang="en-US" dirty="0">
                <a:solidFill>
                  <a:schemeClr val="bg1"/>
                </a:solidFill>
              </a:rPr>
              <a:t>External Interface Requirements </a:t>
            </a:r>
          </a:p>
          <a:p>
            <a:r>
              <a:rPr lang="en-US" dirty="0">
                <a:solidFill>
                  <a:schemeClr val="bg1"/>
                </a:solidFill>
              </a:rPr>
              <a:t>Other Nonfunctional Requirements </a:t>
            </a:r>
          </a:p>
          <a:p>
            <a:r>
              <a:rPr lang="en-US" dirty="0">
                <a:solidFill>
                  <a:schemeClr val="bg1"/>
                </a:solidFill>
              </a:rPr>
              <a:t>Other Requirements</a:t>
            </a:r>
          </a:p>
          <a:p>
            <a:r>
              <a:rPr lang="en-US" dirty="0">
                <a:solidFill>
                  <a:schemeClr val="bg1"/>
                </a:solidFill>
              </a:rPr>
              <a:t>Use Cases </a:t>
            </a:r>
          </a:p>
          <a:p>
            <a:pPr marL="0" indent="0">
              <a:buNone/>
            </a:pPr>
            <a:endParaRPr lang="en-US" sz="2800" dirty="0">
              <a:solidFill>
                <a:schemeClr val="bg1"/>
              </a:solidFill>
            </a:endParaRPr>
          </a:p>
        </p:txBody>
      </p:sp>
      <p:sp>
        <p:nvSpPr>
          <p:cNvPr id="4" name="Slide Number Placeholder 3">
            <a:extLst>
              <a:ext uri="{FF2B5EF4-FFF2-40B4-BE49-F238E27FC236}">
                <a16:creationId xmlns:a16="http://schemas.microsoft.com/office/drawing/2014/main" id="{7E6E012B-A44D-6CE8-4B21-0DF515539A27}"/>
              </a:ext>
            </a:extLst>
          </p:cNvPr>
          <p:cNvSpPr>
            <a:spLocks noGrp="1"/>
          </p:cNvSpPr>
          <p:nvPr>
            <p:ph type="sldNum" sz="quarter" idx="12"/>
          </p:nvPr>
        </p:nvSpPr>
        <p:spPr/>
        <p:txBody>
          <a:bodyPr/>
          <a:lstStyle/>
          <a:p>
            <a:fld id="{6D22F896-40B5-4ADD-8801-0D06FADFA095}" type="slidenum">
              <a:rPr lang="en-US" sz="1200" b="1" smtClean="0"/>
              <a:t>2</a:t>
            </a:fld>
            <a:endParaRPr lang="en-US" sz="1200" b="1" dirty="0"/>
          </a:p>
        </p:txBody>
      </p:sp>
    </p:spTree>
    <p:extLst>
      <p:ext uri="{BB962C8B-B14F-4D97-AF65-F5344CB8AC3E}">
        <p14:creationId xmlns:p14="http://schemas.microsoft.com/office/powerpoint/2010/main" val="14946908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5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0980-ACC0-0515-EA11-AC4C1B05011A}"/>
              </a:ext>
            </a:extLst>
          </p:cNvPr>
          <p:cNvSpPr>
            <a:spLocks noGrp="1"/>
          </p:cNvSpPr>
          <p:nvPr>
            <p:ph type="title"/>
          </p:nvPr>
        </p:nvSpPr>
        <p:spPr>
          <a:xfrm>
            <a:off x="1141412" y="202882"/>
            <a:ext cx="9905998" cy="1478570"/>
          </a:xfrm>
        </p:spPr>
        <p:txBody>
          <a:bodyPr/>
          <a:lstStyle/>
          <a:p>
            <a:pPr algn="ctr"/>
            <a:r>
              <a:rPr lang="en-ZA" b="1" dirty="0">
                <a:solidFill>
                  <a:schemeClr val="bg1"/>
                </a:solidFill>
                <a:effectLst/>
                <a:latin typeface="Arial" panose="020B0604020202020204" pitchFamily="34" charset="0"/>
                <a:cs typeface="Times New Roman" panose="02020603050405020304" pitchFamily="18" charset="0"/>
              </a:rPr>
              <a:t>Operating Environment</a:t>
            </a:r>
            <a:br>
              <a:rPr lang="en-US" sz="1800" b="1" dirty="0">
                <a:effectLst/>
                <a:latin typeface="Times"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B978EEC-93C9-C203-7BFB-D8EFA474CCC3}"/>
              </a:ext>
            </a:extLst>
          </p:cNvPr>
          <p:cNvSpPr>
            <a:spLocks noGrp="1"/>
          </p:cNvSpPr>
          <p:nvPr>
            <p:ph idx="1"/>
          </p:nvPr>
        </p:nvSpPr>
        <p:spPr>
          <a:xfrm>
            <a:off x="1141412" y="1413164"/>
            <a:ext cx="9905999" cy="4378037"/>
          </a:xfrm>
        </p:spPr>
        <p:txBody>
          <a:bodyPr/>
          <a:lstStyle/>
          <a:p>
            <a:pPr>
              <a:buFont typeface="Wingdings" panose="05000000000000000000" pitchFamily="2" charset="2"/>
              <a:buChar char="§"/>
            </a:pPr>
            <a:r>
              <a:rPr lang="en-ZA" sz="1800" dirty="0">
                <a:solidFill>
                  <a:schemeClr val="bg1"/>
                </a:solidFill>
                <a:effectLst/>
                <a:latin typeface="Arial" panose="020B0604020202020204" pitchFamily="34" charset="0"/>
                <a:ea typeface="Times New Roman" panose="02020603050405020304" pitchFamily="18" charset="0"/>
              </a:rPr>
              <a:t>Android Devices: </a:t>
            </a:r>
          </a:p>
          <a:p>
            <a:pPr marL="0" indent="0">
              <a:buNone/>
            </a:pPr>
            <a:r>
              <a:rPr lang="en-ZA" sz="1800" dirty="0">
                <a:solidFill>
                  <a:schemeClr val="bg1"/>
                </a:solidFill>
                <a:effectLst/>
                <a:latin typeface="Arial" panose="020B0604020202020204" pitchFamily="34" charset="0"/>
                <a:ea typeface="Times New Roman" panose="02020603050405020304" pitchFamily="18" charset="0"/>
              </a:rPr>
              <a:t>The software exclusively runs on Android devices.</a:t>
            </a:r>
          </a:p>
          <a:p>
            <a:pPr marL="0" indent="0">
              <a:buNone/>
            </a:pPr>
            <a:endParaRPr lang="en-ZA" sz="1800" dirty="0">
              <a:solidFill>
                <a:schemeClr val="bg1"/>
              </a:solidFill>
              <a:effectLst/>
              <a:latin typeface="Arial" panose="020B0604020202020204" pitchFamily="34" charset="0"/>
              <a:ea typeface="Times New Roman" panose="02020603050405020304" pitchFamily="18" charset="0"/>
            </a:endParaRPr>
          </a:p>
          <a:p>
            <a:pPr>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rPr>
              <a:t> including smartphones and tablets Android OS.</a:t>
            </a:r>
          </a:p>
          <a:p>
            <a:pPr>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rPr>
              <a:t>The software is compatible with Android operating systems.</a:t>
            </a:r>
          </a:p>
          <a:p>
            <a:pPr>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rPr>
              <a:t>from a specific version 5.0 upward. </a:t>
            </a:r>
          </a:p>
          <a:p>
            <a:pPr>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rPr>
              <a:t>The application is developed using the Java programming language.</a:t>
            </a:r>
          </a:p>
          <a:p>
            <a:pPr>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It will be available </a:t>
            </a:r>
            <a:r>
              <a:rPr lang="en-ZA" sz="1800"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on </a:t>
            </a: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Google Play Store.</a:t>
            </a:r>
          </a:p>
          <a:p>
            <a:pPr>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rPr>
              <a:t>Firebase database </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solidFill>
                <a:schemeClr val="bg1"/>
              </a:solidFill>
            </a:endParaRPr>
          </a:p>
        </p:txBody>
      </p:sp>
      <p:sp>
        <p:nvSpPr>
          <p:cNvPr id="4" name="Slide Number Placeholder 3">
            <a:extLst>
              <a:ext uri="{FF2B5EF4-FFF2-40B4-BE49-F238E27FC236}">
                <a16:creationId xmlns:a16="http://schemas.microsoft.com/office/drawing/2014/main" id="{3B719AE4-EBFA-40C3-B775-3ACF45D723FF}"/>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69707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4D52-5D6F-FB58-7DF4-BF4D63E3C3E2}"/>
              </a:ext>
            </a:extLst>
          </p:cNvPr>
          <p:cNvSpPr>
            <a:spLocks noGrp="1"/>
          </p:cNvSpPr>
          <p:nvPr>
            <p:ph type="title"/>
          </p:nvPr>
        </p:nvSpPr>
        <p:spPr>
          <a:xfrm>
            <a:off x="1141412" y="189027"/>
            <a:ext cx="9905998" cy="1478570"/>
          </a:xfrm>
        </p:spPr>
        <p:txBody>
          <a:bodyPr>
            <a:normAutofit/>
          </a:bodyPr>
          <a:lstStyle/>
          <a:p>
            <a:pPr marL="742950" marR="0" lvl="1" indent="-285750" algn="ctr">
              <a:lnSpc>
                <a:spcPct val="150000"/>
              </a:lnSpc>
              <a:spcBef>
                <a:spcPts val="1400"/>
              </a:spcBef>
              <a:spcAft>
                <a:spcPts val="1400"/>
              </a:spcAft>
            </a:pPr>
            <a:r>
              <a:rPr lang="en-ZA" sz="3600" b="1" dirty="0">
                <a:effectLst/>
                <a:latin typeface="Arial" panose="020B0604020202020204" pitchFamily="34" charset="0"/>
                <a:cs typeface="Times New Roman" panose="02020603050405020304" pitchFamily="18" charset="0"/>
              </a:rPr>
              <a:t>Design and Implementation Constraints</a:t>
            </a:r>
            <a:endParaRPr lang="en-US" sz="3600" b="1" dirty="0">
              <a:effectLst/>
              <a:latin typeface="Times"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C1EA20-6152-22E1-EF48-26B13BE42617}"/>
              </a:ext>
            </a:extLst>
          </p:cNvPr>
          <p:cNvSpPr>
            <a:spLocks noGrp="1"/>
          </p:cNvSpPr>
          <p:nvPr>
            <p:ph idx="1"/>
          </p:nvPr>
        </p:nvSpPr>
        <p:spPr>
          <a:xfrm>
            <a:off x="1141412" y="1468582"/>
            <a:ext cx="9905999" cy="4322619"/>
          </a:xfrm>
        </p:spPr>
        <p:txBody>
          <a:bodyPr/>
          <a:lstStyle/>
          <a:p>
            <a:pPr marL="342900" marR="0" lvl="0" indent="-342900">
              <a:lnSpc>
                <a:spcPct val="200000"/>
              </a:lnSpc>
              <a:spcBef>
                <a:spcPts val="0"/>
              </a:spcBef>
              <a:spcAft>
                <a:spcPts val="0"/>
              </a:spcAft>
              <a:buFont typeface="Symbol" panose="05050102010706020507" pitchFamily="18" charset="2"/>
              <a:buChar char=""/>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Hardware Limitations.</a:t>
            </a:r>
          </a:p>
          <a:p>
            <a:pPr marL="342900" indent="-342900">
              <a:lnSpc>
                <a:spcPct val="200000"/>
              </a:lnSpc>
              <a:spcBef>
                <a:spcPts val="0"/>
              </a:spcBef>
              <a:buFont typeface="Symbol" panose="05050102010706020507" pitchFamily="18" charset="2"/>
              <a:buChar char=""/>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Third-Party Integrations: </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indent="-342900">
              <a:lnSpc>
                <a:spcPct val="200000"/>
              </a:lnSpc>
              <a:spcBef>
                <a:spcPts val="0"/>
              </a:spcBef>
              <a:buFont typeface="Symbol" panose="05050102010706020507" pitchFamily="18" charset="2"/>
              <a:buChar char=""/>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Platform Compatibility: </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indent="-342900">
              <a:lnSpc>
                <a:spcPct val="200000"/>
              </a:lnSpc>
              <a:spcBef>
                <a:spcPts val="0"/>
              </a:spcBef>
              <a:buFont typeface="Symbol" panose="05050102010706020507" pitchFamily="18" charset="2"/>
              <a:buChar char=""/>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Parallel Operations: </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0">
              <a:lnSpc>
                <a:spcPct val="150000"/>
              </a:lnSpc>
              <a:spcBef>
                <a:spcPts val="0"/>
              </a:spcBef>
              <a:spcAft>
                <a:spcPts val="0"/>
              </a:spcAft>
              <a:buNone/>
            </a:pP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ADA0FF-BA2E-F094-C912-A8936D34C03C}"/>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3603920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9F41-4B52-A6C5-7492-B06B42E40298}"/>
              </a:ext>
            </a:extLst>
          </p:cNvPr>
          <p:cNvSpPr>
            <a:spLocks noGrp="1"/>
          </p:cNvSpPr>
          <p:nvPr>
            <p:ph type="title"/>
          </p:nvPr>
        </p:nvSpPr>
        <p:spPr>
          <a:xfrm>
            <a:off x="1141412" y="327514"/>
            <a:ext cx="9905998" cy="1478570"/>
          </a:xfrm>
        </p:spPr>
        <p:txBody>
          <a:bodyPr>
            <a:normAutofit/>
          </a:bodyPr>
          <a:lstStyle/>
          <a:p>
            <a:pPr marL="742950" marR="0" lvl="1" indent="-285750" algn="ctr">
              <a:lnSpc>
                <a:spcPct val="150000"/>
              </a:lnSpc>
              <a:spcBef>
                <a:spcPts val="1400"/>
              </a:spcBef>
              <a:spcAft>
                <a:spcPts val="1400"/>
              </a:spcAft>
            </a:pPr>
            <a:r>
              <a:rPr lang="en-ZA" sz="3600" b="1" dirty="0">
                <a:effectLst/>
                <a:latin typeface="Arial" panose="020B0604020202020204" pitchFamily="34" charset="0"/>
                <a:cs typeface="Times New Roman" panose="02020603050405020304" pitchFamily="18" charset="0"/>
              </a:rPr>
              <a:t>User Documentation</a:t>
            </a:r>
            <a:endParaRPr lang="en-US" sz="3600" b="1" dirty="0">
              <a:effectLst/>
              <a:latin typeface="Times"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6532A9-9F2A-EC9C-3981-46717E4CA98D}"/>
              </a:ext>
            </a:extLst>
          </p:cNvPr>
          <p:cNvSpPr>
            <a:spLocks noGrp="1"/>
          </p:cNvSpPr>
          <p:nvPr>
            <p:ph idx="1"/>
          </p:nvPr>
        </p:nvSpPr>
        <p:spPr>
          <a:xfrm>
            <a:off x="1141412" y="1806084"/>
            <a:ext cx="9905999" cy="3985117"/>
          </a:xfrm>
        </p:spPr>
        <p:txBody>
          <a:bodyPr/>
          <a:lstStyle/>
          <a:p>
            <a:pPr>
              <a:lnSpc>
                <a:spcPct val="150000"/>
              </a:lnSpc>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User Manual.</a:t>
            </a:r>
          </a:p>
          <a:p>
            <a:pPr>
              <a:lnSpc>
                <a:spcPct val="150000"/>
              </a:lnSpc>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Guidelines.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Accessibility Information.</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Privacy Policy and Data Protection.</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Terms of Service.</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A7E64E2-C68C-A0B0-C46B-464ED1ED50C9}"/>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40200779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FC64-DEC3-2BFC-EA5A-E07C6E482983}"/>
              </a:ext>
            </a:extLst>
          </p:cNvPr>
          <p:cNvSpPr>
            <a:spLocks noGrp="1"/>
          </p:cNvSpPr>
          <p:nvPr>
            <p:ph type="title"/>
          </p:nvPr>
        </p:nvSpPr>
        <p:spPr>
          <a:xfrm>
            <a:off x="1141412" y="161318"/>
            <a:ext cx="9905998" cy="1478570"/>
          </a:xfrm>
        </p:spPr>
        <p:txBody>
          <a:bodyPr/>
          <a:lstStyle/>
          <a:p>
            <a:pPr algn="ctr"/>
            <a:r>
              <a:rPr lang="en-ZA" b="1" dirty="0">
                <a:solidFill>
                  <a:schemeClr val="bg1"/>
                </a:solidFill>
                <a:effectLst/>
                <a:latin typeface="Arial" panose="020B0604020202020204" pitchFamily="34" charset="0"/>
                <a:cs typeface="Times New Roman" panose="02020603050405020304" pitchFamily="18" charset="0"/>
              </a:rPr>
              <a:t>Assumptions and Dependencies</a:t>
            </a:r>
            <a:br>
              <a:rPr lang="en-US" sz="1800" b="1" dirty="0">
                <a:effectLst/>
                <a:latin typeface="Times"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EB76358-CC30-D4EF-FA75-DDF6DF684BAE}"/>
              </a:ext>
            </a:extLst>
          </p:cNvPr>
          <p:cNvSpPr>
            <a:spLocks noGrp="1"/>
          </p:cNvSpPr>
          <p:nvPr>
            <p:ph idx="1"/>
          </p:nvPr>
        </p:nvSpPr>
        <p:spPr>
          <a:xfrm>
            <a:off x="1141412" y="1191491"/>
            <a:ext cx="9905999" cy="4599710"/>
          </a:xfrm>
        </p:spPr>
        <p:txBody>
          <a:bodyPr>
            <a:normAutofit fontScale="85000" lnSpcReduction="20000"/>
          </a:bodyPr>
          <a:lstStyle/>
          <a:p>
            <a:pPr marL="342900" marR="0" lvl="0" indent="-342900" algn="just">
              <a:lnSpc>
                <a:spcPct val="150000"/>
              </a:lnSpc>
              <a:spcBef>
                <a:spcPts val="0"/>
              </a:spcBef>
              <a:spcAft>
                <a:spcPts val="0"/>
              </a:spcAft>
              <a:buFont typeface="Symbol" panose="05050102010706020507" pitchFamily="18" charset="2"/>
              <a:buChar char=""/>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Internet Connectivity: </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75285" marR="0" indent="-285750" algn="just">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platform assumes that users will have access to stable and reliable internet connectivity to interact with the mobile app interfaces. Limited or unreliable internet access may affect user engagement and real-time interactions.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User Conduct: </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75285" marR="0" indent="-285750" algn="just">
              <a:lnSpc>
                <a:spcPct val="150000"/>
              </a:lnSpc>
              <a:spcBef>
                <a:spcPts val="0"/>
              </a:spcBef>
              <a:spcAft>
                <a:spcPts val="0"/>
              </a:spcAft>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project assumes that users will adhere to the platform's code of conduct, maintaining respectful and inclusive interactions within the community forums. In case of misuse or violations, moderators will take appropriate actions, but complete adherence to conduct guidelines is assumed for a supportive community environment.</a:t>
            </a:r>
          </a:p>
          <a:p>
            <a:pPr marL="89535" marR="0" indent="0" algn="just">
              <a:lnSpc>
                <a:spcPct val="150000"/>
              </a:lnSpc>
              <a:spcBef>
                <a:spcPts val="0"/>
              </a:spcBef>
              <a:spcAft>
                <a:spcPts val="0"/>
              </a:spcAft>
              <a:buNone/>
            </a:pPr>
            <a:endPar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Z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Dependencies: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0" algn="just">
              <a:lnSpc>
                <a:spcPct val="150000"/>
              </a:lnSpc>
              <a:spcBef>
                <a:spcPts val="0"/>
              </a:spcBef>
              <a:spcAft>
                <a:spcPts val="0"/>
              </a:spcAft>
              <a:buNone/>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User Participation: </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75285" indent="-285750" algn="just">
              <a:lnSpc>
                <a:spcPct val="150000"/>
              </a:lnSpc>
              <a:spcBef>
                <a:spcPts val="0"/>
              </a:spcBef>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success of the Community Connect platform is dependent on community members actively participating in the platform, creating events, volunteering, and engaging in discussions</a:t>
            </a:r>
            <a:r>
              <a:rPr lang="en-ZA"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057AC313-1FA0-0E4B-98BB-3ACFEDBA8E9D}"/>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890378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B963-AA49-946C-455C-F73BDB3CA297}"/>
              </a:ext>
            </a:extLst>
          </p:cNvPr>
          <p:cNvSpPr>
            <a:spLocks noGrp="1"/>
          </p:cNvSpPr>
          <p:nvPr>
            <p:ph type="title"/>
          </p:nvPr>
        </p:nvSpPr>
        <p:spPr>
          <a:xfrm>
            <a:off x="1141412" y="327514"/>
            <a:ext cx="9905998" cy="1478570"/>
          </a:xfrm>
        </p:spPr>
        <p:txBody>
          <a:bodyPr/>
          <a:lstStyle/>
          <a:p>
            <a:pPr algn="ctr"/>
            <a:r>
              <a:rPr lang="en-US" b="1" kern="1400" dirty="0">
                <a:solidFill>
                  <a:schemeClr val="bg1"/>
                </a:solidFill>
                <a:effectLst/>
                <a:latin typeface="Arial" panose="020B0604020202020204" pitchFamily="34" charset="0"/>
                <a:cs typeface="Times New Roman" panose="02020603050405020304" pitchFamily="18" charset="0"/>
              </a:rPr>
              <a:t>System Features</a:t>
            </a:r>
            <a:br>
              <a:rPr lang="en-US" sz="1800" b="1" kern="1400" dirty="0">
                <a:effectLst/>
                <a:latin typeface="Times"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1A97912-F934-4241-ADEF-2C45B8140709}"/>
              </a:ext>
            </a:extLst>
          </p:cNvPr>
          <p:cNvSpPr>
            <a:spLocks noGrp="1"/>
          </p:cNvSpPr>
          <p:nvPr>
            <p:ph idx="1"/>
          </p:nvPr>
        </p:nvSpPr>
        <p:spPr>
          <a:xfrm>
            <a:off x="1141412" y="1440873"/>
            <a:ext cx="9905999" cy="4350328"/>
          </a:xfrm>
        </p:spPr>
        <p:txBody>
          <a:bodyPr/>
          <a:lstStyle/>
          <a:p>
            <a:pPr>
              <a:buFont typeface="Wingdings" panose="05000000000000000000" pitchFamily="2" charset="2"/>
              <a:buChar char="q"/>
            </a:pPr>
            <a:r>
              <a:rPr lang="en-ZA" b="1" dirty="0">
                <a:solidFill>
                  <a:schemeClr val="bg1"/>
                </a:solidFill>
                <a:effectLst/>
                <a:latin typeface="Arial" panose="020B0604020202020204" pitchFamily="34" charset="0"/>
                <a:cs typeface="Times New Roman" panose="02020603050405020304" pitchFamily="18" charset="0"/>
              </a:rPr>
              <a:t>User Registration and Authentication.</a:t>
            </a:r>
          </a:p>
          <a:p>
            <a:pPr>
              <a:buFont typeface="Wingdings" panose="05000000000000000000" pitchFamily="2" charset="2"/>
              <a:buChar char="q"/>
            </a:pPr>
            <a:r>
              <a:rPr lang="en-ZA" b="1" dirty="0">
                <a:solidFill>
                  <a:schemeClr val="bg1"/>
                </a:solidFill>
                <a:effectLst/>
                <a:latin typeface="Arial" panose="020B0604020202020204" pitchFamily="34" charset="0"/>
                <a:cs typeface="Times New Roman" panose="02020603050405020304" pitchFamily="18" charset="0"/>
              </a:rPr>
              <a:t>Community Announcements</a:t>
            </a:r>
            <a:endParaRPr lang="en-US" b="1" dirty="0">
              <a:solidFill>
                <a:schemeClr val="bg1"/>
              </a:solidFill>
              <a:effectLst/>
              <a:latin typeface="Times" panose="02020603050405020304" pitchFamily="18" charset="0"/>
              <a:cs typeface="Times New Roman" panose="02020603050405020304" pitchFamily="18" charset="0"/>
            </a:endParaRPr>
          </a:p>
          <a:p>
            <a:pPr>
              <a:buFont typeface="Wingdings" panose="05000000000000000000" pitchFamily="2" charset="2"/>
              <a:buChar char="q"/>
            </a:pPr>
            <a:r>
              <a:rPr lang="en-ZA" b="1" dirty="0">
                <a:solidFill>
                  <a:schemeClr val="bg1"/>
                </a:solidFill>
                <a:effectLst/>
                <a:latin typeface="Arial" panose="020B0604020202020204" pitchFamily="34" charset="0"/>
                <a:cs typeface="Times New Roman" panose="02020603050405020304" pitchFamily="18" charset="0"/>
              </a:rPr>
              <a:t>Emergency Alert System</a:t>
            </a:r>
            <a:endParaRPr lang="en-US" b="1" dirty="0">
              <a:solidFill>
                <a:schemeClr val="bg1"/>
              </a:solidFill>
              <a:effectLst/>
              <a:latin typeface="Times" panose="02020603050405020304" pitchFamily="18" charset="0"/>
              <a:cs typeface="Times New Roman" panose="02020603050405020304" pitchFamily="18" charset="0"/>
            </a:endParaRPr>
          </a:p>
          <a:p>
            <a:pPr>
              <a:buFont typeface="Wingdings" panose="05000000000000000000" pitchFamily="2" charset="2"/>
              <a:buChar char="q"/>
            </a:pPr>
            <a:r>
              <a:rPr lang="en-ZA" b="1" dirty="0">
                <a:solidFill>
                  <a:schemeClr val="bg1"/>
                </a:solidFill>
                <a:effectLst/>
                <a:latin typeface="Arial" panose="020B0604020202020204" pitchFamily="34" charset="0"/>
                <a:cs typeface="Times New Roman" panose="02020603050405020304" pitchFamily="18" charset="0"/>
              </a:rPr>
              <a:t>Secure Donation Platform</a:t>
            </a:r>
            <a:endParaRPr lang="en-US" b="1" dirty="0">
              <a:solidFill>
                <a:schemeClr val="bg1"/>
              </a:solidFill>
              <a:effectLst/>
              <a:latin typeface="Times" panose="02020603050405020304" pitchFamily="18" charset="0"/>
              <a:cs typeface="Times New Roman" panose="02020603050405020304" pitchFamily="18" charset="0"/>
            </a:endParaRPr>
          </a:p>
          <a:p>
            <a:pPr>
              <a:buFont typeface="Wingdings" panose="05000000000000000000" pitchFamily="2" charset="2"/>
              <a:buChar char="q"/>
            </a:pPr>
            <a:r>
              <a:rPr lang="en-ZA" b="1" dirty="0">
                <a:solidFill>
                  <a:schemeClr val="bg1"/>
                </a:solidFill>
                <a:effectLst/>
                <a:latin typeface="Arial" panose="020B0604020202020204" pitchFamily="34" charset="0"/>
                <a:cs typeface="Times New Roman" panose="02020603050405020304" pitchFamily="18" charset="0"/>
              </a:rPr>
              <a:t>Volunteer Matchmaking</a:t>
            </a:r>
            <a:endParaRPr lang="en-US" b="1" dirty="0">
              <a:solidFill>
                <a:schemeClr val="bg1"/>
              </a:solidFill>
              <a:effectLst/>
              <a:latin typeface="Times" panose="02020603050405020304" pitchFamily="18" charset="0"/>
              <a:cs typeface="Times New Roman" panose="02020603050405020304" pitchFamily="18" charset="0"/>
            </a:endParaRPr>
          </a:p>
          <a:p>
            <a:pPr>
              <a:buFont typeface="Wingdings" panose="05000000000000000000" pitchFamily="2" charset="2"/>
              <a:buChar char="q"/>
            </a:pPr>
            <a:endParaRPr lang="en-US" sz="1800" b="1" dirty="0">
              <a:solidFill>
                <a:schemeClr val="bg1"/>
              </a:solidFill>
              <a:effectLst/>
              <a:latin typeface="Times"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37BDD16D-761E-94C0-DE46-C5FA35B64450}"/>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8652395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31A7-FA2A-C8E3-4792-F8BE62EA76A4}"/>
              </a:ext>
            </a:extLst>
          </p:cNvPr>
          <p:cNvSpPr>
            <a:spLocks noGrp="1"/>
          </p:cNvSpPr>
          <p:nvPr>
            <p:ph type="title"/>
          </p:nvPr>
        </p:nvSpPr>
        <p:spPr>
          <a:xfrm>
            <a:off x="1141412" y="327514"/>
            <a:ext cx="9905998" cy="1478570"/>
          </a:xfrm>
        </p:spPr>
        <p:txBody>
          <a:bodyPr/>
          <a:lstStyle/>
          <a:p>
            <a:pPr algn="ctr"/>
            <a:r>
              <a:rPr lang="en-US" b="1" kern="1400" dirty="0">
                <a:solidFill>
                  <a:schemeClr val="bg1"/>
                </a:solidFill>
                <a:effectLst/>
                <a:latin typeface="Arial" panose="020B0604020202020204" pitchFamily="34" charset="0"/>
                <a:cs typeface="Times New Roman" panose="02020603050405020304" pitchFamily="18" charset="0"/>
              </a:rPr>
              <a:t>External Interface Requirements</a:t>
            </a:r>
            <a:br>
              <a:rPr lang="en-US" sz="1800" b="1" kern="1400" dirty="0">
                <a:effectLst/>
                <a:latin typeface="Times"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53DF99E-9D2E-9EFD-9689-C09ADE4946B7}"/>
              </a:ext>
            </a:extLst>
          </p:cNvPr>
          <p:cNvSpPr>
            <a:spLocks noGrp="1"/>
          </p:cNvSpPr>
          <p:nvPr>
            <p:ph idx="1"/>
          </p:nvPr>
        </p:nvSpPr>
        <p:spPr>
          <a:xfrm>
            <a:off x="1141412" y="1233056"/>
            <a:ext cx="9905999" cy="5015344"/>
          </a:xfrm>
        </p:spPr>
        <p:txBody>
          <a:bodyPr>
            <a:normAutofit/>
          </a:bodyPr>
          <a:lstStyle/>
          <a:p>
            <a:pPr>
              <a:buFont typeface="Wingdings" panose="05000000000000000000" pitchFamily="2" charset="2"/>
              <a:buChar char="q"/>
            </a:pPr>
            <a:r>
              <a:rPr lang="en-Z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Software Components for User Interface:</a:t>
            </a:r>
          </a:p>
          <a:p>
            <a:pPr>
              <a:buFont typeface="Wingdings" panose="05000000000000000000" pitchFamily="2" charset="2"/>
              <a:buChar char="ü"/>
            </a:pPr>
            <a:r>
              <a:rPr lang="en-ZA"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Member Dashboard</a:t>
            </a:r>
            <a:endParaRPr lang="en-US" sz="12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ZA"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Event Creation and Management</a:t>
            </a:r>
            <a:endParaRPr lang="en-US" sz="12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ZA"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Volunteer Opportunities </a:t>
            </a:r>
            <a:endParaRPr lang="en-US" sz="12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ZA"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Forums</a:t>
            </a:r>
            <a:endParaRPr lang="en-US" sz="12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ZA"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Emergency Alert System</a:t>
            </a:r>
            <a:endParaRPr lang="en-US" sz="12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ZA"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Donation and Fundraising</a:t>
            </a:r>
            <a:endParaRPr lang="en-US" sz="12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ZA"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User Profile and Recognition</a:t>
            </a:r>
          </a:p>
          <a:p>
            <a:pPr>
              <a:buFont typeface="Wingdings" panose="05000000000000000000" pitchFamily="2" charset="2"/>
              <a:buChar char="ü"/>
            </a:pPr>
            <a:r>
              <a:rPr lang="en-ZA"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Organization Interface: </a:t>
            </a:r>
            <a:endParaRPr lang="en-US" sz="12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ZA" sz="12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Moderator Tools: </a:t>
            </a:r>
          </a:p>
          <a:p>
            <a:pPr>
              <a:buFont typeface="Wingdings" panose="05000000000000000000" pitchFamily="2" charset="2"/>
              <a:buChar char="q"/>
            </a:pPr>
            <a:r>
              <a:rPr lang="en-ZA" sz="1800" b="1" dirty="0">
                <a:solidFill>
                  <a:schemeClr val="bg1"/>
                </a:solidFill>
                <a:effectLst/>
                <a:latin typeface="Arial" panose="020B0604020202020204" pitchFamily="34" charset="0"/>
                <a:cs typeface="Times New Roman" panose="02020603050405020304" pitchFamily="18" charset="0"/>
              </a:rPr>
              <a:t>Hardware Interfaces</a:t>
            </a:r>
          </a:p>
          <a:p>
            <a:pPr>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rPr>
              <a:t>Touch Screen Interface</a:t>
            </a:r>
            <a:endParaRPr lang="en-ZA" sz="18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ZA" sz="1800" dirty="0">
                <a:solidFill>
                  <a:schemeClr val="bg1"/>
                </a:solidFill>
                <a:effectLst/>
                <a:latin typeface="Arial" panose="020B0604020202020204" pitchFamily="34" charset="0"/>
                <a:ea typeface="Times New Roman" panose="02020603050405020304" pitchFamily="18" charset="0"/>
              </a:rPr>
              <a:t>Android Devices</a:t>
            </a:r>
            <a:endParaRPr lang="en-US" sz="1800" b="1" dirty="0">
              <a:solidFill>
                <a:schemeClr val="bg1"/>
              </a:solidFill>
              <a:effectLst/>
              <a:latin typeface="Times" panose="02020603050405020304" pitchFamily="18" charset="0"/>
              <a:cs typeface="Times New Roman" panose="02020603050405020304" pitchFamily="18" charset="0"/>
            </a:endParaRPr>
          </a:p>
          <a:p>
            <a:pPr marL="0" indent="0">
              <a:buNone/>
            </a:pPr>
            <a:endParaRPr lang="en-US" sz="1100" dirty="0">
              <a:effectLst/>
              <a:latin typeface="Times"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98748356-5B6C-5BEF-BF4D-66416589C1CE}"/>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40705929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63DF-1014-A3E3-FD1E-7CFB94744312}"/>
              </a:ext>
            </a:extLst>
          </p:cNvPr>
          <p:cNvSpPr>
            <a:spLocks noGrp="1"/>
          </p:cNvSpPr>
          <p:nvPr>
            <p:ph type="title"/>
          </p:nvPr>
        </p:nvSpPr>
        <p:spPr>
          <a:xfrm>
            <a:off x="1141412" y="235441"/>
            <a:ext cx="9905998" cy="1478570"/>
          </a:xfrm>
        </p:spPr>
        <p:txBody>
          <a:bodyPr>
            <a:normAutofit/>
          </a:bodyPr>
          <a:lstStyle/>
          <a:p>
            <a:pPr marL="342900" marR="0" lvl="0" indent="-342900" algn="ctr">
              <a:lnSpc>
                <a:spcPct val="150000"/>
              </a:lnSpc>
              <a:spcBef>
                <a:spcPts val="2400"/>
              </a:spcBef>
              <a:spcAft>
                <a:spcPts val="1200"/>
              </a:spcAft>
            </a:pPr>
            <a:r>
              <a:rPr lang="en-US" b="1" kern="1400" dirty="0">
                <a:solidFill>
                  <a:schemeClr val="bg1"/>
                </a:solidFill>
                <a:effectLst/>
                <a:latin typeface="Arial" panose="020B0604020202020204" pitchFamily="34" charset="0"/>
                <a:cs typeface="Times New Roman" panose="02020603050405020304" pitchFamily="18" charset="0"/>
              </a:rPr>
              <a:t>Other Nonfunctional Requirements</a:t>
            </a:r>
            <a:endParaRPr lang="en-US" b="1" kern="1400" dirty="0">
              <a:solidFill>
                <a:schemeClr val="bg1"/>
              </a:solidFill>
              <a:effectLst/>
              <a:latin typeface="Times"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1DD463-FF51-2B50-BBD7-B54F91A67D80}"/>
              </a:ext>
            </a:extLst>
          </p:cNvPr>
          <p:cNvSpPr>
            <a:spLocks noGrp="1"/>
          </p:cNvSpPr>
          <p:nvPr>
            <p:ph idx="1"/>
          </p:nvPr>
        </p:nvSpPr>
        <p:spPr>
          <a:xfrm>
            <a:off x="1141412" y="1806084"/>
            <a:ext cx="9905999" cy="3985117"/>
          </a:xfrm>
        </p:spPr>
        <p:txBody>
          <a:bodyPr/>
          <a:lstStyle/>
          <a:p>
            <a:r>
              <a:rPr lang="en-ZA" b="1" dirty="0">
                <a:solidFill>
                  <a:schemeClr val="bg1"/>
                </a:solidFill>
                <a:effectLst/>
                <a:latin typeface="Arial" panose="020B0604020202020204" pitchFamily="34" charset="0"/>
                <a:cs typeface="Times New Roman" panose="02020603050405020304" pitchFamily="18" charset="0"/>
              </a:rPr>
              <a:t>Performance Requirements</a:t>
            </a:r>
            <a:endParaRPr lang="en-US" b="1" dirty="0">
              <a:solidFill>
                <a:schemeClr val="bg1"/>
              </a:solidFill>
              <a:effectLst/>
              <a:latin typeface="Times" panose="02020603050405020304" pitchFamily="18" charset="0"/>
              <a:cs typeface="Times New Roman" panose="02020603050405020304" pitchFamily="18" charset="0"/>
            </a:endParaRPr>
          </a:p>
          <a:p>
            <a:r>
              <a:rPr lang="en-ZA" b="1" dirty="0">
                <a:solidFill>
                  <a:schemeClr val="bg1"/>
                </a:solidFill>
                <a:effectLst/>
                <a:latin typeface="Arial" panose="020B0604020202020204" pitchFamily="34" charset="0"/>
                <a:cs typeface="Times New Roman" panose="02020603050405020304" pitchFamily="18" charset="0"/>
              </a:rPr>
              <a:t>Safety Requirements</a:t>
            </a:r>
            <a:endParaRPr lang="en-US" b="1" dirty="0">
              <a:solidFill>
                <a:schemeClr val="bg1"/>
              </a:solidFill>
              <a:effectLst/>
              <a:latin typeface="Times"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43F3048-B44B-9BA6-09CB-DEC273C1E9EE}"/>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2242648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7FFE-C758-124C-5537-09723D42A5B1}"/>
              </a:ext>
            </a:extLst>
          </p:cNvPr>
          <p:cNvSpPr>
            <a:spLocks noGrp="1"/>
          </p:cNvSpPr>
          <p:nvPr>
            <p:ph type="title"/>
          </p:nvPr>
        </p:nvSpPr>
        <p:spPr>
          <a:xfrm>
            <a:off x="1141412" y="216736"/>
            <a:ext cx="9905998" cy="1478570"/>
          </a:xfrm>
        </p:spPr>
        <p:txBody>
          <a:bodyPr/>
          <a:lstStyle/>
          <a:p>
            <a:pPr algn="ctr"/>
            <a:r>
              <a:rPr lang="en-US" b="1" kern="1400" dirty="0">
                <a:solidFill>
                  <a:schemeClr val="bg1"/>
                </a:solidFill>
                <a:effectLst/>
                <a:latin typeface="Times" panose="02020603050405020304" pitchFamily="18" charset="0"/>
                <a:cs typeface="Times New Roman" panose="02020603050405020304" pitchFamily="18" charset="0"/>
              </a:rPr>
              <a:t>Other Requirements</a:t>
            </a:r>
            <a:br>
              <a:rPr lang="en-US" sz="1800" b="1" kern="1400" dirty="0">
                <a:effectLst/>
                <a:latin typeface="Times"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08E19E4-AB74-05CA-AD16-5F3A9589D98D}"/>
              </a:ext>
            </a:extLst>
          </p:cNvPr>
          <p:cNvSpPr>
            <a:spLocks noGrp="1"/>
          </p:cNvSpPr>
          <p:nvPr>
            <p:ph idx="1"/>
          </p:nvPr>
        </p:nvSpPr>
        <p:spPr>
          <a:xfrm>
            <a:off x="1141412" y="1288472"/>
            <a:ext cx="9905999" cy="4765963"/>
          </a:xfrm>
        </p:spPr>
        <p:txBody>
          <a:bodyPr>
            <a:normAutofit fontScale="85000" lnSpcReduction="10000"/>
          </a:bodyPr>
          <a:lstStyle/>
          <a:p>
            <a:pPr marL="342900" marR="0" lvl="0" indent="-342900">
              <a:lnSpc>
                <a:spcPct val="150000"/>
              </a:lnSpc>
              <a:spcBef>
                <a:spcPts val="0"/>
              </a:spcBef>
              <a:spcAft>
                <a:spcPts val="0"/>
              </a:spcAft>
              <a:buFont typeface="+mj-lt"/>
              <a:buAutoNum type="arabicPeriod"/>
              <a:tabLst>
                <a:tab pos="457200" algn="l"/>
              </a:tabLst>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SRS: Software Requirements Specification - A document that outlines the requirements and functionalities of the software being developed.</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Android OS: The operating system used for Android devices, on which Community Connect will run.</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API: Application Programming Interface - A set of rules and protocols that allows different software applications to communicate with each other.</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SDK: Software Development Kit - A collection of software tools and libraries used to develop applications for a specific platform.</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IDE: Integrated Development Environment - A software suite that provides tools for coding, testing, and debugging software applications.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Compatibility: The ability of the software to work effectively with various devices, operating systems, and other software components.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Privacy Policy: A document outlining how user data will be collected, used, and protected on the platform.</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tabLst>
                <a:tab pos="457200" algn="l"/>
              </a:tabLst>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Terms of Service: A document specifying the terms and conditions governing the use of the platform by users.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Release Notes: Documentation highlighting updates, bug fixes, and new features introduced in each software release.</a:t>
            </a:r>
            <a:endParaRPr lang="en-US" dirty="0">
              <a:solidFill>
                <a:schemeClr val="bg1"/>
              </a:solidFill>
            </a:endParaRPr>
          </a:p>
        </p:txBody>
      </p:sp>
      <p:sp>
        <p:nvSpPr>
          <p:cNvPr id="4" name="Slide Number Placeholder 3">
            <a:extLst>
              <a:ext uri="{FF2B5EF4-FFF2-40B4-BE49-F238E27FC236}">
                <a16:creationId xmlns:a16="http://schemas.microsoft.com/office/drawing/2014/main" id="{AB5AEDBD-7AF3-CE7A-8644-E95A6F701655}"/>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2141690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74BE-81F9-7612-0FBA-6CCFD300245A}"/>
              </a:ext>
            </a:extLst>
          </p:cNvPr>
          <p:cNvSpPr>
            <a:spLocks noGrp="1"/>
          </p:cNvSpPr>
          <p:nvPr>
            <p:ph type="title"/>
          </p:nvPr>
        </p:nvSpPr>
        <p:spPr>
          <a:xfrm>
            <a:off x="1143001" y="175114"/>
            <a:ext cx="9905998" cy="1478570"/>
          </a:xfrm>
        </p:spPr>
        <p:txBody>
          <a:bodyPr anchor="t"/>
          <a:lstStyle/>
          <a:p>
            <a:pPr algn="ctr"/>
            <a:r>
              <a:rPr lang="en-US" b="1" dirty="0">
                <a:solidFill>
                  <a:schemeClr val="bg1"/>
                </a:solidFill>
              </a:rPr>
              <a:t>USE CASE DIAGRAM</a:t>
            </a:r>
          </a:p>
        </p:txBody>
      </p:sp>
      <p:pic>
        <p:nvPicPr>
          <p:cNvPr id="6" name="Content Placeholder 5" descr="A diagram of a network&#10;&#10;Description automatically generated">
            <a:extLst>
              <a:ext uri="{FF2B5EF4-FFF2-40B4-BE49-F238E27FC236}">
                <a16:creationId xmlns:a16="http://schemas.microsoft.com/office/drawing/2014/main" id="{08177F91-26F6-D1AB-8750-F82B7B7F4B77}"/>
              </a:ext>
            </a:extLst>
          </p:cNvPr>
          <p:cNvPicPr>
            <a:picLocks noGrp="1" noChangeAspect="1"/>
          </p:cNvPicPr>
          <p:nvPr>
            <p:ph idx="1"/>
          </p:nvPr>
        </p:nvPicPr>
        <p:blipFill>
          <a:blip r:embed="rId2"/>
          <a:stretch>
            <a:fillRect/>
          </a:stretch>
        </p:blipFill>
        <p:spPr>
          <a:xfrm>
            <a:off x="2590800" y="720436"/>
            <a:ext cx="7107382" cy="5805055"/>
          </a:xfrm>
        </p:spPr>
      </p:pic>
      <p:sp>
        <p:nvSpPr>
          <p:cNvPr id="4" name="Slide Number Placeholder 3">
            <a:extLst>
              <a:ext uri="{FF2B5EF4-FFF2-40B4-BE49-F238E27FC236}">
                <a16:creationId xmlns:a16="http://schemas.microsoft.com/office/drawing/2014/main" id="{B13D63F4-0F72-359A-371E-B73CB4401D0B}"/>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404964695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community organization&#10;&#10;Description automatically generated">
            <a:extLst>
              <a:ext uri="{FF2B5EF4-FFF2-40B4-BE49-F238E27FC236}">
                <a16:creationId xmlns:a16="http://schemas.microsoft.com/office/drawing/2014/main" id="{98D09BA8-9FE0-3694-35F0-ADE02971A2EA}"/>
              </a:ext>
            </a:extLst>
          </p:cNvPr>
          <p:cNvPicPr>
            <a:picLocks noGrp="1" noChangeAspect="1"/>
          </p:cNvPicPr>
          <p:nvPr>
            <p:ph idx="1"/>
          </p:nvPr>
        </p:nvPicPr>
        <p:blipFill>
          <a:blip r:embed="rId2"/>
          <a:stretch>
            <a:fillRect/>
          </a:stretch>
        </p:blipFill>
        <p:spPr>
          <a:xfrm>
            <a:off x="1995055" y="346364"/>
            <a:ext cx="7370618" cy="6206836"/>
          </a:xfrm>
        </p:spPr>
      </p:pic>
      <p:sp>
        <p:nvSpPr>
          <p:cNvPr id="4" name="Slide Number Placeholder 3">
            <a:extLst>
              <a:ext uri="{FF2B5EF4-FFF2-40B4-BE49-F238E27FC236}">
                <a16:creationId xmlns:a16="http://schemas.microsoft.com/office/drawing/2014/main" id="{A5419302-A5C2-EB32-F377-0A11BFA95CF1}"/>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91397437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5645-8E6E-3978-00AF-7509FA0BA4CB}"/>
              </a:ext>
            </a:extLst>
          </p:cNvPr>
          <p:cNvSpPr>
            <a:spLocks noGrp="1"/>
          </p:cNvSpPr>
          <p:nvPr>
            <p:ph type="title"/>
          </p:nvPr>
        </p:nvSpPr>
        <p:spPr>
          <a:xfrm>
            <a:off x="1141412" y="216736"/>
            <a:ext cx="9905998" cy="1478570"/>
          </a:xfrm>
        </p:spPr>
        <p:txBody>
          <a:bodyPr/>
          <a:lstStyle/>
          <a:p>
            <a:pPr algn="ctr"/>
            <a:r>
              <a:rPr lang="en-US" b="1" dirty="0">
                <a:solidFill>
                  <a:schemeClr val="bg1"/>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FBCB3E11-4D32-68B1-2415-0D541FEBB33E}"/>
              </a:ext>
            </a:extLst>
          </p:cNvPr>
          <p:cNvSpPr>
            <a:spLocks noGrp="1"/>
          </p:cNvSpPr>
          <p:nvPr>
            <p:ph idx="1"/>
          </p:nvPr>
        </p:nvSpPr>
        <p:spPr>
          <a:xfrm>
            <a:off x="1141411" y="1695306"/>
            <a:ext cx="9905999" cy="3888076"/>
          </a:xfrm>
        </p:spPr>
        <p:txBody>
          <a:bodyPr/>
          <a:lstStyle/>
          <a:p>
            <a:pPr marL="0" indent="0">
              <a:buNone/>
            </a:pPr>
            <a:r>
              <a:rPr lang="en-ZA" b="1" dirty="0">
                <a:solidFill>
                  <a:schemeClr val="bg1"/>
                </a:solidFill>
                <a:effectLst/>
                <a:latin typeface="Arial" panose="020B0604020202020204" pitchFamily="34" charset="0"/>
                <a:cs typeface="Times New Roman" panose="02020603050405020304" pitchFamily="18" charset="0"/>
              </a:rPr>
              <a:t>Purpose</a:t>
            </a:r>
          </a:p>
          <a:p>
            <a:pPr marL="0" indent="0">
              <a:buNone/>
            </a:pPr>
            <a:endParaRPr lang="en-US" sz="300" b="1" dirty="0">
              <a:solidFill>
                <a:schemeClr val="bg1"/>
              </a:solidFill>
              <a:effectLst/>
              <a:latin typeface="Times" panose="02020603050405020304" pitchFamily="18" charset="0"/>
              <a:cs typeface="Times New Roman" panose="02020603050405020304" pitchFamily="18" charset="0"/>
            </a:endParaRPr>
          </a:p>
          <a:p>
            <a:pPr marL="0" indent="0">
              <a:buNone/>
            </a:pPr>
            <a:r>
              <a:rPr lang="en-US" dirty="0">
                <a:solidFill>
                  <a:schemeClr val="bg1"/>
                </a:solidFill>
                <a:latin typeface="Arial" panose="020B0604020202020204" pitchFamily="34" charset="0"/>
              </a:rPr>
              <a:t>Our </a:t>
            </a:r>
            <a:r>
              <a:rPr lang="en-ZA" dirty="0">
                <a:solidFill>
                  <a:schemeClr val="bg1"/>
                </a:solidFill>
                <a:latin typeface="Arial" panose="020B0604020202020204" pitchFamily="34" charset="0"/>
              </a:rPr>
              <a:t>Community </a:t>
            </a:r>
            <a:r>
              <a:rPr lang="en-ZA" dirty="0">
                <a:solidFill>
                  <a:schemeClr val="bg1"/>
                </a:solidFill>
                <a:effectLst/>
                <a:latin typeface="Arial" panose="020B0604020202020204" pitchFamily="34" charset="0"/>
                <a:ea typeface="Times New Roman" panose="02020603050405020304" pitchFamily="18" charset="0"/>
              </a:rPr>
              <a:t>Connect platform aims to address the lack of efficiency:</a:t>
            </a:r>
          </a:p>
          <a:p>
            <a:pPr marL="342900" indent="-342900">
              <a:buAutoNum type="arabicPeriod"/>
            </a:pPr>
            <a:r>
              <a:rPr lang="en-ZA" dirty="0">
                <a:solidFill>
                  <a:schemeClr val="bg1"/>
                </a:solidFill>
                <a:effectLst/>
                <a:latin typeface="Arial" panose="020B0604020202020204" pitchFamily="34" charset="0"/>
                <a:ea typeface="Times New Roman" panose="02020603050405020304" pitchFamily="18" charset="0"/>
              </a:rPr>
              <a:t>community engagement</a:t>
            </a:r>
          </a:p>
          <a:p>
            <a:pPr marL="342900" indent="-342900">
              <a:buAutoNum type="arabicPeriod"/>
            </a:pPr>
            <a:r>
              <a:rPr lang="en-ZA" dirty="0">
                <a:solidFill>
                  <a:schemeClr val="bg1"/>
                </a:solidFill>
                <a:effectLst/>
                <a:latin typeface="Arial" panose="020B0604020202020204" pitchFamily="34" charset="0"/>
                <a:ea typeface="Times New Roman" panose="02020603050405020304" pitchFamily="18" charset="0"/>
              </a:rPr>
              <a:t>skill-sharing</a:t>
            </a:r>
          </a:p>
          <a:p>
            <a:pPr marL="342900" indent="-342900">
              <a:buAutoNum type="arabicPeriod"/>
            </a:pPr>
            <a:r>
              <a:rPr lang="en-ZA" dirty="0">
                <a:solidFill>
                  <a:schemeClr val="bg1"/>
                </a:solidFill>
                <a:effectLst/>
                <a:latin typeface="Arial" panose="020B0604020202020204" pitchFamily="34" charset="0"/>
                <a:ea typeface="Times New Roman" panose="02020603050405020304" pitchFamily="18" charset="0"/>
              </a:rPr>
              <a:t>emergency response</a:t>
            </a:r>
          </a:p>
          <a:p>
            <a:pPr marL="342900" indent="-342900">
              <a:buAutoNum type="arabicPeriod"/>
            </a:pPr>
            <a:r>
              <a:rPr lang="en-ZA" dirty="0">
                <a:solidFill>
                  <a:schemeClr val="bg1"/>
                </a:solidFill>
                <a:effectLst/>
                <a:latin typeface="Arial" panose="020B0604020202020204" pitchFamily="34" charset="0"/>
                <a:ea typeface="Times New Roman" panose="02020603050405020304" pitchFamily="18" charset="0"/>
              </a:rPr>
              <a:t>transparent donations within communities.</a:t>
            </a:r>
            <a:endParaRPr lang="en-US" dirty="0">
              <a:solidFill>
                <a:schemeClr val="bg1"/>
              </a:solidFill>
            </a:endParaRPr>
          </a:p>
        </p:txBody>
      </p:sp>
      <p:sp>
        <p:nvSpPr>
          <p:cNvPr id="4" name="Slide Number Placeholder 3">
            <a:extLst>
              <a:ext uri="{FF2B5EF4-FFF2-40B4-BE49-F238E27FC236}">
                <a16:creationId xmlns:a16="http://schemas.microsoft.com/office/drawing/2014/main" id="{B81B80EC-7266-91CD-FBC6-3B7EACF69805}"/>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060651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1EEF-3EC2-1D53-1237-6B0636D5E3EA}"/>
              </a:ext>
            </a:extLst>
          </p:cNvPr>
          <p:cNvSpPr>
            <a:spLocks noGrp="1"/>
          </p:cNvSpPr>
          <p:nvPr>
            <p:ph type="title"/>
          </p:nvPr>
        </p:nvSpPr>
        <p:spPr>
          <a:xfrm>
            <a:off x="1141412" y="0"/>
            <a:ext cx="9905998" cy="1478570"/>
          </a:xfrm>
        </p:spPr>
        <p:txBody>
          <a:bodyPr>
            <a:normAutofit/>
          </a:bodyPr>
          <a:lstStyle/>
          <a:p>
            <a:pPr marL="742950" marR="0" lvl="1" indent="-285750" algn="ctr">
              <a:lnSpc>
                <a:spcPct val="150000"/>
              </a:lnSpc>
              <a:spcBef>
                <a:spcPts val="1400"/>
              </a:spcBef>
              <a:spcAft>
                <a:spcPts val="1400"/>
              </a:spcAft>
            </a:pPr>
            <a:r>
              <a:rPr lang="en-ZA" sz="3600" b="1" dirty="0">
                <a:effectLst/>
                <a:latin typeface="Arial" panose="020B0604020202020204" pitchFamily="34" charset="0"/>
                <a:cs typeface="Times New Roman" panose="02020603050405020304" pitchFamily="18" charset="0"/>
              </a:rPr>
              <a:t>References</a:t>
            </a:r>
            <a:endParaRPr lang="en-US" sz="3600" b="1" dirty="0">
              <a:effectLst/>
              <a:latin typeface="Times"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69848E-E22C-7302-267B-E7A9837A04DA}"/>
              </a:ext>
            </a:extLst>
          </p:cNvPr>
          <p:cNvSpPr>
            <a:spLocks noGrp="1"/>
          </p:cNvSpPr>
          <p:nvPr>
            <p:ph idx="1"/>
          </p:nvPr>
        </p:nvSpPr>
        <p:spPr>
          <a:xfrm>
            <a:off x="1141412" y="1478570"/>
            <a:ext cx="9905999" cy="4312631"/>
          </a:xfrm>
        </p:spPr>
        <p:txBody>
          <a:bodyPr>
            <a:normAutofit fontScale="92500"/>
          </a:bodyPr>
          <a:lstStyle/>
          <a:p>
            <a:pPr marL="342900" marR="0" lvl="0" indent="-342900">
              <a:lnSpc>
                <a:spcPct val="150000"/>
              </a:lnSpc>
              <a:spcBef>
                <a:spcPts val="0"/>
              </a:spcBef>
              <a:spcAft>
                <a:spcPts val="0"/>
              </a:spcAft>
              <a:buFont typeface="Symbol" panose="05050102010706020507" pitchFamily="18" charset="2"/>
              <a:buChar char=""/>
            </a:pPr>
            <a:r>
              <a:rPr lang="en-ZA" sz="1800" dirty="0" err="1">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Wiegers</a:t>
            </a: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 K. &amp; Beatty, J. (Year). "Software Requirements." Microsoft Press. ISBN: 978-0735679665.</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Pohl, K. &amp; Rupp, C. (Year). "Requirements Engineering: Fundamentals, Principles, and Techniques." Springer. ISBN: 978-3642155657.</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Jackson, M. (Year). "Software Requirements and Specifications: A Lexicon of Practice, Principles and Prejudices." Addison-Wesley Professional. ISBN: 978-0321104191.</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van </a:t>
            </a:r>
            <a:r>
              <a:rPr lang="en-ZA" sz="1800" dirty="0" err="1">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Lamsweerde</a:t>
            </a: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 A. (Year). "Requirements Engineering: From System Goals to UML Models to Software Specifications." Wiley. ISBN: 978-0470847475.</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Cockburn, A. (Year). "Writing Effective Use Cases." Addison-Wesley Professional. ISBN: 978-0201702255.</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ZA"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Robertson, S. &amp; Robertson, J. (Year). "Mastering the Requirements Process: Getting Requirements Right." Addison-Wesley Professional. ISBN: 978-0321815743.</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8A8FCA23-DDA9-4EE4-DF0B-5EA20B2D2510}"/>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34262727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3E48-1F62-065C-2D69-C404EA46369D}"/>
              </a:ext>
            </a:extLst>
          </p:cNvPr>
          <p:cNvSpPr>
            <a:spLocks noGrp="1"/>
          </p:cNvSpPr>
          <p:nvPr>
            <p:ph type="title"/>
          </p:nvPr>
        </p:nvSpPr>
        <p:spPr/>
        <p:txBody>
          <a:bodyPr/>
          <a:lstStyle/>
          <a:p>
            <a:pPr algn="ctr"/>
            <a:r>
              <a:rPr lang="en-US" b="1" dirty="0">
                <a:solidFill>
                  <a:schemeClr val="bg1"/>
                </a:solidFill>
              </a:rPr>
              <a:t>THANK YOU</a:t>
            </a:r>
          </a:p>
        </p:txBody>
      </p:sp>
      <p:pic>
        <p:nvPicPr>
          <p:cNvPr id="6" name="Content Placeholder 5" descr="Users outline">
            <a:extLst>
              <a:ext uri="{FF2B5EF4-FFF2-40B4-BE49-F238E27FC236}">
                <a16:creationId xmlns:a16="http://schemas.microsoft.com/office/drawing/2014/main" id="{363F02E0-8B5A-3779-81C0-581122CDB68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28994" y="2097087"/>
            <a:ext cx="1276205" cy="1276205"/>
          </a:xfrm>
        </p:spPr>
      </p:pic>
      <p:sp>
        <p:nvSpPr>
          <p:cNvPr id="4" name="Slide Number Placeholder 3">
            <a:extLst>
              <a:ext uri="{FF2B5EF4-FFF2-40B4-BE49-F238E27FC236}">
                <a16:creationId xmlns:a16="http://schemas.microsoft.com/office/drawing/2014/main" id="{BC64616A-A156-1908-DCB6-BE1D95BCFD9B}"/>
              </a:ext>
            </a:extLst>
          </p:cNvPr>
          <p:cNvSpPr>
            <a:spLocks noGrp="1"/>
          </p:cNvSpPr>
          <p:nvPr>
            <p:ph type="sldNum" sz="quarter" idx="12"/>
          </p:nvPr>
        </p:nvSpPr>
        <p:spPr/>
        <p:txBody>
          <a:bodyPr/>
          <a:lstStyle/>
          <a:p>
            <a:fld id="{6D22F896-40B5-4ADD-8801-0D06FADFA095}" type="slidenum">
              <a:rPr lang="en-US" smtClean="0"/>
              <a:t>31</a:t>
            </a:fld>
            <a:endParaRPr lang="en-US" dirty="0"/>
          </a:p>
        </p:txBody>
      </p:sp>
      <p:sp>
        <p:nvSpPr>
          <p:cNvPr id="7" name="TextBox 6">
            <a:extLst>
              <a:ext uri="{FF2B5EF4-FFF2-40B4-BE49-F238E27FC236}">
                <a16:creationId xmlns:a16="http://schemas.microsoft.com/office/drawing/2014/main" id="{40DFDBDA-1EEC-A384-361E-733B3F55630D}"/>
              </a:ext>
            </a:extLst>
          </p:cNvPr>
          <p:cNvSpPr txBox="1"/>
          <p:nvPr/>
        </p:nvSpPr>
        <p:spPr>
          <a:xfrm>
            <a:off x="3962400" y="2369127"/>
            <a:ext cx="3990109" cy="707886"/>
          </a:xfrm>
          <a:prstGeom prst="rect">
            <a:avLst/>
          </a:prstGeom>
          <a:noFill/>
        </p:spPr>
        <p:txBody>
          <a:bodyPr wrap="square" rtlCol="0">
            <a:spAutoFit/>
          </a:bodyPr>
          <a:lstStyle/>
          <a:p>
            <a:r>
              <a:rPr lang="en-US" sz="4000" b="1" dirty="0"/>
              <a:t>GROUP 03</a:t>
            </a:r>
            <a:endParaRPr lang="en-US" b="1" dirty="0"/>
          </a:p>
        </p:txBody>
      </p:sp>
      <p:pic>
        <p:nvPicPr>
          <p:cNvPr id="15" name="Graphic 14" descr="Social network with solid fill">
            <a:extLst>
              <a:ext uri="{FF2B5EF4-FFF2-40B4-BE49-F238E27FC236}">
                <a16:creationId xmlns:a16="http://schemas.microsoft.com/office/drawing/2014/main" id="{1EB54434-1CE0-AC45-4E49-E91A5A469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8994" y="3484709"/>
            <a:ext cx="1255132" cy="1255132"/>
          </a:xfrm>
          <a:prstGeom prst="rect">
            <a:avLst/>
          </a:prstGeom>
        </p:spPr>
      </p:pic>
      <p:sp>
        <p:nvSpPr>
          <p:cNvPr id="16" name="TextBox 15">
            <a:extLst>
              <a:ext uri="{FF2B5EF4-FFF2-40B4-BE49-F238E27FC236}">
                <a16:creationId xmlns:a16="http://schemas.microsoft.com/office/drawing/2014/main" id="{A44ADF5C-C4B3-6A69-E5AD-6707591322F1}"/>
              </a:ext>
            </a:extLst>
          </p:cNvPr>
          <p:cNvSpPr txBox="1"/>
          <p:nvPr/>
        </p:nvSpPr>
        <p:spPr>
          <a:xfrm>
            <a:off x="3962400" y="3650092"/>
            <a:ext cx="5472545" cy="707886"/>
          </a:xfrm>
          <a:prstGeom prst="rect">
            <a:avLst/>
          </a:prstGeom>
          <a:noFill/>
        </p:spPr>
        <p:txBody>
          <a:bodyPr wrap="square" rtlCol="0">
            <a:spAutoFit/>
          </a:bodyPr>
          <a:lstStyle/>
          <a:p>
            <a:r>
              <a:rPr lang="en-US" sz="4000" b="1" dirty="0"/>
              <a:t>COMMUNITY CONNECT</a:t>
            </a:r>
            <a:endParaRPr lang="en-US" sz="2400" b="1" dirty="0"/>
          </a:p>
        </p:txBody>
      </p:sp>
      <p:pic>
        <p:nvPicPr>
          <p:cNvPr id="18" name="Graphic 17" descr="Document with solid fill">
            <a:extLst>
              <a:ext uri="{FF2B5EF4-FFF2-40B4-BE49-F238E27FC236}">
                <a16:creationId xmlns:a16="http://schemas.microsoft.com/office/drawing/2014/main" id="{D9A1F8F1-6FEE-6F60-70F6-37E7A8E640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09896" y="5144509"/>
            <a:ext cx="914400" cy="914400"/>
          </a:xfrm>
          <a:prstGeom prst="rect">
            <a:avLst/>
          </a:prstGeom>
        </p:spPr>
      </p:pic>
      <p:sp>
        <p:nvSpPr>
          <p:cNvPr id="19" name="TextBox 18">
            <a:extLst>
              <a:ext uri="{FF2B5EF4-FFF2-40B4-BE49-F238E27FC236}">
                <a16:creationId xmlns:a16="http://schemas.microsoft.com/office/drawing/2014/main" id="{D8B4BB73-2D13-D10A-AD36-0A986D7338CA}"/>
              </a:ext>
            </a:extLst>
          </p:cNvPr>
          <p:cNvSpPr txBox="1"/>
          <p:nvPr/>
        </p:nvSpPr>
        <p:spPr>
          <a:xfrm>
            <a:off x="4170218" y="5153891"/>
            <a:ext cx="2147455" cy="769441"/>
          </a:xfrm>
          <a:prstGeom prst="rect">
            <a:avLst/>
          </a:prstGeom>
          <a:noFill/>
        </p:spPr>
        <p:txBody>
          <a:bodyPr wrap="square" rtlCol="0">
            <a:spAutoFit/>
          </a:bodyPr>
          <a:lstStyle/>
          <a:p>
            <a:r>
              <a:rPr lang="en-US" sz="4400" b="1" dirty="0"/>
              <a:t>SRS</a:t>
            </a:r>
            <a:endParaRPr lang="en-US" b="1" dirty="0"/>
          </a:p>
        </p:txBody>
      </p:sp>
    </p:spTree>
    <p:extLst>
      <p:ext uri="{BB962C8B-B14F-4D97-AF65-F5344CB8AC3E}">
        <p14:creationId xmlns:p14="http://schemas.microsoft.com/office/powerpoint/2010/main" val="76402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989B-C1B9-DD3A-5686-38DEA549D658}"/>
              </a:ext>
            </a:extLst>
          </p:cNvPr>
          <p:cNvSpPr>
            <a:spLocks noGrp="1"/>
          </p:cNvSpPr>
          <p:nvPr>
            <p:ph type="title"/>
          </p:nvPr>
        </p:nvSpPr>
        <p:spPr>
          <a:xfrm>
            <a:off x="1141412" y="175172"/>
            <a:ext cx="9905998" cy="1478570"/>
          </a:xfrm>
        </p:spPr>
        <p:txBody>
          <a:bodyPr/>
          <a:lstStyle/>
          <a:p>
            <a:pPr algn="ctr"/>
            <a:r>
              <a:rPr lang="en-US" b="1" dirty="0">
                <a:solidFill>
                  <a:schemeClr val="bg1"/>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124BD107-0541-ED7E-F232-88C63A07855E}"/>
              </a:ext>
            </a:extLst>
          </p:cNvPr>
          <p:cNvSpPr>
            <a:spLocks noGrp="1"/>
          </p:cNvSpPr>
          <p:nvPr>
            <p:ph idx="1"/>
          </p:nvPr>
        </p:nvSpPr>
        <p:spPr>
          <a:xfrm>
            <a:off x="1141412" y="1653742"/>
            <a:ext cx="9905999" cy="4137459"/>
          </a:xfrm>
        </p:spPr>
        <p:txBody>
          <a:bodyPr/>
          <a:lstStyle/>
          <a:p>
            <a:r>
              <a:rPr lang="en-ZA" sz="2800" dirty="0">
                <a:solidFill>
                  <a:schemeClr val="bg1"/>
                </a:solidFill>
                <a:effectLst/>
                <a:latin typeface="Arial" panose="020B0604020202020204" pitchFamily="34" charset="0"/>
                <a:ea typeface="Times New Roman" panose="02020603050405020304" pitchFamily="18" charset="0"/>
              </a:rPr>
              <a:t>Lack/poor community engagement.</a:t>
            </a:r>
          </a:p>
          <a:p>
            <a:r>
              <a:rPr lang="en-ZA" sz="2800" dirty="0">
                <a:solidFill>
                  <a:schemeClr val="bg1"/>
                </a:solidFill>
                <a:effectLst/>
                <a:latin typeface="Arial" panose="020B0604020202020204" pitchFamily="34" charset="0"/>
                <a:ea typeface="Times New Roman" panose="02020603050405020304" pitchFamily="18" charset="0"/>
              </a:rPr>
              <a:t>Lack/poor emergency response.</a:t>
            </a:r>
          </a:p>
          <a:p>
            <a:r>
              <a:rPr lang="en-ZA" sz="2800" dirty="0">
                <a:solidFill>
                  <a:schemeClr val="bg1"/>
                </a:solidFill>
                <a:effectLst/>
                <a:latin typeface="Arial" panose="020B0604020202020204" pitchFamily="34" charset="0"/>
                <a:ea typeface="Times New Roman" panose="02020603050405020304" pitchFamily="18" charset="0"/>
              </a:rPr>
              <a:t>Lack/poor transparent donations within communities.</a:t>
            </a:r>
          </a:p>
          <a:p>
            <a:r>
              <a:rPr lang="en-ZA" sz="2800" dirty="0">
                <a:solidFill>
                  <a:schemeClr val="bg1"/>
                </a:solidFill>
                <a:effectLst/>
                <a:latin typeface="Arial" panose="020B0604020202020204" pitchFamily="34" charset="0"/>
                <a:ea typeface="Times New Roman" panose="02020603050405020304" pitchFamily="18" charset="0"/>
              </a:rPr>
              <a:t>Lack/poor skill-sharing.</a:t>
            </a:r>
          </a:p>
          <a:p>
            <a:endParaRPr lang="en-ZA" sz="2400" dirty="0">
              <a:solidFill>
                <a:schemeClr val="bg1"/>
              </a:solidFill>
              <a:effectLst/>
              <a:latin typeface="Arial" panose="020B0604020202020204" pitchFamily="34"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27DC0A3E-D088-0121-8030-0C32DC9E3016}"/>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3637825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F83A-AECC-6123-C02F-5A84C475AB01}"/>
              </a:ext>
            </a:extLst>
          </p:cNvPr>
          <p:cNvSpPr>
            <a:spLocks noGrp="1"/>
          </p:cNvSpPr>
          <p:nvPr>
            <p:ph type="title"/>
          </p:nvPr>
        </p:nvSpPr>
        <p:spPr>
          <a:xfrm>
            <a:off x="1141412" y="327514"/>
            <a:ext cx="9905998" cy="1478570"/>
          </a:xfrm>
        </p:spPr>
        <p:txBody>
          <a:bodyPr/>
          <a:lstStyle/>
          <a:p>
            <a:pPr algn="ctr"/>
            <a:r>
              <a:rPr lang="en-US" b="1" dirty="0">
                <a:solidFill>
                  <a:schemeClr val="bg1"/>
                </a:solidFill>
                <a:latin typeface="Arial" panose="020B0604020202020204" pitchFamily="34" charset="0"/>
                <a:cs typeface="Arial" panose="020B0604020202020204" pitchFamily="34" charset="0"/>
              </a:rPr>
              <a:t>MOTIVATION</a:t>
            </a:r>
          </a:p>
        </p:txBody>
      </p:sp>
      <p:sp>
        <p:nvSpPr>
          <p:cNvPr id="3" name="Content Placeholder 2">
            <a:extLst>
              <a:ext uri="{FF2B5EF4-FFF2-40B4-BE49-F238E27FC236}">
                <a16:creationId xmlns:a16="http://schemas.microsoft.com/office/drawing/2014/main" id="{912C0DBA-45F1-0395-F301-DC356252C0F6}"/>
              </a:ext>
            </a:extLst>
          </p:cNvPr>
          <p:cNvSpPr>
            <a:spLocks noGrp="1"/>
          </p:cNvSpPr>
          <p:nvPr>
            <p:ph idx="1"/>
          </p:nvPr>
        </p:nvSpPr>
        <p:spPr>
          <a:xfrm>
            <a:off x="1141412" y="1620982"/>
            <a:ext cx="9905999" cy="4170219"/>
          </a:xfrm>
        </p:spPr>
        <p:txBody>
          <a:bodyPr/>
          <a:lstStyle/>
          <a:p>
            <a:pPr marL="0" indent="0" algn="just">
              <a:lnSpc>
                <a:spcPct val="200000"/>
              </a:lnSpc>
              <a:buNone/>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idea behind Community Connect originated from the recognition of the need for a centralized platform that fosters a connected and empowered community. The platform's primary goal is to create an inclusive and accessible space where community members can interact, share skills, stay informed about local events, support community initiatives, and engage in meaningful discussions. By bringing together individuals, community organizations, and moderators. Community Connect aims to enhance community cooperation and facilitate positive social impact.</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0452035-31C3-3526-3B14-33881249D3D9}"/>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78598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F022-27E5-14B9-94F2-E6603F7ACE89}"/>
              </a:ext>
            </a:extLst>
          </p:cNvPr>
          <p:cNvSpPr>
            <a:spLocks noGrp="1"/>
          </p:cNvSpPr>
          <p:nvPr>
            <p:ph type="title"/>
          </p:nvPr>
        </p:nvSpPr>
        <p:spPr>
          <a:xfrm>
            <a:off x="1141412" y="327514"/>
            <a:ext cx="9905998" cy="1478570"/>
          </a:xfrm>
        </p:spPr>
        <p:txBody>
          <a:bodyPr/>
          <a:lstStyle/>
          <a:p>
            <a:pPr algn="ctr"/>
            <a:r>
              <a:rPr lang="en-ZA" b="1" dirty="0">
                <a:solidFill>
                  <a:schemeClr val="bg1"/>
                </a:solidFill>
                <a:effectLst/>
                <a:latin typeface="Arial" panose="020B0604020202020204" pitchFamily="34" charset="0"/>
                <a:cs typeface="Times New Roman" panose="02020603050405020304" pitchFamily="18" charset="0"/>
              </a:rPr>
              <a:t>Project Scope</a:t>
            </a:r>
            <a:br>
              <a:rPr lang="en-US" sz="1800" b="1" dirty="0">
                <a:effectLst/>
                <a:latin typeface="Times"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142E7D5-2C4A-7F51-3EA5-EEA79F60A65D}"/>
              </a:ext>
            </a:extLst>
          </p:cNvPr>
          <p:cNvSpPr>
            <a:spLocks noGrp="1"/>
          </p:cNvSpPr>
          <p:nvPr>
            <p:ph idx="1"/>
          </p:nvPr>
        </p:nvSpPr>
        <p:spPr>
          <a:xfrm>
            <a:off x="1141412" y="1607127"/>
            <a:ext cx="9905999" cy="4184074"/>
          </a:xfrm>
        </p:spPr>
        <p:txBody>
          <a:bodyPr>
            <a:normAutofit fontScale="92500" lnSpcReduction="10000"/>
          </a:bodyPr>
          <a:lstStyle/>
          <a:p>
            <a:pPr marL="0" indent="0">
              <a:buNone/>
            </a:pPr>
            <a:r>
              <a:rPr lang="en-ZA"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Community Connect platform is designed to create a more connected and empowered community by providing an inclusive and accessible space for : </a:t>
            </a:r>
          </a:p>
          <a:p>
            <a:r>
              <a:rPr lang="en-ZA"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skill-sharing.</a:t>
            </a:r>
          </a:p>
          <a:p>
            <a:r>
              <a:rPr lang="en-ZA"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announcements.</a:t>
            </a:r>
          </a:p>
          <a:p>
            <a:r>
              <a:rPr lang="en-ZA"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emergency alerts.</a:t>
            </a:r>
          </a:p>
          <a:p>
            <a:r>
              <a:rPr lang="en-ZA"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secure donations.</a:t>
            </a:r>
          </a:p>
          <a:p>
            <a:r>
              <a:rPr lang="en-ZA"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volunteer matchmaking.</a:t>
            </a:r>
          </a:p>
          <a:p>
            <a:r>
              <a:rPr lang="en-ZA"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forums.</a:t>
            </a:r>
          </a:p>
          <a:p>
            <a:r>
              <a:rPr lang="en-ZA" sz="2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The platform will prioritize user privacy and safety through encryption and verification mechanisms.</a:t>
            </a:r>
            <a:endParaRPr lang="en-US" sz="20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4CCCE1AE-6BC2-771B-65C0-E8CA1EAB3721}"/>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0826562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7EEA-90C2-732B-E95D-CBD67BEA19FE}"/>
              </a:ext>
            </a:extLst>
          </p:cNvPr>
          <p:cNvSpPr>
            <a:spLocks noGrp="1"/>
          </p:cNvSpPr>
          <p:nvPr>
            <p:ph type="title"/>
          </p:nvPr>
        </p:nvSpPr>
        <p:spPr>
          <a:xfrm>
            <a:off x="1141412" y="55419"/>
            <a:ext cx="9905998" cy="1478570"/>
          </a:xfrm>
        </p:spPr>
        <p:txBody>
          <a:bodyPr/>
          <a:lstStyle/>
          <a:p>
            <a:pPr algn="ctr"/>
            <a:r>
              <a:rPr lang="en-ZA" b="1" dirty="0">
                <a:solidFill>
                  <a:schemeClr val="bg1"/>
                </a:solidFill>
                <a:effectLst/>
                <a:latin typeface="Arial" panose="020B0604020202020204" pitchFamily="34" charset="0"/>
                <a:cs typeface="Times New Roman" panose="02020603050405020304" pitchFamily="18" charset="0"/>
              </a:rPr>
              <a:t>Product Perspective</a:t>
            </a:r>
            <a:br>
              <a:rPr lang="en-US" sz="1800" b="1" dirty="0">
                <a:effectLst/>
                <a:latin typeface="Times"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7A26FEF-EEE1-7C78-175C-B8DC08F2221C}"/>
              </a:ext>
            </a:extLst>
          </p:cNvPr>
          <p:cNvSpPr>
            <a:spLocks noGrp="1"/>
          </p:cNvSpPr>
          <p:nvPr>
            <p:ph idx="1"/>
          </p:nvPr>
        </p:nvSpPr>
        <p:spPr>
          <a:xfrm>
            <a:off x="1141412" y="1371600"/>
            <a:ext cx="9905999" cy="4419601"/>
          </a:xfrm>
        </p:spPr>
        <p:txBody>
          <a:bodyPr/>
          <a:lstStyle/>
          <a:p>
            <a:pPr marL="0" indent="0" algn="just">
              <a:lnSpc>
                <a:spcPct val="200000"/>
              </a:lnSpc>
              <a:buNone/>
            </a:pPr>
            <a:r>
              <a:rPr lang="en-ZA"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product is a new, self-contained platform known as Community Connect. It is not a follow-on member of an existing product family nor a replacement for any existing system. Instead, it is a standalone software designed to address the lack of efficient community engagement, skill-sharing, emergency response, and transparent donations within communities.</a:t>
            </a:r>
            <a:endParaRPr lang="en-US" sz="18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DB86B541-E8C5-E116-5DB6-E18FC0AE6AEA}"/>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3189743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489D-3F51-49A4-F536-BD17F7CC3245}"/>
              </a:ext>
            </a:extLst>
          </p:cNvPr>
          <p:cNvSpPr>
            <a:spLocks noGrp="1"/>
          </p:cNvSpPr>
          <p:nvPr>
            <p:ph type="title"/>
          </p:nvPr>
        </p:nvSpPr>
        <p:spPr>
          <a:xfrm>
            <a:off x="1141412" y="216736"/>
            <a:ext cx="9905998" cy="1478570"/>
          </a:xfrm>
        </p:spPr>
        <p:txBody>
          <a:bodyPr/>
          <a:lstStyle/>
          <a:p>
            <a:pPr algn="ctr"/>
            <a:r>
              <a:rPr lang="en-ZA" b="1" dirty="0">
                <a:solidFill>
                  <a:schemeClr val="bg1"/>
                </a:solidFill>
                <a:effectLst/>
                <a:latin typeface="Arial" panose="020B0604020202020204" pitchFamily="34" charset="0"/>
                <a:cs typeface="Times New Roman" panose="02020603050405020304" pitchFamily="18" charset="0"/>
              </a:rPr>
              <a:t>Product Features</a:t>
            </a:r>
            <a:br>
              <a:rPr lang="en-US" sz="1800" b="1" dirty="0">
                <a:effectLst/>
                <a:latin typeface="Times"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83BF538-9E91-62F8-1DD7-DAE03318C58A}"/>
              </a:ext>
            </a:extLst>
          </p:cNvPr>
          <p:cNvSpPr>
            <a:spLocks noGrp="1"/>
          </p:cNvSpPr>
          <p:nvPr>
            <p:ph idx="1"/>
          </p:nvPr>
        </p:nvSpPr>
        <p:spPr>
          <a:xfrm>
            <a:off x="1141412" y="1413164"/>
            <a:ext cx="9905999" cy="4378037"/>
          </a:xfrm>
        </p:spPr>
        <p:txBody>
          <a:bodyPr>
            <a:normAutofit lnSpcReduction="10000"/>
          </a:bodyPr>
          <a:lstStyle/>
          <a:p>
            <a:pPr marL="342900" marR="0" lvl="0" indent="-342900">
              <a:lnSpc>
                <a:spcPct val="150000"/>
              </a:lnSpc>
              <a:spcBef>
                <a:spcPts val="0"/>
              </a:spcBef>
              <a:spcAft>
                <a:spcPts val="0"/>
              </a:spcAft>
              <a:buFont typeface="+mj-lt"/>
              <a:buAutoNum type="arabicPeriod"/>
              <a:tabLst>
                <a:tab pos="4572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Skill Sharing Hub:</a:t>
            </a:r>
            <a:endParaRPr lang="en-US" sz="1600" dirty="0">
              <a:solidFill>
                <a:schemeClr val="bg1"/>
              </a:solidFill>
              <a:latin typeface="Times" panose="02020603050405020304" pitchFamily="18" charset="0"/>
              <a:ea typeface="Times New Roman" panose="02020603050405020304" pitchFamily="18" charset="0"/>
              <a:cs typeface="Times New Roman" panose="02020603050405020304" pitchFamily="18" charset="0"/>
            </a:endParaRPr>
          </a:p>
          <a:p>
            <a:pPr marL="0" marR="0" lvl="0" indent="0">
              <a:lnSpc>
                <a:spcPct val="150000"/>
              </a:lnSpc>
              <a:spcBef>
                <a:spcPts val="0"/>
              </a:spcBef>
              <a:spcAft>
                <a:spcPts val="0"/>
              </a:spcAft>
              <a:buNone/>
              <a:tabLst>
                <a:tab pos="457200" algn="l"/>
              </a:tabLst>
            </a:pPr>
            <a:r>
              <a:rPr lang="en-US" sz="16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     </a:t>
            </a: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The Skill Sharing Hub is a user-friendly platform within Community Connect where community members   can : </a:t>
            </a:r>
          </a:p>
          <a:p>
            <a:pPr marR="0" lvl="1">
              <a:lnSpc>
                <a:spcPct val="150000"/>
              </a:lnSpc>
              <a:spcBef>
                <a:spcPts val="0"/>
              </a:spcBef>
              <a:spcAft>
                <a:spcPts val="0"/>
              </a:spcAft>
              <a:buSzPts val="1000"/>
              <a:buFont typeface="Wingdings" panose="05000000000000000000" pitchFamily="2" charset="2"/>
              <a:buChar char="ü"/>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create profiles showcasing their skills.</a:t>
            </a:r>
          </a:p>
          <a:p>
            <a:pPr marR="0" lvl="1">
              <a:lnSpc>
                <a:spcPct val="150000"/>
              </a:lnSpc>
              <a:spcBef>
                <a:spcPts val="0"/>
              </a:spcBef>
              <a:spcAft>
                <a:spcPts val="0"/>
              </a:spcAft>
              <a:buSzPts val="1000"/>
              <a:buFont typeface="Wingdings" panose="05000000000000000000" pitchFamily="2" charset="2"/>
              <a:buChar char="ü"/>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talents.</a:t>
            </a:r>
          </a:p>
          <a:p>
            <a:pPr marR="0" lvl="1">
              <a:lnSpc>
                <a:spcPct val="150000"/>
              </a:lnSpc>
              <a:spcBef>
                <a:spcPts val="0"/>
              </a:spcBef>
              <a:spcAft>
                <a:spcPts val="0"/>
              </a:spcAft>
              <a:buSzPts val="1000"/>
              <a:buFont typeface="Wingdings" panose="05000000000000000000" pitchFamily="2" charset="2"/>
              <a:buChar char="ü"/>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expertise. </a:t>
            </a:r>
          </a:p>
          <a:p>
            <a:pPr marL="457200" marR="0" lvl="1" indent="0">
              <a:lnSpc>
                <a:spcPct val="150000"/>
              </a:lnSpc>
              <a:spcBef>
                <a:spcPts val="0"/>
              </a:spcBef>
              <a:spcAft>
                <a:spcPts val="0"/>
              </a:spcAft>
              <a:buSzPts val="1000"/>
              <a:buNone/>
              <a:tabLst>
                <a:tab pos="914400" algn="l"/>
              </a:tabLst>
            </a:pPr>
            <a:endPar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pPr marR="0" lvl="1">
              <a:lnSpc>
                <a:spcPct val="150000"/>
              </a:lnSpc>
              <a:spcBef>
                <a:spcPts val="0"/>
              </a:spcBef>
              <a:spcAft>
                <a:spcPts val="0"/>
              </a:spcAft>
              <a:buSzPts val="1000"/>
              <a:buFont typeface="Wingdings" panose="05000000000000000000" pitchFamily="2" charset="2"/>
              <a:buChar char="q"/>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Users can list the skills they are willing to offer to others in the community without any monetary exchange.</a:t>
            </a:r>
            <a:endParaRPr lang="en-US" sz="16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R="0" lvl="1">
              <a:lnSpc>
                <a:spcPct val="150000"/>
              </a:lnSpc>
              <a:spcBef>
                <a:spcPts val="0"/>
              </a:spcBef>
              <a:spcAft>
                <a:spcPts val="0"/>
              </a:spcAft>
              <a:buSzPts val="1000"/>
              <a:buFont typeface="Wingdings" panose="05000000000000000000" pitchFamily="2" charset="2"/>
              <a:buChar char="Ø"/>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Intended Purpose: The Skill Sharing Hub aims to foster a culture of altruism and mutual support within the community. It allows individuals to connect and share their knowledge, talents, and abilities, leading to skill enrichment and empowerment among community members.</a:t>
            </a:r>
            <a:endParaRPr lang="en-US" sz="16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282661EF-0FC5-067A-8A6F-60DEB40F2A26}"/>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0831381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3E52C-EC1D-1CFF-CCB0-174EFED46970}"/>
              </a:ext>
            </a:extLst>
          </p:cNvPr>
          <p:cNvSpPr>
            <a:spLocks noGrp="1"/>
          </p:cNvSpPr>
          <p:nvPr>
            <p:ph idx="1"/>
          </p:nvPr>
        </p:nvSpPr>
        <p:spPr>
          <a:xfrm>
            <a:off x="1141412" y="609601"/>
            <a:ext cx="9905999" cy="5181600"/>
          </a:xfrm>
        </p:spPr>
        <p:txBody>
          <a:bodyPr/>
          <a:lstStyle/>
          <a:p>
            <a:pPr marL="0" marR="0" lvl="0" indent="0">
              <a:lnSpc>
                <a:spcPct val="150000"/>
              </a:lnSpc>
              <a:spcBef>
                <a:spcPts val="0"/>
              </a:spcBef>
              <a:spcAft>
                <a:spcPts val="0"/>
              </a:spcAft>
              <a:buNone/>
              <a:tabLst>
                <a:tab pos="457200" algn="l"/>
              </a:tabLst>
            </a:pPr>
            <a:r>
              <a:rPr lang="en-Z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2.</a:t>
            </a:r>
            <a:r>
              <a:rPr lang="en-ZA" sz="1200" dirty="0">
                <a:effectLst/>
                <a:latin typeface="Arial" panose="020B0604020202020204" pitchFamily="34" charset="0"/>
                <a:ea typeface="Times New Roman" panose="02020603050405020304" pitchFamily="18" charset="0"/>
                <a:cs typeface="Times New Roman" panose="02020603050405020304" pitchFamily="18" charset="0"/>
              </a:rPr>
              <a:t>	</a:t>
            </a: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Announcements:</a:t>
            </a:r>
            <a:endParaRPr lang="en-US" sz="16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marL="457200" marR="0" lvl="1" indent="0">
              <a:lnSpc>
                <a:spcPct val="150000"/>
              </a:lnSpc>
              <a:spcBef>
                <a:spcPts val="0"/>
              </a:spcBef>
              <a:spcAft>
                <a:spcPts val="0"/>
              </a:spcAft>
              <a:buSzPts val="1000"/>
              <a:buNone/>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Community Connect serves as a centralized hub for :</a:t>
            </a:r>
          </a:p>
          <a:p>
            <a:pPr marR="0" lvl="1">
              <a:lnSpc>
                <a:spcPct val="150000"/>
              </a:lnSpc>
              <a:spcBef>
                <a:spcPts val="0"/>
              </a:spcBef>
              <a:spcAft>
                <a:spcPts val="0"/>
              </a:spcAft>
              <a:buSzPts val="1000"/>
              <a:buFont typeface="Wingdings" panose="05000000000000000000" pitchFamily="2" charset="2"/>
              <a:buChar char="ü"/>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community announcements</a:t>
            </a:r>
          </a:p>
          <a:p>
            <a:pPr marR="0" lvl="1">
              <a:lnSpc>
                <a:spcPct val="150000"/>
              </a:lnSpc>
              <a:spcBef>
                <a:spcPts val="0"/>
              </a:spcBef>
              <a:spcAft>
                <a:spcPts val="0"/>
              </a:spcAft>
              <a:buSzPts val="1000"/>
              <a:buFont typeface="Wingdings" panose="05000000000000000000" pitchFamily="2" charset="2"/>
              <a:buChar char="ü"/>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events.</a:t>
            </a:r>
          </a:p>
          <a:p>
            <a:pPr marR="0" lvl="1">
              <a:lnSpc>
                <a:spcPct val="150000"/>
              </a:lnSpc>
              <a:spcBef>
                <a:spcPts val="0"/>
              </a:spcBef>
              <a:spcAft>
                <a:spcPts val="0"/>
              </a:spcAft>
              <a:buSzPts val="1000"/>
              <a:buFont typeface="Wingdings" panose="05000000000000000000" pitchFamily="2" charset="2"/>
              <a:buChar char="ü"/>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initiatives. </a:t>
            </a:r>
          </a:p>
          <a:p>
            <a:pPr marR="0" lvl="1">
              <a:lnSpc>
                <a:spcPct val="150000"/>
              </a:lnSpc>
              <a:spcBef>
                <a:spcPts val="0"/>
              </a:spcBef>
              <a:spcAft>
                <a:spcPts val="0"/>
              </a:spcAft>
              <a:buSzPts val="1000"/>
              <a:buFont typeface="Wingdings" panose="05000000000000000000" pitchFamily="2" charset="2"/>
              <a:buChar char="ü"/>
              <a:tabLst>
                <a:tab pos="914400" algn="l"/>
              </a:tabLst>
            </a:pPr>
            <a:endParaRPr lang="en-ZA" sz="1600"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marR="0" lvl="1">
              <a:lnSpc>
                <a:spcPct val="150000"/>
              </a:lnSpc>
              <a:spcBef>
                <a:spcPts val="0"/>
              </a:spcBef>
              <a:spcAft>
                <a:spcPts val="0"/>
              </a:spcAft>
              <a:buSzPts val="1000"/>
              <a:buFont typeface="Wingdings" panose="05000000000000000000" pitchFamily="2" charset="2"/>
              <a:buChar char="q"/>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Users can create and promote local events, workshops, seminars, and other activities to encourage active participation and engagement within the community.</a:t>
            </a:r>
            <a:endParaRPr lang="en-US" sz="16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pPr lvl="1">
              <a:lnSpc>
                <a:spcPct val="150000"/>
              </a:lnSpc>
              <a:spcBef>
                <a:spcPts val="0"/>
              </a:spcBef>
              <a:buSzPts val="1000"/>
              <a:buFont typeface="Wingdings" panose="05000000000000000000" pitchFamily="2" charset="2"/>
              <a:buChar char="Ø"/>
              <a:tabLst>
                <a:tab pos="914400" algn="l"/>
              </a:tabLst>
            </a:pPr>
            <a:r>
              <a:rPr lang="en-ZA"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Intended Purpose: The Community Announcements feature facilitates effective communication and event coordination within the community. It helps community members stay informed about local happenings, fostering a sense of belonging and encouraging active involvement in community events.</a:t>
            </a:r>
            <a:endParaRPr lang="en-US" sz="1600" dirty="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6082585-6B35-DCCA-9FF0-3B674B346EB4}"/>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1223914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231</TotalTime>
  <Words>2157</Words>
  <Application>Microsoft Office PowerPoint</Application>
  <PresentationFormat>Widescreen</PresentationFormat>
  <Paragraphs>231</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Rockwell</vt:lpstr>
      <vt:lpstr>Symbol</vt:lpstr>
      <vt:lpstr>Tahoma</vt:lpstr>
      <vt:lpstr>Times</vt:lpstr>
      <vt:lpstr>Tw Cen MT</vt:lpstr>
      <vt:lpstr>Wingdings</vt:lpstr>
      <vt:lpstr>Circuit</vt:lpstr>
      <vt:lpstr>Community Connect </vt:lpstr>
      <vt:lpstr>PRESENTATION OUTLINE</vt:lpstr>
      <vt:lpstr>INTRODUCTION</vt:lpstr>
      <vt:lpstr>PROBLEM STATEMENT</vt:lpstr>
      <vt:lpstr>MOTIVATION</vt:lpstr>
      <vt:lpstr>Project Scope </vt:lpstr>
      <vt:lpstr>Product Perspective </vt:lpstr>
      <vt:lpstr>Product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Classes and Characteristics </vt:lpstr>
      <vt:lpstr>PowerPoint Presentation</vt:lpstr>
      <vt:lpstr>PowerPoint Presentation</vt:lpstr>
      <vt:lpstr>PowerPoint Presentation</vt:lpstr>
      <vt:lpstr>Operating Environment </vt:lpstr>
      <vt:lpstr>Design and Implementation Constraints</vt:lpstr>
      <vt:lpstr>User Documentation</vt:lpstr>
      <vt:lpstr>Assumptions and Dependencies </vt:lpstr>
      <vt:lpstr>System Features </vt:lpstr>
      <vt:lpstr>External Interface Requirements </vt:lpstr>
      <vt:lpstr>Other Nonfunctional Requirements</vt:lpstr>
      <vt:lpstr>Other Requirements </vt:lpstr>
      <vt:lpstr>USE CASE DIAGRAM</vt:lpstr>
      <vt:lpstr>PowerPoint Presentation</vt:lpstr>
      <vt:lpstr>References</vt:lpstr>
      <vt:lpstr>THANK YOU</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Connect </dc:title>
  <dc:creator>Nhlawuleko Oriel</dc:creator>
  <cp:lastModifiedBy>Nhlawuleko Oriel</cp:lastModifiedBy>
  <cp:revision>1</cp:revision>
  <dcterms:created xsi:type="dcterms:W3CDTF">2023-08-02T21:54:14Z</dcterms:created>
  <dcterms:modified xsi:type="dcterms:W3CDTF">2023-08-03T01:45:42Z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