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72" r:id="rId6"/>
    <p:sldId id="257" r:id="rId7"/>
    <p:sldId id="273" r:id="rId8"/>
    <p:sldId id="269" r:id="rId9"/>
    <p:sldId id="270" r:id="rId10"/>
    <p:sldId id="258" r:id="rId11"/>
    <p:sldId id="271" r:id="rId12"/>
    <p:sldId id="274" r:id="rId13"/>
    <p:sldId id="259" r:id="rId14"/>
    <p:sldId id="260" r:id="rId15"/>
    <p:sldId id="281" r:id="rId16"/>
    <p:sldId id="261" r:id="rId17"/>
    <p:sldId id="262" r:id="rId18"/>
    <p:sldId id="275" r:id="rId19"/>
    <p:sldId id="280" r:id="rId20"/>
    <p:sldId id="276" r:id="rId21"/>
    <p:sldId id="278" r:id="rId22"/>
    <p:sldId id="279" r:id="rId23"/>
    <p:sldId id="263" r:id="rId24"/>
    <p:sldId id="264" r:id="rId25"/>
    <p:sldId id="265" r:id="rId26"/>
    <p:sldId id="277" r:id="rId27"/>
    <p:sldId id="266" r:id="rId28"/>
    <p:sldId id="267" r:id="rId29"/>
    <p:sldId id="26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>
        <p:scale>
          <a:sx n="99" d="100"/>
          <a:sy n="99" d="100"/>
        </p:scale>
        <p:origin x="-520" y="-80"/>
      </p:cViewPr>
      <p:guideLst>
        <p:guide orient="horz"/>
        <p:guide pos="52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1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26.09.15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26.09.15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26.09.15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26.09.15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26.09.15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26.09.15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26.09.15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HTML </a:t>
            </a:r>
            <a:r>
              <a:rPr lang="de-DE" dirty="0" err="1" smtClean="0"/>
              <a:t>Sanity</a:t>
            </a:r>
            <a:r>
              <a:rPr lang="de-DE" dirty="0" smtClean="0"/>
              <a:t> </a:t>
            </a:r>
            <a:r>
              <a:rPr lang="de-DE" dirty="0" err="1" smtClean="0"/>
              <a:t>Checker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454098"/>
            <a:ext cx="6400800" cy="1194285"/>
          </a:xfrm>
        </p:spPr>
        <p:txBody>
          <a:bodyPr/>
          <a:lstStyle/>
          <a:p>
            <a:r>
              <a:rPr lang="de-DE" dirty="0" smtClean="0"/>
              <a:t>Case Study </a:t>
            </a:r>
            <a:r>
              <a:rPr lang="de-DE" dirty="0" err="1" smtClean="0"/>
              <a:t>for</a:t>
            </a:r>
            <a:r>
              <a:rPr lang="de-DE" dirty="0" smtClean="0"/>
              <a:t> arc42 </a:t>
            </a:r>
            <a:br>
              <a:rPr lang="de-DE" dirty="0" smtClean="0"/>
            </a:b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endParaRPr lang="de-DE" dirty="0" smtClean="0"/>
          </a:p>
        </p:txBody>
      </p:sp>
      <p:pic>
        <p:nvPicPr>
          <p:cNvPr id="4" name="Bild 3" descr="arc42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1219200"/>
          </a:xfrm>
          <a:prstGeom prst="rect">
            <a:avLst/>
          </a:prstGeom>
        </p:spPr>
      </p:pic>
      <p:pic>
        <p:nvPicPr>
          <p:cNvPr id="5" name="Bild 4" descr="htmlsanitychec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95" y="0"/>
            <a:ext cx="1371600" cy="16891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438400" y="641877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https://</a:t>
            </a:r>
            <a:r>
              <a:rPr lang="de-DE" dirty="0" err="1" smtClean="0"/>
              <a:t>github.com</a:t>
            </a:r>
            <a:r>
              <a:rPr lang="de-DE" dirty="0" smtClean="0"/>
              <a:t>/aim42/</a:t>
            </a:r>
            <a:r>
              <a:rPr lang="de-DE" dirty="0" err="1" smtClean="0"/>
              <a:t>htmlSanityCheck</a:t>
            </a:r>
            <a:endParaRPr lang="de-DE" dirty="0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1394595" y="4758773"/>
            <a:ext cx="6400800" cy="58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smtClean="0"/>
              <a:t>Dr. Gernot Starke</a:t>
            </a:r>
          </a:p>
        </p:txBody>
      </p:sp>
    </p:spTree>
    <p:extLst>
      <p:ext uri="{BB962C8B-B14F-4D97-AF65-F5344CB8AC3E}">
        <p14:creationId xmlns:p14="http://schemas.microsoft.com/office/powerpoint/2010/main" val="59025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Constraints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Implement</a:t>
            </a:r>
            <a:r>
              <a:rPr lang="de-DE" dirty="0" smtClean="0"/>
              <a:t> on Java </a:t>
            </a:r>
            <a:r>
              <a:rPr lang="de-DE" dirty="0" err="1" smtClean="0"/>
              <a:t>platform</a:t>
            </a:r>
            <a:endParaRPr lang="de-DE" dirty="0" smtClean="0"/>
          </a:p>
          <a:p>
            <a:pPr lvl="1"/>
            <a:r>
              <a:rPr lang="de-DE" dirty="0" err="1" smtClean="0"/>
              <a:t>Preferably</a:t>
            </a:r>
            <a:r>
              <a:rPr lang="de-DE" dirty="0" smtClean="0"/>
              <a:t> in Groovy</a:t>
            </a:r>
          </a:p>
          <a:p>
            <a:r>
              <a:rPr lang="de-DE" dirty="0" err="1" smtClean="0"/>
              <a:t>Runnable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installation</a:t>
            </a:r>
            <a:r>
              <a:rPr lang="de-DE" dirty="0" smtClean="0"/>
              <a:t>*</a:t>
            </a:r>
          </a:p>
          <a:p>
            <a:pPr marL="457200" lvl="1" indent="0">
              <a:buNone/>
            </a:pPr>
            <a:r>
              <a:rPr lang="de-DE" sz="2000" dirty="0" smtClean="0"/>
              <a:t>* </a:t>
            </a:r>
            <a:r>
              <a:rPr lang="de-DE" sz="2000" dirty="0" err="1" smtClean="0"/>
              <a:t>except</a:t>
            </a:r>
            <a:r>
              <a:rPr lang="de-DE" sz="2000" dirty="0" smtClean="0"/>
              <a:t>: Java </a:t>
            </a:r>
            <a:r>
              <a:rPr lang="de-DE" sz="2000" dirty="0" err="1" smtClean="0"/>
              <a:t>runtime</a:t>
            </a:r>
            <a:endParaRPr lang="de-DE" sz="2000" dirty="0"/>
          </a:p>
          <a:p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liberal Open-Source </a:t>
            </a:r>
            <a:r>
              <a:rPr lang="de-DE" dirty="0" err="1" smtClean="0"/>
              <a:t>license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22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(Business) </a:t>
            </a:r>
            <a:r>
              <a:rPr lang="de-DE" dirty="0" err="1" smtClean="0"/>
              <a:t>Context</a:t>
            </a:r>
            <a:endParaRPr lang="de-DE" dirty="0"/>
          </a:p>
        </p:txBody>
      </p:sp>
      <p:pic>
        <p:nvPicPr>
          <p:cNvPr id="4" name="Bild 3" descr="hsc-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34" y="1624736"/>
            <a:ext cx="65659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3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(Technical) </a:t>
            </a:r>
            <a:r>
              <a:rPr lang="de-DE" dirty="0" err="1" smtClean="0"/>
              <a:t>Context</a:t>
            </a:r>
            <a:endParaRPr lang="de-DE" dirty="0"/>
          </a:p>
        </p:txBody>
      </p:sp>
      <p:pic>
        <p:nvPicPr>
          <p:cNvPr id="3" name="Bild 2" descr="hsc-deploy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55" y="1526495"/>
            <a:ext cx="6594200" cy="506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96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 </a:t>
            </a:r>
            <a:r>
              <a:rPr lang="de-DE" dirty="0" err="1" smtClean="0"/>
              <a:t>Strategy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10399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smtClean="0"/>
              <a:t>Template-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 smtClean="0"/>
          </a:p>
          <a:p>
            <a:pPr lvl="1"/>
            <a:r>
              <a:rPr lang="de-DE" dirty="0" smtClean="0"/>
              <a:t>Report </a:t>
            </a:r>
            <a:r>
              <a:rPr lang="de-DE" dirty="0" err="1" smtClean="0"/>
              <a:t>generators</a:t>
            </a:r>
            <a:endParaRPr lang="de-DE" dirty="0" smtClean="0"/>
          </a:p>
          <a:p>
            <a:pPr marL="457200" lvl="1" indent="0">
              <a:buNone/>
            </a:pPr>
            <a:r>
              <a:rPr lang="de-DE" sz="2000" dirty="0" smtClean="0"/>
              <a:t>(Details </a:t>
            </a:r>
            <a:r>
              <a:rPr lang="de-DE" sz="2000" dirty="0" err="1" smtClean="0"/>
              <a:t>see</a:t>
            </a:r>
            <a:r>
              <a:rPr lang="de-DE" sz="2000" dirty="0" smtClean="0"/>
              <a:t> </a:t>
            </a:r>
            <a:r>
              <a:rPr lang="de-DE" sz="2000" dirty="0" err="1" smtClean="0"/>
              <a:t>chap</a:t>
            </a:r>
            <a:r>
              <a:rPr lang="de-DE" sz="2000" dirty="0" smtClean="0"/>
              <a:t> 8: </a:t>
            </a:r>
            <a:r>
              <a:rPr lang="de-DE" sz="2000" dirty="0" err="1" smtClean="0"/>
              <a:t>Crosscutting</a:t>
            </a:r>
            <a:r>
              <a:rPr lang="de-DE" sz="2000" dirty="0" smtClean="0"/>
              <a:t> </a:t>
            </a:r>
            <a:r>
              <a:rPr lang="de-DE" sz="2000" dirty="0" err="1" smtClean="0"/>
              <a:t>Concepts</a:t>
            </a:r>
            <a:r>
              <a:rPr lang="de-DE" sz="2000" dirty="0" smtClean="0"/>
              <a:t>)</a:t>
            </a:r>
          </a:p>
          <a:p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Use</a:t>
            </a:r>
            <a:r>
              <a:rPr lang="de-DE" dirty="0" smtClean="0"/>
              <a:t> HTML </a:t>
            </a:r>
            <a:r>
              <a:rPr lang="de-DE" dirty="0" err="1" smtClean="0"/>
              <a:t>parser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Easy DOM-</a:t>
            </a:r>
            <a:r>
              <a:rPr lang="de-DE" dirty="0" err="1" smtClean="0"/>
              <a:t>tree</a:t>
            </a:r>
            <a:r>
              <a:rPr lang="de-DE" dirty="0" smtClean="0"/>
              <a:t> </a:t>
            </a:r>
            <a:r>
              <a:rPr lang="de-DE" dirty="0" err="1" smtClean="0"/>
              <a:t>navigation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simplify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endParaRPr lang="de-DE" dirty="0"/>
          </a:p>
          <a:p>
            <a:pPr lvl="1"/>
            <a:r>
              <a:rPr lang="de-DE" dirty="0" smtClean="0"/>
              <a:t>minimal </a:t>
            </a:r>
            <a:r>
              <a:rPr lang="de-DE" dirty="0" err="1" smtClean="0"/>
              <a:t>dependencies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simplify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/</a:t>
            </a:r>
            <a:r>
              <a:rPr lang="de-DE" dirty="0" err="1" smtClean="0"/>
              <a:t>deploy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0748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3734"/>
            <a:ext cx="8229600" cy="1143000"/>
          </a:xfrm>
        </p:spPr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(Level 1)</a:t>
            </a:r>
            <a:endParaRPr lang="de-DE" dirty="0"/>
          </a:p>
        </p:txBody>
      </p:sp>
      <p:pic>
        <p:nvPicPr>
          <p:cNvPr id="3" name="Bild 2" descr="hsc-white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76" y="978680"/>
            <a:ext cx="8686800" cy="58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1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906"/>
            <a:ext cx="8229600" cy="1143000"/>
          </a:xfrm>
        </p:spPr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(HSC Core, Level 2)</a:t>
            </a:r>
            <a:endParaRPr lang="de-DE" dirty="0"/>
          </a:p>
        </p:txBody>
      </p:sp>
      <p:pic>
        <p:nvPicPr>
          <p:cNvPr id="5" name="Bild 4" descr="hsc-c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3805"/>
            <a:ext cx="9144000" cy="54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2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827"/>
            <a:ext cx="8229600" cy="802887"/>
          </a:xfrm>
        </p:spPr>
        <p:txBody>
          <a:bodyPr/>
          <a:lstStyle/>
          <a:p>
            <a:r>
              <a:rPr lang="de-DE" dirty="0" smtClean="0"/>
              <a:t>HSC Core, Level 2 (ff)</a:t>
            </a:r>
            <a:endParaRPr lang="de-DE" dirty="0"/>
          </a:p>
        </p:txBody>
      </p:sp>
      <p:pic>
        <p:nvPicPr>
          <p:cNvPr id="5" name="Bild 4" descr="HTML_Sanity_Checker_Architecture_Documen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7333"/>
            <a:ext cx="9144000" cy="3728710"/>
          </a:xfrm>
          <a:prstGeom prst="rect">
            <a:avLst/>
          </a:prstGeom>
        </p:spPr>
      </p:pic>
      <p:pic>
        <p:nvPicPr>
          <p:cNvPr id="3" name="Bild 2" descr="hsc-co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918"/>
            <a:ext cx="3726360" cy="221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61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hsc-c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1" y="1213732"/>
            <a:ext cx="2636832" cy="156497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2248"/>
            <a:ext cx="8229600" cy="1143000"/>
          </a:xfrm>
        </p:spPr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</a:t>
            </a:r>
            <a:r>
              <a:rPr lang="de-DE" dirty="0" err="1" smtClean="0"/>
              <a:t>Checker</a:t>
            </a:r>
            <a:r>
              <a:rPr lang="de-DE" dirty="0" smtClean="0"/>
              <a:t>, Level 3)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76103" y="1924823"/>
            <a:ext cx="864154" cy="454809"/>
          </a:xfrm>
          <a:prstGeom prst="rect">
            <a:avLst/>
          </a:prstGeom>
          <a:noFill/>
          <a:ln w="38100" cmpd="sng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Nach oben gebogener Pfeil 5"/>
          <p:cNvSpPr/>
          <p:nvPr/>
        </p:nvSpPr>
        <p:spPr>
          <a:xfrm rot="5400000">
            <a:off x="1023553" y="2290262"/>
            <a:ext cx="602291" cy="781033"/>
          </a:xfrm>
          <a:prstGeom prst="bentUpArrow">
            <a:avLst>
              <a:gd name="adj1" fmla="val 25000"/>
              <a:gd name="adj2" fmla="val 25000"/>
              <a:gd name="adj3" fmla="val 2717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E488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Bild 7" descr="Checker-White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16" y="1664185"/>
            <a:ext cx="7428784" cy="519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4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</a:t>
            </a:r>
            <a:r>
              <a:rPr lang="de-DE" dirty="0" err="1" smtClean="0"/>
              <a:t>ResultsCollector</a:t>
            </a:r>
            <a:r>
              <a:rPr lang="de-DE" dirty="0" smtClean="0"/>
              <a:t>, L.3)</a:t>
            </a:r>
            <a:endParaRPr lang="de-DE" dirty="0"/>
          </a:p>
        </p:txBody>
      </p:sp>
      <p:pic>
        <p:nvPicPr>
          <p:cNvPr id="3" name="Bild 2" descr="hsc-core.pn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514"/>
            <a:ext cx="2121107" cy="1295266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93944" y="1427251"/>
            <a:ext cx="654662" cy="454809"/>
          </a:xfrm>
          <a:prstGeom prst="rect">
            <a:avLst/>
          </a:prstGeom>
          <a:noFill/>
          <a:ln w="38100" cmpd="sng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 descr="ResultsCollecto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1" b="5430"/>
          <a:stretch/>
        </p:blipFill>
        <p:spPr>
          <a:xfrm>
            <a:off x="1218001" y="2409302"/>
            <a:ext cx="7921086" cy="4425784"/>
          </a:xfrm>
          <a:prstGeom prst="rect">
            <a:avLst/>
          </a:prstGeom>
        </p:spPr>
      </p:pic>
      <p:sp>
        <p:nvSpPr>
          <p:cNvPr id="6" name="Nach oben gebogener Pfeil 5"/>
          <p:cNvSpPr/>
          <p:nvPr/>
        </p:nvSpPr>
        <p:spPr>
          <a:xfrm rot="5400000">
            <a:off x="774766" y="2041476"/>
            <a:ext cx="1099864" cy="781033"/>
          </a:xfrm>
          <a:prstGeom prst="bentUpArrow">
            <a:avLst>
              <a:gd name="adj1" fmla="val 9912"/>
              <a:gd name="adj2" fmla="val 25000"/>
              <a:gd name="adj3" fmla="val 2717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E488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2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094" y="18078"/>
            <a:ext cx="3718485" cy="1309740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 err="1" smtClean="0"/>
              <a:t>Building</a:t>
            </a:r>
            <a:r>
              <a:rPr lang="de-DE" dirty="0" smtClean="0"/>
              <a:t> Blocks </a:t>
            </a:r>
            <a:br>
              <a:rPr lang="de-DE" dirty="0" smtClean="0"/>
            </a:br>
            <a:r>
              <a:rPr lang="de-DE" dirty="0" err="1" smtClean="0"/>
              <a:t>Hierarchy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55" y="0"/>
            <a:ext cx="4788603" cy="6858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5189" y="1340646"/>
            <a:ext cx="42055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Gradle</a:t>
            </a:r>
            <a:r>
              <a:rPr lang="de-DE" dirty="0" smtClean="0"/>
              <a:t> sub-projects:</a:t>
            </a:r>
          </a:p>
          <a:p>
            <a:pPr marL="285750" indent="-285750">
              <a:buFont typeface="Arial"/>
              <a:buChar char="•"/>
            </a:pPr>
            <a:r>
              <a:rPr lang="de-DE" b="1" dirty="0" err="1" smtClean="0">
                <a:latin typeface="Courier New"/>
                <a:cs typeface="Courier New"/>
              </a:rPr>
              <a:t>core</a:t>
            </a:r>
            <a:r>
              <a:rPr lang="de-DE" b="1" dirty="0" smtClean="0">
                <a:latin typeface="Courier New"/>
                <a:cs typeface="Courier New"/>
              </a:rPr>
              <a:t>:</a:t>
            </a:r>
            <a:br>
              <a:rPr lang="de-DE" b="1" dirty="0" smtClean="0">
                <a:latin typeface="Courier New"/>
                <a:cs typeface="Courier New"/>
              </a:rPr>
            </a:br>
            <a:r>
              <a:rPr lang="de-DE" sz="1400" dirty="0">
                <a:latin typeface="Courier New"/>
                <a:cs typeface="Courier New"/>
              </a:rPr>
              <a:t>org.aim42.</a:t>
            </a:r>
            <a:r>
              <a:rPr lang="de-DE" sz="1400" dirty="0" smtClean="0">
                <a:latin typeface="Courier New"/>
                <a:cs typeface="Courier New"/>
              </a:rPr>
              <a:t>htmlsanitycheck</a:t>
            </a:r>
          </a:p>
          <a:p>
            <a:pPr marL="285750" indent="-285750">
              <a:buFont typeface="Arial"/>
              <a:buChar char="•"/>
            </a:pPr>
            <a:endParaRPr lang="de-DE" sz="1400" dirty="0">
              <a:latin typeface="Courier New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de-DE" b="1" dirty="0" err="1" smtClean="0">
                <a:latin typeface="Courier New"/>
                <a:cs typeface="Courier New"/>
              </a:rPr>
              <a:t>gradle-plugin</a:t>
            </a:r>
            <a:r>
              <a:rPr lang="de-DE" b="1" dirty="0" smtClean="0">
                <a:latin typeface="Courier New"/>
                <a:cs typeface="Courier New"/>
              </a:rPr>
              <a:t>:</a:t>
            </a:r>
            <a:br>
              <a:rPr lang="de-DE" b="1" dirty="0" smtClean="0">
                <a:latin typeface="Courier New"/>
                <a:cs typeface="Courier New"/>
              </a:rPr>
            </a:br>
            <a:r>
              <a:rPr lang="de-DE" sz="1400" dirty="0" smtClean="0">
                <a:latin typeface="Courier New"/>
                <a:cs typeface="Courier New"/>
              </a:rPr>
              <a:t>org.aim42.htmlsanitycheck</a:t>
            </a:r>
            <a:endParaRPr lang="de-DE" dirty="0" smtClean="0">
              <a:latin typeface="Courier New"/>
              <a:cs typeface="Courier New"/>
            </a:endParaRPr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254148" y="3489536"/>
            <a:ext cx="289354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latin typeface="Courier New"/>
                <a:cs typeface="Courier New"/>
              </a:rPr>
              <a:t>Classes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AllChecksRunner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MissingConfigException</a:t>
            </a:r>
            <a:endParaRPr lang="de-DE" sz="1600" dirty="0" smtClean="0">
              <a:latin typeface="Courier New"/>
              <a:cs typeface="Courier New"/>
            </a:endParaRPr>
          </a:p>
          <a:p>
            <a:endParaRPr lang="de-DE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1428819" y="3476708"/>
            <a:ext cx="184693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/>
                <a:cs typeface="Courier New"/>
              </a:rPr>
              <a:t>Packages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o.a.h.check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o.a.h.collect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o.a.h.html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o.a.h.report</a:t>
            </a:r>
            <a:endParaRPr lang="de-DE" sz="1600" dirty="0" smtClean="0">
              <a:latin typeface="Courier New"/>
              <a:cs typeface="Courier New"/>
            </a:endParaRPr>
          </a:p>
          <a:p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320599" y="5578916"/>
            <a:ext cx="3139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latin typeface="Courier New"/>
                <a:cs typeface="Courier New"/>
              </a:rPr>
              <a:t>Classes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Checker.groovy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ImageMapChecker</a:t>
            </a:r>
            <a:endParaRPr lang="de-DE" dirty="0"/>
          </a:p>
          <a:p>
            <a:r>
              <a:rPr lang="de-DE" sz="1600" dirty="0" err="1" smtClean="0">
                <a:latin typeface="Courier New"/>
                <a:cs typeface="Courier New"/>
              </a:rPr>
              <a:t>MissingImageFilesChecker</a:t>
            </a:r>
            <a:endParaRPr lang="de-D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42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Prerequisites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&amp; </a:t>
            </a:r>
            <a:r>
              <a:rPr lang="de-DE" dirty="0" err="1" smtClean="0"/>
              <a:t>sourcecode</a:t>
            </a:r>
            <a:endParaRPr lang="de-DE" dirty="0" smtClean="0"/>
          </a:p>
          <a:p>
            <a:pPr lvl="1"/>
            <a:r>
              <a:rPr lang="de-DE" dirty="0" smtClean="0"/>
              <a:t>Basic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HTML (link, </a:t>
            </a:r>
            <a:r>
              <a:rPr lang="de-DE" dirty="0" err="1" smtClean="0"/>
              <a:t>anchor</a:t>
            </a:r>
            <a:r>
              <a:rPr lang="de-DE" dirty="0" smtClean="0"/>
              <a:t>, </a:t>
            </a:r>
            <a:r>
              <a:rPr lang="de-DE" dirty="0" err="1" smtClean="0"/>
              <a:t>id</a:t>
            </a:r>
            <a:r>
              <a:rPr lang="de-DE" dirty="0" smtClean="0"/>
              <a:t>, URI, </a:t>
            </a:r>
            <a:r>
              <a:rPr lang="de-DE" dirty="0" err="1" smtClean="0"/>
              <a:t>ImageMap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Basic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Groovy + </a:t>
            </a:r>
            <a:r>
              <a:rPr lang="de-DE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4988618" y="1600201"/>
            <a:ext cx="4038600" cy="2236352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Disclaimer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This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seriously</a:t>
            </a:r>
            <a:r>
              <a:rPr lang="de-DE" dirty="0" smtClean="0"/>
              <a:t> </a:t>
            </a:r>
            <a:r>
              <a:rPr lang="de-DE" dirty="0" err="1" smtClean="0"/>
              <a:t>over-documented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Code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unfinished</a:t>
            </a:r>
            <a:r>
              <a:rPr lang="de-DE" dirty="0" smtClean="0"/>
              <a:t> </a:t>
            </a:r>
            <a:r>
              <a:rPr lang="de-DE" dirty="0" smtClean="0">
                <a:sym typeface="Wingdings"/>
              </a:rPr>
              <a:t>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345211" y="6126163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https://</a:t>
            </a:r>
            <a:r>
              <a:rPr lang="de-DE" dirty="0" err="1" smtClean="0"/>
              <a:t>github.com</a:t>
            </a:r>
            <a:r>
              <a:rPr lang="de-DE" dirty="0" smtClean="0"/>
              <a:t>/aim42/</a:t>
            </a:r>
            <a:r>
              <a:rPr lang="de-DE" dirty="0" err="1" smtClean="0"/>
              <a:t>htmlSanityCheck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821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Runtime</a:t>
            </a:r>
            <a:r>
              <a:rPr lang="de-DE" dirty="0" smtClean="0"/>
              <a:t> (</a:t>
            </a:r>
            <a:r>
              <a:rPr lang="de-DE" dirty="0" err="1" smtClean="0"/>
              <a:t>perform</a:t>
            </a:r>
            <a:r>
              <a:rPr lang="de-DE" dirty="0" smtClean="0"/>
              <a:t> all </a:t>
            </a:r>
            <a:r>
              <a:rPr lang="de-DE" dirty="0" err="1" smtClean="0"/>
              <a:t>checks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Bild 3" descr="perform-all-check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4"/>
          <a:stretch/>
        </p:blipFill>
        <p:spPr>
          <a:xfrm>
            <a:off x="0" y="1389515"/>
            <a:ext cx="9144000" cy="543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pic>
        <p:nvPicPr>
          <p:cNvPr id="4" name="Bild 3" descr="hsc-deploy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804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6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TML_Checking_Domai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9" b="3363"/>
          <a:stretch/>
        </p:blipFill>
        <p:spPr>
          <a:xfrm>
            <a:off x="327325" y="1321284"/>
            <a:ext cx="8359475" cy="554980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Crosscutting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(Domain)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46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Crosscutting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sz="3600" dirty="0" smtClean="0"/>
              <a:t>(Template </a:t>
            </a:r>
            <a:r>
              <a:rPr lang="de-DE" sz="3600" dirty="0" err="1" smtClean="0"/>
              <a:t>Method</a:t>
            </a:r>
            <a:r>
              <a:rPr lang="de-DE" sz="3600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933063"/>
            <a:ext cx="8229600" cy="3193100"/>
          </a:xfrm>
        </p:spPr>
        <p:txBody>
          <a:bodyPr/>
          <a:lstStyle/>
          <a:p>
            <a:r>
              <a:rPr lang="de-DE" dirty="0" err="1" smtClean="0"/>
              <a:t>Checking</a:t>
            </a:r>
            <a:r>
              <a:rPr lang="de-DE" dirty="0" smtClean="0"/>
              <a:t> HTML </a:t>
            </a:r>
            <a:r>
              <a:rPr lang="de-DE" sz="2800" dirty="0" smtClean="0">
                <a:solidFill>
                  <a:srgbClr val="369983"/>
                </a:solidFill>
              </a:rPr>
              <a:t>(</a:t>
            </a:r>
            <a:r>
              <a:rPr lang="de-DE" sz="2800" dirty="0" err="1" smtClean="0">
                <a:solidFill>
                  <a:srgbClr val="369983"/>
                </a:solidFill>
              </a:rPr>
              <a:t>abstract</a:t>
            </a:r>
            <a:r>
              <a:rPr lang="de-DE" sz="2800" dirty="0" smtClean="0">
                <a:solidFill>
                  <a:srgbClr val="369983"/>
                </a:solidFill>
              </a:rPr>
              <a:t>)</a:t>
            </a:r>
          </a:p>
          <a:p>
            <a:pPr marL="0" indent="0">
              <a:buNone/>
            </a:pPr>
            <a:endParaRPr lang="de-DE" sz="2000" dirty="0" smtClean="0">
              <a:latin typeface="DejaVu Sans Mono"/>
              <a:cs typeface="DejaVu Sans Mono"/>
            </a:endParaRPr>
          </a:p>
          <a:p>
            <a:pPr marL="0" indent="0">
              <a:buNone/>
            </a:pPr>
            <a:r>
              <a:rPr lang="de-DE" sz="2000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ublic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SingleCheckResults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HtmlPage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pageToCheck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){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assert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pageToCheck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!= null)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checkingResults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=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new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SingleCheckResults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initCheckingResultsDescription</a:t>
            </a: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return</a:t>
            </a: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check()</a:t>
            </a:r>
          </a:p>
          <a:p>
            <a:pPr marL="0" indent="0">
              <a:buNone/>
            </a:pPr>
            <a:r>
              <a:rPr lang="de-DE" sz="20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hteck 3"/>
          <p:cNvSpPr/>
          <p:nvPr/>
        </p:nvSpPr>
        <p:spPr>
          <a:xfrm>
            <a:off x="615383" y="1451910"/>
            <a:ext cx="7960697" cy="1138773"/>
          </a:xfrm>
          <a:prstGeom prst="rect">
            <a:avLst/>
          </a:prstGeom>
          <a:ln w="12700" cmpd="sng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2400" dirty="0"/>
              <a:t>The Template </a:t>
            </a:r>
            <a:r>
              <a:rPr lang="de-DE" sz="2400" dirty="0" err="1"/>
              <a:t>Method</a:t>
            </a:r>
            <a:r>
              <a:rPr lang="de-DE" sz="2400" dirty="0"/>
              <a:t> </a:t>
            </a:r>
            <a:r>
              <a:rPr lang="de-DE" sz="2400" dirty="0" err="1"/>
              <a:t>defines</a:t>
            </a:r>
            <a:r>
              <a:rPr lang="de-DE" sz="2400" dirty="0"/>
              <a:t> a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skeleton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an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algorithm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/>
              <a:t>in an </a:t>
            </a:r>
            <a:r>
              <a:rPr lang="de-DE" sz="2400" dirty="0" err="1"/>
              <a:t>operation</a:t>
            </a:r>
            <a:r>
              <a:rPr lang="de-DE" sz="2400" dirty="0"/>
              <a:t>,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>
                <a:solidFill>
                  <a:srgbClr val="7C4A8B"/>
                </a:solidFill>
              </a:rPr>
              <a:t>defers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some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steps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to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subclasses</a:t>
            </a:r>
            <a:r>
              <a:rPr lang="de-DE" sz="2400" dirty="0" smtClean="0"/>
              <a:t>.</a:t>
            </a:r>
          </a:p>
          <a:p>
            <a:pPr algn="r"/>
            <a:r>
              <a:rPr lang="de-DE" dirty="0" smtClean="0"/>
              <a:t>http</a:t>
            </a:r>
            <a:r>
              <a:rPr lang="de-DE" dirty="0"/>
              <a:t>://</a:t>
            </a:r>
            <a:r>
              <a:rPr lang="de-DE" dirty="0" err="1"/>
              <a:t>sourcemaking.com</a:t>
            </a:r>
            <a:r>
              <a:rPr lang="de-DE" dirty="0"/>
              <a:t>/</a:t>
            </a:r>
            <a:r>
              <a:rPr lang="de-DE" dirty="0" err="1"/>
              <a:t>design_patterns</a:t>
            </a:r>
            <a:r>
              <a:rPr lang="de-DE" dirty="0"/>
              <a:t>/</a:t>
            </a:r>
            <a:r>
              <a:rPr lang="de-DE" dirty="0" err="1"/>
              <a:t>template_method</a:t>
            </a: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9839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540" y="5126276"/>
            <a:ext cx="8229600" cy="990992"/>
          </a:xfrm>
        </p:spPr>
        <p:txBody>
          <a:bodyPr/>
          <a:lstStyle/>
          <a:p>
            <a:r>
              <a:rPr lang="de-DE" dirty="0" err="1" smtClean="0"/>
              <a:t>Result</a:t>
            </a:r>
            <a:r>
              <a:rPr lang="de-DE" dirty="0" smtClean="0"/>
              <a:t>: </a:t>
            </a:r>
            <a:r>
              <a:rPr lang="de-DE" dirty="0" err="1" smtClean="0"/>
              <a:t>Jsoup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HTML </a:t>
            </a:r>
            <a:r>
              <a:rPr lang="de-DE" dirty="0" err="1" smtClean="0"/>
              <a:t>parser</a:t>
            </a:r>
            <a:r>
              <a:rPr lang="de-DE" dirty="0" smtClean="0"/>
              <a:t> </a:t>
            </a:r>
            <a:r>
              <a:rPr lang="de-DE" sz="2400" dirty="0" smtClean="0"/>
              <a:t>(http://</a:t>
            </a:r>
            <a:r>
              <a:rPr lang="de-DE" sz="2400" dirty="0" err="1" smtClean="0"/>
              <a:t>jsoup.org</a:t>
            </a:r>
            <a:r>
              <a:rPr lang="de-DE" sz="2400" dirty="0" smtClean="0"/>
              <a:t>)</a:t>
            </a:r>
            <a:endParaRPr lang="de-DE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09508"/>
              </p:ext>
            </p:extLst>
          </p:nvPr>
        </p:nvGraphicFramePr>
        <p:xfrm>
          <a:off x="431540" y="1589096"/>
          <a:ext cx="7971573" cy="301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774"/>
                <a:gridCol w="1847402"/>
                <a:gridCol w="2373397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Criteria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A1:</a:t>
                      </a:r>
                      <a:r>
                        <a:rPr lang="de-DE" sz="2800" baseline="0" dirty="0" smtClean="0"/>
                        <a:t> </a:t>
                      </a:r>
                      <a:r>
                        <a:rPr lang="de-DE" sz="2800" baseline="0" dirty="0" err="1" smtClean="0"/>
                        <a:t>Jsoup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A2: </a:t>
                      </a:r>
                      <a:r>
                        <a:rPr lang="de-DE" sz="2800" dirty="0" err="1" smtClean="0"/>
                        <a:t>HTMLUnit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No</a:t>
                      </a:r>
                      <a:r>
                        <a:rPr lang="de-DE" sz="2800" dirty="0" smtClean="0"/>
                        <a:t> (!) </a:t>
                      </a:r>
                      <a:r>
                        <a:rPr lang="de-DE" sz="2800" dirty="0" err="1" smtClean="0"/>
                        <a:t>external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 smtClean="0"/>
                        <a:t>dependencies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No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 smtClean="0"/>
                        <a:t>deps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&gt;15 </a:t>
                      </a:r>
                      <a:r>
                        <a:rPr lang="de-DE" sz="2800" dirty="0" err="1" smtClean="0"/>
                        <a:t>deps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Simple API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simple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simple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DOM-</a:t>
                      </a:r>
                      <a:r>
                        <a:rPr lang="de-DE" sz="2800" dirty="0" err="1" smtClean="0"/>
                        <a:t>like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 smtClean="0"/>
                        <a:t>navigation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yes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partially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Fast</a:t>
                      </a:r>
                      <a:r>
                        <a:rPr lang="de-DE" sz="2800" baseline="0" dirty="0" smtClean="0"/>
                        <a:t> (1 MB </a:t>
                      </a:r>
                      <a:r>
                        <a:rPr lang="de-DE" sz="2800" baseline="0" dirty="0" err="1" smtClean="0"/>
                        <a:t>page</a:t>
                      </a:r>
                      <a:r>
                        <a:rPr lang="de-DE" sz="2800" baseline="0" dirty="0" smtClean="0"/>
                        <a:t> / sec)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yes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no</a:t>
                      </a:r>
                      <a:endParaRPr lang="de-DE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94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Issues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Many</a:t>
            </a:r>
            <a:r>
              <a:rPr lang="de-DE" dirty="0" smtClean="0"/>
              <a:t>...:</a:t>
            </a:r>
          </a:p>
          <a:p>
            <a:pPr marL="0" indent="0">
              <a:buNone/>
            </a:pPr>
            <a:r>
              <a:rPr lang="de-DE" sz="2800" dirty="0" smtClean="0"/>
              <a:t>https://</a:t>
            </a:r>
            <a:r>
              <a:rPr lang="de-DE" sz="2800" dirty="0" err="1" smtClean="0"/>
              <a:t>github.com</a:t>
            </a:r>
            <a:r>
              <a:rPr lang="de-DE" sz="2800" dirty="0" smtClean="0"/>
              <a:t>/aim42/</a:t>
            </a:r>
            <a:r>
              <a:rPr lang="de-DE" sz="2800" dirty="0" err="1" smtClean="0"/>
              <a:t>htmlsanitycheck</a:t>
            </a:r>
            <a:r>
              <a:rPr lang="de-DE" sz="2800" dirty="0" smtClean="0"/>
              <a:t>/</a:t>
            </a:r>
            <a:r>
              <a:rPr lang="de-DE" sz="2800" dirty="0" err="1" smtClean="0"/>
              <a:t>issues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6574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Glossary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58334" cy="4525963"/>
          </a:xfrm>
        </p:spPr>
        <p:txBody>
          <a:bodyPr/>
          <a:lstStyle/>
          <a:p>
            <a:r>
              <a:rPr lang="de-DE" dirty="0" smtClean="0"/>
              <a:t>Anchor</a:t>
            </a:r>
          </a:p>
          <a:p>
            <a:r>
              <a:rPr lang="de-DE" dirty="0" smtClean="0"/>
              <a:t>ID</a:t>
            </a:r>
          </a:p>
          <a:p>
            <a:r>
              <a:rPr lang="de-DE" dirty="0" err="1" smtClean="0"/>
              <a:t>ImageMap</a:t>
            </a:r>
            <a:endParaRPr lang="de-DE" dirty="0" smtClean="0"/>
          </a:p>
          <a:p>
            <a:r>
              <a:rPr lang="de-DE" dirty="0" smtClean="0"/>
              <a:t>Link</a:t>
            </a:r>
          </a:p>
          <a:p>
            <a:r>
              <a:rPr lang="de-DE" dirty="0" err="1" smtClean="0"/>
              <a:t>Resource</a:t>
            </a:r>
            <a:endParaRPr lang="de-DE" dirty="0" smtClean="0"/>
          </a:p>
          <a:p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99475" y="1600200"/>
            <a:ext cx="355833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HtmlPage</a:t>
            </a:r>
            <a:endParaRPr lang="de-DE" dirty="0" smtClean="0"/>
          </a:p>
          <a:p>
            <a:r>
              <a:rPr lang="de-DE" dirty="0" smtClean="0"/>
              <a:t>(Single) Check</a:t>
            </a:r>
          </a:p>
        </p:txBody>
      </p:sp>
    </p:spTree>
    <p:extLst>
      <p:ext uri="{BB962C8B-B14F-4D97-AF65-F5344CB8AC3E}">
        <p14:creationId xmlns:p14="http://schemas.microsoft.com/office/powerpoint/2010/main" val="4348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</a:t>
            </a:r>
            <a:r>
              <a:rPr lang="de-DE" dirty="0" err="1" smtClean="0"/>
              <a:t>and</a:t>
            </a:r>
            <a:r>
              <a:rPr lang="de-DE" dirty="0" smtClean="0"/>
              <a:t> Business Goals</a:t>
            </a:r>
            <a:endParaRPr lang="de-DE" dirty="0"/>
          </a:p>
        </p:txBody>
      </p:sp>
      <p:pic>
        <p:nvPicPr>
          <p:cNvPr id="5" name="Bild 4" descr="htmlsanitycheck-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62" y="1532684"/>
            <a:ext cx="73279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5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 (Output)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76666" cy="4525963"/>
          </a:xfrm>
        </p:spPr>
        <p:txBody>
          <a:bodyPr/>
          <a:lstStyle/>
          <a:p>
            <a:r>
              <a:rPr lang="de-DE" dirty="0" smtClean="0"/>
              <a:t>HTML </a:t>
            </a:r>
            <a:r>
              <a:rPr lang="de-DE" dirty="0" err="1" smtClean="0"/>
              <a:t>report</a:t>
            </a:r>
            <a:endParaRPr lang="de-DE" dirty="0" smtClean="0"/>
          </a:p>
          <a:p>
            <a:pPr lvl="1"/>
            <a:r>
              <a:rPr lang="de-DE" dirty="0" smtClean="0"/>
              <a:t>Summary</a:t>
            </a:r>
          </a:p>
          <a:p>
            <a:pPr lvl="1"/>
            <a:r>
              <a:rPr lang="de-DE" dirty="0" err="1" smtClean="0"/>
              <a:t>Results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 smtClean="0"/>
          </a:p>
          <a:p>
            <a:pPr lvl="1"/>
            <a:r>
              <a:rPr lang="de-DE" dirty="0" err="1" smtClean="0"/>
              <a:t>Minimally</a:t>
            </a:r>
            <a:r>
              <a:rPr lang="de-DE" dirty="0" smtClean="0"/>
              <a:t> </a:t>
            </a:r>
            <a:r>
              <a:rPr lang="de-DE" dirty="0" err="1" smtClean="0"/>
              <a:t>styled</a:t>
            </a:r>
            <a:endParaRPr lang="de-DE" dirty="0"/>
          </a:p>
        </p:txBody>
      </p:sp>
      <p:pic>
        <p:nvPicPr>
          <p:cNvPr id="4" name="Bild 3" descr="hsc-sample-repo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99" y="1417638"/>
            <a:ext cx="423545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(2):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HTML generators* guarantee only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syntactic correctness</a:t>
            </a:r>
          </a:p>
          <a:p>
            <a:pPr marL="1371600" lvl="3" indent="0">
              <a:buNone/>
            </a:pPr>
            <a:r>
              <a:rPr lang="en-US" sz="1800" dirty="0" smtClean="0"/>
              <a:t>*:  Especially Markdown, </a:t>
            </a:r>
            <a:r>
              <a:rPr lang="en-US" sz="1800" dirty="0" err="1" smtClean="0"/>
              <a:t>AsciiDoc</a:t>
            </a:r>
            <a:r>
              <a:rPr lang="en-US" sz="1800" dirty="0" smtClean="0"/>
              <a:t>, </a:t>
            </a:r>
            <a:r>
              <a:rPr lang="en-US" sz="1800" dirty="0" err="1" smtClean="0"/>
              <a:t>AsciiDoctor</a:t>
            </a:r>
            <a:endParaRPr lang="en-US" sz="1800" dirty="0" smtClean="0"/>
          </a:p>
          <a:p>
            <a:r>
              <a:rPr lang="en-US" dirty="0" smtClean="0"/>
              <a:t>Potential semantic errors include:</a:t>
            </a:r>
          </a:p>
          <a:p>
            <a:pPr lvl="1"/>
            <a:r>
              <a:rPr lang="en-US" dirty="0" smtClean="0"/>
              <a:t>Broken links, i.e.</a:t>
            </a:r>
          </a:p>
          <a:p>
            <a:pPr lvl="2"/>
            <a:r>
              <a:rPr lang="en-US" dirty="0" smtClean="0"/>
              <a:t>Broken cross references</a:t>
            </a:r>
          </a:p>
          <a:p>
            <a:pPr lvl="2"/>
            <a:r>
              <a:rPr lang="en-US" dirty="0" smtClean="0"/>
              <a:t>Broken </a:t>
            </a:r>
            <a:r>
              <a:rPr lang="en-US" dirty="0" err="1" smtClean="0"/>
              <a:t>imageMaps</a:t>
            </a:r>
            <a:endParaRPr lang="en-US" dirty="0" smtClean="0"/>
          </a:p>
          <a:p>
            <a:pPr lvl="2"/>
            <a:r>
              <a:rPr lang="en-US" dirty="0" smtClean="0"/>
              <a:t>Missing images</a:t>
            </a:r>
          </a:p>
          <a:p>
            <a:pPr lvl="1"/>
            <a:r>
              <a:rPr lang="en-US" dirty="0" smtClean="0"/>
              <a:t>Ambiguous definitions</a:t>
            </a:r>
          </a:p>
          <a:p>
            <a:pPr lvl="1"/>
            <a:r>
              <a:rPr lang="en-US" dirty="0" smtClean="0"/>
              <a:t>Unused resources (i.e. image files)</a:t>
            </a:r>
          </a:p>
        </p:txBody>
      </p:sp>
    </p:spTree>
    <p:extLst>
      <p:ext uri="{BB962C8B-B14F-4D97-AF65-F5344CB8AC3E}">
        <p14:creationId xmlns:p14="http://schemas.microsoft.com/office/powerpoint/2010/main" val="12601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(3):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de-DE" dirty="0" smtClean="0"/>
              <a:t>Markup </a:t>
            </a:r>
            <a:r>
              <a:rPr lang="de-DE" dirty="0" err="1" smtClean="0"/>
              <a:t>languages</a:t>
            </a:r>
            <a:r>
              <a:rPr lang="de-DE" dirty="0" smtClean="0"/>
              <a:t> </a:t>
            </a:r>
            <a:r>
              <a:rPr lang="de-DE" dirty="0" err="1" smtClean="0"/>
              <a:t>simplify</a:t>
            </a:r>
            <a:r>
              <a:rPr lang="de-DE" dirty="0" smtClean="0"/>
              <a:t> </a:t>
            </a:r>
            <a:r>
              <a:rPr lang="de-DE" dirty="0" err="1" smtClean="0"/>
              <a:t>linking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Generated</a:t>
            </a:r>
            <a:r>
              <a:rPr lang="de-DE" dirty="0" smtClean="0"/>
              <a:t> links sensitive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369983"/>
                </a:solidFill>
              </a:rPr>
              <a:t>spelling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typos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renames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deletions</a:t>
            </a:r>
            <a:endParaRPr lang="de-DE" dirty="0">
              <a:solidFill>
                <a:srgbClr val="369983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84" y="3650079"/>
            <a:ext cx="7148916" cy="28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72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Requirements (1): Checks</a:t>
            </a:r>
            <a:endParaRPr lang="de-DE" dirty="0"/>
          </a:p>
        </p:txBody>
      </p:sp>
      <p:pic>
        <p:nvPicPr>
          <p:cNvPr id="4" name="Inhaltsplatzhalter 3" descr="HTML_Sanity_Checker_Architecture_Documentat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8" b="6488"/>
          <a:stretch>
            <a:fillRect/>
          </a:stretch>
        </p:blipFill>
        <p:spPr>
          <a:xfrm>
            <a:off x="104747" y="1406364"/>
            <a:ext cx="8990160" cy="4944242"/>
          </a:xfrm>
        </p:spPr>
      </p:pic>
    </p:spTree>
    <p:extLst>
      <p:ext uri="{BB962C8B-B14F-4D97-AF65-F5344CB8AC3E}">
        <p14:creationId xmlns:p14="http://schemas.microsoft.com/office/powerpoint/2010/main" val="214751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Requirements (2), Global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718770"/>
              </p:ext>
            </p:extLst>
          </p:nvPr>
        </p:nvGraphicFramePr>
        <p:xfrm>
          <a:off x="209492" y="1593410"/>
          <a:ext cx="8576080" cy="435863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18650"/>
                <a:gridCol w="595743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b="0" dirty="0" smtClean="0"/>
                        <a:t>Read HTML </a:t>
                      </a:r>
                      <a:r>
                        <a:rPr lang="de-DE" sz="2000" b="0" dirty="0" err="1" smtClean="0"/>
                        <a:t>file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read</a:t>
                      </a:r>
                      <a:r>
                        <a:rPr lang="de-DE" b="0" dirty="0" smtClean="0"/>
                        <a:t> HTML </a:t>
                      </a:r>
                      <a:r>
                        <a:rPr lang="de-DE" b="0" dirty="0" err="1" smtClean="0"/>
                        <a:t>file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with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configurable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name</a:t>
                      </a:r>
                      <a:r>
                        <a:rPr lang="de-DE" b="0" baseline="0" dirty="0" smtClean="0"/>
                        <a:t> / </a:t>
                      </a:r>
                      <a:r>
                        <a:rPr lang="de-DE" b="0" baseline="0" dirty="0" err="1" smtClean="0"/>
                        <a:t>location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Configurable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to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process</a:t>
                      </a:r>
                      <a:r>
                        <a:rPr lang="de-DE" sz="2000" b="0" dirty="0" smtClean="0"/>
                        <a:t> multiple </a:t>
                      </a:r>
                      <a:r>
                        <a:rPr lang="de-DE" sz="2000" b="0" dirty="0" err="1" smtClean="0"/>
                        <a:t>files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configurable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for</a:t>
                      </a:r>
                      <a:r>
                        <a:rPr lang="de-DE" b="0" dirty="0" smtClean="0"/>
                        <a:t> a </a:t>
                      </a:r>
                      <a:r>
                        <a:rPr lang="de-DE" b="0" dirty="0" err="1" smtClean="0"/>
                        <a:t>set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of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files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to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processes</a:t>
                      </a:r>
                      <a:r>
                        <a:rPr lang="de-DE" b="0" dirty="0" smtClean="0"/>
                        <a:t> in a </a:t>
                      </a:r>
                      <a:r>
                        <a:rPr lang="de-DE" b="0" dirty="0" err="1" smtClean="0"/>
                        <a:t>single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run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and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produce</a:t>
                      </a:r>
                      <a:r>
                        <a:rPr lang="de-DE" b="0" dirty="0" smtClean="0"/>
                        <a:t> a </a:t>
                      </a:r>
                      <a:r>
                        <a:rPr lang="de-DE" b="0" dirty="0" err="1" smtClean="0"/>
                        <a:t>joint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report</a:t>
                      </a:r>
                      <a:r>
                        <a:rPr lang="de-DE" b="0" dirty="0" smtClean="0"/>
                        <a:t>. </a:t>
                      </a:r>
                      <a:r>
                        <a:rPr lang="de-DE" b="0" dirty="0" err="1" smtClean="0"/>
                        <a:t>Useful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for</a:t>
                      </a:r>
                      <a:r>
                        <a:rPr lang="de-DE" b="0" dirty="0" smtClean="0"/>
                        <a:t> e.g. API </a:t>
                      </a:r>
                      <a:r>
                        <a:rPr lang="de-DE" b="0" dirty="0" err="1" smtClean="0"/>
                        <a:t>documentation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with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many</a:t>
                      </a:r>
                      <a:r>
                        <a:rPr lang="de-DE" b="0" dirty="0" smtClean="0"/>
                        <a:t> HTML </a:t>
                      </a:r>
                      <a:r>
                        <a:rPr lang="de-DE" b="0" dirty="0" err="1" smtClean="0"/>
                        <a:t>files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referencing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each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other</a:t>
                      </a:r>
                      <a:r>
                        <a:rPr lang="de-DE" b="0" dirty="0" smtClean="0"/>
                        <a:t>.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Gradle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plugin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usable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as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Gradle-plugin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smtClean="0"/>
                        <a:t>Command </a:t>
                      </a:r>
                      <a:r>
                        <a:rPr lang="de-DE" sz="2000" b="0" dirty="0" err="1" smtClean="0"/>
                        <a:t>line</a:t>
                      </a:r>
                      <a:r>
                        <a:rPr lang="de-DE" sz="2000" b="0" baseline="0" dirty="0" smtClean="0"/>
                        <a:t> </a:t>
                      </a:r>
                      <a:r>
                        <a:rPr lang="de-DE" sz="2000" b="0" baseline="0" dirty="0" err="1" smtClean="0"/>
                        <a:t>usage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callable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from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the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command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line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with</a:t>
                      </a:r>
                      <a:r>
                        <a:rPr lang="de-DE" b="0" baseline="0" dirty="0" smtClean="0"/>
                        <a:t> minimal </a:t>
                      </a:r>
                      <a:r>
                        <a:rPr lang="de-DE" b="0" baseline="0" dirty="0" err="1" smtClean="0"/>
                        <a:t>prerequisites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for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installation</a:t>
                      </a:r>
                      <a:r>
                        <a:rPr lang="de-DE" b="0" baseline="0" dirty="0" smtClean="0"/>
                        <a:t>. 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Configurable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output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Available</a:t>
                      </a:r>
                      <a:r>
                        <a:rPr lang="de-DE" sz="2000" b="0" dirty="0" smtClean="0"/>
                        <a:t> on </a:t>
                      </a:r>
                      <a:r>
                        <a:rPr lang="de-DE" sz="2000" b="0" dirty="0" err="1" smtClean="0"/>
                        <a:t>public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repository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Like</a:t>
                      </a:r>
                      <a:r>
                        <a:rPr lang="de-DE" b="0" dirty="0" smtClean="0"/>
                        <a:t>, e.g. </a:t>
                      </a:r>
                      <a:r>
                        <a:rPr lang="de-DE" b="0" dirty="0" err="1" smtClean="0"/>
                        <a:t>Bintray</a:t>
                      </a:r>
                      <a:r>
                        <a:rPr lang="de-DE" b="0" dirty="0" smtClean="0"/>
                        <a:t>, </a:t>
                      </a:r>
                      <a:r>
                        <a:rPr lang="de-DE" b="0" dirty="0" err="1" smtClean="0"/>
                        <a:t>Jcenter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or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the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Gradle</a:t>
                      </a:r>
                      <a:r>
                        <a:rPr lang="de-DE" b="0" dirty="0" smtClean="0"/>
                        <a:t>-</a:t>
                      </a:r>
                      <a:r>
                        <a:rPr lang="de-DE" b="0" dirty="0" err="1" smtClean="0"/>
                        <a:t>Plugin</a:t>
                      </a:r>
                      <a:r>
                        <a:rPr lang="de-DE" b="0" dirty="0" smtClean="0"/>
                        <a:t>-Repository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Include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suggestions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In </a:t>
                      </a:r>
                      <a:r>
                        <a:rPr lang="de-DE" b="0" dirty="0" err="1" smtClean="0"/>
                        <a:t>case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of</a:t>
                      </a:r>
                      <a:r>
                        <a:rPr lang="de-DE" b="0" dirty="0" smtClean="0"/>
                        <a:t> e.g.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broken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cross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references</a:t>
                      </a:r>
                      <a:r>
                        <a:rPr lang="de-DE" b="0" baseline="0" dirty="0" smtClean="0"/>
                        <a:t>, </a:t>
                      </a:r>
                      <a:r>
                        <a:rPr lang="de-DE" b="0" baseline="0" dirty="0" err="1" smtClean="0"/>
                        <a:t>shall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provide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suggestions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what</a:t>
                      </a:r>
                      <a:r>
                        <a:rPr lang="de-DE" b="0" baseline="0" dirty="0" smtClean="0"/>
                        <a:t> „</a:t>
                      </a:r>
                      <a:r>
                        <a:rPr lang="de-DE" b="0" baseline="0" dirty="0" err="1" smtClean="0"/>
                        <a:t>could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have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been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meant</a:t>
                      </a:r>
                      <a:r>
                        <a:rPr lang="de-DE" b="0" baseline="0" dirty="0" smtClean="0"/>
                        <a:t>“ (</a:t>
                      </a:r>
                      <a:r>
                        <a:rPr lang="de-DE" b="0" baseline="0" dirty="0" err="1" smtClean="0"/>
                        <a:t>by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applying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string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similarity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searches</a:t>
                      </a:r>
                      <a:r>
                        <a:rPr lang="de-DE" b="0" baseline="0" dirty="0" smtClean="0"/>
                        <a:t>)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49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Quality Goals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375298"/>
              </p:ext>
            </p:extLst>
          </p:nvPr>
        </p:nvGraphicFramePr>
        <p:xfrm>
          <a:off x="359217" y="1789822"/>
          <a:ext cx="8505747" cy="4089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95739"/>
                <a:gridCol w="1883265"/>
                <a:gridCol w="542674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Priority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Quality Goal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Scenario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Every </a:t>
                      </a:r>
                      <a:r>
                        <a:rPr lang="de-DE" sz="2000" dirty="0" err="1" smtClean="0"/>
                        <a:t>broken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internal</a:t>
                      </a:r>
                      <a:r>
                        <a:rPr lang="de-DE" sz="2000" dirty="0" smtClean="0"/>
                        <a:t> link (</a:t>
                      </a:r>
                      <a:r>
                        <a:rPr lang="de-DE" sz="2000" dirty="0" err="1" smtClean="0"/>
                        <a:t>cross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reference</a:t>
                      </a:r>
                      <a:r>
                        <a:rPr lang="de-DE" sz="2000" dirty="0" smtClean="0"/>
                        <a:t>)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found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Every </a:t>
                      </a:r>
                      <a:r>
                        <a:rPr lang="de-DE" sz="2000" dirty="0" err="1" smtClean="0"/>
                        <a:t>missing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local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image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found</a:t>
                      </a:r>
                      <a:r>
                        <a:rPr lang="de-DE" sz="2000" dirty="0" smtClean="0"/>
                        <a:t>.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 smtClean="0"/>
                        <a:t>Safety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Content </a:t>
                      </a:r>
                      <a:r>
                        <a:rPr lang="de-DE" sz="2000" dirty="0" err="1" smtClean="0"/>
                        <a:t>of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the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files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to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be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checked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i="1" dirty="0" err="1" smtClean="0"/>
                        <a:t>never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altered</a:t>
                      </a:r>
                      <a:r>
                        <a:rPr lang="de-DE" sz="2000" dirty="0" smtClean="0"/>
                        <a:t>.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Correctness </a:t>
                      </a:r>
                      <a:r>
                        <a:rPr lang="de-DE" sz="2000" dirty="0" err="1" smtClean="0"/>
                        <a:t>of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every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checker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tested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for</a:t>
                      </a:r>
                      <a:r>
                        <a:rPr lang="de-DE" sz="2000" dirty="0" smtClean="0"/>
                        <a:t> positive AND negative </a:t>
                      </a:r>
                      <a:r>
                        <a:rPr lang="de-DE" sz="2000" dirty="0" err="1" smtClean="0"/>
                        <a:t>cases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Every </a:t>
                      </a:r>
                      <a:r>
                        <a:rPr lang="de-DE" sz="2000" dirty="0" err="1" smtClean="0"/>
                        <a:t>reporting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format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tested</a:t>
                      </a:r>
                      <a:r>
                        <a:rPr lang="de-DE" sz="2000" dirty="0" smtClean="0"/>
                        <a:t>: Reports must </a:t>
                      </a:r>
                      <a:r>
                        <a:rPr lang="de-DE" sz="2000" dirty="0" err="1" smtClean="0"/>
                        <a:t>exactly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reflect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checking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results</a:t>
                      </a:r>
                      <a:r>
                        <a:rPr lang="de-DE" sz="2000" dirty="0" smtClean="0"/>
                        <a:t>.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Performance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Check </a:t>
                      </a:r>
                      <a:r>
                        <a:rPr lang="de-DE" sz="2000" dirty="0" err="1" smtClean="0"/>
                        <a:t>of</a:t>
                      </a:r>
                      <a:r>
                        <a:rPr lang="de-DE" sz="2000" dirty="0" smtClean="0"/>
                        <a:t> 100kB </a:t>
                      </a:r>
                      <a:r>
                        <a:rPr lang="de-DE" sz="2000" dirty="0" err="1" smtClean="0"/>
                        <a:t>html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file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performed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under</a:t>
                      </a:r>
                      <a:r>
                        <a:rPr lang="de-DE" sz="2000" dirty="0" smtClean="0"/>
                        <a:t> 10 </a:t>
                      </a:r>
                      <a:r>
                        <a:rPr lang="de-DE" sz="2000" dirty="0" err="1" smtClean="0"/>
                        <a:t>secs</a:t>
                      </a:r>
                      <a:r>
                        <a:rPr lang="de-DE" sz="2000" dirty="0" smtClean="0"/>
                        <a:t> (</a:t>
                      </a:r>
                      <a:r>
                        <a:rPr lang="de-DE" sz="2000" dirty="0" err="1" smtClean="0"/>
                        <a:t>excluding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gradle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startup</a:t>
                      </a:r>
                      <a:r>
                        <a:rPr lang="de-DE" sz="2000" dirty="0" smtClean="0"/>
                        <a:t>)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48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691</Words>
  <Application>Microsoft Macintosh PowerPoint</Application>
  <PresentationFormat>Bildschirmpräsentation (4:3)</PresentationFormat>
  <Paragraphs>151</Paragraphs>
  <Slides>26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Office Theme</vt:lpstr>
      <vt:lpstr>HTML Sanity Checker</vt:lpstr>
      <vt:lpstr>Prerequisites</vt:lpstr>
      <vt:lpstr>Intro and Business Goals</vt:lpstr>
      <vt:lpstr>Goal (Output)</vt:lpstr>
      <vt:lpstr>Intro (2): What can go wrong...</vt:lpstr>
      <vt:lpstr>Intro (3): Why can it go wrong?</vt:lpstr>
      <vt:lpstr>Requirements (1): Checks</vt:lpstr>
      <vt:lpstr>Requirements (2), Global</vt:lpstr>
      <vt:lpstr>Architecture Quality Goals</vt:lpstr>
      <vt:lpstr>Constraints</vt:lpstr>
      <vt:lpstr>(Business) Context</vt:lpstr>
      <vt:lpstr>(Technical) Context</vt:lpstr>
      <vt:lpstr>Solution Strategy</vt:lpstr>
      <vt:lpstr>Building Blocks (Level 1)</vt:lpstr>
      <vt:lpstr>Building Blocks (HSC Core, Level 2)</vt:lpstr>
      <vt:lpstr>HSC Core, Level 2 (ff)</vt:lpstr>
      <vt:lpstr>Building Blocks (Checker, Level 3)</vt:lpstr>
      <vt:lpstr>Building Blocks (ResultsCollector, L.3)</vt:lpstr>
      <vt:lpstr>Building Blocks  Hierarchy</vt:lpstr>
      <vt:lpstr>Runtime (perform all checks)</vt:lpstr>
      <vt:lpstr>Deployment</vt:lpstr>
      <vt:lpstr>Crosscutting Concepts (Domain)</vt:lpstr>
      <vt:lpstr>Crosscutting Concepts (Template Method)</vt:lpstr>
      <vt:lpstr>Decisions</vt:lpstr>
      <vt:lpstr>Open Issues</vt:lpstr>
      <vt:lpstr>Glossary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Sanity Checker Architecture Documentation</dc:title>
  <dc:subject/>
  <dc:creator>Gernot Starke</dc:creator>
  <cp:keywords/>
  <dc:description/>
  <cp:lastModifiedBy>Gernot Starke</cp:lastModifiedBy>
  <cp:revision>76</cp:revision>
  <dcterms:created xsi:type="dcterms:W3CDTF">2010-04-12T23:12:02Z</dcterms:created>
  <dcterms:modified xsi:type="dcterms:W3CDTF">2015-09-26T07:30:39Z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