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2"/>
  </p:notesMasterIdLst>
  <p:sldIdLst>
    <p:sldId id="256" r:id="rId5"/>
    <p:sldId id="272" r:id="rId6"/>
    <p:sldId id="282" r:id="rId7"/>
    <p:sldId id="257" r:id="rId8"/>
    <p:sldId id="273" r:id="rId9"/>
    <p:sldId id="269" r:id="rId10"/>
    <p:sldId id="270" r:id="rId11"/>
    <p:sldId id="258" r:id="rId12"/>
    <p:sldId id="271" r:id="rId13"/>
    <p:sldId id="274" r:id="rId14"/>
    <p:sldId id="259" r:id="rId15"/>
    <p:sldId id="260" r:id="rId16"/>
    <p:sldId id="281" r:id="rId17"/>
    <p:sldId id="261" r:id="rId18"/>
    <p:sldId id="262" r:id="rId19"/>
    <p:sldId id="275" r:id="rId20"/>
    <p:sldId id="280" r:id="rId21"/>
    <p:sldId id="276" r:id="rId22"/>
    <p:sldId id="278" r:id="rId23"/>
    <p:sldId id="279" r:id="rId24"/>
    <p:sldId id="263" r:id="rId25"/>
    <p:sldId id="264" r:id="rId26"/>
    <p:sldId id="265" r:id="rId27"/>
    <p:sldId id="277" r:id="rId28"/>
    <p:sldId id="266" r:id="rId29"/>
    <p:sldId id="267" r:id="rId30"/>
    <p:sldId id="26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520" y="-80"/>
      </p:cViewPr>
      <p:guideLst>
        <p:guide orient="horz"/>
        <p:guide pos="5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7BE2C-0F7E-2C4B-9559-188E87A27361}" type="datetimeFigureOut">
              <a:rPr lang="de-DE" smtClean="0"/>
              <a:t>26.09.15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B871-A8E3-7349-8612-D4E0ABEB6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6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26. Sept 2015: @</a:t>
            </a:r>
            <a:r>
              <a:rPr lang="de-DE" dirty="0" err="1" smtClean="0"/>
              <a:t>syracom</a:t>
            </a:r>
            <a:r>
              <a:rPr lang="de-DE" dirty="0" smtClean="0"/>
              <a:t>, </a:t>
            </a:r>
            <a:r>
              <a:rPr lang="de-DE" dirty="0" err="1" smtClean="0"/>
              <a:t>streamlined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/</a:t>
            </a:r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B871-A8E3-7349-8612-D4E0ABEB666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56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26.09.15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26.09.15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26.09.15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26.09.15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26.09.15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26.09.15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26.09.15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Sanity</a:t>
            </a:r>
            <a:r>
              <a:rPr lang="de-DE" dirty="0" smtClean="0"/>
              <a:t> </a:t>
            </a:r>
            <a:r>
              <a:rPr lang="de-DE" dirty="0" err="1" smtClean="0"/>
              <a:t>Checker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54098"/>
            <a:ext cx="6400800" cy="1194285"/>
          </a:xfrm>
        </p:spPr>
        <p:txBody>
          <a:bodyPr/>
          <a:lstStyle/>
          <a:p>
            <a:r>
              <a:rPr lang="de-DE" dirty="0" smtClean="0"/>
              <a:t>Case Study </a:t>
            </a:r>
            <a:r>
              <a:rPr lang="de-DE" dirty="0" err="1" smtClean="0"/>
              <a:t>for</a:t>
            </a:r>
            <a:r>
              <a:rPr lang="de-DE" dirty="0" smtClean="0"/>
              <a:t> arc42 </a:t>
            </a:r>
            <a:br>
              <a:rPr lang="de-DE" dirty="0" smtClean="0"/>
            </a:b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</p:txBody>
      </p:sp>
      <p:pic>
        <p:nvPicPr>
          <p:cNvPr id="4" name="Bild 3" descr="arc42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1219200"/>
          </a:xfrm>
          <a:prstGeom prst="rect">
            <a:avLst/>
          </a:prstGeom>
        </p:spPr>
      </p:pic>
      <p:pic>
        <p:nvPicPr>
          <p:cNvPr id="5" name="Bild 4" descr="htmlsanitychec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95" y="0"/>
            <a:ext cx="1371600" cy="16891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38400" y="641877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394595" y="4758773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5902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Quality Goals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75298"/>
              </p:ext>
            </p:extLst>
          </p:nvPr>
        </p:nvGraphicFramePr>
        <p:xfrm>
          <a:off x="359217" y="1789822"/>
          <a:ext cx="8505747" cy="4089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5739"/>
                <a:gridCol w="1883265"/>
                <a:gridCol w="54267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Priority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Quality 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broken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internal</a:t>
                      </a:r>
                      <a:r>
                        <a:rPr lang="de-DE" sz="2000" dirty="0" smtClean="0"/>
                        <a:t> link (</a:t>
                      </a:r>
                      <a:r>
                        <a:rPr lang="de-DE" sz="2000" dirty="0" err="1" smtClean="0"/>
                        <a:t>cross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reference</a:t>
                      </a:r>
                      <a:r>
                        <a:rPr lang="de-DE" sz="2000" dirty="0" smtClean="0"/>
                        <a:t>)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missing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local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image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Safety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Content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to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be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i="1" dirty="0" err="1" smtClean="0"/>
                        <a:t>never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altered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Correctness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every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</a:t>
                      </a:r>
                      <a:r>
                        <a:rPr lang="de-DE" sz="2000" dirty="0" smtClean="0"/>
                        <a:t> positive AND negative </a:t>
                      </a:r>
                      <a:r>
                        <a:rPr lang="de-DE" sz="2000" dirty="0" err="1" smtClean="0"/>
                        <a:t>cases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reporting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format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: Reports must </a:t>
                      </a:r>
                      <a:r>
                        <a:rPr lang="de-DE" sz="2000" dirty="0" err="1" smtClean="0"/>
                        <a:t>exactly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reflect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results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Check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100kB </a:t>
                      </a:r>
                      <a:r>
                        <a:rPr lang="de-DE" sz="2000" dirty="0" err="1" smtClean="0"/>
                        <a:t>html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performed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under</a:t>
                      </a:r>
                      <a:r>
                        <a:rPr lang="de-DE" sz="2000" dirty="0" smtClean="0"/>
                        <a:t> 10 </a:t>
                      </a:r>
                      <a:r>
                        <a:rPr lang="de-DE" sz="2000" dirty="0" err="1" smtClean="0"/>
                        <a:t>secs</a:t>
                      </a:r>
                      <a:r>
                        <a:rPr lang="de-DE" sz="2000" dirty="0" smtClean="0"/>
                        <a:t> (</a:t>
                      </a:r>
                      <a:r>
                        <a:rPr lang="de-DE" sz="2000" dirty="0" err="1" smtClean="0"/>
                        <a:t>excluding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gradle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startup</a:t>
                      </a:r>
                      <a:r>
                        <a:rPr lang="de-DE" sz="2000" dirty="0" smtClean="0"/>
                        <a:t>)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48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on Java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err="1" smtClean="0"/>
              <a:t>Preferably</a:t>
            </a:r>
            <a:r>
              <a:rPr lang="de-DE" dirty="0" smtClean="0"/>
              <a:t> in Groovy</a:t>
            </a:r>
          </a:p>
          <a:p>
            <a:r>
              <a:rPr lang="de-DE" dirty="0" err="1" smtClean="0"/>
              <a:t>Runnable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*</a:t>
            </a:r>
          </a:p>
          <a:p>
            <a:pPr marL="457200" lvl="1" indent="0">
              <a:buNone/>
            </a:pPr>
            <a:r>
              <a:rPr lang="de-DE" sz="2000" dirty="0" smtClean="0"/>
              <a:t>* </a:t>
            </a:r>
            <a:r>
              <a:rPr lang="de-DE" sz="2000" dirty="0" err="1" smtClean="0"/>
              <a:t>except</a:t>
            </a:r>
            <a:r>
              <a:rPr lang="de-DE" sz="2000" dirty="0" smtClean="0"/>
              <a:t>: Java </a:t>
            </a:r>
            <a:r>
              <a:rPr lang="de-DE" sz="2000" dirty="0" err="1" smtClean="0"/>
              <a:t>runtime</a:t>
            </a:r>
            <a:endParaRPr lang="de-DE" sz="2000" dirty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liberal Open-Source </a:t>
            </a:r>
            <a:r>
              <a:rPr lang="de-DE" dirty="0" err="1" smtClean="0"/>
              <a:t>license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22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(Business)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4" name="Bild 3" descr="hsc-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34" y="1624736"/>
            <a:ext cx="6565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(Technical)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3" name="Bild 2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55" y="1526495"/>
            <a:ext cx="6594200" cy="50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Strategy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0399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smtClean="0"/>
              <a:t>Template-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Report </a:t>
            </a:r>
            <a:r>
              <a:rPr lang="de-DE" dirty="0" err="1" smtClean="0"/>
              <a:t>generators</a:t>
            </a:r>
            <a:endParaRPr lang="de-DE" dirty="0" smtClean="0"/>
          </a:p>
          <a:p>
            <a:pPr marL="457200" lvl="1" indent="0">
              <a:buNone/>
            </a:pPr>
            <a:r>
              <a:rPr lang="de-DE" sz="2000" dirty="0" smtClean="0"/>
              <a:t>(Details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chap</a:t>
            </a:r>
            <a:r>
              <a:rPr lang="de-DE" sz="2000" dirty="0" smtClean="0"/>
              <a:t> 8: </a:t>
            </a:r>
            <a:r>
              <a:rPr lang="de-DE" sz="2000" dirty="0" err="1" smtClean="0"/>
              <a:t>Crosscutting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Concepts</a:t>
            </a:r>
            <a:r>
              <a:rPr lang="de-DE" sz="2000" dirty="0" smtClean="0"/>
              <a:t>)</a:t>
            </a:r>
          </a:p>
          <a:p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Easy DOM-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navigation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/>
          </a:p>
          <a:p>
            <a:pPr lvl="1"/>
            <a:r>
              <a:rPr lang="de-DE" dirty="0" smtClean="0"/>
              <a:t>minimal </a:t>
            </a:r>
            <a:r>
              <a:rPr lang="de-DE" dirty="0" err="1" smtClean="0"/>
              <a:t>dependencies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/</a:t>
            </a:r>
            <a:r>
              <a:rPr lang="de-DE" dirty="0" err="1" smtClean="0"/>
              <a:t>deploy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0748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3734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(Level 1)</a:t>
            </a:r>
            <a:endParaRPr lang="de-DE" dirty="0"/>
          </a:p>
        </p:txBody>
      </p:sp>
      <p:pic>
        <p:nvPicPr>
          <p:cNvPr id="3" name="Bild 2" descr="hsc-white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6" y="978680"/>
            <a:ext cx="8686800" cy="58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906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(HSC Core, Level 2)</a:t>
            </a:r>
            <a:endParaRPr lang="de-DE" dirty="0"/>
          </a:p>
        </p:txBody>
      </p:sp>
      <p:pic>
        <p:nvPicPr>
          <p:cNvPr id="5" name="Bild 4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805"/>
            <a:ext cx="9144000" cy="54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827"/>
            <a:ext cx="8229600" cy="802887"/>
          </a:xfrm>
        </p:spPr>
        <p:txBody>
          <a:bodyPr/>
          <a:lstStyle/>
          <a:p>
            <a:r>
              <a:rPr lang="de-DE" dirty="0" smtClean="0"/>
              <a:t>HSC Core, Level 2 (ff)</a:t>
            </a:r>
            <a:endParaRPr lang="de-DE" dirty="0"/>
          </a:p>
        </p:txBody>
      </p:sp>
      <p:pic>
        <p:nvPicPr>
          <p:cNvPr id="5" name="Bild 4" descr="HTML_Sanity_Checker_Architecture_Docum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333"/>
            <a:ext cx="9144000" cy="3728710"/>
          </a:xfrm>
          <a:prstGeom prst="rect">
            <a:avLst/>
          </a:prstGeom>
        </p:spPr>
      </p:pic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918"/>
            <a:ext cx="3726360" cy="22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6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" y="1213732"/>
            <a:ext cx="2636832" cy="15649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248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Checker</a:t>
            </a:r>
            <a:r>
              <a:rPr lang="de-DE" dirty="0" smtClean="0"/>
              <a:t>, Level 3)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76103" y="1924823"/>
            <a:ext cx="864154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Nach oben gebogener Pfeil 5"/>
          <p:cNvSpPr/>
          <p:nvPr/>
        </p:nvSpPr>
        <p:spPr>
          <a:xfrm rot="5400000">
            <a:off x="1023553" y="2290262"/>
            <a:ext cx="602291" cy="781033"/>
          </a:xfrm>
          <a:prstGeom prst="bentUpArrow">
            <a:avLst>
              <a:gd name="adj1" fmla="val 25000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Bild 7" descr="Checker-White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16" y="1664185"/>
            <a:ext cx="7428784" cy="51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ResultsCollector</a:t>
            </a:r>
            <a:r>
              <a:rPr lang="de-DE" dirty="0" smtClean="0"/>
              <a:t>, L.3)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93944" y="1427251"/>
            <a:ext cx="654662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ResultsCollecto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" b="5430"/>
          <a:stretch/>
        </p:blipFill>
        <p:spPr>
          <a:xfrm>
            <a:off x="1218001" y="2409302"/>
            <a:ext cx="7921086" cy="4425784"/>
          </a:xfrm>
          <a:prstGeom prst="rect">
            <a:avLst/>
          </a:prstGeom>
        </p:spPr>
      </p:pic>
      <p:sp>
        <p:nvSpPr>
          <p:cNvPr id="6" name="Nach oben gebogener Pfeil 5"/>
          <p:cNvSpPr/>
          <p:nvPr/>
        </p:nvSpPr>
        <p:spPr>
          <a:xfrm rot="5400000">
            <a:off x="774766" y="2041476"/>
            <a:ext cx="1099864" cy="781033"/>
          </a:xfrm>
          <a:prstGeom prst="bentUpArrow">
            <a:avLst>
              <a:gd name="adj1" fmla="val 9912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2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&amp;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HTML (link, </a:t>
            </a:r>
            <a:r>
              <a:rPr lang="de-DE" dirty="0" err="1" smtClean="0"/>
              <a:t>anchor</a:t>
            </a:r>
            <a:r>
              <a:rPr lang="de-DE" dirty="0" smtClean="0"/>
              <a:t>, </a:t>
            </a:r>
            <a:r>
              <a:rPr lang="de-DE" dirty="0" err="1" smtClean="0"/>
              <a:t>id</a:t>
            </a:r>
            <a:r>
              <a:rPr lang="de-DE" dirty="0" smtClean="0"/>
              <a:t>, URI, </a:t>
            </a:r>
            <a:r>
              <a:rPr lang="de-DE" dirty="0" err="1" smtClean="0"/>
              <a:t>ImageMap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Groovy + </a:t>
            </a:r>
            <a:r>
              <a:rPr lang="de-DE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988618" y="1600201"/>
            <a:ext cx="4038600" cy="223635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Disclaimer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seriously</a:t>
            </a:r>
            <a:r>
              <a:rPr lang="de-DE" dirty="0" smtClean="0"/>
              <a:t> </a:t>
            </a:r>
            <a:r>
              <a:rPr lang="de-DE" dirty="0" err="1" smtClean="0"/>
              <a:t>over-documented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unfinished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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45211" y="612616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21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94" y="18078"/>
            <a:ext cx="3718485" cy="130974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Building</a:t>
            </a:r>
            <a:r>
              <a:rPr lang="de-DE" dirty="0" smtClean="0"/>
              <a:t> Blocks </a:t>
            </a:r>
            <a:br>
              <a:rPr lang="de-DE" dirty="0" smtClean="0"/>
            </a:br>
            <a:r>
              <a:rPr lang="de-DE" dirty="0" err="1" smtClean="0"/>
              <a:t>Hierarchy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55" y="0"/>
            <a:ext cx="4788603" cy="6858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5189" y="1340646"/>
            <a:ext cx="4205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Gradle</a:t>
            </a:r>
            <a:r>
              <a:rPr lang="de-DE" dirty="0" smtClean="0"/>
              <a:t> sub-projects:</a:t>
            </a: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core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>
                <a:latin typeface="Courier New"/>
                <a:cs typeface="Courier New"/>
              </a:rPr>
              <a:t>org.aim42.</a:t>
            </a:r>
            <a:r>
              <a:rPr lang="de-DE" sz="1400" dirty="0" smtClean="0">
                <a:latin typeface="Courier New"/>
                <a:cs typeface="Courier New"/>
              </a:rPr>
              <a:t>htmlsanitycheck</a:t>
            </a:r>
          </a:p>
          <a:p>
            <a:pPr marL="285750" indent="-285750">
              <a:buFont typeface="Arial"/>
              <a:buChar char="•"/>
            </a:pPr>
            <a:endParaRPr lang="de-DE" sz="14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gradle-plugin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 smtClean="0">
                <a:latin typeface="Courier New"/>
                <a:cs typeface="Courier New"/>
              </a:rPr>
              <a:t>org.aim42.htmlsanitycheck</a:t>
            </a:r>
            <a:endParaRPr lang="de-DE" dirty="0" smtClean="0">
              <a:latin typeface="Courier New"/>
              <a:cs typeface="Courier New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4148" y="3489536"/>
            <a:ext cx="28935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AllChecksRunner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MissingConfigException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428819" y="3476708"/>
            <a:ext cx="184693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Packages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o.a.h.check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o.a.h.collect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o.a.h.html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o.a.h.report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320599" y="5578916"/>
            <a:ext cx="313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Checker.groovy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ImageMapChecker</a:t>
            </a:r>
            <a:endParaRPr lang="de-DE" dirty="0"/>
          </a:p>
          <a:p>
            <a:r>
              <a:rPr lang="de-DE" sz="1600" dirty="0" err="1" smtClean="0">
                <a:latin typeface="Courier New"/>
                <a:cs typeface="Courier New"/>
              </a:rPr>
              <a:t>MissingImageFilesChecker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42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Runtime</a:t>
            </a:r>
            <a:r>
              <a:rPr lang="de-DE" dirty="0" smtClean="0"/>
              <a:t> (</a:t>
            </a:r>
            <a:r>
              <a:rPr lang="de-DE" dirty="0" err="1" smtClean="0"/>
              <a:t>perform</a:t>
            </a:r>
            <a:r>
              <a:rPr lang="de-DE" dirty="0" smtClean="0"/>
              <a:t> all </a:t>
            </a:r>
            <a:r>
              <a:rPr lang="de-DE" dirty="0" err="1" smtClean="0"/>
              <a:t>checks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 descr="perform-all-chec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4"/>
          <a:stretch/>
        </p:blipFill>
        <p:spPr>
          <a:xfrm>
            <a:off x="0" y="1389515"/>
            <a:ext cx="9144000" cy="5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4" name="Bild 3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8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TML_Checking_Domai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3363"/>
          <a:stretch/>
        </p:blipFill>
        <p:spPr>
          <a:xfrm>
            <a:off x="327325" y="1321284"/>
            <a:ext cx="8359475" cy="55498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(Domain)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46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sz="3600" dirty="0" smtClean="0"/>
              <a:t>(Template </a:t>
            </a:r>
            <a:r>
              <a:rPr lang="de-DE" sz="3600" dirty="0" err="1" smtClean="0"/>
              <a:t>Method</a:t>
            </a:r>
            <a:r>
              <a:rPr lang="de-DE" sz="36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933063"/>
            <a:ext cx="8229600" cy="3193100"/>
          </a:xfrm>
        </p:spPr>
        <p:txBody>
          <a:bodyPr/>
          <a:lstStyle/>
          <a:p>
            <a:r>
              <a:rPr lang="de-DE" dirty="0" err="1" smtClean="0"/>
              <a:t>Checking</a:t>
            </a:r>
            <a:r>
              <a:rPr lang="de-DE" dirty="0" smtClean="0"/>
              <a:t> HTML </a:t>
            </a:r>
            <a:r>
              <a:rPr lang="de-DE" sz="2800" dirty="0" smtClean="0">
                <a:solidFill>
                  <a:srgbClr val="369983"/>
                </a:solidFill>
              </a:rPr>
              <a:t>(</a:t>
            </a:r>
            <a:r>
              <a:rPr lang="de-DE" sz="2800" dirty="0" err="1" smtClean="0">
                <a:solidFill>
                  <a:srgbClr val="369983"/>
                </a:solidFill>
              </a:rPr>
              <a:t>abstract</a:t>
            </a:r>
            <a:r>
              <a:rPr lang="de-DE" sz="2800" dirty="0" smtClean="0">
                <a:solidFill>
                  <a:srgbClr val="369983"/>
                </a:solidFill>
              </a:rPr>
              <a:t>)</a:t>
            </a:r>
          </a:p>
          <a:p>
            <a:pPr marL="0" indent="0">
              <a:buNone/>
            </a:pPr>
            <a:endParaRPr lang="de-DE" sz="2000" dirty="0" smtClean="0">
              <a:latin typeface="DejaVu Sans Mono"/>
              <a:cs typeface="DejaVu Sans Mono"/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ublic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HtmlPage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){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assert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!= null)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checkingResults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new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initCheckingResultsDescription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return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check()</a:t>
            </a:r>
          </a:p>
          <a:p>
            <a:pPr marL="0" indent="0">
              <a:buNone/>
            </a:pPr>
            <a:r>
              <a:rPr lang="de-DE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hteck 3"/>
          <p:cNvSpPr/>
          <p:nvPr/>
        </p:nvSpPr>
        <p:spPr>
          <a:xfrm>
            <a:off x="615383" y="1451910"/>
            <a:ext cx="7960697" cy="1138773"/>
          </a:xfrm>
          <a:prstGeom prst="rect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400" dirty="0"/>
              <a:t>The Template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defines</a:t>
            </a:r>
            <a:r>
              <a:rPr lang="de-DE" sz="2400" dirty="0"/>
              <a:t> a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skeleton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algorithm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/>
              <a:t>in an </a:t>
            </a:r>
            <a:r>
              <a:rPr lang="de-DE" sz="2400" dirty="0" err="1"/>
              <a:t>operation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7C4A8B"/>
                </a:solidFill>
              </a:rPr>
              <a:t>defers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some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steps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to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subclasses</a:t>
            </a:r>
            <a:r>
              <a:rPr lang="de-DE" sz="2400" dirty="0" smtClean="0"/>
              <a:t>.</a:t>
            </a:r>
          </a:p>
          <a:p>
            <a:pPr algn="r"/>
            <a:r>
              <a:rPr lang="de-DE" dirty="0" smtClean="0"/>
              <a:t>http</a:t>
            </a:r>
            <a:r>
              <a:rPr lang="de-DE" dirty="0"/>
              <a:t>://</a:t>
            </a:r>
            <a:r>
              <a:rPr lang="de-DE" dirty="0" err="1"/>
              <a:t>sourcemaking.com</a:t>
            </a:r>
            <a:r>
              <a:rPr lang="de-DE" dirty="0"/>
              <a:t>/</a:t>
            </a:r>
            <a:r>
              <a:rPr lang="de-DE" dirty="0" err="1"/>
              <a:t>design_patterns</a:t>
            </a:r>
            <a:r>
              <a:rPr lang="de-DE" dirty="0"/>
              <a:t>/</a:t>
            </a:r>
            <a:r>
              <a:rPr lang="de-DE" dirty="0" err="1"/>
              <a:t>template_method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83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540" y="5126276"/>
            <a:ext cx="8229600" cy="990992"/>
          </a:xfrm>
        </p:spPr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: </a:t>
            </a:r>
            <a:r>
              <a:rPr lang="de-DE" dirty="0" err="1" smtClean="0"/>
              <a:t>Jsoup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sz="2400" dirty="0" smtClean="0"/>
              <a:t>(http://</a:t>
            </a:r>
            <a:r>
              <a:rPr lang="de-DE" sz="2400" dirty="0" err="1" smtClean="0"/>
              <a:t>jsoup.org</a:t>
            </a:r>
            <a:r>
              <a:rPr lang="de-DE" sz="2400" dirty="0" smtClean="0"/>
              <a:t>)</a:t>
            </a:r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9508"/>
              </p:ext>
            </p:extLst>
          </p:nvPr>
        </p:nvGraphicFramePr>
        <p:xfrm>
          <a:off x="431540" y="1589096"/>
          <a:ext cx="7971573" cy="301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774"/>
                <a:gridCol w="1847402"/>
                <a:gridCol w="237339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Criteria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A1:</a:t>
                      </a:r>
                      <a:r>
                        <a:rPr lang="de-DE" sz="2800" baseline="0" dirty="0" smtClean="0"/>
                        <a:t> </a:t>
                      </a:r>
                      <a:r>
                        <a:rPr lang="de-DE" sz="2800" baseline="0" dirty="0" err="1" smtClean="0"/>
                        <a:t>Jsoup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A2: </a:t>
                      </a:r>
                      <a:r>
                        <a:rPr lang="de-DE" sz="2800" dirty="0" err="1" smtClean="0"/>
                        <a:t>HTMLUnit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(!) </a:t>
                      </a:r>
                      <a:r>
                        <a:rPr lang="de-DE" sz="2800" dirty="0" err="1" smtClean="0"/>
                        <a:t>external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dependencies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&gt;15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 API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DOM-</a:t>
                      </a:r>
                      <a:r>
                        <a:rPr lang="de-DE" sz="2800" dirty="0" err="1" smtClean="0"/>
                        <a:t>like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navigation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partially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Fast</a:t>
                      </a:r>
                      <a:r>
                        <a:rPr lang="de-DE" sz="2800" baseline="0" dirty="0" smtClean="0"/>
                        <a:t> (1 MB </a:t>
                      </a:r>
                      <a:r>
                        <a:rPr lang="de-DE" sz="2800" baseline="0" dirty="0" err="1" smtClean="0"/>
                        <a:t>page</a:t>
                      </a:r>
                      <a:r>
                        <a:rPr lang="de-DE" sz="2800" baseline="0" dirty="0" smtClean="0"/>
                        <a:t> / sec)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Many</a:t>
            </a:r>
            <a:r>
              <a:rPr lang="de-DE" dirty="0" smtClean="0"/>
              <a:t>...:</a:t>
            </a:r>
          </a:p>
          <a:p>
            <a:pPr marL="0" indent="0">
              <a:buNone/>
            </a:pPr>
            <a:r>
              <a:rPr lang="de-DE" sz="2800" dirty="0" smtClean="0"/>
              <a:t>https://</a:t>
            </a:r>
            <a:r>
              <a:rPr lang="de-DE" sz="2800" dirty="0" err="1" smtClean="0"/>
              <a:t>github.com</a:t>
            </a:r>
            <a:r>
              <a:rPr lang="de-DE" sz="2800" dirty="0" smtClean="0"/>
              <a:t>/aim42/</a:t>
            </a:r>
            <a:r>
              <a:rPr lang="de-DE" sz="2800" dirty="0" err="1" smtClean="0"/>
              <a:t>htmlsanitycheck</a:t>
            </a:r>
            <a:r>
              <a:rPr lang="de-DE" sz="2800" dirty="0" smtClean="0"/>
              <a:t>/</a:t>
            </a:r>
            <a:r>
              <a:rPr lang="de-DE" sz="2800" dirty="0" err="1" smtClean="0"/>
              <a:t>issues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657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Glossary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58334" cy="4525963"/>
          </a:xfrm>
        </p:spPr>
        <p:txBody>
          <a:bodyPr/>
          <a:lstStyle/>
          <a:p>
            <a:r>
              <a:rPr lang="de-DE" dirty="0" smtClean="0"/>
              <a:t>Anchor</a:t>
            </a:r>
          </a:p>
          <a:p>
            <a:r>
              <a:rPr lang="de-DE" dirty="0" smtClean="0"/>
              <a:t>ID</a:t>
            </a:r>
          </a:p>
          <a:p>
            <a:r>
              <a:rPr lang="de-DE" dirty="0" err="1" smtClean="0"/>
              <a:t>ImageMap</a:t>
            </a:r>
            <a:endParaRPr lang="de-DE" dirty="0" smtClean="0"/>
          </a:p>
          <a:p>
            <a:r>
              <a:rPr lang="de-DE" dirty="0" smtClean="0"/>
              <a:t>Link</a:t>
            </a:r>
          </a:p>
          <a:p>
            <a:r>
              <a:rPr lang="de-DE" dirty="0" err="1" smtClean="0"/>
              <a:t>Resource</a:t>
            </a:r>
            <a:endParaRPr lang="de-DE" dirty="0" smtClean="0"/>
          </a:p>
          <a:p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99475" y="1600200"/>
            <a:ext cx="35583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HtmlPage</a:t>
            </a:r>
            <a:endParaRPr lang="de-DE" dirty="0" smtClean="0"/>
          </a:p>
          <a:p>
            <a:r>
              <a:rPr lang="de-DE" dirty="0" smtClean="0"/>
              <a:t>(Single) Check</a:t>
            </a:r>
          </a:p>
        </p:txBody>
      </p:sp>
    </p:spTree>
    <p:extLst>
      <p:ext uri="{BB962C8B-B14F-4D97-AF65-F5344CB8AC3E}">
        <p14:creationId xmlns:p14="http://schemas.microsoft.com/office/powerpoint/2010/main" val="434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6134" y="-24320"/>
            <a:ext cx="6993348" cy="1384053"/>
          </a:xfrm>
        </p:spPr>
        <p:txBody>
          <a:bodyPr/>
          <a:lstStyle/>
          <a:p>
            <a:r>
              <a:rPr lang="de-DE" dirty="0" smtClean="0"/>
              <a:t>Intro </a:t>
            </a:r>
            <a:r>
              <a:rPr lang="de-DE" dirty="0" err="1" smtClean="0"/>
              <a:t>and</a:t>
            </a:r>
            <a:r>
              <a:rPr lang="de-DE" dirty="0" smtClean="0"/>
              <a:t> (Business) Goal</a:t>
            </a:r>
            <a:endParaRPr lang="de-DE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2015099" y="2256582"/>
            <a:ext cx="5086474" cy="2901896"/>
            <a:chOff x="2015099" y="2256582"/>
            <a:chExt cx="5086474" cy="2901896"/>
          </a:xfrm>
        </p:grpSpPr>
        <p:sp>
          <p:nvSpPr>
            <p:cNvPr id="3" name="Textfeld 2"/>
            <p:cNvSpPr txBox="1"/>
            <p:nvPr/>
          </p:nvSpPr>
          <p:spPr>
            <a:xfrm>
              <a:off x="2015099" y="2296156"/>
              <a:ext cx="5086474" cy="28623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/>
                <a:t>  shall support authors </a:t>
              </a:r>
            </a:p>
            <a:p>
              <a:pPr algn="ctr"/>
              <a:r>
                <a:rPr lang="en-US" sz="3600" dirty="0" smtClean="0"/>
                <a:t>creating digital formats</a:t>
              </a:r>
            </a:p>
            <a:p>
              <a:pPr algn="ctr"/>
              <a:r>
                <a:rPr lang="en-US" sz="3600" dirty="0" smtClean="0"/>
                <a:t>with hyperlinks and </a:t>
              </a:r>
            </a:p>
            <a:p>
              <a:pPr algn="ctr"/>
              <a:r>
                <a:rPr lang="en-US" sz="3600" dirty="0" smtClean="0"/>
                <a:t>integration of images and </a:t>
              </a:r>
            </a:p>
            <a:p>
              <a:pPr algn="ctr"/>
              <a:r>
                <a:rPr lang="en-US" sz="3600" dirty="0" smtClean="0"/>
                <a:t>similar resources.“</a:t>
              </a:r>
              <a:endParaRPr lang="en-US" sz="3600" dirty="0"/>
            </a:p>
          </p:txBody>
        </p:sp>
        <p:pic>
          <p:nvPicPr>
            <p:cNvPr id="6" name="Bild 5" descr="htmlsanitycheck-logo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668" y="2256582"/>
              <a:ext cx="656280" cy="808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4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</a:t>
            </a:r>
            <a:r>
              <a:rPr lang="de-DE" dirty="0" err="1" smtClean="0"/>
              <a:t>and</a:t>
            </a:r>
            <a:r>
              <a:rPr lang="de-DE" dirty="0" smtClean="0"/>
              <a:t> Business Goals</a:t>
            </a:r>
            <a:endParaRPr lang="de-DE" dirty="0"/>
          </a:p>
        </p:txBody>
      </p:sp>
      <p:pic>
        <p:nvPicPr>
          <p:cNvPr id="5" name="Bild 4" descr="htmlsanitycheck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2" y="1532684"/>
            <a:ext cx="7327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(Output)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6666" cy="4525963"/>
          </a:xfrm>
        </p:spPr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smtClean="0"/>
              <a:t>Summary</a:t>
            </a:r>
          </a:p>
          <a:p>
            <a:pPr lvl="1"/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r>
              <a:rPr lang="de-DE" dirty="0" err="1" smtClean="0"/>
              <a:t>Minimally</a:t>
            </a:r>
            <a:r>
              <a:rPr lang="de-DE" dirty="0" smtClean="0"/>
              <a:t> </a:t>
            </a:r>
            <a:r>
              <a:rPr lang="de-DE" dirty="0" err="1" smtClean="0"/>
              <a:t>styled</a:t>
            </a:r>
            <a:endParaRPr lang="de-DE" dirty="0"/>
          </a:p>
        </p:txBody>
      </p:sp>
      <p:pic>
        <p:nvPicPr>
          <p:cNvPr id="4" name="Bild 3" descr="hsc-sample-rep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9" y="1417638"/>
            <a:ext cx="423545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(2):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HTML generators* guarantee only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syntactic correctness</a:t>
            </a:r>
          </a:p>
          <a:p>
            <a:pPr marL="1371600" lvl="3" indent="0">
              <a:buNone/>
            </a:pPr>
            <a:r>
              <a:rPr lang="en-US" sz="1800" dirty="0" smtClean="0"/>
              <a:t>*:  Especially Markdown, </a:t>
            </a:r>
            <a:r>
              <a:rPr lang="en-US" sz="1800" dirty="0" err="1" smtClean="0"/>
              <a:t>AsciiDoc</a:t>
            </a:r>
            <a:r>
              <a:rPr lang="en-US" sz="1800" dirty="0" smtClean="0"/>
              <a:t>, </a:t>
            </a:r>
            <a:r>
              <a:rPr lang="en-US" sz="1800" dirty="0" err="1" smtClean="0"/>
              <a:t>AsciiDoctor</a:t>
            </a:r>
            <a:endParaRPr lang="en-US" sz="1800" dirty="0" smtClean="0"/>
          </a:p>
          <a:p>
            <a:r>
              <a:rPr lang="en-US" dirty="0" smtClean="0"/>
              <a:t>Potential semantic errors include:</a:t>
            </a:r>
          </a:p>
          <a:p>
            <a:pPr lvl="1"/>
            <a:r>
              <a:rPr lang="en-US" dirty="0" smtClean="0"/>
              <a:t>Broken links, i.e.</a:t>
            </a:r>
          </a:p>
          <a:p>
            <a:pPr lvl="2"/>
            <a:r>
              <a:rPr lang="en-US" dirty="0" smtClean="0"/>
              <a:t>Broken cross references</a:t>
            </a:r>
          </a:p>
          <a:p>
            <a:pPr lvl="2"/>
            <a:r>
              <a:rPr lang="en-US" dirty="0" smtClean="0"/>
              <a:t>Broken </a:t>
            </a:r>
            <a:r>
              <a:rPr lang="en-US" dirty="0" err="1" smtClean="0"/>
              <a:t>imageMaps</a:t>
            </a:r>
            <a:endParaRPr lang="en-US" dirty="0" smtClean="0"/>
          </a:p>
          <a:p>
            <a:pPr lvl="2"/>
            <a:r>
              <a:rPr lang="en-US" dirty="0" smtClean="0"/>
              <a:t>Missing images</a:t>
            </a:r>
          </a:p>
          <a:p>
            <a:pPr lvl="1"/>
            <a:r>
              <a:rPr lang="en-US" dirty="0" smtClean="0"/>
              <a:t>Ambiguous definitions</a:t>
            </a:r>
          </a:p>
          <a:p>
            <a:pPr lvl="1"/>
            <a:r>
              <a:rPr lang="en-US" dirty="0" smtClean="0"/>
              <a:t>Unused resources (i.e. image files)</a:t>
            </a:r>
          </a:p>
        </p:txBody>
      </p:sp>
    </p:spTree>
    <p:extLst>
      <p:ext uri="{BB962C8B-B14F-4D97-AF65-F5344CB8AC3E}">
        <p14:creationId xmlns:p14="http://schemas.microsoft.com/office/powerpoint/2010/main" val="1260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(3):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Markup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linking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Generated</a:t>
            </a:r>
            <a:r>
              <a:rPr lang="de-DE" dirty="0" smtClean="0"/>
              <a:t> links sensitive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369983"/>
                </a:solidFill>
              </a:rPr>
              <a:t>spelling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typos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renames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deletions</a:t>
            </a:r>
            <a:endParaRPr lang="de-DE" dirty="0">
              <a:solidFill>
                <a:srgbClr val="369983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4" y="3650079"/>
            <a:ext cx="7148916" cy="2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(1): Checks</a:t>
            </a:r>
            <a:endParaRPr lang="de-DE" dirty="0"/>
          </a:p>
        </p:txBody>
      </p:sp>
      <p:pic>
        <p:nvPicPr>
          <p:cNvPr id="4" name="Inhaltsplatzhalter 3" descr="HTML_Sanity_Checker_Architecture_Docume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6488"/>
          <a:stretch>
            <a:fillRect/>
          </a:stretch>
        </p:blipFill>
        <p:spPr>
          <a:xfrm>
            <a:off x="104747" y="1406364"/>
            <a:ext cx="8990160" cy="4944242"/>
          </a:xfrm>
        </p:spPr>
      </p:pic>
    </p:spTree>
    <p:extLst>
      <p:ext uri="{BB962C8B-B14F-4D97-AF65-F5344CB8AC3E}">
        <p14:creationId xmlns:p14="http://schemas.microsoft.com/office/powerpoint/2010/main" val="214751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(2), Global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8770"/>
              </p:ext>
            </p:extLst>
          </p:nvPr>
        </p:nvGraphicFramePr>
        <p:xfrm>
          <a:off x="209492" y="1593410"/>
          <a:ext cx="8576080" cy="43586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18650"/>
                <a:gridCol w="595743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Read HTML </a:t>
                      </a:r>
                      <a:r>
                        <a:rPr lang="de-DE" sz="2000" b="0" dirty="0" err="1" smtClean="0"/>
                        <a:t>file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read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name</a:t>
                      </a:r>
                      <a:r>
                        <a:rPr lang="de-DE" b="0" baseline="0" dirty="0" smtClean="0"/>
                        <a:t> / </a:t>
                      </a:r>
                      <a:r>
                        <a:rPr lang="de-DE" b="0" baseline="0" dirty="0" err="1" smtClean="0"/>
                        <a:t>location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to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process</a:t>
                      </a:r>
                      <a:r>
                        <a:rPr lang="de-DE" sz="2000" b="0" dirty="0" smtClean="0"/>
                        <a:t> multiple </a:t>
                      </a:r>
                      <a:r>
                        <a:rPr lang="de-DE" sz="2000" b="0" dirty="0" err="1" smtClean="0"/>
                        <a:t>files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set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to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processes</a:t>
                      </a:r>
                      <a:r>
                        <a:rPr lang="de-DE" b="0" dirty="0" smtClean="0"/>
                        <a:t> in a </a:t>
                      </a:r>
                      <a:r>
                        <a:rPr lang="de-DE" b="0" dirty="0" err="1" smtClean="0"/>
                        <a:t>single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run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produce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joint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report</a:t>
                      </a:r>
                      <a:r>
                        <a:rPr lang="de-DE" b="0" dirty="0" smtClean="0"/>
                        <a:t>. </a:t>
                      </a:r>
                      <a:r>
                        <a:rPr lang="de-DE" b="0" dirty="0" err="1" smtClean="0"/>
                        <a:t>Useful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for</a:t>
                      </a:r>
                      <a:r>
                        <a:rPr lang="de-DE" b="0" dirty="0" smtClean="0"/>
                        <a:t> e.g. API </a:t>
                      </a:r>
                      <a:r>
                        <a:rPr lang="de-DE" b="0" dirty="0" err="1" smtClean="0"/>
                        <a:t>documentation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many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referencing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each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other</a:t>
                      </a:r>
                      <a:r>
                        <a:rPr lang="de-DE" b="0" dirty="0" smtClean="0"/>
                        <a:t>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Gradle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plugin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usable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Gradle-plugin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Command </a:t>
                      </a:r>
                      <a:r>
                        <a:rPr lang="de-DE" sz="2000" b="0" dirty="0" err="1" smtClean="0"/>
                        <a:t>line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0" baseline="0" dirty="0" err="1" smtClean="0"/>
                        <a:t>usage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callable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from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command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line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with</a:t>
                      </a:r>
                      <a:r>
                        <a:rPr lang="de-DE" b="0" baseline="0" dirty="0" smtClean="0"/>
                        <a:t> minimal </a:t>
                      </a:r>
                      <a:r>
                        <a:rPr lang="de-DE" b="0" baseline="0" dirty="0" err="1" smtClean="0"/>
                        <a:t>prerequisites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installation</a:t>
                      </a:r>
                      <a:r>
                        <a:rPr lang="de-DE" b="0" baseline="0" dirty="0" smtClean="0"/>
                        <a:t>. 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output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Available</a:t>
                      </a:r>
                      <a:r>
                        <a:rPr lang="de-DE" sz="2000" b="0" dirty="0" smtClean="0"/>
                        <a:t> on </a:t>
                      </a:r>
                      <a:r>
                        <a:rPr lang="de-DE" sz="2000" b="0" dirty="0" err="1" smtClean="0"/>
                        <a:t>public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repository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Like</a:t>
                      </a:r>
                      <a:r>
                        <a:rPr lang="de-DE" b="0" dirty="0" smtClean="0"/>
                        <a:t>, e.g. </a:t>
                      </a:r>
                      <a:r>
                        <a:rPr lang="de-DE" b="0" dirty="0" err="1" smtClean="0"/>
                        <a:t>Bintray</a:t>
                      </a:r>
                      <a:r>
                        <a:rPr lang="de-DE" b="0" dirty="0" smtClean="0"/>
                        <a:t>, </a:t>
                      </a:r>
                      <a:r>
                        <a:rPr lang="de-DE" b="0" dirty="0" err="1" smtClean="0"/>
                        <a:t>Jcenter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</a:t>
                      </a:r>
                      <a:r>
                        <a:rPr lang="de-DE" b="0" dirty="0" smtClean="0"/>
                        <a:t>-</a:t>
                      </a:r>
                      <a:r>
                        <a:rPr lang="de-DE" b="0" dirty="0" err="1" smtClean="0"/>
                        <a:t>Plugin</a:t>
                      </a:r>
                      <a:r>
                        <a:rPr lang="de-DE" b="0" dirty="0" smtClean="0"/>
                        <a:t>-Repository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Include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suggestions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In </a:t>
                      </a:r>
                      <a:r>
                        <a:rPr lang="de-DE" b="0" dirty="0" err="1" smtClean="0"/>
                        <a:t>case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e.g.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broken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cross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references</a:t>
                      </a:r>
                      <a:r>
                        <a:rPr lang="de-DE" b="0" baseline="0" dirty="0" smtClean="0"/>
                        <a:t>, </a:t>
                      </a:r>
                      <a:r>
                        <a:rPr lang="de-DE" b="0" baseline="0" dirty="0" err="1" smtClean="0"/>
                        <a:t>shall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provide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suggestions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what</a:t>
                      </a:r>
                      <a:r>
                        <a:rPr lang="de-DE" b="0" baseline="0" dirty="0" smtClean="0"/>
                        <a:t> „</a:t>
                      </a:r>
                      <a:r>
                        <a:rPr lang="de-DE" b="0" baseline="0" dirty="0" err="1" smtClean="0"/>
                        <a:t>could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have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been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meant</a:t>
                      </a:r>
                      <a:r>
                        <a:rPr lang="de-DE" b="0" baseline="0" dirty="0" smtClean="0"/>
                        <a:t>“ (</a:t>
                      </a:r>
                      <a:r>
                        <a:rPr lang="de-DE" b="0" baseline="0" dirty="0" err="1" smtClean="0"/>
                        <a:t>by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applying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string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similarity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searches</a:t>
                      </a:r>
                      <a:r>
                        <a:rPr lang="de-DE" b="0" baseline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728</Words>
  <Application>Microsoft Macintosh PowerPoint</Application>
  <PresentationFormat>Bildschirmpräsentation (4:3)</PresentationFormat>
  <Paragraphs>159</Paragraphs>
  <Slides>27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Office Theme</vt:lpstr>
      <vt:lpstr>HTML Sanity Checker</vt:lpstr>
      <vt:lpstr>Prerequisites</vt:lpstr>
      <vt:lpstr>Intro and (Business) Goal</vt:lpstr>
      <vt:lpstr>Intro and Business Goals</vt:lpstr>
      <vt:lpstr>Goal (Output)</vt:lpstr>
      <vt:lpstr>Intro (2): What can go wrong...</vt:lpstr>
      <vt:lpstr>Intro (3): Why can it go wrong?</vt:lpstr>
      <vt:lpstr>Requirements (1): Checks</vt:lpstr>
      <vt:lpstr>Requirements (2), Global</vt:lpstr>
      <vt:lpstr>Architecture Quality Goals</vt:lpstr>
      <vt:lpstr>Constraints</vt:lpstr>
      <vt:lpstr>(Business) Context</vt:lpstr>
      <vt:lpstr>(Technical) Context</vt:lpstr>
      <vt:lpstr>Solution Strategy</vt:lpstr>
      <vt:lpstr>Building Blocks (Level 1)</vt:lpstr>
      <vt:lpstr>Building Blocks (HSC Core, Level 2)</vt:lpstr>
      <vt:lpstr>HSC Core, Level 2 (ff)</vt:lpstr>
      <vt:lpstr>Building Blocks (Checker, Level 3)</vt:lpstr>
      <vt:lpstr>Building Blocks (ResultsCollector, L.3)</vt:lpstr>
      <vt:lpstr>Building Blocks  Hierarchy</vt:lpstr>
      <vt:lpstr>Runtime (perform all checks)</vt:lpstr>
      <vt:lpstr>Deployment</vt:lpstr>
      <vt:lpstr>Crosscutting Concepts (Domain)</vt:lpstr>
      <vt:lpstr>Crosscutting Concepts (Template Method)</vt:lpstr>
      <vt:lpstr>Decisions</vt:lpstr>
      <vt:lpstr>Open Issues</vt:lpstr>
      <vt:lpstr>Glossary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Sanity Checker Architecture Documentation</dc:title>
  <dc:subject/>
  <dc:creator>Gernot Starke</dc:creator>
  <cp:keywords/>
  <dc:description/>
  <cp:lastModifiedBy>Gernot Starke</cp:lastModifiedBy>
  <cp:revision>77</cp:revision>
  <dcterms:created xsi:type="dcterms:W3CDTF">2010-04-12T23:12:02Z</dcterms:created>
  <dcterms:modified xsi:type="dcterms:W3CDTF">2015-09-26T07:33:06Z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