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rlito"/>
          <a:ea typeface="Carlito"/>
          <a:cs typeface="Carlit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rlito"/>
          <a:ea typeface="Carlito"/>
          <a:cs typeface="Carlit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rlito"/>
          <a:ea typeface="Carlito"/>
          <a:cs typeface="Carlit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rlito"/>
          <a:ea typeface="Carlito"/>
          <a:cs typeface="Carlit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rlito"/>
          <a:ea typeface="Carlito"/>
          <a:cs typeface="Carlit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rlito"/>
          <a:ea typeface="Carlito"/>
          <a:cs typeface="Carlito"/>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rlito"/>
          <a:ea typeface="Carlito"/>
          <a:cs typeface="Carlito"/>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4" name="Click to add presentation title"/>
          <p:cNvSpPr txBox="1"/>
          <p:nvPr>
            <p:ph type="title" hasCustomPrompt="1"/>
          </p:nvPr>
        </p:nvSpPr>
        <p:spPr>
          <a:xfrm>
            <a:off x="1187624" y="739552"/>
            <a:ext cx="7632849" cy="1470026"/>
          </a:xfrm>
          <a:prstGeom prst="rect">
            <a:avLst/>
          </a:prstGeom>
        </p:spPr>
        <p:txBody>
          <a:bodyPr/>
          <a:lstStyle>
            <a:lvl1pPr algn="l">
              <a:defRPr>
                <a:solidFill>
                  <a:srgbClr val="FFFFFF"/>
                </a:solidFill>
              </a:defRPr>
            </a:lvl1pPr>
          </a:lstStyle>
          <a:p>
            <a:pPr/>
            <a:r>
              <a:t>Click to add presentation title</a:t>
            </a:r>
          </a:p>
        </p:txBody>
      </p:sp>
      <p:sp>
        <p:nvSpPr>
          <p:cNvPr id="15" name="Body Level One…"/>
          <p:cNvSpPr txBox="1"/>
          <p:nvPr>
            <p:ph type="body" sz="quarter" idx="1" hasCustomPrompt="1"/>
          </p:nvPr>
        </p:nvSpPr>
        <p:spPr>
          <a:xfrm>
            <a:off x="1187624" y="1844824"/>
            <a:ext cx="6049963" cy="1152526"/>
          </a:xfrm>
          <a:prstGeom prst="rect">
            <a:avLst/>
          </a:prstGeom>
        </p:spPr>
        <p:txBody>
          <a:bodyPr/>
          <a:lstStyle>
            <a:lvl1pPr marL="0" indent="0">
              <a:spcBef>
                <a:spcPts val="600"/>
              </a:spcBef>
              <a:buSzTx/>
              <a:buFontTx/>
              <a:buNone/>
              <a:defRPr sz="2800">
                <a:solidFill>
                  <a:srgbClr val="FFFFFF"/>
                </a:solidFill>
              </a:defRPr>
            </a:lvl1pPr>
            <a:lvl2pPr marL="742950" indent="-285750">
              <a:spcBef>
                <a:spcPts val="600"/>
              </a:spcBef>
              <a:buFontTx/>
              <a:defRPr sz="2800">
                <a:solidFill>
                  <a:srgbClr val="FFFFFF"/>
                </a:solidFill>
              </a:defRPr>
            </a:lvl2pPr>
            <a:lvl3pPr marL="1181100" indent="-266700">
              <a:spcBef>
                <a:spcPts val="600"/>
              </a:spcBef>
              <a:buFontTx/>
              <a:defRPr sz="2800">
                <a:solidFill>
                  <a:srgbClr val="FFFFFF"/>
                </a:solidFill>
              </a:defRPr>
            </a:lvl3pPr>
            <a:lvl4pPr marL="1691639" indent="-320039">
              <a:spcBef>
                <a:spcPts val="600"/>
              </a:spcBef>
              <a:buFontTx/>
              <a:defRPr sz="2800">
                <a:solidFill>
                  <a:srgbClr val="FFFFFF"/>
                </a:solidFill>
              </a:defRPr>
            </a:lvl4pPr>
            <a:lvl5pPr marL="2148839" indent="-320039">
              <a:spcBef>
                <a:spcPts val="600"/>
              </a:spcBef>
              <a:buFontTx/>
              <a:defRPr sz="2800">
                <a:solidFill>
                  <a:srgbClr val="FFFFFF"/>
                </a:solidFill>
              </a:defRPr>
            </a:lvl5pPr>
          </a:lstStyle>
          <a:p>
            <a:pPr/>
            <a:r>
              <a:t>Click to add speaker name(s)</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lvl1pPr>
              <a:defRPr>
                <a:solidFill>
                  <a:srgbClr val="00ADBB"/>
                </a:solidFill>
              </a:defRPr>
            </a:lvl1pPr>
          </a:lstStyle>
          <a:p>
            <a:pPr/>
            <a:r>
              <a:t>Title Text</a:t>
            </a:r>
          </a:p>
        </p:txBody>
      </p:sp>
      <p:sp>
        <p:nvSpPr>
          <p:cNvPr id="33" name="Body Level One…"/>
          <p:cNvSpPr txBox="1"/>
          <p:nvPr>
            <p:ph type="body" sz="half" idx="1"/>
          </p:nvPr>
        </p:nvSpPr>
        <p:spPr>
          <a:xfrm>
            <a:off x="457200" y="1600200"/>
            <a:ext cx="4038600" cy="4525963"/>
          </a:xfrm>
          <a:prstGeom prst="rect">
            <a:avLst/>
          </a:prstGeom>
        </p:spPr>
        <p:txBody>
          <a:bodyPr/>
          <a:lstStyle>
            <a:lvl1pPr>
              <a:spcBef>
                <a:spcPts val="600"/>
              </a:spcBef>
              <a:defRPr sz="2800">
                <a:solidFill>
                  <a:srgbClr val="000000"/>
                </a:solidFill>
              </a:defRPr>
            </a:lvl1pPr>
            <a:lvl2pPr marL="790575" indent="-333375">
              <a:spcBef>
                <a:spcPts val="600"/>
              </a:spcBef>
              <a:defRPr sz="2800">
                <a:solidFill>
                  <a:srgbClr val="000000"/>
                </a:solidFill>
              </a:defRPr>
            </a:lvl2pPr>
            <a:lvl3pPr marL="1234439" indent="-320039">
              <a:spcBef>
                <a:spcPts val="600"/>
              </a:spcBef>
              <a:defRPr sz="2800">
                <a:solidFill>
                  <a:srgbClr val="000000"/>
                </a:solidFill>
              </a:defRPr>
            </a:lvl3pPr>
            <a:lvl4pPr marL="1727200" indent="-355600">
              <a:spcBef>
                <a:spcPts val="600"/>
              </a:spcBef>
              <a:defRPr sz="2800">
                <a:solidFill>
                  <a:srgbClr val="000000"/>
                </a:solidFill>
              </a:defRPr>
            </a:lvl4pPr>
            <a:lvl5pPr marL="2184400" indent="-355600">
              <a:spcBef>
                <a:spcPts val="600"/>
              </a:spcBef>
              <a:defRPr sz="28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Rectangle 9"/>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35" name="TextBox 10"/>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lvl1pPr>
              <a:defRPr>
                <a:solidFill>
                  <a:srgbClr val="00ADBB"/>
                </a:solidFill>
                <a:latin typeface="Futura Bk BT"/>
                <a:ea typeface="Futura Bk BT"/>
                <a:cs typeface="Futura Bk BT"/>
                <a:sym typeface="Futura Bk BT"/>
              </a:defRPr>
            </a:lvl1pPr>
          </a:lstStyle>
          <a:p>
            <a:pPr/>
            <a:r>
              <a:t>Title Text</a:t>
            </a:r>
          </a:p>
        </p:txBody>
      </p:sp>
      <p:sp>
        <p:nvSpPr>
          <p:cNvPr id="44"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a:solidFill>
                  <a:srgbClr val="000000"/>
                </a:solidFill>
              </a:defRPr>
            </a:lvl1pPr>
            <a:lvl2pPr marL="0" indent="457200">
              <a:spcBef>
                <a:spcPts val="500"/>
              </a:spcBef>
              <a:buSzTx/>
              <a:buFontTx/>
              <a:buNone/>
              <a:defRPr sz="2400">
                <a:solidFill>
                  <a:srgbClr val="000000"/>
                </a:solidFill>
              </a:defRPr>
            </a:lvl2pPr>
            <a:lvl3pPr marL="0" indent="914400">
              <a:spcBef>
                <a:spcPts val="500"/>
              </a:spcBef>
              <a:buSzTx/>
              <a:buFontTx/>
              <a:buNone/>
              <a:defRPr sz="2400">
                <a:solidFill>
                  <a:srgbClr val="000000"/>
                </a:solidFill>
              </a:defRPr>
            </a:lvl3pPr>
            <a:lvl4pPr marL="0" indent="1371600">
              <a:spcBef>
                <a:spcPts val="500"/>
              </a:spcBef>
              <a:buSzTx/>
              <a:buFontTx/>
              <a:buNone/>
              <a:defRPr sz="2400">
                <a:solidFill>
                  <a:srgbClr val="000000"/>
                </a:solidFill>
              </a:defRPr>
            </a:lvl4pPr>
            <a:lvl5pPr marL="0" indent="1828800">
              <a:spcBef>
                <a:spcPts val="500"/>
              </a:spcBef>
              <a:buSzTx/>
              <a:buFontTx/>
              <a:buNone/>
              <a:defRPr sz="2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a:solidFill>
                  <a:srgbClr val="000000"/>
                </a:solidFill>
              </a:defRPr>
            </a:pPr>
          </a:p>
        </p:txBody>
      </p:sp>
      <p:sp>
        <p:nvSpPr>
          <p:cNvPr id="46" name="Rectangle 10"/>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47" name="TextBox 11"/>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lvl1pPr>
              <a:defRPr>
                <a:solidFill>
                  <a:srgbClr val="00ADBB"/>
                </a:solidFill>
              </a:defRPr>
            </a:lvl1pPr>
          </a:lstStyle>
          <a:p>
            <a:pPr/>
            <a:r>
              <a:t>Title Text</a:t>
            </a:r>
          </a:p>
        </p:txBody>
      </p:sp>
      <p:sp>
        <p:nvSpPr>
          <p:cNvPr id="56" name="Rectangle 6"/>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57" name="TextBox 7"/>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65" name="Rectangle 5"/>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66" name="TextBox 6"/>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4" name="Title Text"/>
          <p:cNvSpPr txBox="1"/>
          <p:nvPr>
            <p:ph type="title"/>
          </p:nvPr>
        </p:nvSpPr>
        <p:spPr>
          <a:xfrm>
            <a:off x="457200" y="273050"/>
            <a:ext cx="3008314" cy="1162050"/>
          </a:xfrm>
          <a:prstGeom prst="rect">
            <a:avLst/>
          </a:prstGeom>
        </p:spPr>
        <p:txBody>
          <a:bodyPr anchor="b"/>
          <a:lstStyle>
            <a:lvl1pPr algn="l">
              <a:defRPr sz="2000">
                <a:solidFill>
                  <a:srgbClr val="00ADBB"/>
                </a:solidFill>
                <a:latin typeface="Futura Bk BT"/>
                <a:ea typeface="Futura Bk BT"/>
                <a:cs typeface="Futura Bk BT"/>
                <a:sym typeface="Futura Bk BT"/>
              </a:defRPr>
            </a:lvl1pPr>
          </a:lstStyle>
          <a:p>
            <a:pPr/>
            <a:r>
              <a:t>Title Text</a:t>
            </a:r>
          </a:p>
        </p:txBody>
      </p:sp>
      <p:sp>
        <p:nvSpPr>
          <p:cNvPr id="75" name="Body Level One…"/>
          <p:cNvSpPr txBox="1"/>
          <p:nvPr>
            <p:ph type="body" idx="1"/>
          </p:nvPr>
        </p:nvSpPr>
        <p:spPr>
          <a:xfrm>
            <a:off x="3575050" y="273050"/>
            <a:ext cx="5111750" cy="5853113"/>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solidFill>
                  <a:srgbClr val="000000"/>
                </a:solidFill>
              </a:defRPr>
            </a:pPr>
          </a:p>
        </p:txBody>
      </p:sp>
      <p:sp>
        <p:nvSpPr>
          <p:cNvPr id="77" name="Rectangle 8"/>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78" name="TextBox 9"/>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Title Text"/>
          <p:cNvSpPr txBox="1"/>
          <p:nvPr>
            <p:ph type="title"/>
          </p:nvPr>
        </p:nvSpPr>
        <p:spPr>
          <a:xfrm>
            <a:off x="1792288" y="4800600"/>
            <a:ext cx="5486401" cy="566738"/>
          </a:xfrm>
          <a:prstGeom prst="rect">
            <a:avLst/>
          </a:prstGeom>
        </p:spPr>
        <p:txBody>
          <a:bodyPr anchor="b"/>
          <a:lstStyle>
            <a:lvl1pPr algn="l">
              <a:defRPr sz="2000">
                <a:solidFill>
                  <a:srgbClr val="00ADBB"/>
                </a:solidFill>
                <a:latin typeface="Futura Bk BT"/>
                <a:ea typeface="Futura Bk BT"/>
                <a:cs typeface="Futura Bk BT"/>
                <a:sym typeface="Futura Bk BT"/>
              </a:defRPr>
            </a:lvl1pPr>
          </a:lstStyle>
          <a:p>
            <a:pPr/>
            <a:r>
              <a:t>Title Text</a:t>
            </a:r>
          </a:p>
        </p:txBody>
      </p:sp>
      <p:sp>
        <p:nvSpPr>
          <p:cNvPr id="87"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8"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solidFill>
                  <a:srgbClr val="000000"/>
                </a:solidFill>
              </a:defRPr>
            </a:lvl1pPr>
            <a:lvl2pPr marL="0" indent="457200">
              <a:spcBef>
                <a:spcPts val="300"/>
              </a:spcBef>
              <a:buSzTx/>
              <a:buFontTx/>
              <a:buNone/>
              <a:defRPr sz="1400">
                <a:solidFill>
                  <a:srgbClr val="000000"/>
                </a:solidFill>
              </a:defRPr>
            </a:lvl2pPr>
            <a:lvl3pPr marL="0" indent="914400">
              <a:spcBef>
                <a:spcPts val="300"/>
              </a:spcBef>
              <a:buSzTx/>
              <a:buFontTx/>
              <a:buNone/>
              <a:defRPr sz="1400">
                <a:solidFill>
                  <a:srgbClr val="000000"/>
                </a:solidFill>
              </a:defRPr>
            </a:lvl3pPr>
            <a:lvl4pPr marL="0" indent="1371600">
              <a:spcBef>
                <a:spcPts val="300"/>
              </a:spcBef>
              <a:buSzTx/>
              <a:buFontTx/>
              <a:buNone/>
              <a:defRPr sz="1400">
                <a:solidFill>
                  <a:srgbClr val="000000"/>
                </a:solidFill>
              </a:defRPr>
            </a:lvl4pPr>
            <a:lvl5pPr marL="0" indent="1828800">
              <a:spcBef>
                <a:spcPts val="300"/>
              </a:spcBef>
              <a:buSzTx/>
              <a:buFontTx/>
              <a:buNone/>
              <a:defRPr sz="1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89" name="Rectangle 8"/>
          <p:cNvSpPr/>
          <p:nvPr/>
        </p:nvSpPr>
        <p:spPr>
          <a:xfrm>
            <a:off x="-36513" y="6381327"/>
            <a:ext cx="9180514" cy="476673"/>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90" name="TextBox 9"/>
          <p:cNvSpPr txBox="1"/>
          <p:nvPr/>
        </p:nvSpPr>
        <p:spPr>
          <a:xfrm>
            <a:off x="5985105" y="6404219"/>
            <a:ext cx="3108399"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REACH Water Security and Poverty Conference 27-29 March | Keble College, Oxford</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Layout">
    <p:spTree>
      <p:nvGrpSpPr>
        <p:cNvPr id="1" name=""/>
        <p:cNvGrpSpPr/>
        <p:nvPr/>
      </p:nvGrpSpPr>
      <p:grpSpPr>
        <a:xfrm>
          <a:off x="0" y="0"/>
          <a:ext cx="0" cy="0"/>
          <a:chOff x="0" y="0"/>
          <a:chExt cx="0" cy="0"/>
        </a:xfrm>
      </p:grpSpPr>
      <p:pic>
        <p:nvPicPr>
          <p:cNvPr id="98" name="Picture 1" descr="Picture 1"/>
          <p:cNvPicPr>
            <a:picLocks noChangeAspect="1"/>
          </p:cNvPicPr>
          <p:nvPr/>
        </p:nvPicPr>
        <p:blipFill>
          <a:blip r:embed="rId2">
            <a:extLst/>
          </a:blip>
          <a:stretch>
            <a:fillRect/>
          </a:stretch>
        </p:blipFill>
        <p:spPr>
          <a:xfrm>
            <a:off x="0" y="-27384"/>
            <a:ext cx="9252520" cy="6908270"/>
          </a:xfrm>
          <a:prstGeom prst="rect">
            <a:avLst/>
          </a:prstGeom>
          <a:ln w="12700">
            <a:miter lim="400000"/>
          </a:ln>
        </p:spPr>
      </p:pic>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Rectangle 3"/>
          <p:cNvSpPr/>
          <p:nvPr/>
        </p:nvSpPr>
        <p:spPr>
          <a:xfrm>
            <a:off x="0" y="6308725"/>
            <a:ext cx="9144000" cy="549275"/>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5" name="TextBox 6"/>
          <p:cNvSpPr txBox="1"/>
          <p:nvPr/>
        </p:nvSpPr>
        <p:spPr>
          <a:xfrm>
            <a:off x="5985105" y="6404219"/>
            <a:ext cx="310839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FFFFFF"/>
                </a:solidFill>
                <a:latin typeface="Segoe UI"/>
                <a:ea typeface="Segoe UI"/>
                <a:cs typeface="Segoe UI"/>
                <a:sym typeface="Segoe UI"/>
              </a:defRPr>
            </a:lvl1pPr>
          </a:lstStyle>
          <a:p>
            <a:pPr/>
            <a:r>
              <a:t> </a:t>
            </a:r>
          </a:p>
        </p:txBody>
      </p:sp>
      <p:pic>
        <p:nvPicPr>
          <p:cNvPr id="6" name="Picture 5" descr="Picture 5"/>
          <p:cNvPicPr>
            <a:picLocks noChangeAspect="1"/>
          </p:cNvPicPr>
          <p:nvPr/>
        </p:nvPicPr>
        <p:blipFill>
          <a:blip r:embed="rId2">
            <a:extLst/>
          </a:blip>
          <a:stretch>
            <a:fillRect/>
          </a:stretch>
        </p:blipFill>
        <p:spPr>
          <a:xfrm>
            <a:off x="448253" y="6420429"/>
            <a:ext cx="3538736" cy="345893"/>
          </a:xfrm>
          <a:prstGeom prst="rect">
            <a:avLst/>
          </a:prstGeom>
          <a:ln w="12700">
            <a:miter lim="400000"/>
          </a:ln>
        </p:spPr>
      </p:pic>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27B7BB"/>
          </a:solidFill>
          <a:uFillTx/>
          <a:latin typeface="Segoe UI"/>
          <a:ea typeface="Segoe UI"/>
          <a:cs typeface="Segoe UI"/>
          <a:sym typeface="Segoe U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262626"/>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xarray.dev/en/stable/" TargetMode="External"/><Relationship Id="rId3" Type="http://schemas.openxmlformats.org/officeDocument/2006/relationships/hyperlink" Target="" TargetMode="External"/><Relationship Id="rId4" Type="http://schemas.openxmlformats.org/officeDocument/2006/relationships/hyperlink" Target="https://pandas.pydata.org" TargetMode="External"/><Relationship Id="rId5" Type="http://schemas.openxmlformats.org/officeDocument/2006/relationships/hyperlink" Target="https://scitools.org.uk/cartopy/docs/latest/getting_started/index.html" TargetMode="External"/><Relationship Id="rId6" Type="http://schemas.openxmlformats.org/officeDocument/2006/relationships/hyperlink" Target="https://docs.digitalearthafrica.org/en/latest/sandbox/notebooks/Beginners_guide/07_Intro_to_xarray.html" TargetMode="External"/><Relationship Id="rId7" Type="http://schemas.openxmlformats.org/officeDocument/2006/relationships/hyperlink" Target="https://learn.digitalearthafrica.org/dashboard" TargetMode="External"/><Relationship Id="rId8" Type="http://schemas.openxmlformats.org/officeDocument/2006/relationships/hyperlink" Target="https://climate.usu.edu/people/yoshi/pyclm101/index.html" TargetMode="External"/><Relationship Id="rId9" Type="http://schemas.openxmlformats.org/officeDocument/2006/relationships/hyperlink" Target="https://www.ceh.ac.uk/training/climate-data-analysis-python" TargetMode="External"/><Relationship Id="rId10" Type="http://schemas.openxmlformats.org/officeDocument/2006/relationships/hyperlink" Target="https://xclim.readthedocs.io/en/stable/index.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hc.ucsb.edu/data/chirps" TargetMode="External"/><Relationship Id="rId3" Type="http://schemas.openxmlformats.org/officeDocument/2006/relationships/hyperlink" Target="https://www.tamsat.org.uk" TargetMode="External"/><Relationship Id="rId4" Type="http://schemas.openxmlformats.org/officeDocument/2006/relationships/hyperlink" Target="https://www.chc.ucsb.edu/data/chirtsmonthly" TargetMode="External"/><Relationship Id="rId5" Type="http://schemas.openxmlformats.org/officeDocument/2006/relationships/hyperlink" Target="https://crudata.uea.ac.uk/cru/data/hrg/" TargetMode="External"/><Relationship Id="rId6" Type="http://schemas.openxmlformats.org/officeDocument/2006/relationships/hyperlink" Target="https://cds.climate.copernicus.eu/cdsapp#!/search?type=dataset&amp;text=ERA5" TargetMode="External"/><Relationship Id="rId7" Type="http://schemas.openxmlformats.org/officeDocument/2006/relationships/hyperlink" Target="https://help.ceda.ac.uk/article/4801-cmip6-data"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lendyer/python_workshop"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llen.dyer@ouce.ox.ac.uk" TargetMode="External"/><Relationship Id="rId3" Type="http://schemas.openxmlformats.org/officeDocument/2006/relationships/hyperlink" Target="mailto:solomon.g@wlrc-eth.org"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2.jpeg"/><Relationship Id="rId4" Type="http://schemas.openxmlformats.org/officeDocument/2006/relationships/image" Target="../media/image1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conda.io/projects/conda/en/latest/user-guide/cheatsheet.html" TargetMode="External"/><Relationship Id="rId3" Type="http://schemas.openxmlformats.org/officeDocument/2006/relationships/hyperlink" Target="https://docs.conda.io/projects/conda/en/latest/user-guide/troubleshooting.html" TargetMode="External"/><Relationship Id="rId4" Type="http://schemas.openxmlformats.org/officeDocument/2006/relationships/hyperlink" Target="https://anaconda.org/conda-forge/ncview" TargetMode="External"/><Relationship Id="rId5" Type="http://schemas.openxmlformats.org/officeDocument/2006/relationships/hyperlink" Target="https://anaconda.org/conda-forge/cdo" TargetMode="External"/><Relationship Id="rId6" Type="http://schemas.openxmlformats.org/officeDocument/2006/relationships/hyperlink" Target="https://docs.xarray.dev/en/stable/" TargetMode="External"/><Relationship Id="rId7" Type="http://schemas.openxmlformats.org/officeDocument/2006/relationships/hyperlink" Target="https://pandas.pydata.org" TargetMode="External"/><Relationship Id="rId8" Type="http://schemas.openxmlformats.org/officeDocument/2006/relationships/hyperlink" Target="" TargetMode="External"/><Relationship Id="rId9" Type="http://schemas.openxmlformats.org/officeDocument/2006/relationships/hyperlink" Target="https://docs.digitalearthafrica.org/en/latest/sandbox/notebooks/Beginners_guide/07_Intro_to_xarray.html" TargetMode="External"/><Relationship Id="rId10" Type="http://schemas.openxmlformats.org/officeDocument/2006/relationships/hyperlink" Target="https://learn.digitalearthafrica.org/dashboard" TargetMode="External"/><Relationship Id="rId11" Type="http://schemas.openxmlformats.org/officeDocument/2006/relationships/hyperlink" Target="https://climate.usu.edu/people/yoshi/pyclm101/index.html" TargetMode="External"/><Relationship Id="rId12" Type="http://schemas.openxmlformats.org/officeDocument/2006/relationships/hyperlink" Target="https://www.ceh.ac.uk/training/climate-data-analysis-python" TargetMode="External"/><Relationship Id="rId13" Type="http://schemas.openxmlformats.org/officeDocument/2006/relationships/hyperlink" Target="https://xclim.readthedocs.io/en/stable/index.html"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cpac.net/open-data-sources/" TargetMode="External"/><Relationship Id="rId3" Type="http://schemas.openxmlformats.org/officeDocument/2006/relationships/hyperlink" Target="https://www.chc.ucsb.edu/data/chirps" TargetMode="External"/><Relationship Id="rId4" Type="http://schemas.openxmlformats.org/officeDocument/2006/relationships/hyperlink" Target="https://www.tamsat.org.uk" TargetMode="External"/><Relationship Id="rId5" Type="http://schemas.openxmlformats.org/officeDocument/2006/relationships/hyperlink" Target="https://www.chc.ucsb.edu/data/chirtsmonthly" TargetMode="External"/><Relationship Id="rId6" Type="http://schemas.openxmlformats.org/officeDocument/2006/relationships/hyperlink" Target="https://crudata.uea.ac.uk/cru/data/hrg/" TargetMode="External"/><Relationship Id="rId7" Type="http://schemas.openxmlformats.org/officeDocument/2006/relationships/hyperlink" Target="https://cds.climate.copernicus.eu/cdsapp#!/search?type=dataset&amp;text=ERA5" TargetMode="External"/><Relationship Id="rId8" Type="http://schemas.openxmlformats.org/officeDocument/2006/relationships/hyperlink" Target="https://help.ceda.ac.uk/article/4801-cmip6-data"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tlassian.com/git/tutorials" TargetMode="External"/><Relationship Id="rId3" Type="http://schemas.openxmlformats.org/officeDocument/2006/relationships/hyperlink" Target="https://www.atlassian.com/git/tutorials/what-is-version-control" TargetMode="External"/><Relationship Id="rId4" Type="http://schemas.openxmlformats.org/officeDocument/2006/relationships/hyperlink" Target="https://www.atlassian.com/git/tutorials/setting-up-a-repository" TargetMode="External"/><Relationship Id="rId5" Type="http://schemas.openxmlformats.org/officeDocument/2006/relationships/hyperlink" Target="https://www.atlassian.com/git/tutorials/syncing"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lendyer/python_workshop" TargetMode="External"/><Relationship Id="rId3" Type="http://schemas.openxmlformats.org/officeDocument/2006/relationships/hyperlink" Target="https://github.com/Priority-on-African-Diagnostics"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iority-on-African-Diagnostics/LaunchPAD" TargetMode="External"/><Relationship Id="rId3" Type="http://schemas.openxmlformats.org/officeDocument/2006/relationships/image" Target="../media/image1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Rectangle 9"/>
          <p:cNvSpPr/>
          <p:nvPr/>
        </p:nvSpPr>
        <p:spPr>
          <a:xfrm>
            <a:off x="-4765" y="-1"/>
            <a:ext cx="9148765" cy="2521929"/>
          </a:xfrm>
          <a:prstGeom prst="rect">
            <a:avLst/>
          </a:prstGeom>
          <a:solidFill>
            <a:srgbClr val="00ADBB"/>
          </a:solidFill>
          <a:ln w="12700">
            <a:miter lim="400000"/>
          </a:ln>
        </p:spPr>
        <p:txBody>
          <a:bodyPr lIns="45719" rIns="45719" anchor="ctr"/>
          <a:lstStyle/>
          <a:p>
            <a:pPr algn="ctr">
              <a:defRPr>
                <a:solidFill>
                  <a:srgbClr val="FFFFFF"/>
                </a:solidFill>
              </a:defRPr>
            </a:pPr>
          </a:p>
        </p:txBody>
      </p:sp>
      <p:sp>
        <p:nvSpPr>
          <p:cNvPr id="109" name="Title 6"/>
          <p:cNvSpPr txBox="1"/>
          <p:nvPr>
            <p:ph type="title"/>
          </p:nvPr>
        </p:nvSpPr>
        <p:spPr>
          <a:xfrm>
            <a:off x="135889" y="88084"/>
            <a:ext cx="7956378" cy="1567202"/>
          </a:xfrm>
          <a:prstGeom prst="rect">
            <a:avLst/>
          </a:prstGeom>
        </p:spPr>
        <p:txBody>
          <a:bodyPr/>
          <a:lstStyle>
            <a:lvl1pPr>
              <a:defRPr i="1" sz="4000">
                <a:latin typeface="+mj-lt"/>
                <a:ea typeface="+mj-ea"/>
                <a:cs typeface="+mj-cs"/>
                <a:sym typeface="Calibri"/>
              </a:defRPr>
            </a:lvl1pPr>
          </a:lstStyle>
          <a:p>
            <a:pPr/>
            <a:r>
              <a:t>Climate information and adaptive Python tools for resilience</a:t>
            </a:r>
          </a:p>
        </p:txBody>
      </p:sp>
      <p:sp>
        <p:nvSpPr>
          <p:cNvPr id="110" name="Text Placeholder 7"/>
          <p:cNvSpPr txBox="1"/>
          <p:nvPr>
            <p:ph type="body" sz="quarter" idx="1"/>
          </p:nvPr>
        </p:nvSpPr>
        <p:spPr>
          <a:xfrm>
            <a:off x="179350" y="1543836"/>
            <a:ext cx="7488833" cy="1152526"/>
          </a:xfrm>
          <a:prstGeom prst="rect">
            <a:avLst/>
          </a:prstGeom>
        </p:spPr>
        <p:txBody>
          <a:bodyPr/>
          <a:lstStyle/>
          <a:p>
            <a:pPr defTabSz="777240">
              <a:spcBef>
                <a:spcPts val="400"/>
              </a:spcBef>
              <a:defRPr sz="1530">
                <a:latin typeface="+mj-lt"/>
                <a:ea typeface="+mj-ea"/>
                <a:cs typeface="+mj-cs"/>
                <a:sym typeface="Calibri"/>
              </a:defRPr>
            </a:pPr>
            <a:r>
              <a:t>Ellen Dyer</a:t>
            </a:r>
            <a:r>
              <a:rPr baseline="31999"/>
              <a:t>1</a:t>
            </a:r>
            <a:r>
              <a:t>, Mamo Kassegn</a:t>
            </a:r>
            <a:r>
              <a:rPr baseline="31999"/>
              <a:t>2</a:t>
            </a:r>
            <a:r>
              <a:t>, and Solomon Gebreyohannis Gebrehiwot</a:t>
            </a:r>
            <a:r>
              <a:rPr baseline="31999"/>
              <a:t>2</a:t>
            </a:r>
          </a:p>
          <a:p>
            <a:pPr defTabSz="777240">
              <a:spcBef>
                <a:spcPts val="400"/>
              </a:spcBef>
              <a:defRPr sz="1530">
                <a:latin typeface="+mj-lt"/>
                <a:ea typeface="+mj-ea"/>
                <a:cs typeface="+mj-cs"/>
                <a:sym typeface="Calibri"/>
              </a:defRPr>
            </a:pPr>
            <a:r>
              <a:rPr baseline="31999"/>
              <a:t>1</a:t>
            </a:r>
            <a:r>
              <a:t>University of Oxford, UK</a:t>
            </a:r>
          </a:p>
          <a:p>
            <a:pPr defTabSz="777240">
              <a:spcBef>
                <a:spcPts val="400"/>
              </a:spcBef>
              <a:defRPr sz="1530">
                <a:latin typeface="+mj-lt"/>
                <a:ea typeface="+mj-ea"/>
                <a:cs typeface="+mj-cs"/>
                <a:sym typeface="Calibri"/>
              </a:defRPr>
            </a:pPr>
            <a:r>
              <a:rPr baseline="31999"/>
              <a:t>2</a:t>
            </a:r>
            <a:r>
              <a:t>Water and Land Resource Center, AAU, Ethiopia</a:t>
            </a:r>
          </a:p>
        </p:txBody>
      </p:sp>
      <p:sp>
        <p:nvSpPr>
          <p:cNvPr id="111" name="TextBox 3"/>
          <p:cNvSpPr txBox="1"/>
          <p:nvPr/>
        </p:nvSpPr>
        <p:spPr>
          <a:xfrm>
            <a:off x="-4765" y="2526284"/>
            <a:ext cx="9144001" cy="2606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Segoe UI"/>
                <a:ea typeface="Segoe UI"/>
                <a:cs typeface="Segoe UI"/>
                <a:sym typeface="Segoe UI"/>
              </a:defRPr>
            </a:pPr>
          </a:p>
          <a:p>
            <a:pPr algn="ctr">
              <a:defRPr>
                <a:latin typeface="Segoe UI"/>
                <a:ea typeface="Segoe UI"/>
                <a:cs typeface="Segoe UI"/>
                <a:sym typeface="Segoe UI"/>
              </a:defRPr>
            </a:pPr>
          </a:p>
          <a:p>
            <a:pPr algn="ctr">
              <a:defRPr>
                <a:latin typeface="Segoe UI"/>
                <a:ea typeface="Segoe UI"/>
                <a:cs typeface="Segoe UI"/>
                <a:sym typeface="Segoe UI"/>
              </a:defRPr>
            </a:pPr>
          </a:p>
          <a:p>
            <a:pPr algn="ctr">
              <a:defRPr>
                <a:latin typeface="Segoe UI"/>
                <a:ea typeface="Segoe UI"/>
                <a:cs typeface="Segoe UI"/>
                <a:sym typeface="Segoe UI"/>
              </a:defRPr>
            </a:pPr>
          </a:p>
          <a:p>
            <a:pPr>
              <a:defRPr>
                <a:latin typeface="Segoe UI"/>
                <a:ea typeface="Segoe UI"/>
                <a:cs typeface="Segoe UI"/>
                <a:sym typeface="Segoe UI"/>
              </a:defRPr>
            </a:pPr>
          </a:p>
          <a:p>
            <a:pPr>
              <a:defRPr>
                <a:latin typeface="Segoe UI"/>
                <a:ea typeface="Segoe UI"/>
                <a:cs typeface="Segoe UI"/>
                <a:sym typeface="Segoe UI"/>
              </a:defRPr>
            </a:pPr>
          </a:p>
          <a:p>
            <a:pPr>
              <a:defRPr>
                <a:latin typeface="Segoe UI"/>
                <a:ea typeface="Segoe UI"/>
                <a:cs typeface="Segoe UI"/>
                <a:sym typeface="Segoe UI"/>
              </a:defRPr>
            </a:pPr>
          </a:p>
          <a:p>
            <a:pPr>
              <a:defRPr>
                <a:latin typeface="Segoe UI"/>
                <a:ea typeface="Segoe UI"/>
                <a:cs typeface="Segoe UI"/>
                <a:sym typeface="Segoe UI"/>
              </a:defRPr>
            </a:pPr>
            <a:br/>
          </a:p>
        </p:txBody>
      </p:sp>
      <p:pic>
        <p:nvPicPr>
          <p:cNvPr id="112" name="Picture 1" descr="Picture 1"/>
          <p:cNvPicPr>
            <a:picLocks noChangeAspect="1"/>
          </p:cNvPicPr>
          <p:nvPr/>
        </p:nvPicPr>
        <p:blipFill>
          <a:blip r:embed="rId2">
            <a:extLst/>
          </a:blip>
          <a:stretch>
            <a:fillRect/>
          </a:stretch>
        </p:blipFill>
        <p:spPr>
          <a:xfrm>
            <a:off x="8101651" y="5823916"/>
            <a:ext cx="934845" cy="989460"/>
          </a:xfrm>
          <a:prstGeom prst="rect">
            <a:avLst/>
          </a:prstGeom>
          <a:ln w="12700">
            <a:miter lim="400000"/>
          </a:ln>
        </p:spPr>
      </p:pic>
      <p:pic>
        <p:nvPicPr>
          <p:cNvPr id="113" name="Picture 8" descr="Picture 8"/>
          <p:cNvPicPr>
            <a:picLocks noChangeAspect="1"/>
          </p:cNvPicPr>
          <p:nvPr/>
        </p:nvPicPr>
        <p:blipFill>
          <a:blip r:embed="rId3">
            <a:extLst/>
          </a:blip>
          <a:stretch>
            <a:fillRect/>
          </a:stretch>
        </p:blipFill>
        <p:spPr>
          <a:xfrm>
            <a:off x="467543" y="6112107"/>
            <a:ext cx="4176466" cy="413078"/>
          </a:xfrm>
          <a:prstGeom prst="rect">
            <a:avLst/>
          </a:prstGeom>
          <a:ln w="12700">
            <a:miter lim="400000"/>
          </a:ln>
        </p:spPr>
      </p:pic>
      <p:pic>
        <p:nvPicPr>
          <p:cNvPr id="114" name="University_of_Oxford-logo-2ACBB1AA61-seeklogo.com.png" descr="University_of_Oxford-logo-2ACBB1AA61-seeklogo.com.png"/>
          <p:cNvPicPr>
            <a:picLocks noChangeAspect="1"/>
          </p:cNvPicPr>
          <p:nvPr/>
        </p:nvPicPr>
        <p:blipFill>
          <a:blip r:embed="rId4">
            <a:extLst/>
          </a:blip>
          <a:stretch>
            <a:fillRect/>
          </a:stretch>
        </p:blipFill>
        <p:spPr>
          <a:xfrm>
            <a:off x="7281531" y="5913620"/>
            <a:ext cx="810052" cy="810053"/>
          </a:xfrm>
          <a:prstGeom prst="rect">
            <a:avLst/>
          </a:prstGeom>
          <a:ln w="12700">
            <a:miter lim="400000"/>
          </a:ln>
        </p:spPr>
      </p:pic>
      <p:pic>
        <p:nvPicPr>
          <p:cNvPr id="115" name="WLRCLogoLarge.png" descr="WLRCLogoLarge.png"/>
          <p:cNvPicPr>
            <a:picLocks noChangeAspect="1"/>
          </p:cNvPicPr>
          <p:nvPr/>
        </p:nvPicPr>
        <p:blipFill>
          <a:blip r:embed="rId5">
            <a:extLst/>
          </a:blip>
          <a:stretch>
            <a:fillRect/>
          </a:stretch>
        </p:blipFill>
        <p:spPr>
          <a:xfrm>
            <a:off x="4810244" y="5742383"/>
            <a:ext cx="2305051" cy="11525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Picture 1" descr="Picture 1"/>
          <p:cNvPicPr>
            <a:picLocks noChangeAspect="1"/>
          </p:cNvPicPr>
          <p:nvPr/>
        </p:nvPicPr>
        <p:blipFill>
          <a:blip r:embed="rId2">
            <a:extLst/>
          </a:blip>
          <a:stretch>
            <a:fillRect/>
          </a:stretch>
        </p:blipFill>
        <p:spPr>
          <a:xfrm>
            <a:off x="7792093" y="5497183"/>
            <a:ext cx="1136757" cy="1201173"/>
          </a:xfrm>
          <a:prstGeom prst="rect">
            <a:avLst/>
          </a:prstGeom>
          <a:ln w="12700">
            <a:miter lim="400000"/>
          </a:ln>
        </p:spPr>
      </p:pic>
      <p:sp>
        <p:nvSpPr>
          <p:cNvPr id="203" name="TextBox 2"/>
          <p:cNvSpPr txBox="1"/>
          <p:nvPr/>
        </p:nvSpPr>
        <p:spPr>
          <a:xfrm>
            <a:off x="7884300" y="5358686"/>
            <a:ext cx="793806" cy="24830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FFFFFF"/>
                </a:solidFill>
                <a:latin typeface="+mj-lt"/>
                <a:ea typeface="+mj-ea"/>
                <a:cs typeface="+mj-cs"/>
                <a:sym typeface="Calibri"/>
              </a:defRPr>
            </a:lvl1pPr>
          </a:lstStyle>
          <a:p>
            <a:pPr/>
            <a:r>
              <a:t>Funded by: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06"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Getting started with python</a:t>
            </a:r>
          </a:p>
        </p:txBody>
      </p:sp>
      <p:sp>
        <p:nvSpPr>
          <p:cNvPr id="207" name="Reading in gridded data and manipulating it…"/>
          <p:cNvSpPr txBox="1"/>
          <p:nvPr/>
        </p:nvSpPr>
        <p:spPr>
          <a:xfrm>
            <a:off x="433507" y="1900437"/>
            <a:ext cx="3828988" cy="10583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Reading in gridded data and manipulating it</a:t>
            </a:r>
          </a:p>
          <a:p>
            <a:pPr marL="130342" indent="-130342" defTabSz="457200">
              <a:spcBef>
                <a:spcPts val="500"/>
              </a:spcBef>
              <a:buSzPct val="100000"/>
              <a:buChar char="•"/>
              <a:defRPr sz="1300">
                <a:latin typeface="+mj-lt"/>
                <a:ea typeface="+mj-ea"/>
                <a:cs typeface="+mj-cs"/>
                <a:sym typeface="Calibri"/>
              </a:defRPr>
            </a:pPr>
            <a:r>
              <a:t>Example with CHIRPS, HadISST</a:t>
            </a:r>
          </a:p>
          <a:p>
            <a:pPr marL="130342" indent="-130342" defTabSz="457200">
              <a:spcBef>
                <a:spcPts val="500"/>
              </a:spcBef>
              <a:buSzPct val="100000"/>
              <a:buChar char="•"/>
              <a:defRPr sz="1300">
                <a:latin typeface="+mj-lt"/>
                <a:ea typeface="+mj-ea"/>
                <a:cs typeface="+mj-cs"/>
                <a:sym typeface="Calibri"/>
              </a:defRPr>
            </a:pPr>
            <a:r>
              <a:t>Simple correlation code</a:t>
            </a:r>
          </a:p>
          <a:p>
            <a:pPr marL="130342" indent="-130342" defTabSz="457200">
              <a:spcBef>
                <a:spcPts val="500"/>
              </a:spcBef>
              <a:buSzPct val="100000"/>
              <a:buChar char="•"/>
              <a:defRPr sz="1300">
                <a:latin typeface="+mj-lt"/>
                <a:ea typeface="+mj-ea"/>
                <a:cs typeface="+mj-cs"/>
                <a:sym typeface="Calibri"/>
              </a:defRPr>
            </a:pPr>
            <a:r>
              <a:t>Working with shapefiles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Picture 1" descr="Picture 1"/>
          <p:cNvPicPr>
            <a:picLocks noChangeAspect="1"/>
          </p:cNvPicPr>
          <p:nvPr/>
        </p:nvPicPr>
        <p:blipFill>
          <a:blip r:embed="rId2">
            <a:extLst/>
          </a:blip>
          <a:stretch>
            <a:fillRect/>
          </a:stretch>
        </p:blipFill>
        <p:spPr>
          <a:xfrm>
            <a:off x="7792093" y="5497183"/>
            <a:ext cx="1136757" cy="1201173"/>
          </a:xfrm>
          <a:prstGeom prst="rect">
            <a:avLst/>
          </a:prstGeom>
          <a:ln w="12700">
            <a:miter lim="400000"/>
          </a:ln>
        </p:spPr>
      </p:pic>
      <p:sp>
        <p:nvSpPr>
          <p:cNvPr id="210" name="TextBox 2"/>
          <p:cNvSpPr txBox="1"/>
          <p:nvPr/>
        </p:nvSpPr>
        <p:spPr>
          <a:xfrm>
            <a:off x="7884300" y="5358686"/>
            <a:ext cx="793806" cy="24830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FFFFFF"/>
                </a:solidFill>
                <a:latin typeface="+mj-lt"/>
                <a:ea typeface="+mj-ea"/>
                <a:cs typeface="+mj-cs"/>
                <a:sym typeface="Calibri"/>
              </a:defRPr>
            </a:lvl1pPr>
          </a:lstStyle>
          <a:p>
            <a:pPr/>
            <a:r>
              <a:t>Funded by: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1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Accessing data and useful modules</a:t>
            </a:r>
          </a:p>
        </p:txBody>
      </p:sp>
      <p:sp>
        <p:nvSpPr>
          <p:cNvPr id="214" name="Useful modules…"/>
          <p:cNvSpPr txBox="1"/>
          <p:nvPr/>
        </p:nvSpPr>
        <p:spPr>
          <a:xfrm>
            <a:off x="537811" y="1214426"/>
            <a:ext cx="7754194" cy="45381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Useful modules</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Xarray</a:t>
            </a:r>
          </a:p>
          <a:p>
            <a:pPr marL="130342" indent="-130342" defTabSz="457200">
              <a:spcBef>
                <a:spcPts val="500"/>
              </a:spcBef>
              <a:buSzPct val="100000"/>
              <a:buChar char="•"/>
              <a:defRPr sz="1300">
                <a:latin typeface="+mj-lt"/>
                <a:ea typeface="+mj-ea"/>
                <a:cs typeface="+mj-cs"/>
                <a:sym typeface="Calibri"/>
              </a:defRPr>
            </a:pPr>
            <a:r>
              <a:t>Xarray user guide </a:t>
            </a:r>
            <a:r>
              <a:rPr u="sng">
                <a:solidFill>
                  <a:srgbClr val="0000FF"/>
                </a:solidFill>
                <a:uFill>
                  <a:solidFill>
                    <a:srgbClr val="0000FF"/>
                  </a:solidFill>
                </a:uFill>
                <a:hlinkClick r:id="rId2" invalidUrl="" action="" tgtFrame="" tooltip="" history="1" highlightClick="0" endSnd="0"/>
              </a:rPr>
              <a:t>https://docs.xarray.dev/en/stable/</a:t>
            </a:r>
            <a:r>
              <a:t>  </a:t>
            </a:r>
          </a:p>
          <a:p>
            <a:pPr marL="130342" indent="-130342" defTabSz="457200">
              <a:spcBef>
                <a:spcPts val="500"/>
              </a:spcBef>
              <a:buSzPct val="100000"/>
              <a:buChar char="•"/>
              <a:defRPr sz="1300">
                <a:latin typeface="+mj-lt"/>
                <a:ea typeface="+mj-ea"/>
                <a:cs typeface="+mj-cs"/>
                <a:sym typeface="Calibri"/>
              </a:defRPr>
            </a:pPr>
            <a:r>
              <a:t>A very good intro tutorial to using xarray with climate data - what our workshop has been loosely based on </a:t>
            </a:r>
            <a:r>
              <a:rPr u="sng">
                <a:solidFill>
                  <a:srgbClr val="0000FF"/>
                </a:solidFill>
                <a:uFill>
                  <a:solidFill>
                    <a:srgbClr val="0000FF"/>
                  </a:solidFill>
                </a:uFill>
                <a:hlinkClick r:id="rId3" invalidUrl="" action="" tgtFrame="" tooltip="" history="1" highlightClick="0" endSnd="0"/>
              </a:rPr>
              <a:t>https://xarray-contrib.github.io/xarray-tutorial/oceanhackweek-2020/xarray-oceanhackweek20.html#</a:t>
            </a:r>
          </a:p>
          <a:p>
            <a:pPr defTabSz="457200">
              <a:spcBef>
                <a:spcPts val="500"/>
              </a:spcBef>
              <a:defRPr b="1" sz="1300">
                <a:latin typeface="+mj-lt"/>
                <a:ea typeface="+mj-ea"/>
                <a:cs typeface="+mj-cs"/>
                <a:sym typeface="Calibri"/>
              </a:defRPr>
            </a:pPr>
            <a:r>
              <a:t>Pandas</a:t>
            </a:r>
          </a:p>
          <a:p>
            <a:pPr marL="130342" indent="-130342" defTabSz="457200">
              <a:spcBef>
                <a:spcPts val="500"/>
              </a:spcBef>
              <a:buSzPct val="100000"/>
              <a:buChar char="•"/>
              <a:defRPr sz="1300">
                <a:latin typeface="+mj-lt"/>
                <a:ea typeface="+mj-ea"/>
                <a:cs typeface="+mj-cs"/>
                <a:sym typeface="Calibri"/>
              </a:defRPr>
            </a:pPr>
            <a:r>
              <a:t>Xarray can work with csv and excel files but Pandas might be a better tool if this is your main file type and you aren’t making maps with data </a:t>
            </a:r>
            <a:r>
              <a:rPr u="sng">
                <a:solidFill>
                  <a:srgbClr val="0000FF"/>
                </a:solidFill>
                <a:uFill>
                  <a:solidFill>
                    <a:srgbClr val="0000FF"/>
                  </a:solidFill>
                </a:uFill>
                <a:hlinkClick r:id="rId4" invalidUrl="" action="" tgtFrame="" tooltip="" history="1" highlightClick="0" endSnd="0"/>
              </a:rPr>
              <a:t>https://pandas.pydata.org</a:t>
            </a:r>
            <a:r>
              <a:t>       </a:t>
            </a:r>
          </a:p>
          <a:p>
            <a:pPr defTabSz="457200">
              <a:spcBef>
                <a:spcPts val="500"/>
              </a:spcBef>
              <a:defRPr b="1" sz="1300">
                <a:latin typeface="+mj-lt"/>
                <a:ea typeface="+mj-ea"/>
                <a:cs typeface="+mj-cs"/>
                <a:sym typeface="Calibri"/>
              </a:defRPr>
            </a:pPr>
            <a:r>
              <a:t>Mapping and climate libraries</a:t>
            </a:r>
          </a:p>
          <a:p>
            <a:pPr marL="130342" indent="-130342" defTabSz="457200">
              <a:spcBef>
                <a:spcPts val="500"/>
              </a:spcBef>
              <a:buSzPct val="100000"/>
              <a:buChar char="•"/>
              <a:defRPr sz="1300">
                <a:latin typeface="+mj-lt"/>
                <a:ea typeface="+mj-ea"/>
                <a:cs typeface="+mj-cs"/>
                <a:sym typeface="Calibri"/>
              </a:defRPr>
            </a:pPr>
            <a:r>
              <a:t>Here is a link to the cartopy documentation </a:t>
            </a:r>
            <a:r>
              <a:rPr u="sng">
                <a:solidFill>
                  <a:srgbClr val="0000FF"/>
                </a:solidFill>
                <a:uFill>
                  <a:solidFill>
                    <a:srgbClr val="0000FF"/>
                  </a:solidFill>
                </a:uFill>
                <a:hlinkClick r:id="rId5" invalidUrl="" action="" tgtFrame="" tooltip="" history="1" highlightClick="0" endSnd="0"/>
              </a:rPr>
              <a:t>https://scitools.org.uk/cartopy/docs/latest/getting_started/index.html</a:t>
            </a:r>
            <a:r>
              <a:t>  (have a look at the gallery to see what is possible)</a:t>
            </a:r>
          </a:p>
          <a:p>
            <a:pPr marL="130342" indent="-130342" defTabSz="457200">
              <a:spcBef>
                <a:spcPts val="500"/>
              </a:spcBef>
              <a:buSzPct val="100000"/>
              <a:buChar char="•"/>
              <a:defRPr sz="1300">
                <a:latin typeface="+mj-lt"/>
                <a:ea typeface="+mj-ea"/>
                <a:cs typeface="+mj-cs"/>
                <a:sym typeface="Calibri"/>
              </a:defRPr>
            </a:pPr>
            <a:r>
              <a:t>Has datasets and coding tutorials: </a:t>
            </a:r>
            <a:r>
              <a:rPr u="sng">
                <a:solidFill>
                  <a:srgbClr val="0000FF"/>
                </a:solidFill>
                <a:uFill>
                  <a:solidFill>
                    <a:srgbClr val="0000FF"/>
                  </a:solidFill>
                </a:uFill>
                <a:hlinkClick r:id="rId6" invalidUrl="" action="" tgtFrame="" tooltip="" history="1" highlightClick="0" endSnd="0"/>
              </a:rPr>
              <a:t>https://docs.digitalearthafrica.org/en/latest/sandbox/notebooks/Beginners_guide/07_Intro_to_xarray.html</a:t>
            </a:r>
            <a:r>
              <a:t>  </a:t>
            </a:r>
          </a:p>
          <a:p>
            <a:pPr marL="130342" indent="-130342" defTabSz="457200">
              <a:spcBef>
                <a:spcPts val="500"/>
              </a:spcBef>
              <a:buSzPct val="100000"/>
              <a:buChar char="•"/>
              <a:defRPr sz="1300">
                <a:latin typeface="+mj-lt"/>
                <a:ea typeface="+mj-ea"/>
                <a:cs typeface="+mj-cs"/>
                <a:sym typeface="Calibri"/>
              </a:defRPr>
            </a:pPr>
            <a:r>
              <a:t>Digital Earth Africa online courses: </a:t>
            </a:r>
            <a:r>
              <a:rPr u="sng">
                <a:solidFill>
                  <a:srgbClr val="0000FF"/>
                </a:solidFill>
                <a:uFill>
                  <a:solidFill>
                    <a:srgbClr val="0000FF"/>
                  </a:solidFill>
                </a:uFill>
                <a:hlinkClick r:id="rId7" invalidUrl="" action="" tgtFrame="" tooltip="" history="1" highlightClick="0" endSnd="0"/>
              </a:rPr>
              <a:t>https://learn.digitalearthafrica.org/dashboard</a:t>
            </a:r>
            <a:r>
              <a:t>  </a:t>
            </a:r>
          </a:p>
          <a:p>
            <a:pPr marL="130342" indent="-130342" defTabSz="457200">
              <a:spcBef>
                <a:spcPts val="500"/>
              </a:spcBef>
              <a:buSzPct val="100000"/>
              <a:buChar char="•"/>
              <a:defRPr sz="1300">
                <a:latin typeface="+mj-lt"/>
                <a:ea typeface="+mj-ea"/>
                <a:cs typeface="+mj-cs"/>
                <a:sym typeface="Calibri"/>
              </a:defRPr>
            </a:pPr>
            <a:r>
              <a:t>PyCLIM examples: </a:t>
            </a:r>
            <a:r>
              <a:rPr u="sng">
                <a:solidFill>
                  <a:srgbClr val="0000FF"/>
                </a:solidFill>
                <a:uFill>
                  <a:solidFill>
                    <a:srgbClr val="0000FF"/>
                  </a:solidFill>
                </a:uFill>
                <a:hlinkClick r:id="rId8" invalidUrl="" action="" tgtFrame="" tooltip="" history="1" highlightClick="0" endSnd="0"/>
              </a:rPr>
              <a:t>https://climate.usu.edu/people/yoshi/pyclm101/index.html</a:t>
            </a:r>
            <a:r>
              <a:t> </a:t>
            </a:r>
          </a:p>
          <a:p>
            <a:pPr marL="130342" indent="-130342" defTabSz="457200">
              <a:spcBef>
                <a:spcPts val="500"/>
              </a:spcBef>
              <a:buSzPct val="100000"/>
              <a:buChar char="•"/>
              <a:defRPr sz="1300">
                <a:latin typeface="+mj-lt"/>
                <a:ea typeface="+mj-ea"/>
                <a:cs typeface="+mj-cs"/>
                <a:sym typeface="Calibri"/>
              </a:defRPr>
            </a:pPr>
            <a:r>
              <a:t>A free short course: </a:t>
            </a:r>
            <a:r>
              <a:rPr u="sng">
                <a:solidFill>
                  <a:srgbClr val="0000FF"/>
                </a:solidFill>
                <a:uFill>
                  <a:solidFill>
                    <a:srgbClr val="0000FF"/>
                  </a:solidFill>
                </a:uFill>
                <a:hlinkClick r:id="rId9" invalidUrl="" action="" tgtFrame="" tooltip="" history="1" highlightClick="0" endSnd="0"/>
              </a:rPr>
              <a:t>https://www.ceh.ac.uk/training/climate-data-analysis-python</a:t>
            </a:r>
            <a:r>
              <a:t> </a:t>
            </a:r>
          </a:p>
          <a:p>
            <a:pPr marL="130342" indent="-130342" defTabSz="457200">
              <a:spcBef>
                <a:spcPts val="500"/>
              </a:spcBef>
              <a:buSzPct val="100000"/>
              <a:buChar char="•"/>
              <a:defRPr sz="1300">
                <a:latin typeface="+mj-lt"/>
                <a:ea typeface="+mj-ea"/>
                <a:cs typeface="+mj-cs"/>
                <a:sym typeface="Calibri"/>
              </a:defRPr>
            </a:pPr>
            <a:r>
              <a:t>Climate index library: </a:t>
            </a:r>
            <a:r>
              <a:rPr u="sng">
                <a:solidFill>
                  <a:srgbClr val="0000FF"/>
                </a:solidFill>
                <a:uFill>
                  <a:solidFill>
                    <a:srgbClr val="0000FF"/>
                  </a:solidFill>
                </a:uFill>
                <a:hlinkClick r:id="rId10" invalidUrl="" action="" tgtFrame="" tooltip="" history="1" highlightClick="0" endSnd="0"/>
              </a:rPr>
              <a:t>https://xclim.readthedocs.io/en/stable/index.html</a:t>
            </a: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17"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Accessing data and useful modules</a:t>
            </a:r>
          </a:p>
        </p:txBody>
      </p:sp>
      <p:sp>
        <p:nvSpPr>
          <p:cNvPr id="218" name="Useful datasets…"/>
          <p:cNvSpPr txBox="1"/>
          <p:nvPr/>
        </p:nvSpPr>
        <p:spPr>
          <a:xfrm>
            <a:off x="537811" y="1369499"/>
            <a:ext cx="7754194" cy="41190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300">
                <a:latin typeface="+mj-lt"/>
                <a:ea typeface="+mj-ea"/>
                <a:cs typeface="+mj-cs"/>
                <a:sym typeface="Calibri"/>
              </a:defRPr>
            </a:pPr>
            <a:r>
              <a:t>Useful datasets</a:t>
            </a:r>
          </a:p>
          <a:p>
            <a:pPr defTabSz="457200">
              <a:defRPr b="1"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CHIRPS rainfall (satellite-gauge): </a:t>
            </a:r>
            <a:r>
              <a:rPr u="sng">
                <a:solidFill>
                  <a:srgbClr val="0000FF"/>
                </a:solidFill>
                <a:uFill>
                  <a:solidFill>
                    <a:srgbClr val="0000FF"/>
                  </a:solidFill>
                </a:uFill>
                <a:hlinkClick r:id="rId2" invalidUrl="" action="" tgtFrame="" tooltip="" history="1" highlightClick="0" endSnd="0"/>
              </a:rPr>
              <a:t>https://www.chc.ucsb.edu/data/chirps</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TAMSAT rainfall (satellite-gauge): </a:t>
            </a:r>
            <a:r>
              <a:rPr u="sng">
                <a:solidFill>
                  <a:srgbClr val="0000FF"/>
                </a:solidFill>
                <a:uFill>
                  <a:solidFill>
                    <a:srgbClr val="0000FF"/>
                  </a:solidFill>
                </a:uFill>
                <a:hlinkClick r:id="rId3" invalidUrl="" action="" tgtFrame="" tooltip="" history="1" highlightClick="0" endSnd="0"/>
              </a:rPr>
              <a:t>https://www.tamsat.org.uk</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CHIRTS monthly max temperature (satellite and ground measurement): </a:t>
            </a:r>
            <a:r>
              <a:rPr u="sng">
                <a:solidFill>
                  <a:srgbClr val="0000FF"/>
                </a:solidFill>
                <a:uFill>
                  <a:solidFill>
                    <a:srgbClr val="0000FF"/>
                  </a:solidFill>
                </a:uFill>
                <a:hlinkClick r:id="rId4" invalidUrl="" action="" tgtFrame="" tooltip="" history="1" highlightClick="0" endSnd="0"/>
              </a:rPr>
              <a:t>https://www.chc.ucsb.edu/data/chirtsmonthly</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CRU measurements including temperature: </a:t>
            </a:r>
            <a:r>
              <a:rPr u="sng">
                <a:solidFill>
                  <a:srgbClr val="0000FF"/>
                </a:solidFill>
                <a:uFill>
                  <a:solidFill>
                    <a:srgbClr val="0000FF"/>
                  </a:solidFill>
                </a:uFill>
                <a:hlinkClick r:id="rId5" invalidUrl="" action="" tgtFrame="" tooltip="" history="1" highlightClick="0" endSnd="0"/>
              </a:rPr>
              <a:t>https://crudata.uea.ac.uk/cru/data/hrg/</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ERA5 reanalysis (model that incorporates various observations: </a:t>
            </a:r>
            <a:r>
              <a:rPr u="sng">
                <a:solidFill>
                  <a:srgbClr val="0000FF"/>
                </a:solidFill>
                <a:uFill>
                  <a:solidFill>
                    <a:srgbClr val="0000FF"/>
                  </a:solidFill>
                </a:uFill>
                <a:hlinkClick r:id="rId6" invalidUrl="" action="" tgtFrame="" tooltip="" history="1" highlightClick="0" endSnd="0"/>
              </a:rPr>
              <a:t>https://cds.climate.copernicus.eu/cdsapp#!/search?type=dataset&amp;text=ERA5</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CMIP6 model output (in IPCC report) can be downloaded from CEDA: </a:t>
            </a:r>
            <a:r>
              <a:rPr u="sng">
                <a:solidFill>
                  <a:srgbClr val="0000FF"/>
                </a:solidFill>
                <a:uFill>
                  <a:solidFill>
                    <a:srgbClr val="0000FF"/>
                  </a:solidFill>
                </a:uFill>
                <a:hlinkClick r:id="rId7" invalidUrl="" action="" tgtFrame="" tooltip="" history="1" highlightClick="0" endSnd="0"/>
              </a:rPr>
              <a:t>https://help.ceda.ac.uk/article/4801-cmip6-data</a:t>
            </a:r>
            <a:r>
              <a:t>  </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*You will also need to register for a CEDA account - also useful for a lot of things!</a:t>
            </a:r>
          </a:p>
          <a:p>
            <a:pPr marL="130342" indent="-130342" defTabSz="457200">
              <a:buSzPct val="100000"/>
              <a:buChar char="•"/>
              <a:defRPr sz="1300">
                <a:latin typeface="+mj-lt"/>
                <a:ea typeface="+mj-ea"/>
                <a:cs typeface="+mj-cs"/>
                <a:sym typeface="Calibri"/>
              </a:defRPr>
            </a:pPr>
          </a:p>
          <a:p>
            <a:pPr marL="130342" indent="-130342" defTabSz="457200">
              <a:buSzPct val="100000"/>
              <a:buChar char="•"/>
              <a:defRPr sz="1300">
                <a:latin typeface="+mj-lt"/>
                <a:ea typeface="+mj-ea"/>
                <a:cs typeface="+mj-cs"/>
                <a:sym typeface="Calibri"/>
              </a:defRPr>
            </a:pPr>
            <a:r>
              <a:t>*For ERA5 you will need to register for a Copernicus account - this is really useful to download a lot of data.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21"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Accessing our code and creating more </a:t>
            </a:r>
          </a:p>
        </p:txBody>
      </p:sp>
      <p:sp>
        <p:nvSpPr>
          <p:cNvPr id="222" name="All the code from the workshop is stored here:…"/>
          <p:cNvSpPr txBox="1"/>
          <p:nvPr/>
        </p:nvSpPr>
        <p:spPr>
          <a:xfrm>
            <a:off x="531127" y="652952"/>
            <a:ext cx="7754194" cy="72686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All the code from the workshop is stored here:</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https://github.com/ellendyer/python_workshop</a:t>
            </a:r>
            <a:r>
              <a:t> </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 and we can keep adding to this code after the workshop.</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Today and tomorrow: keep a running list of tasks we want to achieve</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Ayele… excel forecasts to text</a:t>
            </a:r>
          </a:p>
          <a:p>
            <a:pPr defTabSz="457200">
              <a:spcBef>
                <a:spcPts val="500"/>
              </a:spcBef>
              <a:defRPr b="1" sz="1300">
                <a:latin typeface="+mj-lt"/>
                <a:ea typeface="+mj-ea"/>
                <a:cs typeface="+mj-cs"/>
                <a:sym typeface="Calibri"/>
              </a:defRPr>
            </a:pPr>
            <a:r>
              <a:t>Chali… historical climatologies and trends</a:t>
            </a:r>
          </a:p>
          <a:p>
            <a:pPr defTabSz="457200">
              <a:spcBef>
                <a:spcPts val="500"/>
              </a:spcBef>
              <a:defRPr b="1" sz="1300">
                <a:latin typeface="+mj-lt"/>
                <a:ea typeface="+mj-ea"/>
                <a:cs typeface="+mj-cs"/>
                <a:sym typeface="Calibri"/>
              </a:defRPr>
            </a:pPr>
            <a:r>
              <a:t>Correlations of ElNino years with rainfall (correlate rainfall within ENSO years monthly values - predictability a few months out)</a:t>
            </a:r>
          </a:p>
          <a:p>
            <a:pPr defTabSz="457200">
              <a:spcBef>
                <a:spcPts val="500"/>
              </a:spcBef>
              <a:defRPr b="1" sz="1300">
                <a:latin typeface="+mj-lt"/>
                <a:ea typeface="+mj-ea"/>
                <a:cs typeface="+mj-cs"/>
                <a:sym typeface="Calibri"/>
              </a:defRPr>
            </a:pPr>
            <a:r>
              <a:t>Working with EMI forecasts from daily to seasonal - visualising at different timescales - visualising missing data - visualising extremes</a:t>
            </a:r>
          </a:p>
          <a:p>
            <a:pPr defTabSz="457200">
              <a:spcBef>
                <a:spcPts val="500"/>
              </a:spcBef>
              <a:defRPr b="1" sz="1300">
                <a:latin typeface="+mj-lt"/>
                <a:ea typeface="+mj-ea"/>
                <a:cs typeface="+mj-cs"/>
                <a:sym typeface="Calibri"/>
              </a:defRPr>
            </a:pPr>
            <a:r>
              <a:t>Dealing with many stations at once (*will check example)</a:t>
            </a:r>
          </a:p>
          <a:p>
            <a:pPr defTabSz="457200">
              <a:spcBef>
                <a:spcPts val="500"/>
              </a:spcBef>
              <a:defRPr b="1" sz="1300">
                <a:latin typeface="+mj-lt"/>
                <a:ea typeface="+mj-ea"/>
                <a:cs typeface="+mj-cs"/>
                <a:sym typeface="Calibri"/>
              </a:defRPr>
            </a:pPr>
            <a:r>
              <a:t>Examples of metrics: % anomalies of rainfall in given year, SPI/SPEI</a:t>
            </a:r>
          </a:p>
          <a:p>
            <a:pPr defTabSz="457200">
              <a:spcBef>
                <a:spcPts val="500"/>
              </a:spcBef>
              <a:defRPr b="1" sz="1300">
                <a:latin typeface="+mj-lt"/>
                <a:ea typeface="+mj-ea"/>
                <a:cs typeface="+mj-cs"/>
                <a:sym typeface="Calibri"/>
              </a:defRPr>
            </a:pPr>
            <a:r>
              <a:t>Reading in any netcdf files at once to combine into a dataset</a:t>
            </a:r>
          </a:p>
          <a:p>
            <a:pPr defTabSz="457200">
              <a:spcBef>
                <a:spcPts val="500"/>
              </a:spcBef>
              <a:defRPr b="1" sz="1300">
                <a:latin typeface="+mj-lt"/>
                <a:ea typeface="+mj-ea"/>
                <a:cs typeface="+mj-cs"/>
                <a:sym typeface="Calibri"/>
              </a:defRPr>
            </a:pPr>
            <a:r>
              <a:t>Comparison/validation gridded vs station (important statistics - combine into a package)</a:t>
            </a:r>
          </a:p>
          <a:p>
            <a:pPr defTabSz="457200">
              <a:spcBef>
                <a:spcPts val="500"/>
              </a:spcBef>
              <a:defRPr b="1" sz="1300">
                <a:latin typeface="+mj-lt"/>
                <a:ea typeface="+mj-ea"/>
                <a:cs typeface="+mj-cs"/>
                <a:sym typeface="Calibri"/>
              </a:defRPr>
            </a:pPr>
            <a:r>
              <a:t>Statistical evaluation of models</a:t>
            </a:r>
          </a:p>
          <a:p>
            <a:pPr defTabSz="457200">
              <a:spcBef>
                <a:spcPts val="500"/>
              </a:spcBef>
              <a:defRPr b="1" sz="1300">
                <a:latin typeface="+mj-lt"/>
                <a:ea typeface="+mj-ea"/>
                <a:cs typeface="+mj-cs"/>
                <a:sym typeface="Calibri"/>
              </a:defRPr>
            </a:pPr>
            <a:r>
              <a:t>Physical evaluation of models</a:t>
            </a:r>
          </a:p>
          <a:p>
            <a:pPr defTabSz="457200">
              <a:spcBef>
                <a:spcPts val="500"/>
              </a:spcBef>
              <a:defRPr b="1" sz="1300">
                <a:latin typeface="+mj-lt"/>
                <a:ea typeface="+mj-ea"/>
                <a:cs typeface="+mj-cs"/>
                <a:sym typeface="Calibri"/>
              </a:defRPr>
            </a:pPr>
          </a:p>
          <a:p>
            <a:pPr defTabSz="457200">
              <a:spcBef>
                <a:spcPts val="500"/>
              </a:spcBef>
              <a:defRPr sz="1300">
                <a:latin typeface="+mj-lt"/>
                <a:ea typeface="+mj-ea"/>
                <a:cs typeface="+mj-cs"/>
                <a:sym typeface="Calibri"/>
              </a:defRPr>
            </a:pPr>
          </a:p>
          <a:p>
            <a:pPr defTabSz="457200">
              <a:spcBef>
                <a:spcPts val="500"/>
              </a:spcBef>
              <a:defRPr sz="1300">
                <a:latin typeface="+mj-lt"/>
                <a:ea typeface="+mj-ea"/>
                <a:cs typeface="+mj-cs"/>
                <a:sym typeface="Calibri"/>
              </a:defRPr>
            </a:pPr>
          </a:p>
          <a:p>
            <a:pPr defTabSz="457200">
              <a:spcBef>
                <a:spcPts val="500"/>
              </a:spcBef>
              <a:defRPr sz="1300">
                <a:latin typeface="+mj-lt"/>
                <a:ea typeface="+mj-ea"/>
                <a:cs typeface="+mj-cs"/>
                <a:sym typeface="Calibri"/>
              </a:defRPr>
            </a:pPr>
          </a:p>
          <a:p>
            <a:pPr defTabSz="457200">
              <a:spcBef>
                <a:spcPts val="500"/>
              </a:spcBef>
              <a:defRPr b="1" sz="1300">
                <a:latin typeface="+mj-lt"/>
                <a:ea typeface="+mj-ea"/>
                <a:cs typeface="+mj-cs"/>
                <a:sym typeface="Calibri"/>
              </a:defRPr>
            </a:pPr>
            <a:r>
              <a:t>Anyone can download code from this repository and I will add any code that you want to share until we do a GitHub workshop!</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The workshop setup instructions are on this GitHub so please share with anyone who might be interested.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25"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Working with shapefiles</a:t>
            </a:r>
          </a:p>
        </p:txBody>
      </p:sp>
      <p:sp>
        <p:nvSpPr>
          <p:cNvPr id="226" name="How to be responsible about providing data…"/>
          <p:cNvSpPr txBox="1"/>
          <p:nvPr/>
        </p:nvSpPr>
        <p:spPr>
          <a:xfrm>
            <a:off x="537811" y="1369499"/>
            <a:ext cx="7754194" cy="22140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600"/>
              </a:spcBef>
              <a:defRPr b="1" sz="1300">
                <a:latin typeface="+mj-lt"/>
                <a:ea typeface="+mj-ea"/>
                <a:cs typeface="+mj-cs"/>
                <a:sym typeface="Calibri"/>
              </a:defRPr>
            </a:pPr>
          </a:p>
          <a:p>
            <a:pPr marL="130342" indent="-130342" defTabSz="457200">
              <a:spcBef>
                <a:spcPts val="600"/>
              </a:spcBef>
              <a:buSzPct val="100000"/>
              <a:buChar char="•"/>
              <a:defRPr sz="1300">
                <a:latin typeface="+mj-lt"/>
                <a:ea typeface="+mj-ea"/>
                <a:cs typeface="+mj-cs"/>
                <a:sym typeface="Calibri"/>
              </a:defRPr>
            </a:pPr>
            <a:r>
              <a:t>How to be responsible about providing data</a:t>
            </a:r>
          </a:p>
          <a:p>
            <a:pPr lvl="1" marL="511342" indent="-130342" defTabSz="457200">
              <a:spcBef>
                <a:spcPts val="600"/>
              </a:spcBef>
              <a:buSzPct val="100000"/>
              <a:buChar char="•"/>
              <a:defRPr sz="1300">
                <a:latin typeface="+mj-lt"/>
                <a:ea typeface="+mj-ea"/>
                <a:cs typeface="+mj-cs"/>
                <a:sym typeface="Calibri"/>
              </a:defRPr>
            </a:pPr>
            <a:r>
              <a:t> More regionalised data is more useable…</a:t>
            </a:r>
          </a:p>
          <a:p>
            <a:pPr lvl="1" marL="511342" indent="-130342" defTabSz="457200">
              <a:spcBef>
                <a:spcPts val="600"/>
              </a:spcBef>
              <a:buSzPct val="100000"/>
              <a:buChar char="•"/>
              <a:defRPr sz="1300">
                <a:latin typeface="+mj-lt"/>
                <a:ea typeface="+mj-ea"/>
                <a:cs typeface="+mj-cs"/>
                <a:sym typeface="Calibri"/>
              </a:defRPr>
            </a:pPr>
            <a:r>
              <a:t>Regionalising data beyond its accuracy is problematic</a:t>
            </a:r>
          </a:p>
          <a:p>
            <a:pPr defTabSz="457200">
              <a:spcBef>
                <a:spcPts val="600"/>
              </a:spcBef>
              <a:defRPr sz="1300">
                <a:latin typeface="+mj-lt"/>
                <a:ea typeface="+mj-ea"/>
                <a:cs typeface="+mj-cs"/>
                <a:sym typeface="Calibri"/>
              </a:defRPr>
            </a:pPr>
          </a:p>
          <a:p>
            <a:pPr marL="130342" indent="-130342" defTabSz="457200">
              <a:spcBef>
                <a:spcPts val="600"/>
              </a:spcBef>
              <a:buSzPct val="100000"/>
              <a:buChar char="•"/>
              <a:defRPr b="1" sz="1300">
                <a:latin typeface="+mj-lt"/>
                <a:ea typeface="+mj-ea"/>
                <a:cs typeface="+mj-cs"/>
                <a:sym typeface="Calibri"/>
              </a:defRPr>
            </a:pPr>
            <a:r>
              <a:t>Challenges in regionalising data</a:t>
            </a:r>
          </a:p>
          <a:p>
            <a:pPr lvl="1" marL="511342" indent="-130342" defTabSz="457200">
              <a:spcBef>
                <a:spcPts val="600"/>
              </a:spcBef>
              <a:buSzPct val="100000"/>
              <a:buChar char="•"/>
              <a:defRPr sz="1300">
                <a:latin typeface="+mj-lt"/>
                <a:ea typeface="+mj-ea"/>
                <a:cs typeface="+mj-cs"/>
                <a:sym typeface="Calibri"/>
              </a:defRPr>
            </a:pPr>
          </a:p>
          <a:p>
            <a:pPr lvl="1" marL="511342" indent="-130342" defTabSz="457200">
              <a:spcBef>
                <a:spcPts val="600"/>
              </a:spcBef>
              <a:buSzPct val="100000"/>
              <a:buChar char="•"/>
              <a:defRPr sz="1300">
                <a:latin typeface="+mj-lt"/>
                <a:ea typeface="+mj-ea"/>
                <a:cs typeface="+mj-cs"/>
                <a:sym typeface="Calibri"/>
              </a:defRPr>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29"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Historical and forecast data: formats and availability</a:t>
            </a:r>
          </a:p>
        </p:txBody>
      </p:sp>
      <p:sp>
        <p:nvSpPr>
          <p:cNvPr id="230" name="Potentially boring issues that make a big difference!…"/>
          <p:cNvSpPr txBox="1"/>
          <p:nvPr/>
        </p:nvSpPr>
        <p:spPr>
          <a:xfrm>
            <a:off x="433507" y="1900437"/>
            <a:ext cx="3828988" cy="1325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Potentially boring issues that make a big difference!</a:t>
            </a:r>
          </a:p>
          <a:p>
            <a:pPr marL="130342" indent="-130342" defTabSz="457200">
              <a:spcBef>
                <a:spcPts val="500"/>
              </a:spcBef>
              <a:buSzPct val="100000"/>
              <a:buChar char="•"/>
              <a:defRPr sz="1300">
                <a:latin typeface="+mj-lt"/>
                <a:ea typeface="+mj-ea"/>
                <a:cs typeface="+mj-cs"/>
                <a:sym typeface="Calibri"/>
              </a:defRPr>
            </a:pPr>
            <a:r>
              <a:t>Historical data: reanalysis, satellite, gridded data</a:t>
            </a:r>
          </a:p>
          <a:p>
            <a:pPr marL="130342" indent="-130342" defTabSz="457200">
              <a:spcBef>
                <a:spcPts val="500"/>
              </a:spcBef>
              <a:buSzPct val="100000"/>
              <a:buChar char="•"/>
              <a:defRPr sz="1300">
                <a:latin typeface="+mj-lt"/>
                <a:ea typeface="+mj-ea"/>
                <a:cs typeface="+mj-cs"/>
                <a:sym typeface="Calibri"/>
              </a:defRPr>
            </a:pPr>
            <a:r>
              <a:t>Historical data: station data</a:t>
            </a:r>
          </a:p>
          <a:p>
            <a:pPr marL="130342" indent="-130342" defTabSz="457200">
              <a:spcBef>
                <a:spcPts val="500"/>
              </a:spcBef>
              <a:buSzPct val="100000"/>
              <a:buChar char="•"/>
              <a:defRPr sz="1300">
                <a:latin typeface="+mj-lt"/>
                <a:ea typeface="+mj-ea"/>
                <a:cs typeface="+mj-cs"/>
                <a:sym typeface="Calibri"/>
              </a:defRPr>
            </a:pPr>
            <a:r>
              <a:t>Forecast data: visual, gridded, localised?</a:t>
            </a:r>
          </a:p>
          <a:p>
            <a:pPr lvl="1" marL="511342" indent="-130342" defTabSz="457200">
              <a:spcBef>
                <a:spcPts val="500"/>
              </a:spcBef>
              <a:buSzPct val="100000"/>
              <a:buChar char="•"/>
              <a:defRPr sz="1300">
                <a:latin typeface="+mj-lt"/>
                <a:ea typeface="+mj-ea"/>
                <a:cs typeface="+mj-cs"/>
                <a:sym typeface="Calibri"/>
              </a:defRPr>
            </a:pPr>
            <a:r>
              <a:t>What changes with PyCPT?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3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234"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235" name="Screen Shot 2022-10-29 at 8.21.40 AM.png" descr="Screen Shot 2022-10-29 at 8.21.40 AM.png"/>
          <p:cNvPicPr>
            <a:picLocks noChangeAspect="1"/>
          </p:cNvPicPr>
          <p:nvPr/>
        </p:nvPicPr>
        <p:blipFill>
          <a:blip r:embed="rId3">
            <a:extLst/>
          </a:blip>
          <a:srcRect l="0" t="0" r="0" b="51770"/>
          <a:stretch>
            <a:fillRect/>
          </a:stretch>
        </p:blipFill>
        <p:spPr>
          <a:xfrm>
            <a:off x="4027866" y="1153002"/>
            <a:ext cx="4974886" cy="455183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38"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239"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240" name="Screen Shot 2022-10-29 at 8.21.40 AM.png" descr="Screen Shot 2022-10-29 at 8.21.40 AM.png"/>
          <p:cNvPicPr>
            <a:picLocks noChangeAspect="1"/>
          </p:cNvPicPr>
          <p:nvPr/>
        </p:nvPicPr>
        <p:blipFill>
          <a:blip r:embed="rId3">
            <a:extLst/>
          </a:blip>
          <a:srcRect l="0" t="47800" r="0" b="0"/>
          <a:stretch>
            <a:fillRect/>
          </a:stretch>
        </p:blipFill>
        <p:spPr>
          <a:xfrm>
            <a:off x="4040661" y="1243725"/>
            <a:ext cx="4872999" cy="48255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18" name="Title 5"/>
          <p:cNvSpPr txBox="1"/>
          <p:nvPr>
            <p:ph type="title"/>
          </p:nvPr>
        </p:nvSpPr>
        <p:spPr>
          <a:xfrm>
            <a:off x="74751" y="35552"/>
            <a:ext cx="8229601" cy="1143001"/>
          </a:xfrm>
          <a:prstGeom prst="rect">
            <a:avLst/>
          </a:prstGeom>
        </p:spPr>
        <p:txBody>
          <a:bodyPr/>
          <a:lstStyle>
            <a:lvl1pPr algn="l" defTabSz="749808">
              <a:defRPr sz="2460">
                <a:latin typeface="+mj-lt"/>
                <a:ea typeface="+mj-ea"/>
                <a:cs typeface="+mj-cs"/>
                <a:sym typeface="Calibri"/>
              </a:defRPr>
            </a:lvl1pPr>
          </a:lstStyle>
          <a:p>
            <a:pPr/>
            <a:r>
              <a:t>Identifying opportunities to build strong knowledge relationships for climate resilience</a:t>
            </a:r>
          </a:p>
        </p:txBody>
      </p:sp>
      <p:sp>
        <p:nvSpPr>
          <p:cNvPr id="119" name="Content Placeholder 6"/>
          <p:cNvSpPr txBox="1"/>
          <p:nvPr>
            <p:ph type="body" sz="half" idx="1"/>
          </p:nvPr>
        </p:nvSpPr>
        <p:spPr>
          <a:xfrm>
            <a:off x="431123" y="1142012"/>
            <a:ext cx="4474841" cy="5045125"/>
          </a:xfrm>
          <a:prstGeom prst="rect">
            <a:avLst/>
          </a:prstGeom>
        </p:spPr>
        <p:txBody>
          <a:bodyPr/>
          <a:lstStyle/>
          <a:p>
            <a:pPr marL="0" indent="0" defTabSz="437514">
              <a:spcBef>
                <a:spcPts val="900"/>
              </a:spcBef>
              <a:buSzTx/>
              <a:buFontTx/>
              <a:buNone/>
              <a:defRPr spc="-13" sz="1377">
                <a:solidFill>
                  <a:srgbClr val="000000"/>
                </a:solidFill>
                <a:latin typeface="+mj-lt"/>
                <a:ea typeface="+mj-ea"/>
                <a:cs typeface="+mj-cs"/>
                <a:sym typeface="Calibri"/>
              </a:defRPr>
            </a:pPr>
            <a:r>
              <a:rPr b="1"/>
              <a:t>Resilience</a:t>
            </a:r>
            <a:r>
              <a:t> : “… the inherent system characteristics that absorb </a:t>
            </a:r>
            <a:r>
              <a:rPr>
                <a:solidFill>
                  <a:srgbClr val="006C65"/>
                </a:solidFill>
              </a:rPr>
              <a:t>perturbations</a:t>
            </a:r>
            <a:r>
              <a:t> without losing function, networks and social capital that allow autonomous </a:t>
            </a:r>
            <a:r>
              <a:rPr>
                <a:solidFill>
                  <a:srgbClr val="006C65"/>
                </a:solidFill>
              </a:rPr>
              <a:t>action</a:t>
            </a:r>
            <a:r>
              <a:t>, and </a:t>
            </a:r>
            <a:r>
              <a:rPr>
                <a:solidFill>
                  <a:srgbClr val="006C65"/>
                </a:solidFill>
              </a:rPr>
              <a:t>resources</a:t>
            </a:r>
            <a:r>
              <a:t> that promote institutional learning.” (on sources of resilience) (Nelson et al. 2007)</a:t>
            </a:r>
          </a:p>
          <a:p>
            <a:pPr marL="0" marR="93521" indent="0" defTabSz="242315">
              <a:lnSpc>
                <a:spcPct val="115000"/>
              </a:lnSpc>
              <a:spcBef>
                <a:spcPts val="0"/>
              </a:spcBef>
              <a:buSzTx/>
              <a:buFontTx/>
              <a:buNone/>
              <a:defRPr sz="1377">
                <a:solidFill>
                  <a:srgbClr val="000000"/>
                </a:solidFill>
                <a:latin typeface="+mj-lt"/>
                <a:ea typeface="+mj-ea"/>
                <a:cs typeface="+mj-cs"/>
                <a:sym typeface="Calibri"/>
              </a:defRPr>
            </a:pPr>
          </a:p>
          <a:p>
            <a:pPr marL="0" marR="93521" indent="0" defTabSz="242315">
              <a:lnSpc>
                <a:spcPct val="115000"/>
              </a:lnSpc>
              <a:spcBef>
                <a:spcPts val="0"/>
              </a:spcBef>
              <a:buSzTx/>
              <a:buFontTx/>
              <a:buNone/>
              <a:defRPr sz="1377">
                <a:solidFill>
                  <a:srgbClr val="000000"/>
                </a:solidFill>
                <a:latin typeface="+mj-lt"/>
                <a:ea typeface="+mj-ea"/>
                <a:cs typeface="+mj-cs"/>
                <a:sym typeface="Calibri"/>
              </a:defRPr>
            </a:pPr>
            <a:r>
              <a:t>Climate resilience is often framed as resilience to future stresses (climate proofing) but </a:t>
            </a:r>
            <a:r>
              <a:rPr b="1"/>
              <a:t>there is value in understanding how resilient water users are to climate perturbations that are being experienced now.</a:t>
            </a:r>
            <a:endParaRPr b="1"/>
          </a:p>
          <a:p>
            <a:pPr marL="0" marR="93521" indent="0" defTabSz="242315">
              <a:lnSpc>
                <a:spcPct val="115000"/>
              </a:lnSpc>
              <a:spcBef>
                <a:spcPts val="0"/>
              </a:spcBef>
              <a:buSzTx/>
              <a:buFontTx/>
              <a:buNone/>
              <a:defRPr sz="1377">
                <a:solidFill>
                  <a:srgbClr val="000000"/>
                </a:solidFill>
                <a:latin typeface="+mj-lt"/>
                <a:ea typeface="+mj-ea"/>
                <a:cs typeface="+mj-cs"/>
                <a:sym typeface="Calibri"/>
              </a:defRPr>
            </a:pPr>
          </a:p>
          <a:p>
            <a:pPr marL="0" marR="93521" indent="0" defTabSz="242315">
              <a:lnSpc>
                <a:spcPct val="115000"/>
              </a:lnSpc>
              <a:spcBef>
                <a:spcPts val="0"/>
              </a:spcBef>
              <a:buSzTx/>
              <a:buFontTx/>
              <a:buNone/>
              <a:defRPr sz="1377">
                <a:solidFill>
                  <a:srgbClr val="000000"/>
                </a:solidFill>
                <a:latin typeface="+mj-lt"/>
                <a:ea typeface="+mj-ea"/>
                <a:cs typeface="+mj-cs"/>
                <a:sym typeface="Calibri"/>
              </a:defRPr>
            </a:pPr>
            <a:r>
              <a:t>One facet of building climate resilience is to have relevant climate information whether that be historical information that can inform us about the distribution of experienced conditions, forecasts that show possible conditions in an upcoming season, or projections of long-term climate change. </a:t>
            </a:r>
          </a:p>
          <a:p>
            <a:pPr marL="0" marR="93521" indent="0" defTabSz="242315">
              <a:lnSpc>
                <a:spcPct val="115000"/>
              </a:lnSpc>
              <a:spcBef>
                <a:spcPts val="0"/>
              </a:spcBef>
              <a:buSzTx/>
              <a:buFontTx/>
              <a:buNone/>
              <a:defRPr sz="1377">
                <a:solidFill>
                  <a:srgbClr val="000000"/>
                </a:solidFill>
                <a:latin typeface="+mj-lt"/>
                <a:ea typeface="+mj-ea"/>
                <a:cs typeface="+mj-cs"/>
                <a:sym typeface="Calibri"/>
              </a:defRPr>
            </a:pPr>
          </a:p>
          <a:p>
            <a:pPr marL="0" marR="93521" indent="0" defTabSz="242315">
              <a:lnSpc>
                <a:spcPct val="115000"/>
              </a:lnSpc>
              <a:spcBef>
                <a:spcPts val="0"/>
              </a:spcBef>
              <a:buSzTx/>
              <a:buFontTx/>
              <a:buNone/>
              <a:defRPr sz="1377">
                <a:solidFill>
                  <a:schemeClr val="accent5">
                    <a:satOff val="-6843"/>
                    <a:lumOff val="-10705"/>
                  </a:schemeClr>
                </a:solidFill>
                <a:latin typeface="+mj-lt"/>
                <a:ea typeface="+mj-ea"/>
                <a:cs typeface="+mj-cs"/>
                <a:sym typeface="Calibri"/>
              </a:defRPr>
            </a:pPr>
            <a:r>
              <a:t>There is a lot of climate information! However, is it the right information for the application, can it be used by the relevant actors, is it being used by the relevant actors?</a:t>
            </a:r>
          </a:p>
        </p:txBody>
      </p:sp>
      <p:grpSp>
        <p:nvGrpSpPr>
          <p:cNvPr id="138" name="Group"/>
          <p:cNvGrpSpPr/>
          <p:nvPr/>
        </p:nvGrpSpPr>
        <p:grpSpPr>
          <a:xfrm>
            <a:off x="5833041" y="2092827"/>
            <a:ext cx="2644269" cy="2955814"/>
            <a:chOff x="0" y="0"/>
            <a:chExt cx="2644267" cy="2955812"/>
          </a:xfrm>
        </p:grpSpPr>
        <p:sp>
          <p:nvSpPr>
            <p:cNvPr id="120" name="Arrow 7"/>
            <p:cNvSpPr/>
            <p:nvPr/>
          </p:nvSpPr>
          <p:spPr>
            <a:xfrm flipH="1" rot="10800000">
              <a:off x="726618" y="827293"/>
              <a:ext cx="317751" cy="406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1" name="Line Graph"/>
            <p:cNvSpPr/>
            <p:nvPr/>
          </p:nvSpPr>
          <p:spPr>
            <a:xfrm>
              <a:off x="0" y="1862275"/>
              <a:ext cx="368128" cy="367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2" name="Computer"/>
            <p:cNvSpPr/>
            <p:nvPr/>
          </p:nvSpPr>
          <p:spPr>
            <a:xfrm>
              <a:off x="1199205" y="754123"/>
              <a:ext cx="402321" cy="324666"/>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3" name="Female"/>
            <p:cNvSpPr/>
            <p:nvPr/>
          </p:nvSpPr>
          <p:spPr>
            <a:xfrm>
              <a:off x="2443867" y="180176"/>
              <a:ext cx="200401"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4" name="Male"/>
            <p:cNvSpPr/>
            <p:nvPr/>
          </p:nvSpPr>
          <p:spPr>
            <a:xfrm>
              <a:off x="1940601" y="1524796"/>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5" name="Chart Document"/>
            <p:cNvSpPr/>
            <p:nvPr/>
          </p:nvSpPr>
          <p:spPr>
            <a:xfrm>
              <a:off x="1948983" y="2530217"/>
              <a:ext cx="315180" cy="408153"/>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3" y="0"/>
                  </a:moveTo>
                  <a:cubicBezTo>
                    <a:pt x="96" y="0"/>
                    <a:pt x="0" y="72"/>
                    <a:pt x="0" y="162"/>
                  </a:cubicBezTo>
                  <a:lnTo>
                    <a:pt x="0" y="21438"/>
                  </a:lnTo>
                  <a:cubicBezTo>
                    <a:pt x="0" y="21528"/>
                    <a:pt x="96" y="21600"/>
                    <a:pt x="213" y="21600"/>
                  </a:cubicBezTo>
                  <a:lnTo>
                    <a:pt x="21387" y="21600"/>
                  </a:lnTo>
                  <a:cubicBezTo>
                    <a:pt x="21503" y="21600"/>
                    <a:pt x="21599" y="21528"/>
                    <a:pt x="21599" y="21438"/>
                  </a:cubicBezTo>
                  <a:lnTo>
                    <a:pt x="21599" y="5895"/>
                  </a:lnTo>
                  <a:cubicBezTo>
                    <a:pt x="21600" y="5863"/>
                    <a:pt x="21565" y="5837"/>
                    <a:pt x="21524" y="5837"/>
                  </a:cubicBezTo>
                  <a:lnTo>
                    <a:pt x="14256" y="5837"/>
                  </a:lnTo>
                  <a:cubicBezTo>
                    <a:pt x="14139" y="5837"/>
                    <a:pt x="14043" y="5765"/>
                    <a:pt x="14043" y="5674"/>
                  </a:cubicBezTo>
                  <a:lnTo>
                    <a:pt x="14043" y="58"/>
                  </a:lnTo>
                  <a:cubicBezTo>
                    <a:pt x="14043" y="26"/>
                    <a:pt x="14009" y="0"/>
                    <a:pt x="13968" y="0"/>
                  </a:cubicBezTo>
                  <a:lnTo>
                    <a:pt x="213" y="0"/>
                  </a:lnTo>
                  <a:close/>
                  <a:moveTo>
                    <a:pt x="15017" y="86"/>
                  </a:moveTo>
                  <a:cubicBezTo>
                    <a:pt x="14991" y="94"/>
                    <a:pt x="14972" y="114"/>
                    <a:pt x="14972" y="140"/>
                  </a:cubicBezTo>
                  <a:lnTo>
                    <a:pt x="14972" y="4958"/>
                  </a:lnTo>
                  <a:cubicBezTo>
                    <a:pt x="14972" y="5048"/>
                    <a:pt x="15067" y="5120"/>
                    <a:pt x="15184" y="5120"/>
                  </a:cubicBezTo>
                  <a:lnTo>
                    <a:pt x="21418" y="5120"/>
                  </a:lnTo>
                  <a:cubicBezTo>
                    <a:pt x="21485" y="5120"/>
                    <a:pt x="21518" y="5058"/>
                    <a:pt x="21471" y="5021"/>
                  </a:cubicBezTo>
                  <a:lnTo>
                    <a:pt x="15100" y="99"/>
                  </a:lnTo>
                  <a:cubicBezTo>
                    <a:pt x="15076" y="81"/>
                    <a:pt x="15044" y="77"/>
                    <a:pt x="15017" y="86"/>
                  </a:cubicBezTo>
                  <a:close/>
                  <a:moveTo>
                    <a:pt x="9656" y="7345"/>
                  </a:moveTo>
                  <a:lnTo>
                    <a:pt x="11938" y="7345"/>
                  </a:lnTo>
                  <a:cubicBezTo>
                    <a:pt x="11983" y="7345"/>
                    <a:pt x="12018" y="7374"/>
                    <a:pt x="12018" y="7408"/>
                  </a:cubicBezTo>
                  <a:lnTo>
                    <a:pt x="12018" y="15086"/>
                  </a:lnTo>
                  <a:cubicBezTo>
                    <a:pt x="12018" y="15120"/>
                    <a:pt x="11983" y="15149"/>
                    <a:pt x="11938" y="15149"/>
                  </a:cubicBezTo>
                  <a:lnTo>
                    <a:pt x="9656" y="15149"/>
                  </a:lnTo>
                  <a:cubicBezTo>
                    <a:pt x="9611" y="15149"/>
                    <a:pt x="9574" y="15120"/>
                    <a:pt x="9574" y="15086"/>
                  </a:cubicBezTo>
                  <a:lnTo>
                    <a:pt x="9574" y="7408"/>
                  </a:lnTo>
                  <a:cubicBezTo>
                    <a:pt x="9574" y="7374"/>
                    <a:pt x="9611" y="7345"/>
                    <a:pt x="9656" y="7345"/>
                  </a:cubicBezTo>
                  <a:close/>
                  <a:moveTo>
                    <a:pt x="13164" y="9590"/>
                  </a:moveTo>
                  <a:lnTo>
                    <a:pt x="15445" y="9590"/>
                  </a:lnTo>
                  <a:cubicBezTo>
                    <a:pt x="15490" y="9590"/>
                    <a:pt x="15527" y="9617"/>
                    <a:pt x="15527" y="9652"/>
                  </a:cubicBezTo>
                  <a:lnTo>
                    <a:pt x="15527" y="15088"/>
                  </a:lnTo>
                  <a:cubicBezTo>
                    <a:pt x="15527" y="15122"/>
                    <a:pt x="15490" y="15149"/>
                    <a:pt x="15445" y="15149"/>
                  </a:cubicBezTo>
                  <a:lnTo>
                    <a:pt x="13164" y="15149"/>
                  </a:lnTo>
                  <a:cubicBezTo>
                    <a:pt x="13119" y="15149"/>
                    <a:pt x="13084" y="15122"/>
                    <a:pt x="13084" y="15088"/>
                  </a:cubicBezTo>
                  <a:lnTo>
                    <a:pt x="13084" y="9652"/>
                  </a:lnTo>
                  <a:cubicBezTo>
                    <a:pt x="13084" y="9617"/>
                    <a:pt x="13119" y="9590"/>
                    <a:pt x="13164" y="9590"/>
                  </a:cubicBezTo>
                  <a:close/>
                  <a:moveTo>
                    <a:pt x="6147" y="11440"/>
                  </a:moveTo>
                  <a:lnTo>
                    <a:pt x="8428" y="11440"/>
                  </a:lnTo>
                  <a:cubicBezTo>
                    <a:pt x="8473" y="11440"/>
                    <a:pt x="8511" y="11467"/>
                    <a:pt x="8511" y="11502"/>
                  </a:cubicBezTo>
                  <a:lnTo>
                    <a:pt x="8511" y="15086"/>
                  </a:lnTo>
                  <a:cubicBezTo>
                    <a:pt x="8511" y="15120"/>
                    <a:pt x="8473" y="15149"/>
                    <a:pt x="8428" y="15149"/>
                  </a:cubicBezTo>
                  <a:lnTo>
                    <a:pt x="6147" y="15149"/>
                  </a:lnTo>
                  <a:cubicBezTo>
                    <a:pt x="6102" y="15149"/>
                    <a:pt x="6067" y="15120"/>
                    <a:pt x="6067" y="15086"/>
                  </a:cubicBezTo>
                  <a:lnTo>
                    <a:pt x="6067" y="11502"/>
                  </a:lnTo>
                  <a:cubicBezTo>
                    <a:pt x="6067" y="11467"/>
                    <a:pt x="6102" y="11440"/>
                    <a:pt x="6147" y="11440"/>
                  </a:cubicBezTo>
                  <a:close/>
                  <a:moveTo>
                    <a:pt x="3933" y="15866"/>
                  </a:moveTo>
                  <a:lnTo>
                    <a:pt x="17662" y="15866"/>
                  </a:lnTo>
                  <a:cubicBezTo>
                    <a:pt x="17707" y="15866"/>
                    <a:pt x="17742" y="15895"/>
                    <a:pt x="17742" y="15929"/>
                  </a:cubicBezTo>
                  <a:lnTo>
                    <a:pt x="17746" y="16878"/>
                  </a:lnTo>
                  <a:cubicBezTo>
                    <a:pt x="17746" y="16913"/>
                    <a:pt x="17709" y="16941"/>
                    <a:pt x="17664" y="16941"/>
                  </a:cubicBezTo>
                  <a:lnTo>
                    <a:pt x="3935" y="16941"/>
                  </a:lnTo>
                  <a:cubicBezTo>
                    <a:pt x="3890" y="16941"/>
                    <a:pt x="3853" y="16912"/>
                    <a:pt x="3853" y="16878"/>
                  </a:cubicBezTo>
                  <a:lnTo>
                    <a:pt x="3850" y="15929"/>
                  </a:lnTo>
                  <a:cubicBezTo>
                    <a:pt x="3850" y="15895"/>
                    <a:pt x="3888" y="15866"/>
                    <a:pt x="3933" y="15866"/>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6" name="Arrow"/>
            <p:cNvSpPr/>
            <p:nvPr/>
          </p:nvSpPr>
          <p:spPr>
            <a:xfrm rot="16200000">
              <a:off x="-222162" y="1299699"/>
              <a:ext cx="742980"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7" name="Arrow"/>
            <p:cNvSpPr/>
            <p:nvPr/>
          </p:nvSpPr>
          <p:spPr>
            <a:xfrm rot="9180000">
              <a:off x="1642437" y="475316"/>
              <a:ext cx="742980"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8" name="Arrow 7"/>
            <p:cNvSpPr/>
            <p:nvPr/>
          </p:nvSpPr>
          <p:spPr>
            <a:xfrm rot="12180000">
              <a:off x="2134590" y="1977839"/>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29" name="Arrow"/>
            <p:cNvSpPr/>
            <p:nvPr/>
          </p:nvSpPr>
          <p:spPr>
            <a:xfrm flipH="1">
              <a:off x="1086797" y="2613562"/>
              <a:ext cx="742979"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0" name="Male"/>
            <p:cNvSpPr/>
            <p:nvPr/>
          </p:nvSpPr>
          <p:spPr>
            <a:xfrm>
              <a:off x="803397" y="2512773"/>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1" name="Arrow"/>
            <p:cNvSpPr/>
            <p:nvPr/>
          </p:nvSpPr>
          <p:spPr>
            <a:xfrm rot="19380000">
              <a:off x="941683" y="2038774"/>
              <a:ext cx="940615" cy="241463"/>
            </a:xfrm>
            <a:prstGeom prst="rightArrow">
              <a:avLst>
                <a:gd name="adj1" fmla="val 32000"/>
                <a:gd name="adj2" fmla="val 73302"/>
              </a:avLst>
            </a:prstGeom>
            <a:solidFill>
              <a:srgbClr val="000000">
                <a:alpha val="46845"/>
              </a:srgbClr>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2" name="Arrow 7"/>
            <p:cNvSpPr/>
            <p:nvPr/>
          </p:nvSpPr>
          <p:spPr>
            <a:xfrm rot="16200000">
              <a:off x="518714" y="1790252"/>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3" name="Female"/>
            <p:cNvSpPr/>
            <p:nvPr/>
          </p:nvSpPr>
          <p:spPr>
            <a:xfrm>
              <a:off x="49127" y="535333"/>
              <a:ext cx="200401"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4" name="Male"/>
            <p:cNvSpPr/>
            <p:nvPr/>
          </p:nvSpPr>
          <p:spPr>
            <a:xfrm>
              <a:off x="889128" y="0"/>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5" name="Female"/>
            <p:cNvSpPr/>
            <p:nvPr/>
          </p:nvSpPr>
          <p:spPr>
            <a:xfrm>
              <a:off x="738223" y="1314502"/>
              <a:ext cx="200400"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6" name="Arrow 7"/>
            <p:cNvSpPr/>
            <p:nvPr/>
          </p:nvSpPr>
          <p:spPr>
            <a:xfrm flipH="1" rot="6600000">
              <a:off x="1427633" y="1141423"/>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37" name="Arrow 7"/>
            <p:cNvSpPr/>
            <p:nvPr/>
          </p:nvSpPr>
          <p:spPr>
            <a:xfrm rot="10800000">
              <a:off x="1163742" y="204709"/>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4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244"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245" name="Screen Shot 2022-10-29 at 8.24.41 AM.png" descr="Screen Shot 2022-10-29 at 8.24.41 AM.png"/>
          <p:cNvPicPr>
            <a:picLocks noChangeAspect="1"/>
          </p:cNvPicPr>
          <p:nvPr/>
        </p:nvPicPr>
        <p:blipFill>
          <a:blip r:embed="rId3">
            <a:extLst/>
          </a:blip>
          <a:srcRect l="0" t="0" r="0" b="55198"/>
          <a:stretch>
            <a:fillRect/>
          </a:stretch>
        </p:blipFill>
        <p:spPr>
          <a:xfrm>
            <a:off x="4147861" y="1352946"/>
            <a:ext cx="4932774" cy="415217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48"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249"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250" name="Screen Shot 2022-10-29 at 8.24.41 AM.png" descr="Screen Shot 2022-10-29 at 8.24.41 AM.png"/>
          <p:cNvPicPr>
            <a:picLocks noChangeAspect="1"/>
          </p:cNvPicPr>
          <p:nvPr/>
        </p:nvPicPr>
        <p:blipFill>
          <a:blip r:embed="rId3">
            <a:extLst/>
          </a:blip>
          <a:srcRect l="0" t="44606" r="0" b="0"/>
          <a:stretch>
            <a:fillRect/>
          </a:stretch>
        </p:blipFill>
        <p:spPr>
          <a:xfrm>
            <a:off x="4075460" y="1057918"/>
            <a:ext cx="4810056" cy="5006064"/>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5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254" name="LaunchPAD priority on African Diagnostics…"/>
          <p:cNvSpPr txBox="1"/>
          <p:nvPr/>
        </p:nvSpPr>
        <p:spPr>
          <a:xfrm>
            <a:off x="433507" y="1900437"/>
            <a:ext cx="3828988" cy="2468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a:p>
            <a:pPr defTabSz="457200">
              <a:spcBef>
                <a:spcPts val="500"/>
              </a:spcBef>
              <a:defRPr sz="1300">
                <a:latin typeface="+mj-lt"/>
                <a:ea typeface="+mj-ea"/>
                <a:cs typeface="+mj-cs"/>
                <a:sym typeface="Calibri"/>
              </a:defRPr>
            </a:pPr>
          </a:p>
          <a:p>
            <a:pPr marL="130342" indent="-130342" defTabSz="457200">
              <a:spcBef>
                <a:spcPts val="500"/>
              </a:spcBef>
              <a:buSzPct val="100000"/>
              <a:buChar char="•"/>
              <a:defRPr b="1" sz="1300">
                <a:solidFill>
                  <a:srgbClr val="009193"/>
                </a:solidFill>
                <a:latin typeface="+mj-lt"/>
                <a:ea typeface="+mj-ea"/>
                <a:cs typeface="+mj-cs"/>
                <a:sym typeface="Calibri"/>
              </a:defRPr>
            </a:pPr>
            <a:r>
              <a:t>Missing Ethiopia specific diagnostics…. what would be useful?</a:t>
            </a:r>
          </a:p>
        </p:txBody>
      </p:sp>
      <p:sp>
        <p:nvSpPr>
          <p:cNvPr id="255" name="Ethiopian Diagnostics…"/>
          <p:cNvSpPr txBox="1"/>
          <p:nvPr/>
        </p:nvSpPr>
        <p:spPr>
          <a:xfrm>
            <a:off x="4906515" y="1891745"/>
            <a:ext cx="3828988" cy="5249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Ethiopian Diagnostics</a:t>
            </a:r>
          </a:p>
          <a:p>
            <a:pPr marL="130342" indent="-130342" defTabSz="457200">
              <a:spcBef>
                <a:spcPts val="500"/>
              </a:spcBef>
              <a:buSzPct val="100000"/>
              <a:buChar char="•"/>
              <a:defRPr sz="1300">
                <a:latin typeface="+mj-lt"/>
                <a:ea typeface="+mj-ea"/>
                <a:cs typeface="+mj-cs"/>
                <a:sym typeface="Calibri"/>
              </a:defRPr>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58"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Working with station data</a:t>
            </a:r>
          </a:p>
        </p:txBody>
      </p:sp>
      <p:sp>
        <p:nvSpPr>
          <p:cNvPr id="259" name="Station data formats clash with gridded formats…"/>
          <p:cNvSpPr txBox="1"/>
          <p:nvPr/>
        </p:nvSpPr>
        <p:spPr>
          <a:xfrm>
            <a:off x="433507" y="1900437"/>
            <a:ext cx="3828988" cy="9948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Station data formats clash with gridded formats</a:t>
            </a:r>
          </a:p>
          <a:p>
            <a:pPr marL="130342" indent="-130342" defTabSz="457200">
              <a:spcBef>
                <a:spcPts val="500"/>
              </a:spcBef>
              <a:buSzPct val="100000"/>
              <a:buChar char="•"/>
              <a:defRPr sz="1300">
                <a:latin typeface="+mj-lt"/>
                <a:ea typeface="+mj-ea"/>
                <a:cs typeface="+mj-cs"/>
                <a:sym typeface="Calibri"/>
              </a:defRPr>
            </a:pPr>
            <a:r>
              <a:t>try code example to link the two</a:t>
            </a:r>
          </a:p>
          <a:p>
            <a:pPr marL="130342" indent="-130342" defTabSz="457200">
              <a:spcBef>
                <a:spcPts val="500"/>
              </a:spcBef>
              <a:buSzPct val="100000"/>
              <a:buChar char="•"/>
              <a:defRPr sz="1300">
                <a:latin typeface="+mj-lt"/>
                <a:ea typeface="+mj-ea"/>
                <a:cs typeface="+mj-cs"/>
                <a:sym typeface="Calibri"/>
              </a:defRPr>
            </a:pPr>
            <a:r>
              <a:t>how is station data shared ~ is there a systematic approach that can be supported by code libraries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62" name="Title 5"/>
          <p:cNvSpPr txBox="1"/>
          <p:nvPr>
            <p:ph type="title"/>
          </p:nvPr>
        </p:nvSpPr>
        <p:spPr>
          <a:xfrm>
            <a:off x="74751" y="35552"/>
            <a:ext cx="8229601" cy="777673"/>
          </a:xfrm>
          <a:prstGeom prst="rect">
            <a:avLst/>
          </a:prstGeom>
        </p:spPr>
        <p:txBody>
          <a:bodyPr/>
          <a:lstStyle>
            <a:lvl1pPr algn="l" defTabSz="877823">
              <a:defRPr sz="2880">
                <a:latin typeface="+mj-lt"/>
                <a:ea typeface="+mj-ea"/>
                <a:cs typeface="+mj-cs"/>
                <a:sym typeface="Calibri"/>
              </a:defRPr>
            </a:lvl1pPr>
          </a:lstStyle>
          <a:p>
            <a:pPr/>
            <a:r>
              <a:t>Future topics of interest and how to continue engaging</a:t>
            </a:r>
          </a:p>
        </p:txBody>
      </p:sp>
      <p:sp>
        <p:nvSpPr>
          <p:cNvPr id="263" name="Some suggestions…"/>
          <p:cNvSpPr txBox="1"/>
          <p:nvPr/>
        </p:nvSpPr>
        <p:spPr>
          <a:xfrm>
            <a:off x="433507" y="1900437"/>
            <a:ext cx="3828988" cy="21251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Some suggestions</a:t>
            </a:r>
          </a:p>
          <a:p>
            <a:pPr marL="130342" indent="-130342" defTabSz="457200">
              <a:spcBef>
                <a:spcPts val="500"/>
              </a:spcBef>
              <a:buSzPct val="100000"/>
              <a:buChar char="•"/>
              <a:defRPr sz="1300">
                <a:latin typeface="+mj-lt"/>
                <a:ea typeface="+mj-ea"/>
                <a:cs typeface="+mj-cs"/>
                <a:sym typeface="Calibri"/>
              </a:defRPr>
            </a:pPr>
            <a:r>
              <a:t>model evaluation</a:t>
            </a:r>
          </a:p>
          <a:p>
            <a:pPr marL="130342" indent="-130342" defTabSz="457200">
              <a:spcBef>
                <a:spcPts val="500"/>
              </a:spcBef>
              <a:buSzPct val="100000"/>
              <a:buChar char="•"/>
              <a:defRPr sz="1300">
                <a:latin typeface="+mj-lt"/>
                <a:ea typeface="+mj-ea"/>
                <a:cs typeface="+mj-cs"/>
                <a:sym typeface="Calibri"/>
              </a:defRPr>
            </a:pPr>
            <a:r>
              <a:t>GitHub</a:t>
            </a:r>
          </a:p>
          <a:p>
            <a:pPr marL="130342" indent="-130342" defTabSz="457200">
              <a:spcBef>
                <a:spcPts val="500"/>
              </a:spcBef>
              <a:buSzPct val="100000"/>
              <a:buChar char="•"/>
              <a:defRPr sz="1300">
                <a:latin typeface="+mj-lt"/>
                <a:ea typeface="+mj-ea"/>
                <a:cs typeface="+mj-cs"/>
                <a:sym typeface="Calibri"/>
              </a:defRPr>
            </a:pPr>
            <a:r>
              <a:t>a set of tasks to work on after this workshop</a:t>
            </a:r>
          </a:p>
          <a:p>
            <a:pPr marL="130342" indent="-130342" defTabSz="457200">
              <a:spcBef>
                <a:spcPts val="500"/>
              </a:spcBef>
              <a:buSzPct val="100000"/>
              <a:buChar char="•"/>
              <a:defRPr sz="1300">
                <a:latin typeface="+mj-lt"/>
                <a:ea typeface="+mj-ea"/>
                <a:cs typeface="+mj-cs"/>
                <a:sym typeface="Calibri"/>
              </a:defRPr>
            </a:pPr>
            <a:r>
              <a:t>regular online catch-ups on targeted themes</a:t>
            </a:r>
          </a:p>
          <a:p>
            <a:pPr defTabSz="457200">
              <a:spcBef>
                <a:spcPts val="500"/>
              </a:spcBef>
              <a:defRPr sz="1300">
                <a:latin typeface="+mj-lt"/>
                <a:ea typeface="+mj-ea"/>
                <a:cs typeface="+mj-cs"/>
                <a:sym typeface="Calibri"/>
              </a:defRPr>
            </a:pPr>
          </a:p>
          <a:p>
            <a:pPr defTabSz="457200">
              <a:spcBef>
                <a:spcPts val="500"/>
              </a:spcBef>
              <a:defRPr b="1" sz="1300">
                <a:latin typeface="+mj-lt"/>
                <a:ea typeface="+mj-ea"/>
                <a:cs typeface="+mj-cs"/>
                <a:sym typeface="Calibri"/>
              </a:defRPr>
            </a:pPr>
            <a:r>
              <a:t>Your ideas</a:t>
            </a:r>
          </a:p>
          <a:p>
            <a:pPr marL="130342" indent="-130342" defTabSz="457200">
              <a:spcBef>
                <a:spcPts val="500"/>
              </a:spcBef>
              <a:buSzPct val="100000"/>
              <a:buChar char="•"/>
              <a:defRPr sz="1300">
                <a:latin typeface="+mj-lt"/>
                <a:ea typeface="+mj-ea"/>
                <a:cs typeface="+mj-cs"/>
                <a:sym typeface="Calibri"/>
              </a:defRPr>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Picture 1" descr="Picture 1"/>
          <p:cNvPicPr>
            <a:picLocks noChangeAspect="1"/>
          </p:cNvPicPr>
          <p:nvPr/>
        </p:nvPicPr>
        <p:blipFill>
          <a:blip r:embed="rId2">
            <a:extLst/>
          </a:blip>
          <a:stretch>
            <a:fillRect/>
          </a:stretch>
        </p:blipFill>
        <p:spPr>
          <a:xfrm>
            <a:off x="7792093" y="5497183"/>
            <a:ext cx="1136757" cy="1201173"/>
          </a:xfrm>
          <a:prstGeom prst="rect">
            <a:avLst/>
          </a:prstGeom>
          <a:ln w="12700">
            <a:miter lim="400000"/>
          </a:ln>
        </p:spPr>
      </p:pic>
      <p:sp>
        <p:nvSpPr>
          <p:cNvPr id="266" name="TextBox 2"/>
          <p:cNvSpPr txBox="1"/>
          <p:nvPr/>
        </p:nvSpPr>
        <p:spPr>
          <a:xfrm>
            <a:off x="7884300" y="5358686"/>
            <a:ext cx="793806" cy="24830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FFFFFF"/>
                </a:solidFill>
                <a:latin typeface="+mj-lt"/>
                <a:ea typeface="+mj-ea"/>
                <a:cs typeface="+mj-cs"/>
                <a:sym typeface="Calibri"/>
              </a:defRPr>
            </a:lvl1pPr>
          </a:lstStyle>
          <a:p>
            <a:pPr/>
            <a:r>
              <a:t>Funded by: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69"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Adaptive metrics: does flexibility work?</a:t>
            </a:r>
          </a:p>
        </p:txBody>
      </p:sp>
      <p:sp>
        <p:nvSpPr>
          <p:cNvPr id="270" name="Health example ~ malaria…"/>
          <p:cNvSpPr txBox="1"/>
          <p:nvPr/>
        </p:nvSpPr>
        <p:spPr>
          <a:xfrm>
            <a:off x="433507" y="1900437"/>
            <a:ext cx="3828988" cy="152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Health example ~ malaria</a:t>
            </a:r>
          </a:p>
          <a:p>
            <a:pPr marL="130342" indent="-130342" defTabSz="457200">
              <a:spcBef>
                <a:spcPts val="500"/>
              </a:spcBef>
              <a:buSzPct val="100000"/>
              <a:buChar char="•"/>
              <a:defRPr sz="1300">
                <a:latin typeface="+mj-lt"/>
                <a:ea typeface="+mj-ea"/>
                <a:cs typeface="+mj-cs"/>
                <a:sym typeface="Calibri"/>
              </a:defRPr>
            </a:pPr>
            <a:r>
              <a:t>Merging climate information with other sources</a:t>
            </a:r>
          </a:p>
          <a:p>
            <a:pPr lvl="1" marL="511342" indent="-130342" defTabSz="457200">
              <a:spcBef>
                <a:spcPts val="500"/>
              </a:spcBef>
              <a:buSzPct val="100000"/>
              <a:buChar char="•"/>
              <a:defRPr sz="1300">
                <a:latin typeface="+mj-lt"/>
                <a:ea typeface="+mj-ea"/>
                <a:cs typeface="+mj-cs"/>
                <a:sym typeface="Calibri"/>
              </a:defRPr>
            </a:pPr>
            <a:r>
              <a:t>What steps would make this possible</a:t>
            </a:r>
          </a:p>
          <a:p>
            <a:pPr marL="130342" indent="-130342" defTabSz="457200">
              <a:spcBef>
                <a:spcPts val="500"/>
              </a:spcBef>
              <a:buSzPct val="100000"/>
              <a:buChar char="•"/>
              <a:defRPr sz="1300">
                <a:latin typeface="+mj-lt"/>
                <a:ea typeface="+mj-ea"/>
                <a:cs typeface="+mj-cs"/>
                <a:sym typeface="Calibri"/>
              </a:defRPr>
            </a:pPr>
            <a:r>
              <a:t>Shifting to forecasting metrics rather than summaries</a:t>
            </a:r>
          </a:p>
          <a:p>
            <a:pPr marL="130342" indent="-130342" defTabSz="457200">
              <a:spcBef>
                <a:spcPts val="500"/>
              </a:spcBef>
              <a:buSzPct val="100000"/>
              <a:buChar char="•"/>
              <a:defRPr sz="1300">
                <a:latin typeface="+mj-lt"/>
                <a:ea typeface="+mj-ea"/>
                <a:cs typeface="+mj-cs"/>
                <a:sym typeface="Calibri"/>
              </a:defRPr>
            </a:pPr>
            <a:r>
              <a:t>HOW is the data used - does this affect how it is produced?</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7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Adaptive metrics: does flexibility work?</a:t>
            </a:r>
          </a:p>
        </p:txBody>
      </p:sp>
      <p:sp>
        <p:nvSpPr>
          <p:cNvPr id="274" name="Water example ~ water resource management…"/>
          <p:cNvSpPr txBox="1"/>
          <p:nvPr/>
        </p:nvSpPr>
        <p:spPr>
          <a:xfrm>
            <a:off x="433507" y="1900437"/>
            <a:ext cx="3828988" cy="19346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Water example ~ water resource management</a:t>
            </a:r>
          </a:p>
          <a:p>
            <a:pPr marL="130342" indent="-130342" defTabSz="457200">
              <a:spcBef>
                <a:spcPts val="500"/>
              </a:spcBef>
              <a:buSzPct val="100000"/>
              <a:buChar char="•"/>
              <a:defRPr sz="1300">
                <a:latin typeface="+mj-lt"/>
                <a:ea typeface="+mj-ea"/>
                <a:cs typeface="+mj-cs"/>
                <a:sym typeface="Calibri"/>
              </a:defRPr>
            </a:pPr>
            <a:r>
              <a:t>Historical data for water availability - how to make this more useable in terms of format, beyond probabilities?</a:t>
            </a:r>
          </a:p>
          <a:p>
            <a:pPr marL="130342" indent="-130342" defTabSz="457200">
              <a:spcBef>
                <a:spcPts val="500"/>
              </a:spcBef>
              <a:buSzPct val="100000"/>
              <a:buChar char="•"/>
              <a:defRPr sz="1300">
                <a:latin typeface="+mj-lt"/>
                <a:ea typeface="+mj-ea"/>
                <a:cs typeface="+mj-cs"/>
                <a:sym typeface="Calibri"/>
              </a:defRPr>
            </a:pPr>
            <a:r>
              <a:t>Historical and forecast information are necessary for water resource planning and allocation</a:t>
            </a:r>
          </a:p>
          <a:p>
            <a:pPr lvl="1" marL="511342" indent="-130342" defTabSz="457200">
              <a:spcBef>
                <a:spcPts val="500"/>
              </a:spcBef>
              <a:buSzPct val="100000"/>
              <a:buChar char="•"/>
              <a:defRPr sz="1300">
                <a:latin typeface="+mj-lt"/>
                <a:ea typeface="+mj-ea"/>
                <a:cs typeface="+mj-cs"/>
                <a:sym typeface="Calibri"/>
              </a:defRPr>
            </a:pPr>
            <a:r>
              <a:t>seasonal for reservoir operation</a:t>
            </a:r>
          </a:p>
          <a:p>
            <a:pPr lvl="1" marL="511342" indent="-130342" defTabSz="457200">
              <a:spcBef>
                <a:spcPts val="500"/>
              </a:spcBef>
              <a:buSzPct val="100000"/>
              <a:buChar char="•"/>
              <a:defRPr sz="1300">
                <a:latin typeface="+mj-lt"/>
                <a:ea typeface="+mj-ea"/>
                <a:cs typeface="+mj-cs"/>
                <a:sym typeface="Calibri"/>
              </a:defRPr>
            </a:pPr>
            <a:r>
              <a:t>long term scenarios for planning</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77"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Adaptive metrics: does flexibility work?</a:t>
            </a:r>
          </a:p>
        </p:txBody>
      </p:sp>
      <p:sp>
        <p:nvSpPr>
          <p:cNvPr id="278" name="Sustainable co-production and flexible metrics that fit into existing systems and are locally owned…"/>
          <p:cNvSpPr txBox="1"/>
          <p:nvPr/>
        </p:nvSpPr>
        <p:spPr>
          <a:xfrm>
            <a:off x="433507" y="1900437"/>
            <a:ext cx="4910879" cy="7281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Sustainable co-production and flexible metrics that fit into existing systems and are locally owned</a:t>
            </a:r>
          </a:p>
          <a:p>
            <a:pPr marL="130342" indent="-130342" defTabSz="457200">
              <a:spcBef>
                <a:spcPts val="500"/>
              </a:spcBef>
              <a:buSzPct val="100000"/>
              <a:buChar char="•"/>
              <a:defRPr sz="1300">
                <a:latin typeface="+mj-lt"/>
                <a:ea typeface="+mj-ea"/>
                <a:cs typeface="+mj-cs"/>
                <a:sym typeface="Calibri"/>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81" name="Please get in touch if you have any questions, suggestions, or are interested in participating through a questionnaire or interview…"/>
          <p:cNvSpPr txBox="1"/>
          <p:nvPr/>
        </p:nvSpPr>
        <p:spPr>
          <a:xfrm>
            <a:off x="894184" y="2500186"/>
            <a:ext cx="3828988" cy="14647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Please get in touch if you have any questions, suggestions, or are interested in participating through a questionnaire or interview</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ellen.dyer@ouce.ox.ac.uk</a:t>
            </a:r>
          </a:p>
          <a:p>
            <a:pPr defTabSz="457200">
              <a:spcBef>
                <a:spcPts val="500"/>
              </a:spcBef>
              <a:defRPr b="1" sz="1300">
                <a:latin typeface="+mj-lt"/>
                <a:ea typeface="+mj-ea"/>
                <a:cs typeface="+mj-cs"/>
                <a:sym typeface="Calibri"/>
              </a:defRPr>
            </a:pPr>
            <a:r>
              <a:rPr u="sng">
                <a:solidFill>
                  <a:srgbClr val="0000FF"/>
                </a:solidFill>
                <a:uFill>
                  <a:solidFill>
                    <a:srgbClr val="0000FF"/>
                  </a:solidFill>
                </a:uFill>
                <a:hlinkClick r:id="rId3" invalidUrl="" action="" tgtFrame="" tooltip="" history="1" highlightClick="0" endSnd="0"/>
              </a:rPr>
              <a:t>solomon.g@wlrc-eth.org</a:t>
            </a: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41" name="Title 5"/>
          <p:cNvSpPr txBox="1"/>
          <p:nvPr>
            <p:ph type="title"/>
          </p:nvPr>
        </p:nvSpPr>
        <p:spPr>
          <a:xfrm>
            <a:off x="74751" y="35552"/>
            <a:ext cx="8229601" cy="1143001"/>
          </a:xfrm>
          <a:prstGeom prst="rect">
            <a:avLst/>
          </a:prstGeom>
        </p:spPr>
        <p:txBody>
          <a:bodyPr/>
          <a:lstStyle>
            <a:lvl1pPr algn="l" defTabSz="749808">
              <a:defRPr sz="2460">
                <a:latin typeface="+mj-lt"/>
                <a:ea typeface="+mj-ea"/>
                <a:cs typeface="+mj-cs"/>
                <a:sym typeface="Calibri"/>
              </a:defRPr>
            </a:lvl1pPr>
          </a:lstStyle>
          <a:p>
            <a:pPr/>
            <a:r>
              <a:t>Identifying opportunities to build strong knowledge relationships for climate resilience</a:t>
            </a:r>
          </a:p>
        </p:txBody>
      </p:sp>
      <p:grpSp>
        <p:nvGrpSpPr>
          <p:cNvPr id="160" name="Group"/>
          <p:cNvGrpSpPr/>
          <p:nvPr/>
        </p:nvGrpSpPr>
        <p:grpSpPr>
          <a:xfrm>
            <a:off x="5833041" y="2092827"/>
            <a:ext cx="2644269" cy="2955814"/>
            <a:chOff x="0" y="0"/>
            <a:chExt cx="2644267" cy="2955812"/>
          </a:xfrm>
        </p:grpSpPr>
        <p:sp>
          <p:nvSpPr>
            <p:cNvPr id="142" name="Arrow 7"/>
            <p:cNvSpPr/>
            <p:nvPr/>
          </p:nvSpPr>
          <p:spPr>
            <a:xfrm flipH="1" rot="10800000">
              <a:off x="726618" y="827293"/>
              <a:ext cx="317751" cy="406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3" name="Line Graph"/>
            <p:cNvSpPr/>
            <p:nvPr/>
          </p:nvSpPr>
          <p:spPr>
            <a:xfrm>
              <a:off x="0" y="1862275"/>
              <a:ext cx="368128" cy="367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4" name="Computer"/>
            <p:cNvSpPr/>
            <p:nvPr/>
          </p:nvSpPr>
          <p:spPr>
            <a:xfrm>
              <a:off x="1199205" y="754123"/>
              <a:ext cx="402321" cy="324666"/>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5" name="Female"/>
            <p:cNvSpPr/>
            <p:nvPr/>
          </p:nvSpPr>
          <p:spPr>
            <a:xfrm>
              <a:off x="2443867" y="180176"/>
              <a:ext cx="200401"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6" name="Male"/>
            <p:cNvSpPr/>
            <p:nvPr/>
          </p:nvSpPr>
          <p:spPr>
            <a:xfrm>
              <a:off x="1940601" y="1524796"/>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7" name="Chart Document"/>
            <p:cNvSpPr/>
            <p:nvPr/>
          </p:nvSpPr>
          <p:spPr>
            <a:xfrm>
              <a:off x="1948983" y="2530217"/>
              <a:ext cx="315180" cy="408153"/>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213" y="0"/>
                  </a:moveTo>
                  <a:cubicBezTo>
                    <a:pt x="96" y="0"/>
                    <a:pt x="0" y="72"/>
                    <a:pt x="0" y="162"/>
                  </a:cubicBezTo>
                  <a:lnTo>
                    <a:pt x="0" y="21438"/>
                  </a:lnTo>
                  <a:cubicBezTo>
                    <a:pt x="0" y="21528"/>
                    <a:pt x="96" y="21600"/>
                    <a:pt x="213" y="21600"/>
                  </a:cubicBezTo>
                  <a:lnTo>
                    <a:pt x="21387" y="21600"/>
                  </a:lnTo>
                  <a:cubicBezTo>
                    <a:pt x="21503" y="21600"/>
                    <a:pt x="21599" y="21528"/>
                    <a:pt x="21599" y="21438"/>
                  </a:cubicBezTo>
                  <a:lnTo>
                    <a:pt x="21599" y="5895"/>
                  </a:lnTo>
                  <a:cubicBezTo>
                    <a:pt x="21600" y="5863"/>
                    <a:pt x="21565" y="5837"/>
                    <a:pt x="21524" y="5837"/>
                  </a:cubicBezTo>
                  <a:lnTo>
                    <a:pt x="14256" y="5837"/>
                  </a:lnTo>
                  <a:cubicBezTo>
                    <a:pt x="14139" y="5837"/>
                    <a:pt x="14043" y="5765"/>
                    <a:pt x="14043" y="5674"/>
                  </a:cubicBezTo>
                  <a:lnTo>
                    <a:pt x="14043" y="58"/>
                  </a:lnTo>
                  <a:cubicBezTo>
                    <a:pt x="14043" y="26"/>
                    <a:pt x="14009" y="0"/>
                    <a:pt x="13968" y="0"/>
                  </a:cubicBezTo>
                  <a:lnTo>
                    <a:pt x="213" y="0"/>
                  </a:lnTo>
                  <a:close/>
                  <a:moveTo>
                    <a:pt x="15017" y="86"/>
                  </a:moveTo>
                  <a:cubicBezTo>
                    <a:pt x="14991" y="94"/>
                    <a:pt x="14972" y="114"/>
                    <a:pt x="14972" y="140"/>
                  </a:cubicBezTo>
                  <a:lnTo>
                    <a:pt x="14972" y="4958"/>
                  </a:lnTo>
                  <a:cubicBezTo>
                    <a:pt x="14972" y="5048"/>
                    <a:pt x="15067" y="5120"/>
                    <a:pt x="15184" y="5120"/>
                  </a:cubicBezTo>
                  <a:lnTo>
                    <a:pt x="21418" y="5120"/>
                  </a:lnTo>
                  <a:cubicBezTo>
                    <a:pt x="21485" y="5120"/>
                    <a:pt x="21518" y="5058"/>
                    <a:pt x="21471" y="5021"/>
                  </a:cubicBezTo>
                  <a:lnTo>
                    <a:pt x="15100" y="99"/>
                  </a:lnTo>
                  <a:cubicBezTo>
                    <a:pt x="15076" y="81"/>
                    <a:pt x="15044" y="77"/>
                    <a:pt x="15017" y="86"/>
                  </a:cubicBezTo>
                  <a:close/>
                  <a:moveTo>
                    <a:pt x="9656" y="7345"/>
                  </a:moveTo>
                  <a:lnTo>
                    <a:pt x="11938" y="7345"/>
                  </a:lnTo>
                  <a:cubicBezTo>
                    <a:pt x="11983" y="7345"/>
                    <a:pt x="12018" y="7374"/>
                    <a:pt x="12018" y="7408"/>
                  </a:cubicBezTo>
                  <a:lnTo>
                    <a:pt x="12018" y="15086"/>
                  </a:lnTo>
                  <a:cubicBezTo>
                    <a:pt x="12018" y="15120"/>
                    <a:pt x="11983" y="15149"/>
                    <a:pt x="11938" y="15149"/>
                  </a:cubicBezTo>
                  <a:lnTo>
                    <a:pt x="9656" y="15149"/>
                  </a:lnTo>
                  <a:cubicBezTo>
                    <a:pt x="9611" y="15149"/>
                    <a:pt x="9574" y="15120"/>
                    <a:pt x="9574" y="15086"/>
                  </a:cubicBezTo>
                  <a:lnTo>
                    <a:pt x="9574" y="7408"/>
                  </a:lnTo>
                  <a:cubicBezTo>
                    <a:pt x="9574" y="7374"/>
                    <a:pt x="9611" y="7345"/>
                    <a:pt x="9656" y="7345"/>
                  </a:cubicBezTo>
                  <a:close/>
                  <a:moveTo>
                    <a:pt x="13164" y="9590"/>
                  </a:moveTo>
                  <a:lnTo>
                    <a:pt x="15445" y="9590"/>
                  </a:lnTo>
                  <a:cubicBezTo>
                    <a:pt x="15490" y="9590"/>
                    <a:pt x="15527" y="9617"/>
                    <a:pt x="15527" y="9652"/>
                  </a:cubicBezTo>
                  <a:lnTo>
                    <a:pt x="15527" y="15088"/>
                  </a:lnTo>
                  <a:cubicBezTo>
                    <a:pt x="15527" y="15122"/>
                    <a:pt x="15490" y="15149"/>
                    <a:pt x="15445" y="15149"/>
                  </a:cubicBezTo>
                  <a:lnTo>
                    <a:pt x="13164" y="15149"/>
                  </a:lnTo>
                  <a:cubicBezTo>
                    <a:pt x="13119" y="15149"/>
                    <a:pt x="13084" y="15122"/>
                    <a:pt x="13084" y="15088"/>
                  </a:cubicBezTo>
                  <a:lnTo>
                    <a:pt x="13084" y="9652"/>
                  </a:lnTo>
                  <a:cubicBezTo>
                    <a:pt x="13084" y="9617"/>
                    <a:pt x="13119" y="9590"/>
                    <a:pt x="13164" y="9590"/>
                  </a:cubicBezTo>
                  <a:close/>
                  <a:moveTo>
                    <a:pt x="6147" y="11440"/>
                  </a:moveTo>
                  <a:lnTo>
                    <a:pt x="8428" y="11440"/>
                  </a:lnTo>
                  <a:cubicBezTo>
                    <a:pt x="8473" y="11440"/>
                    <a:pt x="8511" y="11467"/>
                    <a:pt x="8511" y="11502"/>
                  </a:cubicBezTo>
                  <a:lnTo>
                    <a:pt x="8511" y="15086"/>
                  </a:lnTo>
                  <a:cubicBezTo>
                    <a:pt x="8511" y="15120"/>
                    <a:pt x="8473" y="15149"/>
                    <a:pt x="8428" y="15149"/>
                  </a:cubicBezTo>
                  <a:lnTo>
                    <a:pt x="6147" y="15149"/>
                  </a:lnTo>
                  <a:cubicBezTo>
                    <a:pt x="6102" y="15149"/>
                    <a:pt x="6067" y="15120"/>
                    <a:pt x="6067" y="15086"/>
                  </a:cubicBezTo>
                  <a:lnTo>
                    <a:pt x="6067" y="11502"/>
                  </a:lnTo>
                  <a:cubicBezTo>
                    <a:pt x="6067" y="11467"/>
                    <a:pt x="6102" y="11440"/>
                    <a:pt x="6147" y="11440"/>
                  </a:cubicBezTo>
                  <a:close/>
                  <a:moveTo>
                    <a:pt x="3933" y="15866"/>
                  </a:moveTo>
                  <a:lnTo>
                    <a:pt x="17662" y="15866"/>
                  </a:lnTo>
                  <a:cubicBezTo>
                    <a:pt x="17707" y="15866"/>
                    <a:pt x="17742" y="15895"/>
                    <a:pt x="17742" y="15929"/>
                  </a:cubicBezTo>
                  <a:lnTo>
                    <a:pt x="17746" y="16878"/>
                  </a:lnTo>
                  <a:cubicBezTo>
                    <a:pt x="17746" y="16913"/>
                    <a:pt x="17709" y="16941"/>
                    <a:pt x="17664" y="16941"/>
                  </a:cubicBezTo>
                  <a:lnTo>
                    <a:pt x="3935" y="16941"/>
                  </a:lnTo>
                  <a:cubicBezTo>
                    <a:pt x="3890" y="16941"/>
                    <a:pt x="3853" y="16912"/>
                    <a:pt x="3853" y="16878"/>
                  </a:cubicBezTo>
                  <a:lnTo>
                    <a:pt x="3850" y="15929"/>
                  </a:lnTo>
                  <a:cubicBezTo>
                    <a:pt x="3850" y="15895"/>
                    <a:pt x="3888" y="15866"/>
                    <a:pt x="3933" y="15866"/>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8" name="Arrow"/>
            <p:cNvSpPr/>
            <p:nvPr/>
          </p:nvSpPr>
          <p:spPr>
            <a:xfrm rot="16200000">
              <a:off x="-222162" y="1299699"/>
              <a:ext cx="742980"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49" name="Arrow"/>
            <p:cNvSpPr/>
            <p:nvPr/>
          </p:nvSpPr>
          <p:spPr>
            <a:xfrm rot="9180000">
              <a:off x="1642437" y="475316"/>
              <a:ext cx="742980"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0" name="Arrow 7"/>
            <p:cNvSpPr/>
            <p:nvPr/>
          </p:nvSpPr>
          <p:spPr>
            <a:xfrm rot="12180000">
              <a:off x="2134590" y="1977839"/>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1" name="Arrow"/>
            <p:cNvSpPr/>
            <p:nvPr/>
          </p:nvSpPr>
          <p:spPr>
            <a:xfrm flipH="1">
              <a:off x="1086797" y="2613562"/>
              <a:ext cx="742979" cy="241463"/>
            </a:xfrm>
            <a:prstGeom prst="rightArrow">
              <a:avLst>
                <a:gd name="adj1" fmla="val 32000"/>
                <a:gd name="adj2" fmla="val 73302"/>
              </a:avLst>
            </a:pr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2" name="Male"/>
            <p:cNvSpPr/>
            <p:nvPr/>
          </p:nvSpPr>
          <p:spPr>
            <a:xfrm>
              <a:off x="803397" y="2512773"/>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3" name="Arrow"/>
            <p:cNvSpPr/>
            <p:nvPr/>
          </p:nvSpPr>
          <p:spPr>
            <a:xfrm rot="19380000">
              <a:off x="941683" y="2038774"/>
              <a:ext cx="940615" cy="241463"/>
            </a:xfrm>
            <a:prstGeom prst="rightArrow">
              <a:avLst>
                <a:gd name="adj1" fmla="val 32000"/>
                <a:gd name="adj2" fmla="val 73302"/>
              </a:avLst>
            </a:prstGeom>
            <a:solidFill>
              <a:srgbClr val="000000">
                <a:alpha val="46845"/>
              </a:srgbClr>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4" name="Arrow 7"/>
            <p:cNvSpPr/>
            <p:nvPr/>
          </p:nvSpPr>
          <p:spPr>
            <a:xfrm rot="16200000">
              <a:off x="518714" y="1790252"/>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5" name="Female"/>
            <p:cNvSpPr/>
            <p:nvPr/>
          </p:nvSpPr>
          <p:spPr>
            <a:xfrm>
              <a:off x="49127" y="535333"/>
              <a:ext cx="200401"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6" name="Male"/>
            <p:cNvSpPr/>
            <p:nvPr/>
          </p:nvSpPr>
          <p:spPr>
            <a:xfrm>
              <a:off x="889128" y="0"/>
              <a:ext cx="164192" cy="44304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7" name="Female"/>
            <p:cNvSpPr/>
            <p:nvPr/>
          </p:nvSpPr>
          <p:spPr>
            <a:xfrm>
              <a:off x="738223" y="1314502"/>
              <a:ext cx="200400" cy="443253"/>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8" name="Arrow 7"/>
            <p:cNvSpPr/>
            <p:nvPr/>
          </p:nvSpPr>
          <p:spPr>
            <a:xfrm flipH="1" rot="6600000">
              <a:off x="1427633" y="1141423"/>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sp>
          <p:nvSpPr>
            <p:cNvPr id="159" name="Arrow 7"/>
            <p:cNvSpPr/>
            <p:nvPr/>
          </p:nvSpPr>
          <p:spPr>
            <a:xfrm rot="10800000">
              <a:off x="1163742" y="204709"/>
              <a:ext cx="343836" cy="44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defRPr sz="3200">
                  <a:solidFill>
                    <a:srgbClr val="FFFFFF"/>
                  </a:solidFill>
                  <a:latin typeface="Helvetica Neue Medium"/>
                  <a:ea typeface="Helvetica Neue Medium"/>
                  <a:cs typeface="Helvetica Neue Medium"/>
                  <a:sym typeface="Helvetica Neue Medium"/>
                </a:defRPr>
              </a:pPr>
            </a:p>
          </p:txBody>
        </p:sp>
      </p:grpSp>
      <p:sp>
        <p:nvSpPr>
          <p:cNvPr id="161" name="We are trying to complete a network analysis that asks the following questions in the Awash, geared towards the water sector:…"/>
          <p:cNvSpPr txBox="1"/>
          <p:nvPr/>
        </p:nvSpPr>
        <p:spPr>
          <a:xfrm>
            <a:off x="376132" y="1506353"/>
            <a:ext cx="4311688" cy="42047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176456" defTabSz="457200">
              <a:lnSpc>
                <a:spcPct val="115000"/>
              </a:lnSpc>
              <a:defRPr b="1" sz="1700">
                <a:latin typeface="+mj-lt"/>
                <a:ea typeface="+mj-ea"/>
                <a:cs typeface="+mj-cs"/>
                <a:sym typeface="Calibri"/>
              </a:defRPr>
            </a:pPr>
            <a:r>
              <a:t>We are trying to complete a network analysis that asks the following questions in the Awash, geared towards the water sector:</a:t>
            </a:r>
          </a:p>
          <a:p>
            <a:pPr marR="176456" defTabSz="457200">
              <a:lnSpc>
                <a:spcPct val="115000"/>
              </a:lnSpc>
              <a:defRPr b="1" sz="1700">
                <a:latin typeface="+mj-lt"/>
                <a:ea typeface="+mj-ea"/>
                <a:cs typeface="+mj-cs"/>
                <a:sym typeface="Calibri"/>
              </a:defRPr>
            </a:pPr>
          </a:p>
          <a:p>
            <a:pPr marL="330200" marR="176456" indent="-330200" defTabSz="457200">
              <a:lnSpc>
                <a:spcPct val="115000"/>
              </a:lnSpc>
              <a:buSzPct val="123000"/>
              <a:buChar char="•"/>
              <a:defRPr sz="1700">
                <a:latin typeface="+mj-lt"/>
                <a:ea typeface="+mj-ea"/>
                <a:cs typeface="+mj-cs"/>
                <a:sym typeface="Calibri"/>
              </a:defRPr>
            </a:pPr>
            <a:r>
              <a:t>How does climate information move around the basin, how is it transformed?</a:t>
            </a:r>
          </a:p>
          <a:p>
            <a:pPr marL="330200" marR="176456" indent="-330200" defTabSz="457200">
              <a:lnSpc>
                <a:spcPct val="115000"/>
              </a:lnSpc>
              <a:buSzPct val="123000"/>
              <a:buChar char="•"/>
              <a:defRPr sz="1700">
                <a:latin typeface="+mj-lt"/>
                <a:ea typeface="+mj-ea"/>
                <a:cs typeface="+mj-cs"/>
                <a:sym typeface="Calibri"/>
              </a:defRPr>
            </a:pPr>
            <a:r>
              <a:t>How is climate information communicated, what challenges there are in using climate information?</a:t>
            </a:r>
          </a:p>
          <a:p>
            <a:pPr marR="176456" defTabSz="457200">
              <a:lnSpc>
                <a:spcPct val="115000"/>
              </a:lnSpc>
              <a:defRPr sz="1700">
                <a:latin typeface="+mj-lt"/>
                <a:ea typeface="+mj-ea"/>
                <a:cs typeface="+mj-cs"/>
                <a:sym typeface="Calibri"/>
              </a:defRPr>
            </a:pPr>
          </a:p>
          <a:p>
            <a:pPr marR="176456" defTabSz="457200">
              <a:lnSpc>
                <a:spcPct val="115000"/>
              </a:lnSpc>
              <a:defRPr b="1" i="1" sz="1700">
                <a:solidFill>
                  <a:schemeClr val="accent5">
                    <a:satOff val="-6843"/>
                    <a:lumOff val="-10705"/>
                  </a:schemeClr>
                </a:solidFill>
                <a:latin typeface="+mj-lt"/>
                <a:ea typeface="+mj-ea"/>
                <a:cs typeface="+mj-cs"/>
                <a:sym typeface="Calibri"/>
              </a:defRPr>
            </a:pPr>
            <a:r>
              <a:t>How can an understanding of knowledge networks and barriers to climate information use help to make using long-term climate information better?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Picture 1" descr="Picture 1"/>
          <p:cNvPicPr>
            <a:picLocks noChangeAspect="1"/>
          </p:cNvPicPr>
          <p:nvPr/>
        </p:nvPicPr>
        <p:blipFill>
          <a:blip r:embed="rId2">
            <a:extLst/>
          </a:blip>
          <a:stretch>
            <a:fillRect/>
          </a:stretch>
        </p:blipFill>
        <p:spPr>
          <a:xfrm>
            <a:off x="7792093" y="5497183"/>
            <a:ext cx="1136757" cy="1201173"/>
          </a:xfrm>
          <a:prstGeom prst="rect">
            <a:avLst/>
          </a:prstGeom>
          <a:ln w="12700">
            <a:miter lim="400000"/>
          </a:ln>
        </p:spPr>
      </p:pic>
      <p:sp>
        <p:nvSpPr>
          <p:cNvPr id="284" name="TextBox 2"/>
          <p:cNvSpPr txBox="1"/>
          <p:nvPr/>
        </p:nvSpPr>
        <p:spPr>
          <a:xfrm>
            <a:off x="7884300" y="5358686"/>
            <a:ext cx="793806" cy="24830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FFFFFF"/>
                </a:solidFill>
                <a:latin typeface="+mj-lt"/>
                <a:ea typeface="+mj-ea"/>
                <a:cs typeface="+mj-cs"/>
                <a:sym typeface="Calibri"/>
              </a:defRPr>
            </a:lvl1pPr>
          </a:lstStyle>
          <a:p>
            <a:pPr/>
            <a:r>
              <a:t>Funded by: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87" name="Title 5"/>
          <p:cNvSpPr txBox="1"/>
          <p:nvPr>
            <p:ph type="title"/>
          </p:nvPr>
        </p:nvSpPr>
        <p:spPr>
          <a:xfrm>
            <a:off x="74751" y="35552"/>
            <a:ext cx="8229601" cy="777673"/>
          </a:xfrm>
          <a:prstGeom prst="rect">
            <a:avLst/>
          </a:prstGeom>
        </p:spPr>
        <p:txBody>
          <a:bodyPr/>
          <a:lstStyle>
            <a:lvl1pPr algn="l" defTabSz="832104">
              <a:defRPr sz="2730">
                <a:latin typeface="+mj-lt"/>
                <a:ea typeface="+mj-ea"/>
                <a:cs typeface="+mj-cs"/>
                <a:sym typeface="Calibri"/>
              </a:defRPr>
            </a:lvl1pPr>
          </a:lstStyle>
          <a:p>
            <a:pPr/>
            <a:r>
              <a:t>Writing code for research: python and code management</a:t>
            </a:r>
          </a:p>
        </p:txBody>
      </p:sp>
      <p:sp>
        <p:nvSpPr>
          <p:cNvPr id="288" name="Thursday Nov 3 (AAU)…"/>
          <p:cNvSpPr txBox="1"/>
          <p:nvPr/>
        </p:nvSpPr>
        <p:spPr>
          <a:xfrm>
            <a:off x="433507" y="1900437"/>
            <a:ext cx="4597269" cy="3128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Thursday Nov 3 (AAU)</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9:00 - 9:30  ~ Introduction to the workshop from Ellen and Mamo</a:t>
            </a:r>
          </a:p>
          <a:p>
            <a:pPr defTabSz="457200">
              <a:spcBef>
                <a:spcPts val="500"/>
              </a:spcBef>
              <a:defRPr b="1" sz="1300">
                <a:latin typeface="+mj-lt"/>
                <a:ea typeface="+mj-ea"/>
                <a:cs typeface="+mj-cs"/>
                <a:sym typeface="Calibri"/>
              </a:defRPr>
            </a:pPr>
            <a:r>
              <a:t>9:30 - 11:00 ~ Getting set up with python </a:t>
            </a:r>
          </a:p>
          <a:p>
            <a:pPr defTabSz="457200">
              <a:spcBef>
                <a:spcPts val="500"/>
              </a:spcBef>
              <a:defRPr b="1" sz="1300">
                <a:latin typeface="+mj-lt"/>
                <a:ea typeface="+mj-ea"/>
                <a:cs typeface="+mj-cs"/>
                <a:sym typeface="Calibri"/>
              </a:defRPr>
            </a:pPr>
            <a:r>
              <a:t>11:00 - 12:00 ~ First plotting exercise</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Lunch</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1:00 - 3:00 ~ Modify first plotting exercise - group activity with correlations and xclim</a:t>
            </a:r>
          </a:p>
          <a:p>
            <a:pPr defTabSz="457200">
              <a:spcBef>
                <a:spcPts val="500"/>
              </a:spcBef>
              <a:defRPr b="1" sz="1300">
                <a:latin typeface="+mj-lt"/>
                <a:ea typeface="+mj-ea"/>
                <a:cs typeface="+mj-cs"/>
                <a:sym typeface="Calibri"/>
              </a:defRPr>
            </a:pPr>
            <a:r>
              <a:t>3:00 - 4:00 ~ Working with shape files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91" name="Title 5"/>
          <p:cNvSpPr txBox="1"/>
          <p:nvPr>
            <p:ph type="title"/>
          </p:nvPr>
        </p:nvSpPr>
        <p:spPr>
          <a:xfrm>
            <a:off x="74751" y="35552"/>
            <a:ext cx="8229601" cy="777673"/>
          </a:xfrm>
          <a:prstGeom prst="rect">
            <a:avLst/>
          </a:prstGeom>
        </p:spPr>
        <p:txBody>
          <a:bodyPr/>
          <a:lstStyle>
            <a:lvl1pPr algn="l" defTabSz="832104">
              <a:defRPr sz="2730">
                <a:latin typeface="+mj-lt"/>
                <a:ea typeface="+mj-ea"/>
                <a:cs typeface="+mj-cs"/>
                <a:sym typeface="Calibri"/>
              </a:defRPr>
            </a:lvl1pPr>
          </a:lstStyle>
          <a:p>
            <a:pPr/>
            <a:r>
              <a:t>Writing code for research: python and code management</a:t>
            </a:r>
          </a:p>
        </p:txBody>
      </p:sp>
      <p:sp>
        <p:nvSpPr>
          <p:cNvPr id="292" name="Friday Nov 4 (AAU)…"/>
          <p:cNvSpPr txBox="1"/>
          <p:nvPr/>
        </p:nvSpPr>
        <p:spPr>
          <a:xfrm>
            <a:off x="433507" y="1900437"/>
            <a:ext cx="6036791" cy="26585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Friday Nov 4 (AAU)</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9:00 - 9:30  ~ Discussion about seasonal, historical, and future simulations</a:t>
            </a:r>
          </a:p>
          <a:p>
            <a:pPr defTabSz="457200">
              <a:spcBef>
                <a:spcPts val="500"/>
              </a:spcBef>
              <a:defRPr b="1" sz="1300">
                <a:latin typeface="+mj-lt"/>
                <a:ea typeface="+mj-ea"/>
                <a:cs typeface="+mj-cs"/>
                <a:sym typeface="Calibri"/>
              </a:defRPr>
            </a:pPr>
            <a:r>
              <a:t>9:30 - 11:00 ~ Discussion of future training or coding topics (share GitHub)</a:t>
            </a:r>
          </a:p>
          <a:p>
            <a:pPr defTabSz="457200">
              <a:spcBef>
                <a:spcPts val="500"/>
              </a:spcBef>
              <a:defRPr b="1" sz="1300">
                <a:latin typeface="+mj-lt"/>
                <a:ea typeface="+mj-ea"/>
                <a:cs typeface="+mj-cs"/>
                <a:sym typeface="Calibri"/>
              </a:defRPr>
            </a:pPr>
            <a:r>
              <a:t>11:00 - 12:00 ~ Working with station data</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Lunch </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1:00 - 3:00 ~ Working with precipitation and flow curves (examples Ellen and Mamo)</a:t>
            </a:r>
          </a:p>
          <a:p>
            <a:pPr defTabSz="457200">
              <a:spcBef>
                <a:spcPts val="500"/>
              </a:spcBef>
              <a:defRPr b="1" sz="1300">
                <a:latin typeface="+mj-lt"/>
                <a:ea typeface="+mj-ea"/>
                <a:cs typeface="+mj-cs"/>
                <a:sym typeface="Calibri"/>
              </a:defRPr>
            </a:pPr>
            <a:r>
              <a:t>3:00 - 4:00 ~ Accessing and working across datasets (CEDA, Copernicus)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295" name="Title 5"/>
          <p:cNvSpPr txBox="1"/>
          <p:nvPr>
            <p:ph type="title"/>
          </p:nvPr>
        </p:nvSpPr>
        <p:spPr>
          <a:xfrm>
            <a:off x="74751" y="35552"/>
            <a:ext cx="8229601" cy="777673"/>
          </a:xfrm>
          <a:prstGeom prst="rect">
            <a:avLst/>
          </a:prstGeom>
        </p:spPr>
        <p:txBody>
          <a:bodyPr/>
          <a:lstStyle>
            <a:lvl1pPr algn="l" defTabSz="832104">
              <a:defRPr sz="2730">
                <a:latin typeface="+mj-lt"/>
                <a:ea typeface="+mj-ea"/>
                <a:cs typeface="+mj-cs"/>
                <a:sym typeface="Calibri"/>
              </a:defRPr>
            </a:lvl1pPr>
          </a:lstStyle>
          <a:p>
            <a:pPr/>
            <a:r>
              <a:t>Writing code for research: python and code management</a:t>
            </a:r>
          </a:p>
        </p:txBody>
      </p:sp>
      <p:sp>
        <p:nvSpPr>
          <p:cNvPr id="296" name="Why Python?…"/>
          <p:cNvSpPr txBox="1"/>
          <p:nvPr/>
        </p:nvSpPr>
        <p:spPr>
          <a:xfrm>
            <a:off x="677765" y="2712935"/>
            <a:ext cx="4597269" cy="1325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Why Python?</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Why Miniconda?</a:t>
            </a:r>
          </a:p>
          <a:p>
            <a:pPr defTabSz="457200">
              <a:spcBef>
                <a:spcPts val="500"/>
              </a:spcBef>
              <a:defRPr b="1" sz="1300">
                <a:latin typeface="+mj-lt"/>
                <a:ea typeface="+mj-ea"/>
                <a:cs typeface="+mj-cs"/>
                <a:sym typeface="Calibri"/>
              </a:defRPr>
            </a:pPr>
          </a:p>
          <a:p>
            <a:pPr defTabSz="457200">
              <a:spcBef>
                <a:spcPts val="500"/>
              </a:spcBef>
              <a:defRPr b="1" sz="1300">
                <a:latin typeface="+mj-lt"/>
                <a:ea typeface="+mj-ea"/>
                <a:cs typeface="+mj-cs"/>
                <a:sym typeface="Calibri"/>
              </a:defRPr>
            </a:pPr>
            <a:r>
              <a:t>Why GitHub?</a:t>
            </a:r>
          </a:p>
        </p:txBody>
      </p:sp>
      <p:pic>
        <p:nvPicPr>
          <p:cNvPr id="297" name="Unknown.png" descr="Unknown.png"/>
          <p:cNvPicPr>
            <a:picLocks noChangeAspect="1"/>
          </p:cNvPicPr>
          <p:nvPr/>
        </p:nvPicPr>
        <p:blipFill>
          <a:blip r:embed="rId2">
            <a:extLst/>
          </a:blip>
          <a:stretch>
            <a:fillRect/>
          </a:stretch>
        </p:blipFill>
        <p:spPr>
          <a:xfrm>
            <a:off x="3701294" y="1045098"/>
            <a:ext cx="3355466" cy="1127160"/>
          </a:xfrm>
          <a:prstGeom prst="rect">
            <a:avLst/>
          </a:prstGeom>
          <a:ln w="12700">
            <a:miter lim="400000"/>
          </a:ln>
        </p:spPr>
      </p:pic>
      <p:pic>
        <p:nvPicPr>
          <p:cNvPr id="298" name="Unknown.jpeg" descr="Unknown.jpeg"/>
          <p:cNvPicPr>
            <a:picLocks noChangeAspect="1"/>
          </p:cNvPicPr>
          <p:nvPr/>
        </p:nvPicPr>
        <p:blipFill>
          <a:blip r:embed="rId3">
            <a:extLst/>
          </a:blip>
          <a:stretch>
            <a:fillRect/>
          </a:stretch>
        </p:blipFill>
        <p:spPr>
          <a:xfrm>
            <a:off x="3474027" y="2412860"/>
            <a:ext cx="3437772" cy="1925153"/>
          </a:xfrm>
          <a:prstGeom prst="rect">
            <a:avLst/>
          </a:prstGeom>
          <a:ln w="12700">
            <a:miter lim="400000"/>
          </a:ln>
        </p:spPr>
      </p:pic>
      <p:pic>
        <p:nvPicPr>
          <p:cNvPr id="299" name="Unknown.png" descr="Unknown.png"/>
          <p:cNvPicPr>
            <a:picLocks noChangeAspect="1"/>
          </p:cNvPicPr>
          <p:nvPr/>
        </p:nvPicPr>
        <p:blipFill>
          <a:blip r:embed="rId4">
            <a:extLst/>
          </a:blip>
          <a:stretch>
            <a:fillRect/>
          </a:stretch>
        </p:blipFill>
        <p:spPr>
          <a:xfrm>
            <a:off x="3792539" y="4604842"/>
            <a:ext cx="2800747" cy="1548758"/>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02"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Writing code for research: useful tools</a:t>
            </a:r>
          </a:p>
        </p:txBody>
      </p:sp>
      <p:sp>
        <p:nvSpPr>
          <p:cNvPr id="303" name="Conda:…"/>
          <p:cNvSpPr txBox="1"/>
          <p:nvPr/>
        </p:nvSpPr>
        <p:spPr>
          <a:xfrm>
            <a:off x="292589" y="1087322"/>
            <a:ext cx="8346275" cy="4947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200">
                <a:latin typeface="+mj-lt"/>
                <a:ea typeface="+mj-ea"/>
                <a:cs typeface="+mj-cs"/>
                <a:sym typeface="Calibri"/>
              </a:defRPr>
            </a:pPr>
            <a:r>
              <a:t>Conda:</a:t>
            </a:r>
          </a:p>
          <a:p>
            <a:pPr defTabSz="457200">
              <a:spcBef>
                <a:spcPts val="500"/>
              </a:spcBef>
              <a:defRPr sz="1200">
                <a:latin typeface="+mj-lt"/>
                <a:ea typeface="+mj-ea"/>
                <a:cs typeface="+mj-cs"/>
                <a:sym typeface="Calibri"/>
              </a:defRPr>
            </a:pPr>
            <a:r>
              <a:t>Download the conda cheat sheet (it is very useful!): </a:t>
            </a:r>
            <a:r>
              <a:rPr u="sng">
                <a:solidFill>
                  <a:srgbClr val="0000FF"/>
                </a:solidFill>
                <a:uFill>
                  <a:solidFill>
                    <a:srgbClr val="0000FF"/>
                  </a:solidFill>
                </a:uFill>
                <a:hlinkClick r:id="rId2" invalidUrl="" action="" tgtFrame="" tooltip="" history="1" highlightClick="0" endSnd="0"/>
              </a:rPr>
              <a:t>https://docs.conda.io/projects/conda/en/latest/user-guide/cheatsheet.html</a:t>
            </a:r>
            <a:r>
              <a:t> </a:t>
            </a:r>
          </a:p>
          <a:p>
            <a:pPr defTabSz="457200">
              <a:spcBef>
                <a:spcPts val="500"/>
              </a:spcBef>
              <a:defRPr sz="1200">
                <a:latin typeface="+mj-lt"/>
                <a:ea typeface="+mj-ea"/>
                <a:cs typeface="+mj-cs"/>
                <a:sym typeface="Calibri"/>
              </a:defRPr>
            </a:pPr>
            <a:r>
              <a:t>Take a look at this list of common conda issues and help to solve them: </a:t>
            </a:r>
            <a:r>
              <a:rPr u="sng">
                <a:solidFill>
                  <a:srgbClr val="0000FF"/>
                </a:solidFill>
                <a:uFill>
                  <a:solidFill>
                    <a:srgbClr val="0000FF"/>
                  </a:solidFill>
                </a:uFill>
                <a:hlinkClick r:id="rId3" invalidUrl="" action="" tgtFrame="" tooltip="" history="1" highlightClick="0" endSnd="0"/>
              </a:rPr>
              <a:t>https://docs.conda.io/projects/conda/en/latest/user-guide/troubleshooting.html</a:t>
            </a:r>
            <a:r>
              <a:t> </a:t>
            </a:r>
          </a:p>
          <a:p>
            <a:pPr defTabSz="457200">
              <a:spcBef>
                <a:spcPts val="500"/>
              </a:spcBef>
              <a:defRPr sz="1200">
                <a:latin typeface="+mj-lt"/>
                <a:ea typeface="+mj-ea"/>
                <a:cs typeface="+mj-cs"/>
                <a:sym typeface="Calibri"/>
              </a:defRPr>
            </a:pPr>
            <a:r>
              <a:t>You can install CDO and NCVIEW with conda (</a:t>
            </a:r>
            <a:r>
              <a:rPr u="sng">
                <a:solidFill>
                  <a:srgbClr val="0000FF"/>
                </a:solidFill>
                <a:uFill>
                  <a:solidFill>
                    <a:srgbClr val="0000FF"/>
                  </a:solidFill>
                </a:uFill>
                <a:hlinkClick r:id="rId4" invalidUrl="" action="" tgtFrame="" tooltip="" history="1" highlightClick="0" endSnd="0"/>
              </a:rPr>
              <a:t>https://anaconda.org/conda-forge/ncview</a:t>
            </a:r>
            <a:r>
              <a:t>  , </a:t>
            </a:r>
            <a:r>
              <a:rPr u="sng">
                <a:solidFill>
                  <a:srgbClr val="0000FF"/>
                </a:solidFill>
                <a:uFill>
                  <a:solidFill>
                    <a:srgbClr val="0000FF"/>
                  </a:solidFill>
                </a:uFill>
                <a:hlinkClick r:id="rId5" invalidUrl="" action="" tgtFrame="" tooltip="" history="1" highlightClick="0" endSnd="0"/>
              </a:rPr>
              <a:t>https://anaconda.org/conda-forge/cdo</a:t>
            </a:r>
            <a:r>
              <a:t> ) (these are very useful for previewing and altering netcdf files, especially large netcdf files)</a:t>
            </a:r>
          </a:p>
          <a:p>
            <a:pPr defTabSz="457200">
              <a:spcBef>
                <a:spcPts val="500"/>
              </a:spcBef>
              <a:defRPr b="1" sz="1200">
                <a:latin typeface="+mj-lt"/>
                <a:ea typeface="+mj-ea"/>
                <a:cs typeface="+mj-cs"/>
                <a:sym typeface="Calibri"/>
              </a:defRPr>
            </a:pPr>
            <a:r>
              <a:t>Xarray</a:t>
            </a:r>
          </a:p>
          <a:p>
            <a:pPr defTabSz="457200">
              <a:spcBef>
                <a:spcPts val="500"/>
              </a:spcBef>
              <a:defRPr sz="1200">
                <a:latin typeface="+mj-lt"/>
                <a:ea typeface="+mj-ea"/>
                <a:cs typeface="+mj-cs"/>
                <a:sym typeface="Calibri"/>
              </a:defRPr>
            </a:pPr>
            <a:r>
              <a:t>Xarray user guide </a:t>
            </a:r>
            <a:r>
              <a:rPr u="sng">
                <a:solidFill>
                  <a:srgbClr val="0000FF"/>
                </a:solidFill>
                <a:uFill>
                  <a:solidFill>
                    <a:srgbClr val="0000FF"/>
                  </a:solidFill>
                </a:uFill>
                <a:hlinkClick r:id="rId6" invalidUrl="" action="" tgtFrame="" tooltip="" history="1" highlightClick="0" endSnd="0"/>
              </a:rPr>
              <a:t>https://docs.xarray.dev/en/stable/</a:t>
            </a:r>
            <a:r>
              <a:t> </a:t>
            </a:r>
          </a:p>
          <a:p>
            <a:pPr defTabSz="457200">
              <a:spcBef>
                <a:spcPts val="500"/>
              </a:spcBef>
              <a:defRPr sz="1200">
                <a:latin typeface="+mj-lt"/>
                <a:ea typeface="+mj-ea"/>
                <a:cs typeface="+mj-cs"/>
                <a:sym typeface="Calibri"/>
              </a:defRPr>
            </a:pPr>
            <a:r>
              <a:t>Xarray can work with csv and excel files but Pandas might be a better tool if this is your main file type and you aren’t making maps with data </a:t>
            </a:r>
            <a:r>
              <a:rPr u="sng">
                <a:solidFill>
                  <a:srgbClr val="0000FF"/>
                </a:solidFill>
                <a:uFill>
                  <a:solidFill>
                    <a:srgbClr val="0000FF"/>
                  </a:solidFill>
                </a:uFill>
                <a:hlinkClick r:id="rId7" invalidUrl="" action="" tgtFrame="" tooltip="" history="1" highlightClick="0" endSnd="0"/>
              </a:rPr>
              <a:t>https://pandas.pydata.org</a:t>
            </a:r>
            <a:r>
              <a:t>  </a:t>
            </a:r>
          </a:p>
          <a:p>
            <a:pPr defTabSz="457200">
              <a:spcBef>
                <a:spcPts val="500"/>
              </a:spcBef>
              <a:defRPr sz="1200">
                <a:latin typeface="+mj-lt"/>
                <a:ea typeface="+mj-ea"/>
                <a:cs typeface="+mj-cs"/>
                <a:sym typeface="Calibri"/>
              </a:defRPr>
            </a:pPr>
            <a:r>
              <a:t>A very good intro tutorial to using xarray with climate data - what our workshop has been loosely based on </a:t>
            </a:r>
            <a:r>
              <a:rPr u="sng">
                <a:solidFill>
                  <a:srgbClr val="0000FF"/>
                </a:solidFill>
                <a:uFill>
                  <a:solidFill>
                    <a:srgbClr val="0000FF"/>
                  </a:solidFill>
                </a:uFill>
                <a:hlinkClick r:id="rId8" invalidUrl="" action="" tgtFrame="" tooltip="" history="1" highlightClick="0" endSnd="0"/>
              </a:rPr>
              <a:t>https://xarray-contrib.github.io/xarray-tutorial/oceanhackweek-2020/xarray-oceanhackweek20.html#</a:t>
            </a:r>
            <a:r>
              <a:t>     </a:t>
            </a:r>
          </a:p>
          <a:p>
            <a:pPr defTabSz="457200">
              <a:spcBef>
                <a:spcPts val="500"/>
              </a:spcBef>
              <a:defRPr b="1" sz="1200">
                <a:latin typeface="+mj-lt"/>
                <a:ea typeface="+mj-ea"/>
                <a:cs typeface="+mj-cs"/>
                <a:sym typeface="Calibri"/>
              </a:defRPr>
            </a:pPr>
            <a:r>
              <a:t>Mapping and climate libraries</a:t>
            </a:r>
          </a:p>
          <a:p>
            <a:pPr defTabSz="457200">
              <a:spcBef>
                <a:spcPts val="500"/>
              </a:spcBef>
              <a:defRPr sz="1200">
                <a:latin typeface="+mj-lt"/>
                <a:ea typeface="+mj-ea"/>
                <a:cs typeface="+mj-cs"/>
                <a:sym typeface="Calibri"/>
              </a:defRPr>
            </a:pPr>
            <a:r>
              <a:t>Here is a link to the cartopy documentation https://scitools.org.uk/cartopy/docs/latest/getting_started/index.html (have a look at the gallery to see what is possible)</a:t>
            </a:r>
          </a:p>
          <a:p>
            <a:pPr defTabSz="457200">
              <a:spcBef>
                <a:spcPts val="500"/>
              </a:spcBef>
              <a:defRPr sz="1200">
                <a:latin typeface="+mj-lt"/>
                <a:ea typeface="+mj-ea"/>
                <a:cs typeface="+mj-cs"/>
                <a:sym typeface="Calibri"/>
              </a:defRPr>
            </a:pPr>
            <a:r>
              <a:t>Has datasets and coding tutorials: </a:t>
            </a:r>
            <a:r>
              <a:rPr u="sng">
                <a:solidFill>
                  <a:srgbClr val="0000FF"/>
                </a:solidFill>
                <a:uFill>
                  <a:solidFill>
                    <a:srgbClr val="0000FF"/>
                  </a:solidFill>
                </a:uFill>
                <a:hlinkClick r:id="rId9" invalidUrl="" action="" tgtFrame="" tooltip="" history="1" highlightClick="0" endSnd="0"/>
              </a:rPr>
              <a:t>https://docs.digitalearthafrica.org/en/latest/sandbox/notebooks/Beginners_guide/07_Intro_to_xarray.html</a:t>
            </a:r>
            <a:r>
              <a:t>  </a:t>
            </a:r>
          </a:p>
          <a:p>
            <a:pPr defTabSz="457200">
              <a:spcBef>
                <a:spcPts val="500"/>
              </a:spcBef>
              <a:defRPr sz="1200">
                <a:latin typeface="+mj-lt"/>
                <a:ea typeface="+mj-ea"/>
                <a:cs typeface="+mj-cs"/>
                <a:sym typeface="Calibri"/>
              </a:defRPr>
            </a:pPr>
            <a:r>
              <a:t>Digital Earth Africa online courses: </a:t>
            </a:r>
            <a:r>
              <a:rPr u="sng">
                <a:solidFill>
                  <a:srgbClr val="0000FF"/>
                </a:solidFill>
                <a:uFill>
                  <a:solidFill>
                    <a:srgbClr val="0000FF"/>
                  </a:solidFill>
                </a:uFill>
                <a:hlinkClick r:id="rId10" invalidUrl="" action="" tgtFrame="" tooltip="" history="1" highlightClick="0" endSnd="0"/>
              </a:rPr>
              <a:t>https://learn.digitalearthafrica.org/dashboard</a:t>
            </a:r>
            <a:r>
              <a:t>  </a:t>
            </a:r>
          </a:p>
          <a:p>
            <a:pPr defTabSz="457200">
              <a:spcBef>
                <a:spcPts val="500"/>
              </a:spcBef>
              <a:defRPr sz="1200">
                <a:latin typeface="+mj-lt"/>
                <a:ea typeface="+mj-ea"/>
                <a:cs typeface="+mj-cs"/>
                <a:sym typeface="Calibri"/>
              </a:defRPr>
            </a:pPr>
            <a:r>
              <a:t>PyCLIM examples: </a:t>
            </a:r>
            <a:r>
              <a:rPr u="sng">
                <a:solidFill>
                  <a:srgbClr val="0000FF"/>
                </a:solidFill>
                <a:uFill>
                  <a:solidFill>
                    <a:srgbClr val="0000FF"/>
                  </a:solidFill>
                </a:uFill>
                <a:hlinkClick r:id="rId11" invalidUrl="" action="" tgtFrame="" tooltip="" history="1" highlightClick="0" endSnd="0"/>
              </a:rPr>
              <a:t>https://climate.usu.edu/people/yoshi/pyclm101/index.html</a:t>
            </a:r>
            <a:r>
              <a:t> </a:t>
            </a:r>
          </a:p>
          <a:p>
            <a:pPr defTabSz="457200">
              <a:spcBef>
                <a:spcPts val="500"/>
              </a:spcBef>
              <a:defRPr sz="1200">
                <a:latin typeface="+mj-lt"/>
                <a:ea typeface="+mj-ea"/>
                <a:cs typeface="+mj-cs"/>
                <a:sym typeface="Calibri"/>
              </a:defRPr>
            </a:pPr>
            <a:r>
              <a:t>A free short course: </a:t>
            </a:r>
            <a:r>
              <a:rPr u="sng">
                <a:solidFill>
                  <a:srgbClr val="0000FF"/>
                </a:solidFill>
                <a:uFill>
                  <a:solidFill>
                    <a:srgbClr val="0000FF"/>
                  </a:solidFill>
                </a:uFill>
                <a:hlinkClick r:id="rId12" invalidUrl="" action="" tgtFrame="" tooltip="" history="1" highlightClick="0" endSnd="0"/>
              </a:rPr>
              <a:t>https://www.ceh.ac.uk/training/climate-data-analysis-python</a:t>
            </a:r>
            <a:r>
              <a:t> </a:t>
            </a:r>
          </a:p>
          <a:p>
            <a:pPr defTabSz="457200">
              <a:spcBef>
                <a:spcPts val="500"/>
              </a:spcBef>
              <a:defRPr sz="1200">
                <a:latin typeface="+mj-lt"/>
                <a:ea typeface="+mj-ea"/>
                <a:cs typeface="+mj-cs"/>
                <a:sym typeface="Calibri"/>
              </a:defRPr>
            </a:pPr>
            <a:r>
              <a:t>Climate index library: </a:t>
            </a:r>
            <a:r>
              <a:rPr u="sng">
                <a:solidFill>
                  <a:srgbClr val="0000FF"/>
                </a:solidFill>
                <a:uFill>
                  <a:solidFill>
                    <a:srgbClr val="0000FF"/>
                  </a:solidFill>
                </a:uFill>
                <a:hlinkClick r:id="rId13" invalidUrl="" action="" tgtFrame="" tooltip="" history="1" highlightClick="0" endSnd="0"/>
              </a:rPr>
              <a:t>https://xclim.readthedocs.io/en/stable/index.html</a:t>
            </a:r>
            <a:r>
              <a:t>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06"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Writing code for research: accessing data</a:t>
            </a:r>
          </a:p>
        </p:txBody>
      </p:sp>
      <p:sp>
        <p:nvSpPr>
          <p:cNvPr id="307" name="ICPAC has a big directory: https://www.icpac.net/open-data-sources/…"/>
          <p:cNvSpPr txBox="1"/>
          <p:nvPr/>
        </p:nvSpPr>
        <p:spPr>
          <a:xfrm>
            <a:off x="292589" y="1087322"/>
            <a:ext cx="8346275" cy="4756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200">
                <a:latin typeface="+mj-lt"/>
                <a:ea typeface="+mj-ea"/>
                <a:cs typeface="+mj-cs"/>
                <a:sym typeface="Calibri"/>
              </a:defRPr>
            </a:pPr>
            <a:r>
              <a:t>ICPAC has a big directory: </a:t>
            </a:r>
            <a:r>
              <a:rPr u="sng">
                <a:solidFill>
                  <a:srgbClr val="0000FF"/>
                </a:solidFill>
                <a:uFill>
                  <a:solidFill>
                    <a:srgbClr val="0000FF"/>
                  </a:solidFill>
                </a:uFill>
                <a:hlinkClick r:id="rId2" invalidUrl="" action="" tgtFrame="" tooltip="" history="1" highlightClick="0" endSnd="0"/>
              </a:rPr>
              <a:t>https://www.icpac.net/open-data-sources/</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CHIRPS rainfall (satellite-gauge): </a:t>
            </a:r>
            <a:r>
              <a:rPr u="sng">
                <a:solidFill>
                  <a:srgbClr val="0000FF"/>
                </a:solidFill>
                <a:uFill>
                  <a:solidFill>
                    <a:srgbClr val="0000FF"/>
                  </a:solidFill>
                </a:uFill>
                <a:hlinkClick r:id="rId3" invalidUrl="" action="" tgtFrame="" tooltip="" history="1" highlightClick="0" endSnd="0"/>
              </a:rPr>
              <a:t>https://www.chc.ucsb.edu/data/chirps</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TAMSAT rainfall (satellite-gauge): </a:t>
            </a:r>
            <a:r>
              <a:rPr u="sng">
                <a:solidFill>
                  <a:srgbClr val="0000FF"/>
                </a:solidFill>
                <a:uFill>
                  <a:solidFill>
                    <a:srgbClr val="0000FF"/>
                  </a:solidFill>
                </a:uFill>
                <a:hlinkClick r:id="rId4" invalidUrl="" action="" tgtFrame="" tooltip="" history="1" highlightClick="0" endSnd="0"/>
              </a:rPr>
              <a:t>https://www.tamsat.org.uk</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CHIRTS monthly max temperature (satellite and ground measurement): </a:t>
            </a:r>
            <a:r>
              <a:rPr u="sng">
                <a:solidFill>
                  <a:srgbClr val="0000FF"/>
                </a:solidFill>
                <a:uFill>
                  <a:solidFill>
                    <a:srgbClr val="0000FF"/>
                  </a:solidFill>
                </a:uFill>
                <a:hlinkClick r:id="rId5" invalidUrl="" action="" tgtFrame="" tooltip="" history="1" highlightClick="0" endSnd="0"/>
              </a:rPr>
              <a:t>https://www.chc.ucsb.edu/data/chirtsmonthly</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CRU measurements including temperature: </a:t>
            </a:r>
            <a:r>
              <a:rPr u="sng">
                <a:solidFill>
                  <a:srgbClr val="0000FF"/>
                </a:solidFill>
                <a:uFill>
                  <a:solidFill>
                    <a:srgbClr val="0000FF"/>
                  </a:solidFill>
                </a:uFill>
                <a:hlinkClick r:id="rId6" invalidUrl="" action="" tgtFrame="" tooltip="" history="1" highlightClick="0" endSnd="0"/>
              </a:rPr>
              <a:t>https://crudata.uea.ac.uk/cru/data/hrg/</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ERA5 reanalysis (model that incorporates various observations: </a:t>
            </a:r>
            <a:r>
              <a:rPr u="sng">
                <a:solidFill>
                  <a:srgbClr val="0000FF"/>
                </a:solidFill>
                <a:uFill>
                  <a:solidFill>
                    <a:srgbClr val="0000FF"/>
                  </a:solidFill>
                </a:uFill>
                <a:hlinkClick r:id="rId7" invalidUrl="" action="" tgtFrame="" tooltip="" history="1" highlightClick="0" endSnd="0"/>
              </a:rPr>
              <a:t>https://cds.climate.copernicus.eu/cdsapp#!/search?type=dataset&amp;text=ERA5</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CMIP6 model output (in IPCC report) can be downloaded from CEDA: </a:t>
            </a:r>
            <a:r>
              <a:rPr u="sng">
                <a:solidFill>
                  <a:srgbClr val="0000FF"/>
                </a:solidFill>
                <a:uFill>
                  <a:solidFill>
                    <a:srgbClr val="0000FF"/>
                  </a:solidFill>
                </a:uFill>
                <a:hlinkClick r:id="rId8" invalidUrl="" action="" tgtFrame="" tooltip="" history="1" highlightClick="0" endSnd="0"/>
              </a:rPr>
              <a:t>https://help.ceda.ac.uk/article/4801-cmip6-data</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*You will also need to register for a ceda account - also useful for a lot of things!</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*For ERA5 you will need to register for a Copernicus account - this is really useful to download a lot of data.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Double-click to edit"/>
          <p:cNvSpPr txBox="1"/>
          <p:nvPr>
            <p:ph type="title"/>
          </p:nvPr>
        </p:nvSpPr>
        <p:spPr>
          <a:prstGeom prst="rect">
            <a:avLst/>
          </a:prstGeom>
        </p:spPr>
        <p:txBody>
          <a:bodyPr/>
          <a:lstStyle/>
          <a:p>
            <a:pPr/>
          </a:p>
        </p:txBody>
      </p:sp>
      <p:sp>
        <p:nvSpPr>
          <p:cNvPr id="310"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13"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Writing code for research: GitHub!</a:t>
            </a:r>
          </a:p>
        </p:txBody>
      </p:sp>
      <p:sp>
        <p:nvSpPr>
          <p:cNvPr id="314" name="Using GitHub to share and update code…"/>
          <p:cNvSpPr txBox="1"/>
          <p:nvPr/>
        </p:nvSpPr>
        <p:spPr>
          <a:xfrm>
            <a:off x="292589" y="1087322"/>
            <a:ext cx="8346275" cy="4947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200">
                <a:latin typeface="+mj-lt"/>
                <a:ea typeface="+mj-ea"/>
                <a:cs typeface="+mj-cs"/>
                <a:sym typeface="Calibri"/>
              </a:defRPr>
            </a:pPr>
            <a:r>
              <a:t>Using GitHub to share and update code</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A good tutorial website: </a:t>
            </a:r>
            <a:r>
              <a:rPr u="sng">
                <a:solidFill>
                  <a:srgbClr val="0000FF"/>
                </a:solidFill>
                <a:uFill>
                  <a:solidFill>
                    <a:srgbClr val="0000FF"/>
                  </a:solidFill>
                </a:uFill>
                <a:hlinkClick r:id="rId2" invalidUrl="" action="" tgtFrame="" tooltip="" history="1" highlightClick="0" endSnd="0"/>
              </a:rPr>
              <a:t>https://www.atlassian.com/git/tutorials</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Start with Beginner - this will explain what Git is and show you how to install it on your own computer: </a:t>
            </a:r>
            <a:r>
              <a:rPr u="sng">
                <a:solidFill>
                  <a:srgbClr val="0000FF"/>
                </a:solidFill>
                <a:uFill>
                  <a:solidFill>
                    <a:srgbClr val="0000FF"/>
                  </a:solidFill>
                </a:uFill>
                <a:hlinkClick r:id="rId3" invalidUrl="" action="" tgtFrame="" tooltip="" history="1" highlightClick="0" endSnd="0"/>
              </a:rPr>
              <a:t>https://www.atlassian.com/git/tutorials/what-is-version-control</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Getting started will show you how to clone an online repository: </a:t>
            </a:r>
            <a:r>
              <a:rPr u="sng">
                <a:solidFill>
                  <a:srgbClr val="0000FF"/>
                </a:solidFill>
                <a:uFill>
                  <a:solidFill>
                    <a:srgbClr val="0000FF"/>
                  </a:solidFill>
                </a:uFill>
                <a:hlinkClick r:id="rId4" invalidUrl="" action="" tgtFrame="" tooltip="" history="1" highlightClick="0" endSnd="0"/>
              </a:rPr>
              <a:t>https://www.atlassian.com/git/tutorials/setting-up-a-repository</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We can try collaborating using the workshop Git: </a:t>
            </a:r>
            <a:r>
              <a:rPr u="sng">
                <a:solidFill>
                  <a:srgbClr val="0000FF"/>
                </a:solidFill>
                <a:uFill>
                  <a:solidFill>
                    <a:srgbClr val="0000FF"/>
                  </a:solidFill>
                </a:uFill>
                <a:hlinkClick r:id="rId5" invalidUrl="" action="" tgtFrame="" tooltip="" history="1" highlightClick="0" endSnd="0"/>
              </a:rPr>
              <a:t>https://www.atlassian.com/git/tutorials/syncing</a:t>
            </a:r>
            <a:r>
              <a:t>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Git is easy to use if you are already writing code in PyCharm or VSCode. </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You can also use Git with Spyder just like you would on the command line - to do this you always have to type !git instead of just git.</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In toolbar click on View &gt; Panes &gt; Project (make sure there is a check mark)</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17"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Writing code for research: GitHub!</a:t>
            </a:r>
          </a:p>
        </p:txBody>
      </p:sp>
      <p:sp>
        <p:nvSpPr>
          <p:cNvPr id="318" name="https://github.com/ellendyer/python_workshop…"/>
          <p:cNvSpPr txBox="1"/>
          <p:nvPr/>
        </p:nvSpPr>
        <p:spPr>
          <a:xfrm>
            <a:off x="292589" y="1087322"/>
            <a:ext cx="8346275" cy="1264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2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https://github.com/ellendyer/python_workshop</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rPr u="sng">
                <a:solidFill>
                  <a:srgbClr val="0000FF"/>
                </a:solidFill>
                <a:uFill>
                  <a:solidFill>
                    <a:srgbClr val="0000FF"/>
                  </a:solidFill>
                </a:uFill>
                <a:hlinkClick r:id="rId3" invalidUrl="" action="" tgtFrame="" tooltip="" history="1" highlightClick="0" endSnd="0"/>
              </a:rPr>
              <a:t>https://github.com/Priority-on-African-Diagnostics</a:t>
            </a:r>
          </a:p>
          <a:p>
            <a:pPr defTabSz="457200">
              <a:spcBef>
                <a:spcPts val="500"/>
              </a:spcBef>
              <a:defRPr b="1" sz="1200">
                <a:latin typeface="+mj-lt"/>
                <a:ea typeface="+mj-ea"/>
                <a:cs typeface="+mj-cs"/>
                <a:sym typeface="Calibri"/>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21"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322"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323" name="Screen Shot 2022-10-29 at 8.24.41 AM.png" descr="Screen Shot 2022-10-29 at 8.24.41 AM.png"/>
          <p:cNvPicPr>
            <a:picLocks noChangeAspect="1"/>
          </p:cNvPicPr>
          <p:nvPr/>
        </p:nvPicPr>
        <p:blipFill>
          <a:blip r:embed="rId3">
            <a:extLst/>
          </a:blip>
          <a:srcRect l="0" t="0" r="0" b="55198"/>
          <a:stretch>
            <a:fillRect/>
          </a:stretch>
        </p:blipFill>
        <p:spPr>
          <a:xfrm>
            <a:off x="4147861" y="1352946"/>
            <a:ext cx="4932774" cy="41521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64" name="Title 5"/>
          <p:cNvSpPr txBox="1"/>
          <p:nvPr>
            <p:ph type="title"/>
          </p:nvPr>
        </p:nvSpPr>
        <p:spPr>
          <a:xfrm>
            <a:off x="74751" y="35552"/>
            <a:ext cx="8229601" cy="1143001"/>
          </a:xfrm>
          <a:prstGeom prst="rect">
            <a:avLst/>
          </a:prstGeom>
        </p:spPr>
        <p:txBody>
          <a:bodyPr/>
          <a:lstStyle/>
          <a:p>
            <a:pPr algn="l" defTabSz="749808">
              <a:defRPr sz="2460">
                <a:latin typeface="+mj-lt"/>
                <a:ea typeface="+mj-ea"/>
                <a:cs typeface="+mj-cs"/>
                <a:sym typeface="Calibri"/>
              </a:defRPr>
            </a:pPr>
            <a:r>
              <a:t>Investigating climate communication </a:t>
            </a:r>
          </a:p>
          <a:p>
            <a:pPr algn="l" defTabSz="749808">
              <a:defRPr sz="2460">
                <a:latin typeface="+mj-lt"/>
                <a:ea typeface="+mj-ea"/>
                <a:cs typeface="+mj-cs"/>
                <a:sym typeface="Calibri"/>
              </a:defRPr>
            </a:pPr>
            <a:r>
              <a:t>using knowledge networks</a:t>
            </a:r>
          </a:p>
        </p:txBody>
      </p:sp>
      <p:sp>
        <p:nvSpPr>
          <p:cNvPr id="165" name="Network mapping:…"/>
          <p:cNvSpPr txBox="1"/>
          <p:nvPr/>
        </p:nvSpPr>
        <p:spPr>
          <a:xfrm>
            <a:off x="350056" y="1636269"/>
            <a:ext cx="3828988" cy="43603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Network mapping: </a:t>
            </a:r>
          </a:p>
          <a:p>
            <a:pPr marL="130342" indent="-130342" defTabSz="457200">
              <a:spcBef>
                <a:spcPts val="500"/>
              </a:spcBef>
              <a:buSzPct val="100000"/>
              <a:buChar char="•"/>
              <a:defRPr sz="1300">
                <a:latin typeface="+mj-lt"/>
                <a:ea typeface="+mj-ea"/>
                <a:cs typeface="+mj-cs"/>
                <a:sym typeface="Calibri"/>
              </a:defRPr>
            </a:pPr>
            <a:r>
              <a:t>The network mapping is done primarily using questionnaires. The questionnaires investigate what climate information is being used but also asks about information sharing relationships</a:t>
            </a:r>
          </a:p>
          <a:p>
            <a:pPr marL="130342" indent="-130342" defTabSz="457200">
              <a:spcBef>
                <a:spcPts val="500"/>
              </a:spcBef>
              <a:buSzPct val="100000"/>
              <a:buChar char="•"/>
              <a:defRPr sz="1300">
                <a:latin typeface="+mj-lt"/>
                <a:ea typeface="+mj-ea"/>
                <a:cs typeface="+mj-cs"/>
                <a:sym typeface="Calibri"/>
              </a:defRPr>
            </a:pPr>
            <a:r>
              <a:t>Not all information is shared from person to person - we would also like to highlight online sources, documents, and meetings that are key access points</a:t>
            </a:r>
          </a:p>
          <a:p>
            <a:pPr marL="130342" indent="-130342" defTabSz="457200">
              <a:spcBef>
                <a:spcPts val="500"/>
              </a:spcBef>
              <a:buSzPct val="100000"/>
              <a:buChar char="•"/>
              <a:defRPr sz="1300">
                <a:latin typeface="+mj-lt"/>
                <a:ea typeface="+mj-ea"/>
                <a:cs typeface="+mj-cs"/>
                <a:sym typeface="Calibri"/>
              </a:defRPr>
            </a:pPr>
            <a:r>
              <a:t>The sampling snowballs - after a small set of initial respondents the network is made up of people who have been referred by other respondents based on who they give information to, or get information from</a:t>
            </a:r>
          </a:p>
          <a:p>
            <a:pPr marL="130342" indent="-130342" defTabSz="457200">
              <a:spcBef>
                <a:spcPts val="500"/>
              </a:spcBef>
              <a:buSzPct val="100000"/>
              <a:buChar char="•"/>
              <a:defRPr sz="1300">
                <a:latin typeface="+mj-lt"/>
                <a:ea typeface="+mj-ea"/>
                <a:cs typeface="+mj-cs"/>
                <a:sym typeface="Calibri"/>
              </a:defRPr>
            </a:pPr>
            <a:r>
              <a:t>Respondents are anonymised and are represented by functional groups</a:t>
            </a:r>
          </a:p>
          <a:p>
            <a:pPr defTabSz="457200">
              <a:spcBef>
                <a:spcPts val="500"/>
              </a:spcBef>
              <a:defRPr sz="1300">
                <a:latin typeface="+mj-lt"/>
                <a:ea typeface="+mj-ea"/>
                <a:cs typeface="+mj-cs"/>
                <a:sym typeface="Calibri"/>
              </a:defRPr>
            </a:pPr>
          </a:p>
          <a:p>
            <a:pPr defTabSz="457200">
              <a:spcBef>
                <a:spcPts val="500"/>
              </a:spcBef>
              <a:defRPr b="1" i="1" sz="1300">
                <a:solidFill>
                  <a:schemeClr val="accent5">
                    <a:satOff val="-6843"/>
                    <a:lumOff val="-10705"/>
                  </a:schemeClr>
                </a:solidFill>
                <a:latin typeface="+mj-lt"/>
                <a:ea typeface="+mj-ea"/>
                <a:cs typeface="+mj-cs"/>
                <a:sym typeface="Calibri"/>
              </a:defRPr>
            </a:pPr>
            <a:r>
              <a:t>UNICEF is currently missing from our map and we would be very interested to talk to anyone who uses climate information (or would like to!) in their work</a:t>
            </a:r>
          </a:p>
        </p:txBody>
      </p:sp>
      <p:grpSp>
        <p:nvGrpSpPr>
          <p:cNvPr id="168" name="Group"/>
          <p:cNvGrpSpPr/>
          <p:nvPr/>
        </p:nvGrpSpPr>
        <p:grpSpPr>
          <a:xfrm>
            <a:off x="4555003" y="1011548"/>
            <a:ext cx="4411914" cy="4556831"/>
            <a:chOff x="0" y="0"/>
            <a:chExt cx="4411912" cy="4556830"/>
          </a:xfrm>
        </p:grpSpPr>
        <p:pic>
          <p:nvPicPr>
            <p:cNvPr id="166" name="cf_networkx_kamada_multidigraph_toundirected.png" descr="cf_networkx_kamada_multidigraph_toundirected.png"/>
            <p:cNvPicPr>
              <a:picLocks noChangeAspect="1"/>
            </p:cNvPicPr>
            <p:nvPr/>
          </p:nvPicPr>
          <p:blipFill>
            <a:blip r:embed="rId2">
              <a:extLst/>
            </a:blip>
            <a:srcRect l="0" t="0" r="17978" b="0"/>
            <a:stretch>
              <a:fillRect/>
            </a:stretch>
          </p:blipFill>
          <p:spPr>
            <a:xfrm>
              <a:off x="0" y="907349"/>
              <a:ext cx="3757146" cy="3649482"/>
            </a:xfrm>
            <a:prstGeom prst="rect">
              <a:avLst/>
            </a:prstGeom>
            <a:ln w="12700" cap="flat">
              <a:noFill/>
              <a:miter lim="400000"/>
            </a:ln>
            <a:effectLst/>
          </p:spPr>
        </p:pic>
        <p:pic>
          <p:nvPicPr>
            <p:cNvPr id="167" name="cf_networkx_kamada_multidigraph_toundirected.png" descr="cf_networkx_kamada_multidigraph_toundirected.png"/>
            <p:cNvPicPr>
              <a:picLocks noChangeAspect="1"/>
            </p:cNvPicPr>
            <p:nvPr/>
          </p:nvPicPr>
          <p:blipFill>
            <a:blip r:embed="rId2">
              <a:extLst/>
            </a:blip>
            <a:srcRect l="83925" t="0" r="0" b="56653"/>
            <a:stretch>
              <a:fillRect/>
            </a:stretch>
          </p:blipFill>
          <p:spPr>
            <a:xfrm>
              <a:off x="3119544" y="0"/>
              <a:ext cx="1292369" cy="277652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26"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Model evaluation: an example using GCMs</a:t>
            </a:r>
          </a:p>
        </p:txBody>
      </p:sp>
      <p:sp>
        <p:nvSpPr>
          <p:cNvPr id="327" name="LaunchPAD priority on African Diagnostics…"/>
          <p:cNvSpPr txBox="1"/>
          <p:nvPr/>
        </p:nvSpPr>
        <p:spPr>
          <a:xfrm>
            <a:off x="433507" y="1900437"/>
            <a:ext cx="3828988" cy="173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LaunchPAD priority on African Diagnostics</a:t>
            </a:r>
          </a:p>
          <a:p>
            <a:pPr marL="130342" indent="-130342" defTabSz="457200">
              <a:spcBef>
                <a:spcPts val="500"/>
              </a:spcBef>
              <a:buSzPct val="100000"/>
              <a:buChar char="•"/>
              <a:defRPr sz="1300">
                <a:latin typeface="+mj-lt"/>
                <a:ea typeface="+mj-ea"/>
                <a:cs typeface="+mj-cs"/>
                <a:sym typeface="Calibri"/>
              </a:defRPr>
            </a:pPr>
            <a:r>
              <a:rPr u="sng">
                <a:solidFill>
                  <a:srgbClr val="0000FF"/>
                </a:solidFill>
                <a:uFill>
                  <a:solidFill>
                    <a:srgbClr val="0000FF"/>
                  </a:solidFill>
                </a:uFill>
                <a:hlinkClick r:id="rId2" invalidUrl="" action="" tgtFrame="" tooltip="" history="1" highlightClick="0" endSnd="0"/>
              </a:rPr>
              <a:t>https://github.com/Priority-on-African-Diagnostics/LaunchPAD</a:t>
            </a:r>
            <a:r>
              <a:t> </a:t>
            </a:r>
          </a:p>
          <a:p>
            <a:pPr marL="130342" indent="-130342" defTabSz="457200">
              <a:spcBef>
                <a:spcPts val="500"/>
              </a:spcBef>
              <a:buSzPct val="100000"/>
              <a:buChar char="•"/>
              <a:defRPr sz="1300">
                <a:latin typeface="+mj-lt"/>
                <a:ea typeface="+mj-ea"/>
                <a:cs typeface="+mj-cs"/>
                <a:sym typeface="Calibri"/>
              </a:defRPr>
            </a:pPr>
            <a:r>
              <a:t>Working with ECRs at African Universities</a:t>
            </a:r>
          </a:p>
          <a:p>
            <a:pPr marL="130342" indent="-130342" defTabSz="457200">
              <a:spcBef>
                <a:spcPts val="500"/>
              </a:spcBef>
              <a:buSzPct val="100000"/>
              <a:buChar char="•"/>
              <a:defRPr sz="1300">
                <a:latin typeface="+mj-lt"/>
                <a:ea typeface="+mj-ea"/>
                <a:cs typeface="+mj-cs"/>
                <a:sym typeface="Calibri"/>
              </a:defRPr>
            </a:pPr>
            <a:r>
              <a:t>Physical diagnostics of key circulation features or processes that drive local climate variability</a:t>
            </a:r>
          </a:p>
          <a:p>
            <a:pPr marL="130342" indent="-130342" defTabSz="457200">
              <a:spcBef>
                <a:spcPts val="500"/>
              </a:spcBef>
              <a:buSzPct val="100000"/>
              <a:buChar char="•"/>
              <a:defRPr sz="1300">
                <a:latin typeface="+mj-lt"/>
                <a:ea typeface="+mj-ea"/>
                <a:cs typeface="+mj-cs"/>
                <a:sym typeface="Calibri"/>
              </a:defRPr>
            </a:pPr>
            <a:r>
              <a:t>SSTs, jets etc. </a:t>
            </a:r>
          </a:p>
        </p:txBody>
      </p:sp>
      <p:pic>
        <p:nvPicPr>
          <p:cNvPr id="328" name="Screen Shot 2022-10-29 at 8.24.41 AM.png" descr="Screen Shot 2022-10-29 at 8.24.41 AM.png"/>
          <p:cNvPicPr>
            <a:picLocks noChangeAspect="1"/>
          </p:cNvPicPr>
          <p:nvPr/>
        </p:nvPicPr>
        <p:blipFill>
          <a:blip r:embed="rId3">
            <a:extLst/>
          </a:blip>
          <a:srcRect l="0" t="44606" r="0" b="0"/>
          <a:stretch>
            <a:fillRect/>
          </a:stretch>
        </p:blipFill>
        <p:spPr>
          <a:xfrm>
            <a:off x="4075460" y="1057918"/>
            <a:ext cx="4810056" cy="5006064"/>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331" name="Title 5"/>
          <p:cNvSpPr txBox="1"/>
          <p:nvPr>
            <p:ph type="title"/>
          </p:nvPr>
        </p:nvSpPr>
        <p:spPr>
          <a:xfrm>
            <a:off x="74751" y="35552"/>
            <a:ext cx="8229601" cy="777673"/>
          </a:xfrm>
          <a:prstGeom prst="rect">
            <a:avLst/>
          </a:prstGeom>
        </p:spPr>
        <p:txBody>
          <a:bodyPr/>
          <a:lstStyle>
            <a:lvl1pPr algn="l">
              <a:defRPr sz="3000">
                <a:latin typeface="+mj-lt"/>
                <a:ea typeface="+mj-ea"/>
                <a:cs typeface="+mj-cs"/>
                <a:sym typeface="Calibri"/>
              </a:defRPr>
            </a:lvl1pPr>
          </a:lstStyle>
          <a:p>
            <a:pPr/>
            <a:r>
              <a:t>Writing code for research: GitHub!</a:t>
            </a:r>
          </a:p>
        </p:txBody>
      </p:sp>
      <p:sp>
        <p:nvSpPr>
          <p:cNvPr id="332" name="We can run through an example with your repository of choice together…"/>
          <p:cNvSpPr txBox="1"/>
          <p:nvPr/>
        </p:nvSpPr>
        <p:spPr>
          <a:xfrm>
            <a:off x="292589" y="1087322"/>
            <a:ext cx="8346275" cy="3550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200">
                <a:latin typeface="+mj-lt"/>
                <a:ea typeface="+mj-ea"/>
                <a:cs typeface="+mj-cs"/>
                <a:sym typeface="Calibri"/>
              </a:defRPr>
            </a:pPr>
            <a:r>
              <a:t>We can run through an example with your repository of choice together</a:t>
            </a:r>
          </a:p>
          <a:p>
            <a:pPr defTabSz="457200">
              <a:spcBef>
                <a:spcPts val="500"/>
              </a:spcBef>
              <a:defRPr b="1" sz="1200">
                <a:latin typeface="+mj-lt"/>
                <a:ea typeface="+mj-ea"/>
                <a:cs typeface="+mj-cs"/>
                <a:sym typeface="Calibri"/>
              </a:defRPr>
            </a:pPr>
          </a:p>
          <a:p>
            <a:pPr defTabSz="457200">
              <a:spcBef>
                <a:spcPts val="500"/>
              </a:spcBef>
              <a:defRPr b="1" sz="1200">
                <a:latin typeface="+mj-lt"/>
                <a:ea typeface="+mj-ea"/>
                <a:cs typeface="+mj-cs"/>
                <a:sym typeface="Calibri"/>
              </a:defRPr>
            </a:pPr>
            <a:r>
              <a:t>!git clone {repository}</a:t>
            </a:r>
          </a:p>
          <a:p>
            <a:pPr defTabSz="457200">
              <a:spcBef>
                <a:spcPts val="500"/>
              </a:spcBef>
              <a:defRPr b="1" sz="1200">
                <a:latin typeface="+mj-lt"/>
                <a:ea typeface="+mj-ea"/>
                <a:cs typeface="+mj-cs"/>
                <a:sym typeface="Calibri"/>
              </a:defRPr>
            </a:pPr>
            <a:r>
              <a:t>!git branch -a</a:t>
            </a:r>
          </a:p>
          <a:p>
            <a:pPr defTabSz="457200">
              <a:spcBef>
                <a:spcPts val="500"/>
              </a:spcBef>
              <a:defRPr b="1" sz="1200">
                <a:latin typeface="+mj-lt"/>
                <a:ea typeface="+mj-ea"/>
                <a:cs typeface="+mj-cs"/>
                <a:sym typeface="Calibri"/>
              </a:defRPr>
            </a:pPr>
            <a:r>
              <a:t>!git branch {newbranch}</a:t>
            </a:r>
          </a:p>
          <a:p>
            <a:pPr defTabSz="457200">
              <a:spcBef>
                <a:spcPts val="500"/>
              </a:spcBef>
              <a:defRPr b="1" sz="1200">
                <a:latin typeface="+mj-lt"/>
                <a:ea typeface="+mj-ea"/>
                <a:cs typeface="+mj-cs"/>
                <a:sym typeface="Calibri"/>
              </a:defRPr>
            </a:pPr>
            <a:r>
              <a:t>!git checkout {newbranch}</a:t>
            </a:r>
          </a:p>
          <a:p>
            <a:pPr defTabSz="457200">
              <a:spcBef>
                <a:spcPts val="500"/>
              </a:spcBef>
              <a:defRPr b="1" sz="1200">
                <a:latin typeface="+mj-lt"/>
                <a:ea typeface="+mj-ea"/>
                <a:cs typeface="+mj-cs"/>
                <a:sym typeface="Calibri"/>
              </a:defRPr>
            </a:pPr>
            <a:r>
              <a:t>!git branch -a</a:t>
            </a:r>
          </a:p>
          <a:p>
            <a:pPr defTabSz="457200">
              <a:spcBef>
                <a:spcPts val="500"/>
              </a:spcBef>
              <a:defRPr b="1" sz="1200">
                <a:latin typeface="+mj-lt"/>
                <a:ea typeface="+mj-ea"/>
                <a:cs typeface="+mj-cs"/>
                <a:sym typeface="Calibri"/>
              </a:defRPr>
            </a:pPr>
            <a:r>
              <a:t>!git status</a:t>
            </a:r>
          </a:p>
          <a:p>
            <a:pPr defTabSz="457200">
              <a:spcBef>
                <a:spcPts val="500"/>
              </a:spcBef>
              <a:defRPr b="1" sz="1200">
                <a:latin typeface="+mj-lt"/>
                <a:ea typeface="+mj-ea"/>
                <a:cs typeface="+mj-cs"/>
                <a:sym typeface="Calibri"/>
              </a:defRPr>
            </a:pPr>
            <a:r>
              <a:t>!git add {file}</a:t>
            </a:r>
          </a:p>
          <a:p>
            <a:pPr defTabSz="457200">
              <a:spcBef>
                <a:spcPts val="500"/>
              </a:spcBef>
              <a:defRPr b="1" sz="1200">
                <a:latin typeface="+mj-lt"/>
                <a:ea typeface="+mj-ea"/>
                <a:cs typeface="+mj-cs"/>
                <a:sym typeface="Calibri"/>
              </a:defRPr>
            </a:pPr>
            <a:r>
              <a:t>!git status</a:t>
            </a:r>
          </a:p>
          <a:p>
            <a:pPr defTabSz="457200">
              <a:spcBef>
                <a:spcPts val="500"/>
              </a:spcBef>
              <a:defRPr b="1" sz="1200">
                <a:latin typeface="+mj-lt"/>
                <a:ea typeface="+mj-ea"/>
                <a:cs typeface="+mj-cs"/>
                <a:sym typeface="Calibri"/>
              </a:defRPr>
            </a:pPr>
            <a:r>
              <a:t>!git commit -m ‘any message of your choice’</a:t>
            </a:r>
          </a:p>
          <a:p>
            <a:pPr defTabSz="457200">
              <a:spcBef>
                <a:spcPts val="500"/>
              </a:spcBef>
              <a:defRPr b="1" sz="1200">
                <a:latin typeface="+mj-lt"/>
                <a:ea typeface="+mj-ea"/>
                <a:cs typeface="+mj-cs"/>
                <a:sym typeface="Calibri"/>
              </a:defRPr>
            </a:pPr>
            <a:r>
              <a:t>!git push origin {your-branch-name}</a:t>
            </a:r>
          </a:p>
          <a:p>
            <a:pPr defTabSz="457200">
              <a:spcBef>
                <a:spcPts val="500"/>
              </a:spcBef>
              <a:defRPr b="1" sz="1200">
                <a:latin typeface="+mj-lt"/>
                <a:ea typeface="+mj-ea"/>
                <a:cs typeface="+mj-cs"/>
                <a:sym typeface="Calibri"/>
              </a:defRPr>
            </a:pPr>
            <a:r>
              <a:t>!git pull origin {name of remote branch you want to track}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2" name="Group"/>
          <p:cNvGrpSpPr/>
          <p:nvPr/>
        </p:nvGrpSpPr>
        <p:grpSpPr>
          <a:xfrm>
            <a:off x="4555003" y="1011548"/>
            <a:ext cx="4411914" cy="4556831"/>
            <a:chOff x="0" y="0"/>
            <a:chExt cx="4411912" cy="4556830"/>
          </a:xfrm>
        </p:grpSpPr>
        <p:pic>
          <p:nvPicPr>
            <p:cNvPr id="170" name="cf_networkx_kamada_multidigraph_toundirected.png" descr="cf_networkx_kamada_multidigraph_toundirected.png"/>
            <p:cNvPicPr>
              <a:picLocks noChangeAspect="1"/>
            </p:cNvPicPr>
            <p:nvPr/>
          </p:nvPicPr>
          <p:blipFill>
            <a:blip r:embed="rId2">
              <a:extLst/>
            </a:blip>
            <a:srcRect l="0" t="0" r="17978" b="0"/>
            <a:stretch>
              <a:fillRect/>
            </a:stretch>
          </p:blipFill>
          <p:spPr>
            <a:xfrm>
              <a:off x="0" y="907349"/>
              <a:ext cx="3757146" cy="3649482"/>
            </a:xfrm>
            <a:prstGeom prst="rect">
              <a:avLst/>
            </a:prstGeom>
            <a:ln w="12700" cap="flat">
              <a:noFill/>
              <a:miter lim="400000"/>
            </a:ln>
            <a:effectLst/>
          </p:spPr>
        </p:pic>
        <p:pic>
          <p:nvPicPr>
            <p:cNvPr id="171" name="cf_networkx_kamada_multidigraph_toundirected.png" descr="cf_networkx_kamada_multidigraph_toundirected.png"/>
            <p:cNvPicPr>
              <a:picLocks noChangeAspect="1"/>
            </p:cNvPicPr>
            <p:nvPr/>
          </p:nvPicPr>
          <p:blipFill>
            <a:blip r:embed="rId2">
              <a:extLst/>
            </a:blip>
            <a:srcRect l="83925" t="0" r="0" b="56653"/>
            <a:stretch>
              <a:fillRect/>
            </a:stretch>
          </p:blipFill>
          <p:spPr>
            <a:xfrm>
              <a:off x="3119544" y="0"/>
              <a:ext cx="1292369" cy="2776524"/>
            </a:xfrm>
            <a:prstGeom prst="rect">
              <a:avLst/>
            </a:prstGeom>
            <a:ln w="12700" cap="flat">
              <a:noFill/>
              <a:miter lim="400000"/>
            </a:ln>
            <a:effectLst/>
          </p:spPr>
        </p:pic>
      </p:grpSp>
      <p:sp>
        <p:nvSpPr>
          <p:cNvPr id="173"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74" name="Title 5"/>
          <p:cNvSpPr txBox="1"/>
          <p:nvPr>
            <p:ph type="title"/>
          </p:nvPr>
        </p:nvSpPr>
        <p:spPr>
          <a:xfrm>
            <a:off x="74751" y="35552"/>
            <a:ext cx="8229601" cy="1143001"/>
          </a:xfrm>
          <a:prstGeom prst="rect">
            <a:avLst/>
          </a:prstGeom>
        </p:spPr>
        <p:txBody>
          <a:bodyPr/>
          <a:lstStyle/>
          <a:p>
            <a:pPr algn="l" defTabSz="749808">
              <a:defRPr sz="2460">
                <a:latin typeface="+mj-lt"/>
                <a:ea typeface="+mj-ea"/>
                <a:cs typeface="+mj-cs"/>
                <a:sym typeface="Calibri"/>
              </a:defRPr>
            </a:pPr>
            <a:r>
              <a:t>Investigating climate communication </a:t>
            </a:r>
          </a:p>
          <a:p>
            <a:pPr algn="l" defTabSz="749808">
              <a:defRPr sz="2460">
                <a:latin typeface="+mj-lt"/>
                <a:ea typeface="+mj-ea"/>
                <a:cs typeface="+mj-cs"/>
                <a:sym typeface="Calibri"/>
              </a:defRPr>
            </a:pPr>
            <a:r>
              <a:t>using knowledge networks</a:t>
            </a:r>
          </a:p>
        </p:txBody>
      </p:sp>
      <p:sp>
        <p:nvSpPr>
          <p:cNvPr id="175" name="Network mapping:…"/>
          <p:cNvSpPr txBox="1"/>
          <p:nvPr/>
        </p:nvSpPr>
        <p:spPr>
          <a:xfrm>
            <a:off x="303127" y="1969887"/>
            <a:ext cx="3828988" cy="35475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Network mapping: </a:t>
            </a:r>
          </a:p>
          <a:p>
            <a:pPr marL="130342" indent="-130342" defTabSz="457200">
              <a:spcBef>
                <a:spcPts val="500"/>
              </a:spcBef>
              <a:buSzPct val="100000"/>
              <a:buChar char="•"/>
              <a:defRPr sz="1300">
                <a:latin typeface="+mj-lt"/>
                <a:ea typeface="+mj-ea"/>
                <a:cs typeface="+mj-cs"/>
                <a:sym typeface="Calibri"/>
              </a:defRPr>
            </a:pPr>
            <a:r>
              <a:t>Can identify important information sharers, and transformers</a:t>
            </a:r>
          </a:p>
          <a:p>
            <a:pPr marL="130342" indent="-130342" defTabSz="457200">
              <a:spcBef>
                <a:spcPts val="500"/>
              </a:spcBef>
              <a:buSzPct val="100000"/>
              <a:buChar char="•"/>
              <a:defRPr sz="1300">
                <a:latin typeface="+mj-lt"/>
                <a:ea typeface="+mj-ea"/>
                <a:cs typeface="+mj-cs"/>
                <a:sym typeface="Calibri"/>
              </a:defRPr>
            </a:pPr>
            <a:r>
              <a:t>Visualise information flow characteristics (direction, feedback, relationship)</a:t>
            </a:r>
          </a:p>
          <a:p>
            <a:pPr marL="130342" indent="-130342" defTabSz="457200">
              <a:spcBef>
                <a:spcPts val="500"/>
              </a:spcBef>
              <a:buSzPct val="100000"/>
              <a:buChar char="•"/>
              <a:defRPr sz="1300">
                <a:latin typeface="+mj-lt"/>
                <a:ea typeface="+mj-ea"/>
                <a:cs typeface="+mj-cs"/>
                <a:sym typeface="Calibri"/>
              </a:defRPr>
            </a:pPr>
            <a:r>
              <a:t>Helps to visualise silos or disconnected parts of the system and who/what is acting as a bridge</a:t>
            </a:r>
          </a:p>
          <a:p>
            <a:pPr marL="130342" indent="-130342" defTabSz="457200">
              <a:spcBef>
                <a:spcPts val="500"/>
              </a:spcBef>
              <a:buSzPct val="100000"/>
              <a:buChar char="•"/>
              <a:defRPr sz="1300">
                <a:latin typeface="+mj-lt"/>
                <a:ea typeface="+mj-ea"/>
                <a:cs typeface="+mj-cs"/>
                <a:sym typeface="Calibri"/>
              </a:defRPr>
            </a:pPr>
            <a:r>
              <a:t>Can make some statements about the nature of the whole network using network analysis (depends on the quality and saturation of the network!)</a:t>
            </a:r>
          </a:p>
          <a:p>
            <a:pPr defTabSz="457200">
              <a:spcBef>
                <a:spcPts val="500"/>
              </a:spcBef>
              <a:defRPr sz="1300">
                <a:latin typeface="+mj-lt"/>
                <a:ea typeface="+mj-ea"/>
                <a:cs typeface="+mj-cs"/>
                <a:sym typeface="Calibri"/>
              </a:defRPr>
            </a:pPr>
          </a:p>
          <a:p>
            <a:pPr marL="130342" indent="-130342" defTabSz="457200">
              <a:spcBef>
                <a:spcPts val="500"/>
              </a:spcBef>
              <a:buSzPct val="100000"/>
              <a:buChar char="•"/>
              <a:defRPr sz="1300">
                <a:latin typeface="+mj-lt"/>
                <a:ea typeface="+mj-ea"/>
                <a:cs typeface="+mj-cs"/>
                <a:sym typeface="Calibri"/>
              </a:defRPr>
            </a:pPr>
            <a:r>
              <a:t>We are continuously adding to the map, and thinking about the most helpful way to share it with stakeholders… </a:t>
            </a:r>
          </a:p>
        </p:txBody>
      </p:sp>
      <p:sp>
        <p:nvSpPr>
          <p:cNvPr id="176" name="Oval"/>
          <p:cNvSpPr/>
          <p:nvPr/>
        </p:nvSpPr>
        <p:spPr>
          <a:xfrm>
            <a:off x="5755906" y="3227974"/>
            <a:ext cx="395144" cy="402052"/>
          </a:xfrm>
          <a:prstGeom prst="ellipse">
            <a:avLst/>
          </a:prstGeom>
          <a:ln w="38100">
            <a:solidFill>
              <a:schemeClr val="accent5">
                <a:satOff val="-6843"/>
                <a:lumOff val="-10705"/>
              </a:schemeClr>
            </a:solidFill>
            <a:miter lim="400000"/>
          </a:ln>
        </p:spPr>
        <p:txBody>
          <a:bodyPr lIns="45719" rIns="45719" anchor="ctr"/>
          <a:lstStyle/>
          <a:p>
            <a:pPr algn="ctr">
              <a:defRPr>
                <a:solidFill>
                  <a:srgbClr val="FFFFFF"/>
                </a:solidFill>
              </a:defRPr>
            </a:pPr>
          </a:p>
        </p:txBody>
      </p:sp>
      <p:sp>
        <p:nvSpPr>
          <p:cNvPr id="177" name="Oval"/>
          <p:cNvSpPr/>
          <p:nvPr/>
        </p:nvSpPr>
        <p:spPr>
          <a:xfrm>
            <a:off x="6291430" y="3136796"/>
            <a:ext cx="395144" cy="402052"/>
          </a:xfrm>
          <a:prstGeom prst="ellipse">
            <a:avLst/>
          </a:prstGeom>
          <a:ln w="38100">
            <a:solidFill>
              <a:schemeClr val="accent5">
                <a:satOff val="-6843"/>
                <a:lumOff val="-10705"/>
              </a:schemeClr>
            </a:solidFill>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80" name="Title 5"/>
          <p:cNvSpPr txBox="1"/>
          <p:nvPr>
            <p:ph type="title"/>
          </p:nvPr>
        </p:nvSpPr>
        <p:spPr>
          <a:xfrm>
            <a:off x="74751" y="35552"/>
            <a:ext cx="8229601" cy="1143001"/>
          </a:xfrm>
          <a:prstGeom prst="rect">
            <a:avLst/>
          </a:prstGeom>
        </p:spPr>
        <p:txBody>
          <a:bodyPr/>
          <a:lstStyle/>
          <a:p>
            <a:pPr algn="l" defTabSz="749808">
              <a:defRPr sz="2460">
                <a:latin typeface="+mj-lt"/>
                <a:ea typeface="+mj-ea"/>
                <a:cs typeface="+mj-cs"/>
                <a:sym typeface="Calibri"/>
              </a:defRPr>
            </a:pPr>
            <a:r>
              <a:t>Investigating climate communication </a:t>
            </a:r>
          </a:p>
          <a:p>
            <a:pPr algn="l" defTabSz="749808">
              <a:defRPr sz="2460">
                <a:latin typeface="+mj-lt"/>
                <a:ea typeface="+mj-ea"/>
                <a:cs typeface="+mj-cs"/>
                <a:sym typeface="Calibri"/>
              </a:defRPr>
            </a:pPr>
            <a:r>
              <a:t>using knowledge networks</a:t>
            </a:r>
          </a:p>
        </p:txBody>
      </p:sp>
      <p:sp>
        <p:nvSpPr>
          <p:cNvPr id="181" name="Network narratives:…"/>
          <p:cNvSpPr txBox="1"/>
          <p:nvPr/>
        </p:nvSpPr>
        <p:spPr>
          <a:xfrm>
            <a:off x="303127" y="2031821"/>
            <a:ext cx="3828988" cy="31538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Network narratives: </a:t>
            </a:r>
          </a:p>
          <a:p>
            <a:pPr marL="130342" indent="-130342" defTabSz="457200">
              <a:spcBef>
                <a:spcPts val="500"/>
              </a:spcBef>
              <a:buSzPct val="100000"/>
              <a:buChar char="•"/>
              <a:defRPr sz="1300">
                <a:latin typeface="+mj-lt"/>
                <a:ea typeface="+mj-ea"/>
                <a:cs typeface="+mj-cs"/>
                <a:sym typeface="Calibri"/>
              </a:defRPr>
            </a:pPr>
            <a:r>
              <a:t>Some of the issues we are exploring require more context to understand than a questionnaire can provide</a:t>
            </a:r>
          </a:p>
          <a:p>
            <a:pPr marL="130342" indent="-130342" defTabSz="457200">
              <a:spcBef>
                <a:spcPts val="500"/>
              </a:spcBef>
              <a:buSzPct val="100000"/>
              <a:buChar char="•"/>
              <a:defRPr sz="1300">
                <a:latin typeface="+mj-lt"/>
                <a:ea typeface="+mj-ea"/>
                <a:cs typeface="+mj-cs"/>
                <a:sym typeface="Calibri"/>
              </a:defRPr>
            </a:pPr>
            <a:r>
              <a:t>There are always challenges to using climate information, but these will vary depending on the work or application it is needed for</a:t>
            </a:r>
          </a:p>
          <a:p>
            <a:pPr marL="130342" indent="-130342" defTabSz="457200">
              <a:spcBef>
                <a:spcPts val="500"/>
              </a:spcBef>
              <a:buSzPct val="100000"/>
              <a:buChar char="•"/>
              <a:defRPr sz="1300">
                <a:latin typeface="+mj-lt"/>
                <a:ea typeface="+mj-ea"/>
                <a:cs typeface="+mj-cs"/>
                <a:sym typeface="Calibri"/>
              </a:defRPr>
            </a:pPr>
            <a:r>
              <a:t>Some questionnaires are followed up with interviews that are tailored to the functional groups that the respondent belongs to (also happy to do interviews in place of questionnaire)</a:t>
            </a:r>
          </a:p>
          <a:p>
            <a:pPr marL="130342" indent="-130342" defTabSz="457200">
              <a:spcBef>
                <a:spcPts val="500"/>
              </a:spcBef>
              <a:buSzPct val="100000"/>
              <a:buChar char="•"/>
              <a:defRPr sz="1300">
                <a:latin typeface="+mj-lt"/>
                <a:ea typeface="+mj-ea"/>
                <a:cs typeface="+mj-cs"/>
                <a:sym typeface="Calibri"/>
              </a:defRPr>
            </a:pPr>
            <a:r>
              <a:t>An opportunity to better understand the details of why using climate information can be problematic, challenging, and in some cases impossible…</a:t>
            </a:r>
          </a:p>
        </p:txBody>
      </p:sp>
      <p:grpSp>
        <p:nvGrpSpPr>
          <p:cNvPr id="184" name="Group"/>
          <p:cNvGrpSpPr/>
          <p:nvPr/>
        </p:nvGrpSpPr>
        <p:grpSpPr>
          <a:xfrm>
            <a:off x="4555003" y="1011548"/>
            <a:ext cx="4411914" cy="4556831"/>
            <a:chOff x="0" y="0"/>
            <a:chExt cx="4411912" cy="4556830"/>
          </a:xfrm>
        </p:grpSpPr>
        <p:pic>
          <p:nvPicPr>
            <p:cNvPr id="182" name="cf_networkx_kamada_multidigraph_toundirected.png" descr="cf_networkx_kamada_multidigraph_toundirected.png"/>
            <p:cNvPicPr>
              <a:picLocks noChangeAspect="1"/>
            </p:cNvPicPr>
            <p:nvPr/>
          </p:nvPicPr>
          <p:blipFill>
            <a:blip r:embed="rId2">
              <a:extLst/>
            </a:blip>
            <a:srcRect l="0" t="0" r="17978" b="0"/>
            <a:stretch>
              <a:fillRect/>
            </a:stretch>
          </p:blipFill>
          <p:spPr>
            <a:xfrm>
              <a:off x="0" y="907349"/>
              <a:ext cx="3757146" cy="3649482"/>
            </a:xfrm>
            <a:prstGeom prst="rect">
              <a:avLst/>
            </a:prstGeom>
            <a:ln w="12700" cap="flat">
              <a:noFill/>
              <a:miter lim="400000"/>
            </a:ln>
            <a:effectLst/>
          </p:spPr>
        </p:pic>
        <p:pic>
          <p:nvPicPr>
            <p:cNvPr id="183" name="cf_networkx_kamada_multidigraph_toundirected.png" descr="cf_networkx_kamada_multidigraph_toundirected.png"/>
            <p:cNvPicPr>
              <a:picLocks noChangeAspect="1"/>
            </p:cNvPicPr>
            <p:nvPr/>
          </p:nvPicPr>
          <p:blipFill>
            <a:blip r:embed="rId2">
              <a:extLst/>
            </a:blip>
            <a:srcRect l="83925" t="0" r="0" b="56653"/>
            <a:stretch>
              <a:fillRect/>
            </a:stretch>
          </p:blipFill>
          <p:spPr>
            <a:xfrm>
              <a:off x="3119544" y="0"/>
              <a:ext cx="1292369" cy="277652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87" name="Title 5"/>
          <p:cNvSpPr txBox="1"/>
          <p:nvPr>
            <p:ph type="title"/>
          </p:nvPr>
        </p:nvSpPr>
        <p:spPr>
          <a:xfrm>
            <a:off x="74751" y="35552"/>
            <a:ext cx="8229601" cy="1143001"/>
          </a:xfrm>
          <a:prstGeom prst="rect">
            <a:avLst/>
          </a:prstGeom>
        </p:spPr>
        <p:txBody>
          <a:bodyPr/>
          <a:lstStyle/>
          <a:p>
            <a:pPr algn="l" defTabSz="749808">
              <a:defRPr sz="2460">
                <a:latin typeface="+mj-lt"/>
                <a:ea typeface="+mj-ea"/>
                <a:cs typeface="+mj-cs"/>
                <a:sym typeface="Calibri"/>
              </a:defRPr>
            </a:pPr>
            <a:r>
              <a:t>Investigating climate communication </a:t>
            </a:r>
          </a:p>
          <a:p>
            <a:pPr algn="l" defTabSz="749808">
              <a:defRPr sz="2460">
                <a:latin typeface="+mj-lt"/>
                <a:ea typeface="+mj-ea"/>
                <a:cs typeface="+mj-cs"/>
                <a:sym typeface="Calibri"/>
              </a:defRPr>
            </a:pPr>
            <a:r>
              <a:t>using knowledge networks</a:t>
            </a:r>
          </a:p>
        </p:txBody>
      </p:sp>
      <p:sp>
        <p:nvSpPr>
          <p:cNvPr id="188" name="Network narratives:…"/>
          <p:cNvSpPr txBox="1"/>
          <p:nvPr/>
        </p:nvSpPr>
        <p:spPr>
          <a:xfrm>
            <a:off x="303127" y="2031821"/>
            <a:ext cx="3828988" cy="31538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Network narratives: </a:t>
            </a:r>
          </a:p>
          <a:p>
            <a:pPr marL="130342" indent="-130342" defTabSz="457200">
              <a:spcBef>
                <a:spcPts val="500"/>
              </a:spcBef>
              <a:buSzPct val="100000"/>
              <a:buChar char="•"/>
              <a:defRPr sz="1300">
                <a:latin typeface="+mj-lt"/>
                <a:ea typeface="+mj-ea"/>
                <a:cs typeface="+mj-cs"/>
                <a:sym typeface="Calibri"/>
              </a:defRPr>
            </a:pPr>
            <a:r>
              <a:t>Some of the issues we are exploring require more context to understand than a questionnaire can provide</a:t>
            </a:r>
          </a:p>
          <a:p>
            <a:pPr marL="130342" indent="-130342" defTabSz="457200">
              <a:spcBef>
                <a:spcPts val="500"/>
              </a:spcBef>
              <a:buSzPct val="100000"/>
              <a:buChar char="•"/>
              <a:defRPr sz="1300">
                <a:latin typeface="+mj-lt"/>
                <a:ea typeface="+mj-ea"/>
                <a:cs typeface="+mj-cs"/>
                <a:sym typeface="Calibri"/>
              </a:defRPr>
            </a:pPr>
            <a:r>
              <a:t>There are always challenges to using climate information, but these will vary depending on the work or application it is needed for</a:t>
            </a:r>
          </a:p>
          <a:p>
            <a:pPr marL="130342" indent="-130342" defTabSz="457200">
              <a:spcBef>
                <a:spcPts val="500"/>
              </a:spcBef>
              <a:buSzPct val="100000"/>
              <a:buChar char="•"/>
              <a:defRPr sz="1300">
                <a:latin typeface="+mj-lt"/>
                <a:ea typeface="+mj-ea"/>
                <a:cs typeface="+mj-cs"/>
                <a:sym typeface="Calibri"/>
              </a:defRPr>
            </a:pPr>
            <a:r>
              <a:t>Some questionnaires are followed up with interviews that are tailored to the functional groups that the respondent belongs to (also happy to do interviews in place of questionnaire)</a:t>
            </a:r>
          </a:p>
          <a:p>
            <a:pPr marL="130342" indent="-130342" defTabSz="457200">
              <a:spcBef>
                <a:spcPts val="500"/>
              </a:spcBef>
              <a:buSzPct val="100000"/>
              <a:buChar char="•"/>
              <a:defRPr sz="1300">
                <a:latin typeface="+mj-lt"/>
                <a:ea typeface="+mj-ea"/>
                <a:cs typeface="+mj-cs"/>
                <a:sym typeface="Calibri"/>
              </a:defRPr>
            </a:pPr>
            <a:r>
              <a:t>An opportunity to better understand the details of why using climate information can be problematic, challenging, and in some cases impossible…</a:t>
            </a:r>
          </a:p>
        </p:txBody>
      </p:sp>
      <p:sp>
        <p:nvSpPr>
          <p:cNvPr id="189" name="Seasonality of information and timeliness…"/>
          <p:cNvSpPr txBox="1"/>
          <p:nvPr/>
        </p:nvSpPr>
        <p:spPr>
          <a:xfrm>
            <a:off x="4949975" y="2577921"/>
            <a:ext cx="3828988" cy="20616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Seasonality of information and timeliness</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Regionalisation or spatial detail of information</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Accuracy vs uncertainty</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Format of information</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Sharing relationships need to be formalised</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Hierarchical pipelines of information</a:t>
            </a:r>
          </a:p>
          <a:p>
            <a:pPr marL="130342" indent="-130342" defTabSz="457200">
              <a:spcBef>
                <a:spcPts val="500"/>
              </a:spcBef>
              <a:buSzPct val="100000"/>
              <a:buChar char="•"/>
              <a:defRPr i="1" sz="1300">
                <a:solidFill>
                  <a:schemeClr val="accent5">
                    <a:satOff val="-6843"/>
                    <a:lumOff val="-10705"/>
                  </a:schemeClr>
                </a:solidFill>
                <a:latin typeface="+mj-lt"/>
                <a:ea typeface="+mj-ea"/>
                <a:cs typeface="+mj-cs"/>
                <a:sym typeface="Calibri"/>
              </a:defRPr>
            </a:pPr>
            <a:r>
              <a:t>Sharing roles and responsibilities around recommendations and decision-making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92" name="Title 5"/>
          <p:cNvSpPr txBox="1"/>
          <p:nvPr>
            <p:ph type="title"/>
          </p:nvPr>
        </p:nvSpPr>
        <p:spPr>
          <a:xfrm>
            <a:off x="74751" y="35552"/>
            <a:ext cx="8229601" cy="777673"/>
          </a:xfrm>
          <a:prstGeom prst="rect">
            <a:avLst/>
          </a:prstGeom>
        </p:spPr>
        <p:txBody>
          <a:bodyPr/>
          <a:lstStyle/>
          <a:p>
            <a:pPr algn="l" defTabSz="749808">
              <a:defRPr sz="2460">
                <a:latin typeface="+mj-lt"/>
                <a:ea typeface="+mj-ea"/>
                <a:cs typeface="+mj-cs"/>
                <a:sym typeface="Calibri"/>
              </a:defRPr>
            </a:pPr>
            <a:r>
              <a:t>New information settings: an opportunity to </a:t>
            </a:r>
          </a:p>
          <a:p>
            <a:pPr algn="l" defTabSz="749808">
              <a:defRPr sz="2460">
                <a:latin typeface="+mj-lt"/>
                <a:ea typeface="+mj-ea"/>
                <a:cs typeface="+mj-cs"/>
                <a:sym typeface="Calibri"/>
              </a:defRPr>
            </a:pPr>
            <a:r>
              <a:t>put research into action</a:t>
            </a:r>
          </a:p>
        </p:txBody>
      </p:sp>
      <p:sp>
        <p:nvSpPr>
          <p:cNvPr id="193" name="Changing forecasting systems and new forms of information…"/>
          <p:cNvSpPr txBox="1"/>
          <p:nvPr/>
        </p:nvSpPr>
        <p:spPr>
          <a:xfrm>
            <a:off x="303127" y="2031821"/>
            <a:ext cx="3828988" cy="2747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Changing forecasting systems and new forms of information</a:t>
            </a:r>
          </a:p>
          <a:p>
            <a:pPr marL="130342" indent="-130342" defTabSz="457200">
              <a:spcBef>
                <a:spcPts val="500"/>
              </a:spcBef>
              <a:buSzPct val="100000"/>
              <a:buChar char="•"/>
              <a:defRPr sz="1300">
                <a:latin typeface="+mj-lt"/>
                <a:ea typeface="+mj-ea"/>
                <a:cs typeface="+mj-cs"/>
                <a:sym typeface="Calibri"/>
              </a:defRPr>
            </a:pPr>
            <a:r>
              <a:t>EMI in partnership with IRI Columbia is shifting how it works with seasonal (and short term) forecasts</a:t>
            </a:r>
          </a:p>
          <a:p>
            <a:pPr marL="130342" indent="-130342" defTabSz="457200">
              <a:spcBef>
                <a:spcPts val="500"/>
              </a:spcBef>
              <a:buSzPct val="100000"/>
              <a:buChar char="•"/>
              <a:defRPr sz="1300">
                <a:latin typeface="+mj-lt"/>
                <a:ea typeface="+mj-ea"/>
                <a:cs typeface="+mj-cs"/>
                <a:sym typeface="Calibri"/>
              </a:defRPr>
            </a:pPr>
            <a:r>
              <a:t>The set outputs are still fixed but access to model output fields means that it is possible to be more flexible and adaptable with forecast formats or metrics</a:t>
            </a:r>
          </a:p>
          <a:p>
            <a:pPr marL="130342" indent="-130342" defTabSz="457200">
              <a:spcBef>
                <a:spcPts val="500"/>
              </a:spcBef>
              <a:buSzPct val="100000"/>
              <a:buChar char="•"/>
              <a:defRPr sz="1300">
                <a:latin typeface="+mj-lt"/>
                <a:ea typeface="+mj-ea"/>
                <a:cs typeface="+mj-cs"/>
                <a:sym typeface="Calibri"/>
              </a:defRPr>
            </a:pPr>
            <a:r>
              <a:t>Also a possibility to evaluate models for Ethiopia more easily</a:t>
            </a:r>
          </a:p>
          <a:p>
            <a:pPr marL="130342" indent="-130342" defTabSz="457200">
              <a:spcBef>
                <a:spcPts val="500"/>
              </a:spcBef>
              <a:buSzPct val="100000"/>
              <a:buChar char="•"/>
              <a:defRPr sz="1300">
                <a:solidFill>
                  <a:schemeClr val="accent5">
                    <a:satOff val="-6843"/>
                    <a:lumOff val="-10705"/>
                  </a:schemeClr>
                </a:solidFill>
                <a:latin typeface="+mj-lt"/>
                <a:ea typeface="+mj-ea"/>
                <a:cs typeface="+mj-cs"/>
                <a:sym typeface="Calibri"/>
              </a:defRPr>
            </a:pPr>
            <a:r>
              <a:t>This ensemble information is a similar format to future climate projection ensembles</a:t>
            </a:r>
          </a:p>
        </p:txBody>
      </p:sp>
      <p:pic>
        <p:nvPicPr>
          <p:cNvPr id="194" name="Screenshot 2022-07-18 at 10.39.08.png" descr="Screenshot 2022-07-18 at 10.39.08.png"/>
          <p:cNvPicPr>
            <a:picLocks noChangeAspect="1"/>
          </p:cNvPicPr>
          <p:nvPr/>
        </p:nvPicPr>
        <p:blipFill>
          <a:blip r:embed="rId2">
            <a:extLst/>
          </a:blip>
          <a:stretch>
            <a:fillRect/>
          </a:stretch>
        </p:blipFill>
        <p:spPr>
          <a:xfrm>
            <a:off x="4815445" y="1877762"/>
            <a:ext cx="4026503" cy="1407064"/>
          </a:xfrm>
          <a:prstGeom prst="rect">
            <a:avLst/>
          </a:prstGeom>
          <a:ln w="12700">
            <a:miter lim="400000"/>
          </a:ln>
        </p:spPr>
      </p:pic>
      <p:pic>
        <p:nvPicPr>
          <p:cNvPr id="195" name="NG_Probabilistic_RealtimeForecasts.png" descr="NG_Probabilistic_RealtimeForecasts.png"/>
          <p:cNvPicPr>
            <a:picLocks noChangeAspect="1"/>
          </p:cNvPicPr>
          <p:nvPr/>
        </p:nvPicPr>
        <p:blipFill>
          <a:blip r:embed="rId3">
            <a:extLst/>
          </a:blip>
          <a:stretch>
            <a:fillRect/>
          </a:stretch>
        </p:blipFill>
        <p:spPr>
          <a:xfrm>
            <a:off x="5035974" y="3615856"/>
            <a:ext cx="3585445" cy="220000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ctangle 6"/>
          <p:cNvSpPr/>
          <p:nvPr/>
        </p:nvSpPr>
        <p:spPr>
          <a:xfrm>
            <a:off x="0" y="-1"/>
            <a:ext cx="9144000" cy="908722"/>
          </a:xfrm>
          <a:prstGeom prst="rect">
            <a:avLst/>
          </a:prstGeom>
          <a:solidFill>
            <a:srgbClr val="DDDDDD"/>
          </a:solidFill>
          <a:ln w="12700">
            <a:miter lim="400000"/>
          </a:ln>
        </p:spPr>
        <p:txBody>
          <a:bodyPr lIns="45719" rIns="45719" anchor="ctr"/>
          <a:lstStyle/>
          <a:p>
            <a:pPr algn="ctr">
              <a:defRPr>
                <a:solidFill>
                  <a:srgbClr val="FFFFFF"/>
                </a:solidFill>
              </a:defRPr>
            </a:pPr>
          </a:p>
        </p:txBody>
      </p:sp>
      <p:sp>
        <p:nvSpPr>
          <p:cNvPr id="198" name="Title 5"/>
          <p:cNvSpPr txBox="1"/>
          <p:nvPr>
            <p:ph type="title"/>
          </p:nvPr>
        </p:nvSpPr>
        <p:spPr>
          <a:xfrm>
            <a:off x="74751" y="35552"/>
            <a:ext cx="8229601" cy="777673"/>
          </a:xfrm>
          <a:prstGeom prst="rect">
            <a:avLst/>
          </a:prstGeom>
        </p:spPr>
        <p:txBody>
          <a:bodyPr/>
          <a:lstStyle/>
          <a:p>
            <a:pPr algn="l" defTabSz="749808">
              <a:defRPr sz="2460">
                <a:latin typeface="+mj-lt"/>
                <a:ea typeface="+mj-ea"/>
                <a:cs typeface="+mj-cs"/>
                <a:sym typeface="Calibri"/>
              </a:defRPr>
            </a:pPr>
            <a:r>
              <a:t>New information settings: an opportunity to </a:t>
            </a:r>
          </a:p>
          <a:p>
            <a:pPr algn="l" defTabSz="749808">
              <a:defRPr sz="2460">
                <a:latin typeface="+mj-lt"/>
                <a:ea typeface="+mj-ea"/>
                <a:cs typeface="+mj-cs"/>
                <a:sym typeface="Calibri"/>
              </a:defRPr>
            </a:pPr>
            <a:r>
              <a:t>put research into action</a:t>
            </a:r>
          </a:p>
        </p:txBody>
      </p:sp>
      <p:sp>
        <p:nvSpPr>
          <p:cNvPr id="199" name="Changing forecasting systems and new forms of information…"/>
          <p:cNvSpPr txBox="1"/>
          <p:nvPr/>
        </p:nvSpPr>
        <p:spPr>
          <a:xfrm>
            <a:off x="433507" y="1900437"/>
            <a:ext cx="3828988" cy="32808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500"/>
              </a:spcBef>
              <a:defRPr b="1" sz="1300">
                <a:latin typeface="+mj-lt"/>
                <a:ea typeface="+mj-ea"/>
                <a:cs typeface="+mj-cs"/>
                <a:sym typeface="Calibri"/>
              </a:defRPr>
            </a:pPr>
            <a:r>
              <a:t>Changing forecasting systems and new forms of information</a:t>
            </a:r>
          </a:p>
          <a:p>
            <a:pPr marL="130342" indent="-130342" defTabSz="457200">
              <a:spcBef>
                <a:spcPts val="500"/>
              </a:spcBef>
              <a:buSzPct val="100000"/>
              <a:buChar char="•"/>
              <a:defRPr sz="1300">
                <a:latin typeface="+mj-lt"/>
                <a:ea typeface="+mj-ea"/>
                <a:cs typeface="+mj-cs"/>
                <a:sym typeface="Calibri"/>
              </a:defRPr>
            </a:pPr>
            <a:r>
              <a:t>Open source package of code to manipulate forecast, weather station, and observational data from global research centres</a:t>
            </a:r>
          </a:p>
          <a:p>
            <a:pPr marL="130342" indent="-130342" defTabSz="457200">
              <a:spcBef>
                <a:spcPts val="500"/>
              </a:spcBef>
              <a:buSzPct val="100000"/>
              <a:buChar char="•"/>
              <a:defRPr sz="1300">
                <a:latin typeface="+mj-lt"/>
                <a:ea typeface="+mj-ea"/>
                <a:cs typeface="+mj-cs"/>
                <a:sym typeface="Calibri"/>
              </a:defRPr>
            </a:pPr>
            <a:r>
              <a:t>EMI reflecting conversations with forecasters</a:t>
            </a:r>
          </a:p>
          <a:p>
            <a:pPr marL="130342" indent="-130342" defTabSz="457200">
              <a:spcBef>
                <a:spcPts val="500"/>
              </a:spcBef>
              <a:buSzPct val="100000"/>
              <a:buChar char="•"/>
              <a:defRPr sz="1300">
                <a:latin typeface="+mj-lt"/>
                <a:ea typeface="+mj-ea"/>
                <a:cs typeface="+mj-cs"/>
                <a:sym typeface="Calibri"/>
              </a:defRPr>
            </a:pPr>
            <a:r>
              <a:t>Include some key respondents from other groups in the water sector, health, agriculture to try a co-production exercise </a:t>
            </a:r>
          </a:p>
          <a:p>
            <a:pPr marL="130342" indent="-130342" defTabSz="457200">
              <a:spcBef>
                <a:spcPts val="500"/>
              </a:spcBef>
              <a:buSzPct val="100000"/>
              <a:buChar char="•"/>
              <a:defRPr sz="1300">
                <a:latin typeface="+mj-lt"/>
                <a:ea typeface="+mj-ea"/>
                <a:cs typeface="+mj-cs"/>
                <a:sym typeface="Calibri"/>
              </a:defRPr>
            </a:pPr>
            <a:r>
              <a:t>Ongoing online coding support and an open repository</a:t>
            </a:r>
          </a:p>
          <a:p>
            <a:pPr defTabSz="457200">
              <a:spcBef>
                <a:spcPts val="500"/>
              </a:spcBef>
              <a:defRPr sz="1300">
                <a:latin typeface="+mj-lt"/>
                <a:ea typeface="+mj-ea"/>
                <a:cs typeface="+mj-cs"/>
                <a:sym typeface="Calibri"/>
              </a:defRPr>
            </a:pPr>
          </a:p>
          <a:p>
            <a:pPr defTabSz="457200">
              <a:spcBef>
                <a:spcPts val="500"/>
              </a:spcBef>
              <a:defRPr i="1" sz="1300">
                <a:solidFill>
                  <a:schemeClr val="accent5">
                    <a:satOff val="-6843"/>
                    <a:lumOff val="-10705"/>
                  </a:schemeClr>
                </a:solidFill>
                <a:latin typeface="+mj-lt"/>
                <a:ea typeface="+mj-ea"/>
                <a:cs typeface="+mj-cs"/>
                <a:sym typeface="Calibri"/>
              </a:defRPr>
            </a:pPr>
            <a:r>
              <a:t>If anyone is interested in getting involved please let us know!</a:t>
            </a:r>
          </a:p>
        </p:txBody>
      </p:sp>
      <p:pic>
        <p:nvPicPr>
          <p:cNvPr id="200" name="Screenshot 2022-07-18 at 10.37.26.png" descr="Screenshot 2022-07-18 at 10.37.26.png"/>
          <p:cNvPicPr>
            <a:picLocks noChangeAspect="1"/>
          </p:cNvPicPr>
          <p:nvPr/>
        </p:nvPicPr>
        <p:blipFill>
          <a:blip r:embed="rId2">
            <a:extLst/>
          </a:blip>
          <a:stretch>
            <a:fillRect/>
          </a:stretch>
        </p:blipFill>
        <p:spPr>
          <a:xfrm>
            <a:off x="4931914" y="2280291"/>
            <a:ext cx="3713541" cy="256136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ACH Template">
  <a:themeElements>
    <a:clrScheme name="REACH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REACH Template">
      <a:majorFont>
        <a:latin typeface="Calibri"/>
        <a:ea typeface="Calibri"/>
        <a:cs typeface="Calibri"/>
      </a:majorFont>
      <a:minorFont>
        <a:latin typeface="Helvetica"/>
        <a:ea typeface="Helvetica"/>
        <a:cs typeface="Helvetica"/>
      </a:minorFont>
    </a:fontScheme>
    <a:fmtScheme name="REACH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ACH Template">
  <a:themeElements>
    <a:clrScheme name="REACH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REACH Template">
      <a:majorFont>
        <a:latin typeface="Calibri"/>
        <a:ea typeface="Calibri"/>
        <a:cs typeface="Calibri"/>
      </a:majorFont>
      <a:minorFont>
        <a:latin typeface="Helvetica"/>
        <a:ea typeface="Helvetica"/>
        <a:cs typeface="Helvetica"/>
      </a:minorFont>
    </a:fontScheme>
    <a:fmtScheme name="REACH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