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02"/>
  </p:notesMasterIdLst>
  <p:handoutMasterIdLst>
    <p:handoutMasterId r:id="rId103"/>
  </p:handoutMasterIdLst>
  <p:sldIdLst>
    <p:sldId id="2076138237" r:id="rId5"/>
    <p:sldId id="2076138216" r:id="rId6"/>
    <p:sldId id="2076138346" r:id="rId7"/>
    <p:sldId id="2147470172" r:id="rId8"/>
    <p:sldId id="2147470173" r:id="rId9"/>
    <p:sldId id="2076138275" r:id="rId10"/>
    <p:sldId id="2076138268" r:id="rId11"/>
    <p:sldId id="2076138269" r:id="rId12"/>
    <p:sldId id="2147470188" r:id="rId13"/>
    <p:sldId id="2076138270" r:id="rId14"/>
    <p:sldId id="2076138253" r:id="rId15"/>
    <p:sldId id="2076138263" r:id="rId16"/>
    <p:sldId id="2076138274" r:id="rId17"/>
    <p:sldId id="2076138255" r:id="rId18"/>
    <p:sldId id="2076138254" r:id="rId19"/>
    <p:sldId id="2076138259" r:id="rId20"/>
    <p:sldId id="2076138258" r:id="rId21"/>
    <p:sldId id="2076138272" r:id="rId22"/>
    <p:sldId id="2076138271" r:id="rId23"/>
    <p:sldId id="256" r:id="rId24"/>
    <p:sldId id="2076138276" r:id="rId25"/>
    <p:sldId id="2076138279" r:id="rId26"/>
    <p:sldId id="2076138293" r:id="rId27"/>
    <p:sldId id="2076138294" r:id="rId28"/>
    <p:sldId id="2076138295" r:id="rId29"/>
    <p:sldId id="2076138286" r:id="rId30"/>
    <p:sldId id="2076138282" r:id="rId31"/>
    <p:sldId id="2076138284" r:id="rId32"/>
    <p:sldId id="2147470227" r:id="rId33"/>
    <p:sldId id="2076138289" r:id="rId34"/>
    <p:sldId id="2076138288" r:id="rId35"/>
    <p:sldId id="2076138285" r:id="rId36"/>
    <p:sldId id="2076138287" r:id="rId37"/>
    <p:sldId id="2147470226" r:id="rId38"/>
    <p:sldId id="2076138290" r:id="rId39"/>
    <p:sldId id="2147470229" r:id="rId40"/>
    <p:sldId id="2076138291" r:id="rId41"/>
    <p:sldId id="2076138251" r:id="rId42"/>
    <p:sldId id="2076138296" r:id="rId43"/>
    <p:sldId id="2076138297" r:id="rId44"/>
    <p:sldId id="2076138298" r:id="rId45"/>
    <p:sldId id="2076138303" r:id="rId46"/>
    <p:sldId id="2076138262" r:id="rId47"/>
    <p:sldId id="2076138300" r:id="rId48"/>
    <p:sldId id="2076138311" r:id="rId49"/>
    <p:sldId id="2076138310" r:id="rId50"/>
    <p:sldId id="2076138312" r:id="rId51"/>
    <p:sldId id="2076138321" r:id="rId52"/>
    <p:sldId id="2076138313" r:id="rId53"/>
    <p:sldId id="2076138322" r:id="rId54"/>
    <p:sldId id="2076138323" r:id="rId55"/>
    <p:sldId id="2076138330" r:id="rId56"/>
    <p:sldId id="2076138331" r:id="rId57"/>
    <p:sldId id="2147470228" r:id="rId58"/>
    <p:sldId id="2076138314" r:id="rId59"/>
    <p:sldId id="2076138305" r:id="rId60"/>
    <p:sldId id="2076138307" r:id="rId61"/>
    <p:sldId id="2076138308" r:id="rId62"/>
    <p:sldId id="2076138316" r:id="rId63"/>
    <p:sldId id="2076138317" r:id="rId64"/>
    <p:sldId id="2076138342" r:id="rId65"/>
    <p:sldId id="2076138343" r:id="rId66"/>
    <p:sldId id="2076138344" r:id="rId67"/>
    <p:sldId id="2147470225" r:id="rId68"/>
    <p:sldId id="2076138345" r:id="rId69"/>
    <p:sldId id="2076138315" r:id="rId70"/>
    <p:sldId id="2147470178" r:id="rId71"/>
    <p:sldId id="2076138320" r:id="rId72"/>
    <p:sldId id="2147470179" r:id="rId73"/>
    <p:sldId id="2076138325" r:id="rId74"/>
    <p:sldId id="2076138326" r:id="rId75"/>
    <p:sldId id="2076138319" r:id="rId76"/>
    <p:sldId id="2076138327" r:id="rId77"/>
    <p:sldId id="2076138324" r:id="rId78"/>
    <p:sldId id="2076138336" r:id="rId79"/>
    <p:sldId id="2076138338" r:id="rId80"/>
    <p:sldId id="2147470197" r:id="rId81"/>
    <p:sldId id="2076138340" r:id="rId82"/>
    <p:sldId id="2076138339" r:id="rId83"/>
    <p:sldId id="2147470195" r:id="rId84"/>
    <p:sldId id="2147470194" r:id="rId85"/>
    <p:sldId id="2147470196" r:id="rId86"/>
    <p:sldId id="2076138341" r:id="rId87"/>
    <p:sldId id="2076138252" r:id="rId88"/>
    <p:sldId id="2076138334" r:id="rId89"/>
    <p:sldId id="2076138333" r:id="rId90"/>
    <p:sldId id="2076138335" r:id="rId91"/>
    <p:sldId id="2147470185" r:id="rId92"/>
    <p:sldId id="2147470184" r:id="rId93"/>
    <p:sldId id="2147470186" r:id="rId94"/>
    <p:sldId id="2147470187" r:id="rId95"/>
    <p:sldId id="2147470193" r:id="rId96"/>
    <p:sldId id="2076138309" r:id="rId97"/>
    <p:sldId id="2076138337" r:id="rId98"/>
    <p:sldId id="2076138265" r:id="rId99"/>
    <p:sldId id="2076138264" r:id="rId100"/>
    <p:sldId id="2147470198" r:id="rId10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options" id="{38B656EC-D568-4EF7-8842-9FA1AE1192C9}">
          <p14:sldIdLst>
            <p14:sldId id="2076138237"/>
          </p14:sldIdLst>
        </p14:section>
        <p14:section name="Agenda slide options" id="{82BFF96B-6F92-4676-A990-CF72A7BAECE2}">
          <p14:sldIdLst>
            <p14:sldId id="2076138216"/>
            <p14:sldId id="2076138346"/>
            <p14:sldId id="2147470172"/>
            <p14:sldId id="2147470173"/>
          </p14:sldIdLst>
        </p14:section>
        <p14:section name="Getting Started" id="{A7797EC2-5730-4AF6-AB33-ACA0176E6EDC}">
          <p14:sldIdLst>
            <p14:sldId id="2076138275"/>
            <p14:sldId id="2076138268"/>
            <p14:sldId id="2076138269"/>
            <p14:sldId id="2147470188"/>
            <p14:sldId id="2076138270"/>
            <p14:sldId id="2076138253"/>
            <p14:sldId id="2076138263"/>
            <p14:sldId id="2076138274"/>
            <p14:sldId id="2076138255"/>
            <p14:sldId id="2076138254"/>
            <p14:sldId id="2076138259"/>
            <p14:sldId id="2076138258"/>
            <p14:sldId id="2076138272"/>
          </p14:sldIdLst>
        </p14:section>
        <p14:section name="What is AL-Go for GitHub" id="{9C67E2F0-B1EC-497C-BF28-9DD7FCF905DE}">
          <p14:sldIdLst>
            <p14:sldId id="2076138271"/>
            <p14:sldId id="256"/>
            <p14:sldId id="2076138276"/>
            <p14:sldId id="2076138279"/>
            <p14:sldId id="2076138293"/>
            <p14:sldId id="2076138294"/>
            <p14:sldId id="2076138295"/>
            <p14:sldId id="2076138286"/>
            <p14:sldId id="2076138282"/>
            <p14:sldId id="2076138284"/>
            <p14:sldId id="2147470227"/>
            <p14:sldId id="2076138289"/>
            <p14:sldId id="2076138288"/>
            <p14:sldId id="2076138285"/>
            <p14:sldId id="2076138287"/>
            <p14:sldId id="2147470226"/>
            <p14:sldId id="2076138290"/>
            <p14:sldId id="2147470229"/>
            <p14:sldId id="2076138291"/>
          </p14:sldIdLst>
        </p14:section>
        <p14:section name="Using AL-Go for GitHub" id="{7BA96FEE-D878-4247-9B4E-1E5BD826A7B3}">
          <p14:sldIdLst>
            <p14:sldId id="2076138251"/>
            <p14:sldId id="2076138296"/>
            <p14:sldId id="2076138297"/>
            <p14:sldId id="2076138298"/>
            <p14:sldId id="2076138303"/>
            <p14:sldId id="2076138262"/>
            <p14:sldId id="2076138300"/>
            <p14:sldId id="2076138311"/>
            <p14:sldId id="2076138310"/>
            <p14:sldId id="2076138312"/>
            <p14:sldId id="2076138321"/>
            <p14:sldId id="2076138313"/>
            <p14:sldId id="2076138322"/>
            <p14:sldId id="2076138323"/>
            <p14:sldId id="2076138330"/>
            <p14:sldId id="2076138331"/>
            <p14:sldId id="2147470228"/>
            <p14:sldId id="2076138314"/>
            <p14:sldId id="2076138305"/>
            <p14:sldId id="2076138307"/>
            <p14:sldId id="2076138308"/>
            <p14:sldId id="2076138316"/>
            <p14:sldId id="2076138317"/>
            <p14:sldId id="2076138342"/>
            <p14:sldId id="2076138343"/>
            <p14:sldId id="2076138344"/>
            <p14:sldId id="2147470225"/>
            <p14:sldId id="2076138345"/>
            <p14:sldId id="2076138315"/>
            <p14:sldId id="2147470178"/>
            <p14:sldId id="2076138320"/>
            <p14:sldId id="2147470179"/>
            <p14:sldId id="2076138325"/>
            <p14:sldId id="2076138326"/>
            <p14:sldId id="2076138319"/>
            <p14:sldId id="2076138327"/>
            <p14:sldId id="2076138324"/>
          </p14:sldIdLst>
        </p14:section>
        <p14:section name="Advanced usage of AL-Go for GitHub" id="{9DB056CD-EA5E-4399-A5C3-38435B4A017A}">
          <p14:sldIdLst>
            <p14:sldId id="2076138336"/>
            <p14:sldId id="2076138338"/>
            <p14:sldId id="2147470197"/>
            <p14:sldId id="2076138340"/>
            <p14:sldId id="2076138339"/>
            <p14:sldId id="2147470195"/>
            <p14:sldId id="2147470194"/>
            <p14:sldId id="2147470196"/>
            <p14:sldId id="2076138341"/>
          </p14:sldIdLst>
        </p14:section>
        <p14:section name="Extending AL-Go for GitHub" id="{A0363AFB-4A98-49AB-BF8D-4BA617DAA418}">
          <p14:sldIdLst>
            <p14:sldId id="2076138252"/>
            <p14:sldId id="2076138334"/>
            <p14:sldId id="2076138333"/>
            <p14:sldId id="2076138335"/>
            <p14:sldId id="2147470185"/>
            <p14:sldId id="2147470184"/>
            <p14:sldId id="2147470186"/>
            <p14:sldId id="2147470187"/>
            <p14:sldId id="2147470193"/>
            <p14:sldId id="2076138309"/>
            <p14:sldId id="2076138337"/>
          </p14:sldIdLst>
        </p14:section>
        <p14:section name="Cleanup" id="{2B5C5767-0CBF-41D8-B5DC-4DDC06C7608D}">
          <p14:sldIdLst>
            <p14:sldId id="2076138265"/>
            <p14:sldId id="2076138264"/>
            <p14:sldId id="214747019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David Griffith" initials="DG" lastIdx="5" clrIdx="5">
    <p:extLst>
      <p:ext uri="{19B8F6BF-5375-455C-9EA6-DF929625EA0E}">
        <p15:presenceInfo xmlns:p15="http://schemas.microsoft.com/office/powerpoint/2012/main" userId="David Griffi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50E6FF"/>
    <a:srgbClr val="EAE4DC"/>
    <a:srgbClr val="E6E6E6"/>
    <a:srgbClr val="D59DFF"/>
    <a:srgbClr val="770180"/>
    <a:srgbClr val="FF9349"/>
    <a:srgbClr val="0078D4"/>
    <a:srgbClr val="FEF050"/>
    <a:srgbClr val="139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0" d="100"/>
          <a:sy n="110" d="100"/>
        </p:scale>
        <p:origin x="264" y="114"/>
      </p:cViewPr>
      <p:guideLst/>
    </p:cSldViewPr>
  </p:slideViewPr>
  <p:outlineViewPr>
    <p:cViewPr>
      <p:scale>
        <a:sx n="33" d="100"/>
        <a:sy n="33" d="100"/>
      </p:scale>
      <p:origin x="0" y="-15648"/>
    </p:cViewPr>
  </p:outlin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83" d="100"/>
          <a:sy n="83" d="100"/>
        </p:scale>
        <p:origin x="2955"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E4B4E1-D075-4343-870E-BD212C186166}" type="doc">
      <dgm:prSet loTypeId="urn:microsoft.com/office/officeart/2005/8/layout/cycle2" loCatId="cycle" qsTypeId="urn:microsoft.com/office/officeart/2005/8/quickstyle/simple4" qsCatId="simple" csTypeId="urn:microsoft.com/office/officeart/2005/8/colors/accent3_2" csCatId="accent3" phldr="1"/>
      <dgm:spPr/>
      <dgm:t>
        <a:bodyPr/>
        <a:lstStyle/>
        <a:p>
          <a:endParaRPr lang="en-DK"/>
        </a:p>
      </dgm:t>
    </dgm:pt>
    <dgm:pt modelId="{D83D4463-5BE9-4F78-A5C8-40F1A6F0EC2E}">
      <dgm:prSet phldrT="[Text]"/>
      <dgm:spPr/>
      <dgm:t>
        <a:bodyPr/>
        <a:lstStyle/>
        <a:p>
          <a:r>
            <a:rPr lang="en-US" dirty="0"/>
            <a:t>Create a branch</a:t>
          </a:r>
          <a:endParaRPr lang="en-DK" dirty="0"/>
        </a:p>
      </dgm:t>
    </dgm:pt>
    <dgm:pt modelId="{5D27318B-41AD-47AC-B72D-5242F7DB7617}" type="parTrans" cxnId="{40AF53E3-B565-438A-8F19-56C8DC85A226}">
      <dgm:prSet/>
      <dgm:spPr/>
      <dgm:t>
        <a:bodyPr/>
        <a:lstStyle/>
        <a:p>
          <a:endParaRPr lang="en-DK"/>
        </a:p>
      </dgm:t>
    </dgm:pt>
    <dgm:pt modelId="{DEC57BAB-E368-4CF2-93E5-C49473FD536E}" type="sibTrans" cxnId="{40AF53E3-B565-438A-8F19-56C8DC85A226}">
      <dgm:prSet/>
      <dgm:spPr/>
      <dgm:t>
        <a:bodyPr/>
        <a:lstStyle/>
        <a:p>
          <a:endParaRPr lang="en-DK"/>
        </a:p>
      </dgm:t>
    </dgm:pt>
    <dgm:pt modelId="{E5BBB0B2-B92F-4992-BE40-BE19660E5F19}">
      <dgm:prSet/>
      <dgm:spPr/>
      <dgm:t>
        <a:bodyPr/>
        <a:lstStyle/>
        <a:p>
          <a:r>
            <a:rPr lang="en-US" dirty="0"/>
            <a:t>Make changes</a:t>
          </a:r>
        </a:p>
      </dgm:t>
    </dgm:pt>
    <dgm:pt modelId="{D816ABB6-1F95-4226-B374-909305463779}" type="parTrans" cxnId="{EED7E61D-0FF0-4E28-BFEF-0F347A13F393}">
      <dgm:prSet/>
      <dgm:spPr/>
      <dgm:t>
        <a:bodyPr/>
        <a:lstStyle/>
        <a:p>
          <a:endParaRPr lang="en-DK"/>
        </a:p>
      </dgm:t>
    </dgm:pt>
    <dgm:pt modelId="{205919B9-3567-4D16-9979-6551BD383E22}" type="sibTrans" cxnId="{EED7E61D-0FF0-4E28-BFEF-0F347A13F393}">
      <dgm:prSet/>
      <dgm:spPr/>
      <dgm:t>
        <a:bodyPr/>
        <a:lstStyle/>
        <a:p>
          <a:endParaRPr lang="en-DK"/>
        </a:p>
      </dgm:t>
    </dgm:pt>
    <dgm:pt modelId="{C5FABD8F-5272-4A5B-BE51-C9F13A49F4A4}">
      <dgm:prSet/>
      <dgm:spPr/>
      <dgm:t>
        <a:bodyPr/>
        <a:lstStyle/>
        <a:p>
          <a:r>
            <a:rPr lang="en-US" dirty="0"/>
            <a:t>Create a pull request</a:t>
          </a:r>
        </a:p>
      </dgm:t>
    </dgm:pt>
    <dgm:pt modelId="{F4B08EB7-AE1A-4239-A2E2-3498C91B94E9}" type="parTrans" cxnId="{AB674196-510A-42A3-95CD-B6B9D0F22AB7}">
      <dgm:prSet/>
      <dgm:spPr/>
      <dgm:t>
        <a:bodyPr/>
        <a:lstStyle/>
        <a:p>
          <a:endParaRPr lang="en-DK"/>
        </a:p>
      </dgm:t>
    </dgm:pt>
    <dgm:pt modelId="{F5494EE4-BA97-40F7-A8B2-88F556A02D59}" type="sibTrans" cxnId="{AB674196-510A-42A3-95CD-B6B9D0F22AB7}">
      <dgm:prSet/>
      <dgm:spPr/>
      <dgm:t>
        <a:bodyPr/>
        <a:lstStyle/>
        <a:p>
          <a:endParaRPr lang="en-DK"/>
        </a:p>
      </dgm:t>
    </dgm:pt>
    <dgm:pt modelId="{8A0965B6-5F4A-4903-8F7F-3EF1137CB1C2}">
      <dgm:prSet/>
      <dgm:spPr/>
      <dgm:t>
        <a:bodyPr/>
        <a:lstStyle/>
        <a:p>
          <a:r>
            <a:rPr lang="en-US" dirty="0"/>
            <a:t>Address review comments</a:t>
          </a:r>
        </a:p>
      </dgm:t>
    </dgm:pt>
    <dgm:pt modelId="{0CC9B61F-B6CE-4FE4-8E71-020184639D05}" type="parTrans" cxnId="{D0ADDFD0-983F-4020-BA20-765D6E3D5CEB}">
      <dgm:prSet/>
      <dgm:spPr/>
      <dgm:t>
        <a:bodyPr/>
        <a:lstStyle/>
        <a:p>
          <a:endParaRPr lang="en-DK"/>
        </a:p>
      </dgm:t>
    </dgm:pt>
    <dgm:pt modelId="{5F38BBBB-99F2-41FE-BBBF-808B29D130B6}" type="sibTrans" cxnId="{D0ADDFD0-983F-4020-BA20-765D6E3D5CEB}">
      <dgm:prSet/>
      <dgm:spPr/>
      <dgm:t>
        <a:bodyPr/>
        <a:lstStyle/>
        <a:p>
          <a:endParaRPr lang="en-DK"/>
        </a:p>
      </dgm:t>
    </dgm:pt>
    <dgm:pt modelId="{DBB6E3AF-1367-4012-9245-767BC8315E55}">
      <dgm:prSet/>
      <dgm:spPr/>
      <dgm:t>
        <a:bodyPr/>
        <a:lstStyle/>
        <a:p>
          <a:r>
            <a:rPr lang="en-US"/>
            <a:t>Merge your pull request</a:t>
          </a:r>
          <a:endParaRPr lang="en-US" dirty="0"/>
        </a:p>
      </dgm:t>
    </dgm:pt>
    <dgm:pt modelId="{7F47B281-995A-4D06-AA37-5C4F0AF23435}" type="parTrans" cxnId="{14A0C45D-2138-4D8C-8F6C-B6120B1C4258}">
      <dgm:prSet/>
      <dgm:spPr/>
      <dgm:t>
        <a:bodyPr/>
        <a:lstStyle/>
        <a:p>
          <a:endParaRPr lang="en-DK"/>
        </a:p>
      </dgm:t>
    </dgm:pt>
    <dgm:pt modelId="{124ACA75-DF8B-4912-9182-3035B6D558F4}" type="sibTrans" cxnId="{14A0C45D-2138-4D8C-8F6C-B6120B1C4258}">
      <dgm:prSet/>
      <dgm:spPr/>
      <dgm:t>
        <a:bodyPr/>
        <a:lstStyle/>
        <a:p>
          <a:endParaRPr lang="en-DK"/>
        </a:p>
      </dgm:t>
    </dgm:pt>
    <dgm:pt modelId="{EE1DA9B5-5025-4CA6-8222-A6B355BA8E61}">
      <dgm:prSet/>
      <dgm:spPr/>
      <dgm:t>
        <a:bodyPr/>
        <a:lstStyle/>
        <a:p>
          <a:r>
            <a:rPr lang="en-US" dirty="0"/>
            <a:t>Delete your branch</a:t>
          </a:r>
          <a:endParaRPr lang="en-DK" dirty="0"/>
        </a:p>
      </dgm:t>
    </dgm:pt>
    <dgm:pt modelId="{8AB44F34-26FB-485F-A36A-9749423EC950}" type="parTrans" cxnId="{793DA0CC-9B27-49AF-AD4E-F80D37CCF9B0}">
      <dgm:prSet/>
      <dgm:spPr/>
      <dgm:t>
        <a:bodyPr/>
        <a:lstStyle/>
        <a:p>
          <a:endParaRPr lang="en-DK"/>
        </a:p>
      </dgm:t>
    </dgm:pt>
    <dgm:pt modelId="{09327D15-C6EE-4AF6-8682-94477293CD78}" type="sibTrans" cxnId="{793DA0CC-9B27-49AF-AD4E-F80D37CCF9B0}">
      <dgm:prSet/>
      <dgm:spPr/>
      <dgm:t>
        <a:bodyPr/>
        <a:lstStyle/>
        <a:p>
          <a:endParaRPr lang="en-DK"/>
        </a:p>
      </dgm:t>
    </dgm:pt>
    <dgm:pt modelId="{78E61FE9-8135-44AA-B12F-D6AACF507617}" type="pres">
      <dgm:prSet presAssocID="{A7E4B4E1-D075-4343-870E-BD212C186166}" presName="cycle" presStyleCnt="0">
        <dgm:presLayoutVars>
          <dgm:dir/>
          <dgm:resizeHandles val="exact"/>
        </dgm:presLayoutVars>
      </dgm:prSet>
      <dgm:spPr/>
    </dgm:pt>
    <dgm:pt modelId="{FC9E4BD9-7531-417B-8BFA-F95A917A73CD}" type="pres">
      <dgm:prSet presAssocID="{D83D4463-5BE9-4F78-A5C8-40F1A6F0EC2E}" presName="node" presStyleLbl="node1" presStyleIdx="0" presStyleCnt="6">
        <dgm:presLayoutVars>
          <dgm:bulletEnabled val="1"/>
        </dgm:presLayoutVars>
      </dgm:prSet>
      <dgm:spPr/>
    </dgm:pt>
    <dgm:pt modelId="{DBB17702-D19F-468B-9681-31C11BA365AF}" type="pres">
      <dgm:prSet presAssocID="{DEC57BAB-E368-4CF2-93E5-C49473FD536E}" presName="sibTrans" presStyleLbl="sibTrans2D1" presStyleIdx="0" presStyleCnt="6"/>
      <dgm:spPr/>
    </dgm:pt>
    <dgm:pt modelId="{06D9655C-9392-4763-8E51-68C61C534ADD}" type="pres">
      <dgm:prSet presAssocID="{DEC57BAB-E368-4CF2-93E5-C49473FD536E}" presName="connectorText" presStyleLbl="sibTrans2D1" presStyleIdx="0" presStyleCnt="6"/>
      <dgm:spPr/>
    </dgm:pt>
    <dgm:pt modelId="{4A0287C2-7CBD-469D-8CF1-F61A39C34571}" type="pres">
      <dgm:prSet presAssocID="{E5BBB0B2-B92F-4992-BE40-BE19660E5F19}" presName="node" presStyleLbl="node1" presStyleIdx="1" presStyleCnt="6">
        <dgm:presLayoutVars>
          <dgm:bulletEnabled val="1"/>
        </dgm:presLayoutVars>
      </dgm:prSet>
      <dgm:spPr/>
    </dgm:pt>
    <dgm:pt modelId="{2438488D-FE8E-438B-8928-8BABDB4BFD5D}" type="pres">
      <dgm:prSet presAssocID="{205919B9-3567-4D16-9979-6551BD383E22}" presName="sibTrans" presStyleLbl="sibTrans2D1" presStyleIdx="1" presStyleCnt="6"/>
      <dgm:spPr/>
    </dgm:pt>
    <dgm:pt modelId="{27B1C02D-38E2-4153-A46B-4C6E249D833E}" type="pres">
      <dgm:prSet presAssocID="{205919B9-3567-4D16-9979-6551BD383E22}" presName="connectorText" presStyleLbl="sibTrans2D1" presStyleIdx="1" presStyleCnt="6"/>
      <dgm:spPr/>
    </dgm:pt>
    <dgm:pt modelId="{2B9D4CEA-69AC-4980-BF58-E99C190257DA}" type="pres">
      <dgm:prSet presAssocID="{C5FABD8F-5272-4A5B-BE51-C9F13A49F4A4}" presName="node" presStyleLbl="node1" presStyleIdx="2" presStyleCnt="6">
        <dgm:presLayoutVars>
          <dgm:bulletEnabled val="1"/>
        </dgm:presLayoutVars>
      </dgm:prSet>
      <dgm:spPr/>
    </dgm:pt>
    <dgm:pt modelId="{1C833F9F-1B99-452C-8CB8-0545AF989874}" type="pres">
      <dgm:prSet presAssocID="{F5494EE4-BA97-40F7-A8B2-88F556A02D59}" presName="sibTrans" presStyleLbl="sibTrans2D1" presStyleIdx="2" presStyleCnt="6"/>
      <dgm:spPr/>
    </dgm:pt>
    <dgm:pt modelId="{E38E5D1D-2FEE-4D9F-A18C-634241828DE1}" type="pres">
      <dgm:prSet presAssocID="{F5494EE4-BA97-40F7-A8B2-88F556A02D59}" presName="connectorText" presStyleLbl="sibTrans2D1" presStyleIdx="2" presStyleCnt="6"/>
      <dgm:spPr/>
    </dgm:pt>
    <dgm:pt modelId="{CE1D3AF9-87FE-42CA-B6F0-5E4A79128854}" type="pres">
      <dgm:prSet presAssocID="{8A0965B6-5F4A-4903-8F7F-3EF1137CB1C2}" presName="node" presStyleLbl="node1" presStyleIdx="3" presStyleCnt="6">
        <dgm:presLayoutVars>
          <dgm:bulletEnabled val="1"/>
        </dgm:presLayoutVars>
      </dgm:prSet>
      <dgm:spPr/>
    </dgm:pt>
    <dgm:pt modelId="{74291E3C-0AEB-434E-8525-1B0049E25545}" type="pres">
      <dgm:prSet presAssocID="{5F38BBBB-99F2-41FE-BBBF-808B29D130B6}" presName="sibTrans" presStyleLbl="sibTrans2D1" presStyleIdx="3" presStyleCnt="6"/>
      <dgm:spPr/>
    </dgm:pt>
    <dgm:pt modelId="{748861E3-5797-46FF-A530-9A0DE772C746}" type="pres">
      <dgm:prSet presAssocID="{5F38BBBB-99F2-41FE-BBBF-808B29D130B6}" presName="connectorText" presStyleLbl="sibTrans2D1" presStyleIdx="3" presStyleCnt="6"/>
      <dgm:spPr/>
    </dgm:pt>
    <dgm:pt modelId="{9957FE87-6910-4401-A13A-CAF37D1A1B12}" type="pres">
      <dgm:prSet presAssocID="{DBB6E3AF-1367-4012-9245-767BC8315E55}" presName="node" presStyleLbl="node1" presStyleIdx="4" presStyleCnt="6">
        <dgm:presLayoutVars>
          <dgm:bulletEnabled val="1"/>
        </dgm:presLayoutVars>
      </dgm:prSet>
      <dgm:spPr/>
    </dgm:pt>
    <dgm:pt modelId="{9B1EB657-A726-40C0-8C47-96C3A7DF44A5}" type="pres">
      <dgm:prSet presAssocID="{124ACA75-DF8B-4912-9182-3035B6D558F4}" presName="sibTrans" presStyleLbl="sibTrans2D1" presStyleIdx="4" presStyleCnt="6"/>
      <dgm:spPr/>
    </dgm:pt>
    <dgm:pt modelId="{559D99FC-FAF6-42E4-A14D-462F9B4179DC}" type="pres">
      <dgm:prSet presAssocID="{124ACA75-DF8B-4912-9182-3035B6D558F4}" presName="connectorText" presStyleLbl="sibTrans2D1" presStyleIdx="4" presStyleCnt="6"/>
      <dgm:spPr/>
    </dgm:pt>
    <dgm:pt modelId="{49152A83-E4A7-4901-8E94-BA4A822725CB}" type="pres">
      <dgm:prSet presAssocID="{EE1DA9B5-5025-4CA6-8222-A6B355BA8E61}" presName="node" presStyleLbl="node1" presStyleIdx="5" presStyleCnt="6">
        <dgm:presLayoutVars>
          <dgm:bulletEnabled val="1"/>
        </dgm:presLayoutVars>
      </dgm:prSet>
      <dgm:spPr/>
    </dgm:pt>
    <dgm:pt modelId="{5B6F9D94-2D1F-4235-BF3A-7E48ED53AB53}" type="pres">
      <dgm:prSet presAssocID="{09327D15-C6EE-4AF6-8682-94477293CD78}" presName="sibTrans" presStyleLbl="sibTrans2D1" presStyleIdx="5" presStyleCnt="6"/>
      <dgm:spPr/>
    </dgm:pt>
    <dgm:pt modelId="{CD916542-D9E6-44B1-88DA-E296AA2C9EA5}" type="pres">
      <dgm:prSet presAssocID="{09327D15-C6EE-4AF6-8682-94477293CD78}" presName="connectorText" presStyleLbl="sibTrans2D1" presStyleIdx="5" presStyleCnt="6"/>
      <dgm:spPr/>
    </dgm:pt>
  </dgm:ptLst>
  <dgm:cxnLst>
    <dgm:cxn modelId="{849B7514-82C7-4ED6-81C4-19CA35E41620}" type="presOf" srcId="{DEC57BAB-E368-4CF2-93E5-C49473FD536E}" destId="{06D9655C-9392-4763-8E51-68C61C534ADD}" srcOrd="1" destOrd="0" presId="urn:microsoft.com/office/officeart/2005/8/layout/cycle2"/>
    <dgm:cxn modelId="{EED7E61D-0FF0-4E28-BFEF-0F347A13F393}" srcId="{A7E4B4E1-D075-4343-870E-BD212C186166}" destId="{E5BBB0B2-B92F-4992-BE40-BE19660E5F19}" srcOrd="1" destOrd="0" parTransId="{D816ABB6-1F95-4226-B374-909305463779}" sibTransId="{205919B9-3567-4D16-9979-6551BD383E22}"/>
    <dgm:cxn modelId="{2A95CA2B-AAF0-4E8C-9435-990741C54F17}" type="presOf" srcId="{DBB6E3AF-1367-4012-9245-767BC8315E55}" destId="{9957FE87-6910-4401-A13A-CAF37D1A1B12}" srcOrd="0" destOrd="0" presId="urn:microsoft.com/office/officeart/2005/8/layout/cycle2"/>
    <dgm:cxn modelId="{4E1E0A33-E332-468F-87EE-466335A98D21}" type="presOf" srcId="{205919B9-3567-4D16-9979-6551BD383E22}" destId="{2438488D-FE8E-438B-8928-8BABDB4BFD5D}" srcOrd="0" destOrd="0" presId="urn:microsoft.com/office/officeart/2005/8/layout/cycle2"/>
    <dgm:cxn modelId="{4FA6B63C-6ED7-486C-8E7F-5551EB280A25}" type="presOf" srcId="{124ACA75-DF8B-4912-9182-3035B6D558F4}" destId="{559D99FC-FAF6-42E4-A14D-462F9B4179DC}" srcOrd="1" destOrd="0" presId="urn:microsoft.com/office/officeart/2005/8/layout/cycle2"/>
    <dgm:cxn modelId="{D9FF775B-531D-4861-A83A-129063711A2E}" type="presOf" srcId="{DEC57BAB-E368-4CF2-93E5-C49473FD536E}" destId="{DBB17702-D19F-468B-9681-31C11BA365AF}" srcOrd="0" destOrd="0" presId="urn:microsoft.com/office/officeart/2005/8/layout/cycle2"/>
    <dgm:cxn modelId="{14A0C45D-2138-4D8C-8F6C-B6120B1C4258}" srcId="{A7E4B4E1-D075-4343-870E-BD212C186166}" destId="{DBB6E3AF-1367-4012-9245-767BC8315E55}" srcOrd="4" destOrd="0" parTransId="{7F47B281-995A-4D06-AA37-5C4F0AF23435}" sibTransId="{124ACA75-DF8B-4912-9182-3035B6D558F4}"/>
    <dgm:cxn modelId="{7E1D7563-67E4-4472-9214-BD470FB8A067}" type="presOf" srcId="{5F38BBBB-99F2-41FE-BBBF-808B29D130B6}" destId="{748861E3-5797-46FF-A530-9A0DE772C746}" srcOrd="1" destOrd="0" presId="urn:microsoft.com/office/officeart/2005/8/layout/cycle2"/>
    <dgm:cxn modelId="{D096B243-FEE9-41A6-8823-ABDB2EC6B4F6}" type="presOf" srcId="{A7E4B4E1-D075-4343-870E-BD212C186166}" destId="{78E61FE9-8135-44AA-B12F-D6AACF507617}" srcOrd="0" destOrd="0" presId="urn:microsoft.com/office/officeart/2005/8/layout/cycle2"/>
    <dgm:cxn modelId="{173D0F49-DA54-4376-9019-FF163B4801FE}" type="presOf" srcId="{D83D4463-5BE9-4F78-A5C8-40F1A6F0EC2E}" destId="{FC9E4BD9-7531-417B-8BFA-F95A917A73CD}" srcOrd="0" destOrd="0" presId="urn:microsoft.com/office/officeart/2005/8/layout/cycle2"/>
    <dgm:cxn modelId="{A5D9064B-0408-4C6F-B9CA-DD7B4675D6A0}" type="presOf" srcId="{C5FABD8F-5272-4A5B-BE51-C9F13A49F4A4}" destId="{2B9D4CEA-69AC-4980-BF58-E99C190257DA}" srcOrd="0" destOrd="0" presId="urn:microsoft.com/office/officeart/2005/8/layout/cycle2"/>
    <dgm:cxn modelId="{512A2E74-AFE3-4DA5-B3F5-F1D020AC4863}" type="presOf" srcId="{E5BBB0B2-B92F-4992-BE40-BE19660E5F19}" destId="{4A0287C2-7CBD-469D-8CF1-F61A39C34571}" srcOrd="0" destOrd="0" presId="urn:microsoft.com/office/officeart/2005/8/layout/cycle2"/>
    <dgm:cxn modelId="{480B4758-E73D-40B7-A6B8-324C67312FC8}" type="presOf" srcId="{09327D15-C6EE-4AF6-8682-94477293CD78}" destId="{CD916542-D9E6-44B1-88DA-E296AA2C9EA5}" srcOrd="1" destOrd="0" presId="urn:microsoft.com/office/officeart/2005/8/layout/cycle2"/>
    <dgm:cxn modelId="{44CF9282-BD74-4E37-B4EE-9EDF8B1EFB48}" type="presOf" srcId="{F5494EE4-BA97-40F7-A8B2-88F556A02D59}" destId="{1C833F9F-1B99-452C-8CB8-0545AF989874}" srcOrd="0" destOrd="0" presId="urn:microsoft.com/office/officeart/2005/8/layout/cycle2"/>
    <dgm:cxn modelId="{BFE09C91-7FE2-448D-BF80-00D54F1F1B36}" type="presOf" srcId="{5F38BBBB-99F2-41FE-BBBF-808B29D130B6}" destId="{74291E3C-0AEB-434E-8525-1B0049E25545}" srcOrd="0" destOrd="0" presId="urn:microsoft.com/office/officeart/2005/8/layout/cycle2"/>
    <dgm:cxn modelId="{AB674196-510A-42A3-95CD-B6B9D0F22AB7}" srcId="{A7E4B4E1-D075-4343-870E-BD212C186166}" destId="{C5FABD8F-5272-4A5B-BE51-C9F13A49F4A4}" srcOrd="2" destOrd="0" parTransId="{F4B08EB7-AE1A-4239-A2E2-3498C91B94E9}" sibTransId="{F5494EE4-BA97-40F7-A8B2-88F556A02D59}"/>
    <dgm:cxn modelId="{D4D193BD-9B82-439B-BBB3-877608110C98}" type="presOf" srcId="{09327D15-C6EE-4AF6-8682-94477293CD78}" destId="{5B6F9D94-2D1F-4235-BF3A-7E48ED53AB53}" srcOrd="0" destOrd="0" presId="urn:microsoft.com/office/officeart/2005/8/layout/cycle2"/>
    <dgm:cxn modelId="{273F65C3-D846-468E-994F-A5C4B8D9CB5E}" type="presOf" srcId="{8A0965B6-5F4A-4903-8F7F-3EF1137CB1C2}" destId="{CE1D3AF9-87FE-42CA-B6F0-5E4A79128854}" srcOrd="0" destOrd="0" presId="urn:microsoft.com/office/officeart/2005/8/layout/cycle2"/>
    <dgm:cxn modelId="{793DA0CC-9B27-49AF-AD4E-F80D37CCF9B0}" srcId="{A7E4B4E1-D075-4343-870E-BD212C186166}" destId="{EE1DA9B5-5025-4CA6-8222-A6B355BA8E61}" srcOrd="5" destOrd="0" parTransId="{8AB44F34-26FB-485F-A36A-9749423EC950}" sibTransId="{09327D15-C6EE-4AF6-8682-94477293CD78}"/>
    <dgm:cxn modelId="{D0ADDFD0-983F-4020-BA20-765D6E3D5CEB}" srcId="{A7E4B4E1-D075-4343-870E-BD212C186166}" destId="{8A0965B6-5F4A-4903-8F7F-3EF1137CB1C2}" srcOrd="3" destOrd="0" parTransId="{0CC9B61F-B6CE-4FE4-8E71-020184639D05}" sibTransId="{5F38BBBB-99F2-41FE-BBBF-808B29D130B6}"/>
    <dgm:cxn modelId="{4DD598D7-B088-439C-ADAA-F25EE5501F6B}" type="presOf" srcId="{124ACA75-DF8B-4912-9182-3035B6D558F4}" destId="{9B1EB657-A726-40C0-8C47-96C3A7DF44A5}" srcOrd="0" destOrd="0" presId="urn:microsoft.com/office/officeart/2005/8/layout/cycle2"/>
    <dgm:cxn modelId="{40AF53E3-B565-438A-8F19-56C8DC85A226}" srcId="{A7E4B4E1-D075-4343-870E-BD212C186166}" destId="{D83D4463-5BE9-4F78-A5C8-40F1A6F0EC2E}" srcOrd="0" destOrd="0" parTransId="{5D27318B-41AD-47AC-B72D-5242F7DB7617}" sibTransId="{DEC57BAB-E368-4CF2-93E5-C49473FD536E}"/>
    <dgm:cxn modelId="{0E291EE8-7DB0-406C-8EA5-62A5157A44B5}" type="presOf" srcId="{F5494EE4-BA97-40F7-A8B2-88F556A02D59}" destId="{E38E5D1D-2FEE-4D9F-A18C-634241828DE1}" srcOrd="1" destOrd="0" presId="urn:microsoft.com/office/officeart/2005/8/layout/cycle2"/>
    <dgm:cxn modelId="{761633F4-1357-4C54-8BAE-317DDFED29E6}" type="presOf" srcId="{EE1DA9B5-5025-4CA6-8222-A6B355BA8E61}" destId="{49152A83-E4A7-4901-8E94-BA4A822725CB}" srcOrd="0" destOrd="0" presId="urn:microsoft.com/office/officeart/2005/8/layout/cycle2"/>
    <dgm:cxn modelId="{A98C5CFA-A1C8-49FE-931A-823C897FDB4C}" type="presOf" srcId="{205919B9-3567-4D16-9979-6551BD383E22}" destId="{27B1C02D-38E2-4153-A46B-4C6E249D833E}" srcOrd="1" destOrd="0" presId="urn:microsoft.com/office/officeart/2005/8/layout/cycle2"/>
    <dgm:cxn modelId="{A9A498A6-4CF4-43BE-A59A-208BE769DD65}" type="presParOf" srcId="{78E61FE9-8135-44AA-B12F-D6AACF507617}" destId="{FC9E4BD9-7531-417B-8BFA-F95A917A73CD}" srcOrd="0" destOrd="0" presId="urn:microsoft.com/office/officeart/2005/8/layout/cycle2"/>
    <dgm:cxn modelId="{74C051A7-27C6-4BB9-B5A3-D169FBD601E5}" type="presParOf" srcId="{78E61FE9-8135-44AA-B12F-D6AACF507617}" destId="{DBB17702-D19F-468B-9681-31C11BA365AF}" srcOrd="1" destOrd="0" presId="urn:microsoft.com/office/officeart/2005/8/layout/cycle2"/>
    <dgm:cxn modelId="{827A740B-F201-406C-8B79-B1A6156A13E2}" type="presParOf" srcId="{DBB17702-D19F-468B-9681-31C11BA365AF}" destId="{06D9655C-9392-4763-8E51-68C61C534ADD}" srcOrd="0" destOrd="0" presId="urn:microsoft.com/office/officeart/2005/8/layout/cycle2"/>
    <dgm:cxn modelId="{6EA8A795-05F2-45C7-906E-B9E6B9833990}" type="presParOf" srcId="{78E61FE9-8135-44AA-B12F-D6AACF507617}" destId="{4A0287C2-7CBD-469D-8CF1-F61A39C34571}" srcOrd="2" destOrd="0" presId="urn:microsoft.com/office/officeart/2005/8/layout/cycle2"/>
    <dgm:cxn modelId="{56CF9466-EAB4-4BC4-B1B8-35256E529941}" type="presParOf" srcId="{78E61FE9-8135-44AA-B12F-D6AACF507617}" destId="{2438488D-FE8E-438B-8928-8BABDB4BFD5D}" srcOrd="3" destOrd="0" presId="urn:microsoft.com/office/officeart/2005/8/layout/cycle2"/>
    <dgm:cxn modelId="{74680129-0215-49B2-A633-EF9EED406F9B}" type="presParOf" srcId="{2438488D-FE8E-438B-8928-8BABDB4BFD5D}" destId="{27B1C02D-38E2-4153-A46B-4C6E249D833E}" srcOrd="0" destOrd="0" presId="urn:microsoft.com/office/officeart/2005/8/layout/cycle2"/>
    <dgm:cxn modelId="{4E58E675-5085-4988-BFE1-79C42E8B7A3D}" type="presParOf" srcId="{78E61FE9-8135-44AA-B12F-D6AACF507617}" destId="{2B9D4CEA-69AC-4980-BF58-E99C190257DA}" srcOrd="4" destOrd="0" presId="urn:microsoft.com/office/officeart/2005/8/layout/cycle2"/>
    <dgm:cxn modelId="{D85125F1-D493-4BBE-9C1A-8E77F1EB99A6}" type="presParOf" srcId="{78E61FE9-8135-44AA-B12F-D6AACF507617}" destId="{1C833F9F-1B99-452C-8CB8-0545AF989874}" srcOrd="5" destOrd="0" presId="urn:microsoft.com/office/officeart/2005/8/layout/cycle2"/>
    <dgm:cxn modelId="{C2D85A07-3A44-4C20-BDC9-A7BB6003EE65}" type="presParOf" srcId="{1C833F9F-1B99-452C-8CB8-0545AF989874}" destId="{E38E5D1D-2FEE-4D9F-A18C-634241828DE1}" srcOrd="0" destOrd="0" presId="urn:microsoft.com/office/officeart/2005/8/layout/cycle2"/>
    <dgm:cxn modelId="{2518CDFF-878E-4BBB-89C2-4EE97E0C5F1C}" type="presParOf" srcId="{78E61FE9-8135-44AA-B12F-D6AACF507617}" destId="{CE1D3AF9-87FE-42CA-B6F0-5E4A79128854}" srcOrd="6" destOrd="0" presId="urn:microsoft.com/office/officeart/2005/8/layout/cycle2"/>
    <dgm:cxn modelId="{2C98D420-6719-4D0C-A5D8-31BA7FD14910}" type="presParOf" srcId="{78E61FE9-8135-44AA-B12F-D6AACF507617}" destId="{74291E3C-0AEB-434E-8525-1B0049E25545}" srcOrd="7" destOrd="0" presId="urn:microsoft.com/office/officeart/2005/8/layout/cycle2"/>
    <dgm:cxn modelId="{1E7AE4FB-C946-4C20-82F1-B010664522CC}" type="presParOf" srcId="{74291E3C-0AEB-434E-8525-1B0049E25545}" destId="{748861E3-5797-46FF-A530-9A0DE772C746}" srcOrd="0" destOrd="0" presId="urn:microsoft.com/office/officeart/2005/8/layout/cycle2"/>
    <dgm:cxn modelId="{B41A95D2-C833-46CE-BD17-69E0DEA653F6}" type="presParOf" srcId="{78E61FE9-8135-44AA-B12F-D6AACF507617}" destId="{9957FE87-6910-4401-A13A-CAF37D1A1B12}" srcOrd="8" destOrd="0" presId="urn:microsoft.com/office/officeart/2005/8/layout/cycle2"/>
    <dgm:cxn modelId="{844B0E81-B6B9-4172-BA62-0042F72FF4D0}" type="presParOf" srcId="{78E61FE9-8135-44AA-B12F-D6AACF507617}" destId="{9B1EB657-A726-40C0-8C47-96C3A7DF44A5}" srcOrd="9" destOrd="0" presId="urn:microsoft.com/office/officeart/2005/8/layout/cycle2"/>
    <dgm:cxn modelId="{BC8E5FCA-9E70-461D-A5A6-19E36BF22D4D}" type="presParOf" srcId="{9B1EB657-A726-40C0-8C47-96C3A7DF44A5}" destId="{559D99FC-FAF6-42E4-A14D-462F9B4179DC}" srcOrd="0" destOrd="0" presId="urn:microsoft.com/office/officeart/2005/8/layout/cycle2"/>
    <dgm:cxn modelId="{133D4878-C0BA-4F84-A265-006A60867257}" type="presParOf" srcId="{78E61FE9-8135-44AA-B12F-D6AACF507617}" destId="{49152A83-E4A7-4901-8E94-BA4A822725CB}" srcOrd="10" destOrd="0" presId="urn:microsoft.com/office/officeart/2005/8/layout/cycle2"/>
    <dgm:cxn modelId="{E339F2AE-F55B-4536-813C-A2274633134C}" type="presParOf" srcId="{78E61FE9-8135-44AA-B12F-D6AACF507617}" destId="{5B6F9D94-2D1F-4235-BF3A-7E48ED53AB53}" srcOrd="11" destOrd="0" presId="urn:microsoft.com/office/officeart/2005/8/layout/cycle2"/>
    <dgm:cxn modelId="{410B13A8-5B04-4BC0-8BD3-486D28651A8E}" type="presParOf" srcId="{5B6F9D94-2D1F-4235-BF3A-7E48ED53AB53}" destId="{CD916542-D9E6-44B1-88DA-E296AA2C9EA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55271-A88D-4C54-97E2-29571BA772AC}" type="doc">
      <dgm:prSet loTypeId="urn:microsoft.com/office/officeart/2005/8/layout/hList1" loCatId="list" qsTypeId="urn:microsoft.com/office/officeart/2005/8/quickstyle/simple4" qsCatId="simple" csTypeId="urn:microsoft.com/office/officeart/2005/8/colors/accent1_2" csCatId="accent1"/>
      <dgm:spPr/>
      <dgm:t>
        <a:bodyPr/>
        <a:lstStyle/>
        <a:p>
          <a:endParaRPr lang="en-US"/>
        </a:p>
      </dgm:t>
    </dgm:pt>
    <dgm:pt modelId="{946B79C1-F641-4658-BC15-B66ACE06EEE1}">
      <dgm:prSet/>
      <dgm:spPr/>
      <dgm:t>
        <a:bodyPr/>
        <a:lstStyle/>
        <a:p>
          <a:r>
            <a:rPr lang="en-US"/>
            <a:t>What NOT to do</a:t>
          </a:r>
        </a:p>
      </dgm:t>
    </dgm:pt>
    <dgm:pt modelId="{85A25DC0-4F21-44B2-93DA-64020F912DDF}" type="parTrans" cxnId="{E436F81D-7331-48CE-A80D-9F16DB1D1261}">
      <dgm:prSet/>
      <dgm:spPr/>
      <dgm:t>
        <a:bodyPr/>
        <a:lstStyle/>
        <a:p>
          <a:endParaRPr lang="en-US"/>
        </a:p>
      </dgm:t>
    </dgm:pt>
    <dgm:pt modelId="{707352FB-FACB-422F-A500-61C05DD1C94E}" type="sibTrans" cxnId="{E436F81D-7331-48CE-A80D-9F16DB1D1261}">
      <dgm:prSet/>
      <dgm:spPr/>
      <dgm:t>
        <a:bodyPr/>
        <a:lstStyle/>
        <a:p>
          <a:endParaRPr lang="en-US"/>
        </a:p>
      </dgm:t>
    </dgm:pt>
    <dgm:pt modelId="{01F323AC-945C-4D6A-B05F-C182AD58A1BA}">
      <dgm:prSet/>
      <dgm:spPr/>
      <dgm:t>
        <a:bodyPr/>
        <a:lstStyle/>
        <a:p>
          <a:r>
            <a:rPr lang="en-US"/>
            <a:t>You should never just modify the yaml files in your repo, you should change the template</a:t>
          </a:r>
        </a:p>
      </dgm:t>
    </dgm:pt>
    <dgm:pt modelId="{A1A41207-5D13-4E65-BD03-94A8AA6C5AA8}" type="parTrans" cxnId="{E8FD2118-9D23-40D6-9237-2FA4FC8BAE1C}">
      <dgm:prSet/>
      <dgm:spPr/>
      <dgm:t>
        <a:bodyPr/>
        <a:lstStyle/>
        <a:p>
          <a:endParaRPr lang="en-US"/>
        </a:p>
      </dgm:t>
    </dgm:pt>
    <dgm:pt modelId="{92A00F63-9BC5-4355-879F-080F93915A96}" type="sibTrans" cxnId="{E8FD2118-9D23-40D6-9237-2FA4FC8BAE1C}">
      <dgm:prSet/>
      <dgm:spPr/>
      <dgm:t>
        <a:bodyPr/>
        <a:lstStyle/>
        <a:p>
          <a:endParaRPr lang="en-US"/>
        </a:p>
      </dgm:t>
    </dgm:pt>
    <dgm:pt modelId="{9F3BDF61-1DA0-412F-9AFD-0A37AE5D9068}">
      <dgm:prSet/>
      <dgm:spPr/>
      <dgm:t>
        <a:bodyPr/>
        <a:lstStyle/>
        <a:p>
          <a:r>
            <a:rPr lang="en-US"/>
            <a:t>Changing AL-Go-PTE template is NOT done by creating a fork of AL-Go-PTE</a:t>
          </a:r>
        </a:p>
      </dgm:t>
    </dgm:pt>
    <dgm:pt modelId="{E1D60D95-CE28-403E-8D0B-0017F7B83502}" type="parTrans" cxnId="{8F0CAB30-36AD-4957-8B45-3C1BAD948EEE}">
      <dgm:prSet/>
      <dgm:spPr/>
      <dgm:t>
        <a:bodyPr/>
        <a:lstStyle/>
        <a:p>
          <a:endParaRPr lang="en-US"/>
        </a:p>
      </dgm:t>
    </dgm:pt>
    <dgm:pt modelId="{35038856-D60B-4B65-811B-7FBA78431F2D}" type="sibTrans" cxnId="{8F0CAB30-36AD-4957-8B45-3C1BAD948EEE}">
      <dgm:prSet/>
      <dgm:spPr/>
      <dgm:t>
        <a:bodyPr/>
        <a:lstStyle/>
        <a:p>
          <a:endParaRPr lang="en-US"/>
        </a:p>
      </dgm:t>
    </dgm:pt>
    <dgm:pt modelId="{753F4A76-71A6-4140-81CD-C2A8A5C13E53}">
      <dgm:prSet/>
      <dgm:spPr/>
      <dgm:t>
        <a:bodyPr/>
        <a:lstStyle/>
        <a:p>
          <a:r>
            <a:rPr lang="en-US"/>
            <a:t>In fact, Microsoft does NOT accept any PRs to AL-Go-PTE, AL-Go-AppSource or AL-Go-Actions</a:t>
          </a:r>
        </a:p>
      </dgm:t>
    </dgm:pt>
    <dgm:pt modelId="{D3F02D69-1359-4ECF-9F50-14B5ED3FD69B}" type="parTrans" cxnId="{6AA19201-70B8-43E4-AEE7-AEB21DE00025}">
      <dgm:prSet/>
      <dgm:spPr/>
      <dgm:t>
        <a:bodyPr/>
        <a:lstStyle/>
        <a:p>
          <a:endParaRPr lang="en-US"/>
        </a:p>
      </dgm:t>
    </dgm:pt>
    <dgm:pt modelId="{BBE21A85-86AF-4546-B720-AD50506F4A90}" type="sibTrans" cxnId="{6AA19201-70B8-43E4-AEE7-AEB21DE00025}">
      <dgm:prSet/>
      <dgm:spPr/>
      <dgm:t>
        <a:bodyPr/>
        <a:lstStyle/>
        <a:p>
          <a:endParaRPr lang="en-US"/>
        </a:p>
      </dgm:t>
    </dgm:pt>
    <dgm:pt modelId="{F5342DA4-7923-407C-81B6-C36C481C4649}">
      <dgm:prSet/>
      <dgm:spPr/>
      <dgm:t>
        <a:bodyPr/>
        <a:lstStyle/>
        <a:p>
          <a:r>
            <a:rPr lang="en-US"/>
            <a:t>What to do</a:t>
          </a:r>
        </a:p>
      </dgm:t>
    </dgm:pt>
    <dgm:pt modelId="{66070B15-0662-40A6-B951-5E76ADE831FA}" type="parTrans" cxnId="{C53FCDAB-61E0-46F7-A76C-B09F7401F2C4}">
      <dgm:prSet/>
      <dgm:spPr/>
      <dgm:t>
        <a:bodyPr/>
        <a:lstStyle/>
        <a:p>
          <a:endParaRPr lang="en-US"/>
        </a:p>
      </dgm:t>
    </dgm:pt>
    <dgm:pt modelId="{D0D22B62-9230-4839-B014-1DB0DF227A8B}" type="sibTrans" cxnId="{C53FCDAB-61E0-46F7-A76C-B09F7401F2C4}">
      <dgm:prSet/>
      <dgm:spPr/>
      <dgm:t>
        <a:bodyPr/>
        <a:lstStyle/>
        <a:p>
          <a:endParaRPr lang="en-US"/>
        </a:p>
      </dgm:t>
    </dgm:pt>
    <dgm:pt modelId="{D983F11A-B41A-4E20-8970-6E87F33E0737}">
      <dgm:prSet/>
      <dgm:spPr/>
      <dgm:t>
        <a:bodyPr/>
        <a:lstStyle/>
        <a:p>
          <a:r>
            <a:rPr lang="en-US"/>
            <a:t>Fork the </a:t>
          </a:r>
          <a:r>
            <a:rPr lang="en-US" b="1"/>
            <a:t>microsoft/AL-Go</a:t>
          </a:r>
          <a:r>
            <a:rPr lang="en-US"/>
            <a:t> repository</a:t>
          </a:r>
        </a:p>
      </dgm:t>
    </dgm:pt>
    <dgm:pt modelId="{21889536-3AFF-476B-84F8-C56E91F1DA13}" type="parTrans" cxnId="{B6E5C29D-FE1B-482A-9E16-6A0E20FB23AF}">
      <dgm:prSet/>
      <dgm:spPr/>
      <dgm:t>
        <a:bodyPr/>
        <a:lstStyle/>
        <a:p>
          <a:endParaRPr lang="en-US"/>
        </a:p>
      </dgm:t>
    </dgm:pt>
    <dgm:pt modelId="{B9A227D3-893D-4049-A965-BAD32AC7F76B}" type="sibTrans" cxnId="{B6E5C29D-FE1B-482A-9E16-6A0E20FB23AF}">
      <dgm:prSet/>
      <dgm:spPr/>
      <dgm:t>
        <a:bodyPr/>
        <a:lstStyle/>
        <a:p>
          <a:endParaRPr lang="en-US"/>
        </a:p>
      </dgm:t>
    </dgm:pt>
    <dgm:pt modelId="{9DDA737E-9FC6-4561-B2D7-3485DFD9AF73}">
      <dgm:prSet/>
      <dgm:spPr/>
      <dgm:t>
        <a:bodyPr/>
        <a:lstStyle/>
        <a:p>
          <a:r>
            <a:rPr lang="en-US" dirty="0"/>
            <a:t>Run the </a:t>
          </a:r>
          <a:r>
            <a:rPr lang="en-US" b="1" dirty="0"/>
            <a:t>Deploy</a:t>
          </a:r>
          <a:r>
            <a:rPr lang="en-US" dirty="0"/>
            <a:t> workflow to deploy </a:t>
          </a:r>
          <a:r>
            <a:rPr lang="en-US" b="1" dirty="0"/>
            <a:t>AL-Go-PTE</a:t>
          </a:r>
          <a:r>
            <a:rPr lang="en-US" dirty="0"/>
            <a:t>, </a:t>
          </a:r>
          <a:r>
            <a:rPr lang="en-US" b="1" dirty="0"/>
            <a:t>AL-Go-AppSource</a:t>
          </a:r>
          <a:r>
            <a:rPr lang="en-US" dirty="0"/>
            <a:t> and </a:t>
          </a:r>
          <a:r>
            <a:rPr lang="en-US" b="1" dirty="0"/>
            <a:t>AL-Go-Actions</a:t>
          </a:r>
          <a:r>
            <a:rPr lang="en-US" dirty="0"/>
            <a:t> locally</a:t>
          </a:r>
        </a:p>
      </dgm:t>
    </dgm:pt>
    <dgm:pt modelId="{76D60B89-2C5E-4D6E-8D19-04276DCFAC74}" type="parTrans" cxnId="{313B6834-F4C7-411E-B8AB-8462812331CB}">
      <dgm:prSet/>
      <dgm:spPr/>
      <dgm:t>
        <a:bodyPr/>
        <a:lstStyle/>
        <a:p>
          <a:endParaRPr lang="en-US"/>
        </a:p>
      </dgm:t>
    </dgm:pt>
    <dgm:pt modelId="{DE70F291-F8C1-4BC0-88D1-B119AC29FCF5}" type="sibTrans" cxnId="{313B6834-F4C7-411E-B8AB-8462812331CB}">
      <dgm:prSet/>
      <dgm:spPr/>
      <dgm:t>
        <a:bodyPr/>
        <a:lstStyle/>
        <a:p>
          <a:endParaRPr lang="en-US"/>
        </a:p>
      </dgm:t>
    </dgm:pt>
    <dgm:pt modelId="{C852F488-A4AC-409A-AF42-72526B9E79A1}">
      <dgm:prSet/>
      <dgm:spPr/>
      <dgm:t>
        <a:bodyPr/>
        <a:lstStyle/>
        <a:p>
          <a:r>
            <a:rPr lang="en-US" b="1"/>
            <a:t>Modify</a:t>
          </a:r>
          <a:r>
            <a:rPr lang="en-US"/>
            <a:t> and </a:t>
          </a:r>
          <a:r>
            <a:rPr lang="en-US" b="1"/>
            <a:t>test </a:t>
          </a:r>
          <a:r>
            <a:rPr lang="en-US"/>
            <a:t>your local edition</a:t>
          </a:r>
        </a:p>
      </dgm:t>
    </dgm:pt>
    <dgm:pt modelId="{54923DC1-2220-45A6-B37D-C5889527D596}" type="parTrans" cxnId="{6BCBA416-8322-471A-8CBA-0AD066E80FDA}">
      <dgm:prSet/>
      <dgm:spPr/>
      <dgm:t>
        <a:bodyPr/>
        <a:lstStyle/>
        <a:p>
          <a:endParaRPr lang="en-US"/>
        </a:p>
      </dgm:t>
    </dgm:pt>
    <dgm:pt modelId="{47EA5B01-37E7-4D59-BA19-1933F499D28B}" type="sibTrans" cxnId="{6BCBA416-8322-471A-8CBA-0AD066E80FDA}">
      <dgm:prSet/>
      <dgm:spPr/>
      <dgm:t>
        <a:bodyPr/>
        <a:lstStyle/>
        <a:p>
          <a:endParaRPr lang="en-US"/>
        </a:p>
      </dgm:t>
    </dgm:pt>
    <dgm:pt modelId="{37E3D349-992C-4E1D-9E0A-CC6A10384F5E}">
      <dgm:prSet/>
      <dgm:spPr/>
      <dgm:t>
        <a:bodyPr/>
        <a:lstStyle/>
        <a:p>
          <a:r>
            <a:rPr lang="en-US"/>
            <a:t>Run the </a:t>
          </a:r>
          <a:r>
            <a:rPr lang="en-US" b="1"/>
            <a:t>Collect</a:t>
          </a:r>
          <a:r>
            <a:rPr lang="en-US"/>
            <a:t> workflow to collect changes from the 3 repositories</a:t>
          </a:r>
        </a:p>
      </dgm:t>
    </dgm:pt>
    <dgm:pt modelId="{FD2C6106-8760-4D31-88A5-58071594E6E7}" type="parTrans" cxnId="{DF100925-9CF2-49E3-9DC0-D40A11F837A1}">
      <dgm:prSet/>
      <dgm:spPr/>
      <dgm:t>
        <a:bodyPr/>
        <a:lstStyle/>
        <a:p>
          <a:endParaRPr lang="en-US"/>
        </a:p>
      </dgm:t>
    </dgm:pt>
    <dgm:pt modelId="{C530A7AC-BCFE-43EB-9806-C0C746D7860C}" type="sibTrans" cxnId="{DF100925-9CF2-49E3-9DC0-D40A11F837A1}">
      <dgm:prSet/>
      <dgm:spPr/>
      <dgm:t>
        <a:bodyPr/>
        <a:lstStyle/>
        <a:p>
          <a:endParaRPr lang="en-US"/>
        </a:p>
      </dgm:t>
    </dgm:pt>
    <dgm:pt modelId="{D8DD076B-6F9D-48F1-82DF-79D6F9DE55D2}">
      <dgm:prSet/>
      <dgm:spPr/>
      <dgm:t>
        <a:bodyPr/>
        <a:lstStyle/>
        <a:p>
          <a:r>
            <a:rPr lang="en-US"/>
            <a:t>Contribute your changes to </a:t>
          </a:r>
          <a:r>
            <a:rPr lang="en-US" b="1"/>
            <a:t>microsoft/AL-Go</a:t>
          </a:r>
          <a:endParaRPr lang="en-US"/>
        </a:p>
      </dgm:t>
    </dgm:pt>
    <dgm:pt modelId="{469537C3-0B59-41D7-8640-DFB857738F79}" type="parTrans" cxnId="{0C352703-F352-4B0F-9CEF-AB62246ADADC}">
      <dgm:prSet/>
      <dgm:spPr/>
      <dgm:t>
        <a:bodyPr/>
        <a:lstStyle/>
        <a:p>
          <a:endParaRPr lang="en-US"/>
        </a:p>
      </dgm:t>
    </dgm:pt>
    <dgm:pt modelId="{E4FE99C8-3B23-49A8-B427-09BA9F65C4AD}" type="sibTrans" cxnId="{0C352703-F352-4B0F-9CEF-AB62246ADADC}">
      <dgm:prSet/>
      <dgm:spPr/>
      <dgm:t>
        <a:bodyPr/>
        <a:lstStyle/>
        <a:p>
          <a:endParaRPr lang="en-US"/>
        </a:p>
      </dgm:t>
    </dgm:pt>
    <dgm:pt modelId="{138F6B57-D159-4250-9E57-463E7B736289}" type="pres">
      <dgm:prSet presAssocID="{E0D55271-A88D-4C54-97E2-29571BA772AC}" presName="Name0" presStyleCnt="0">
        <dgm:presLayoutVars>
          <dgm:dir/>
          <dgm:animLvl val="lvl"/>
          <dgm:resizeHandles val="exact"/>
        </dgm:presLayoutVars>
      </dgm:prSet>
      <dgm:spPr/>
    </dgm:pt>
    <dgm:pt modelId="{F4AD2109-FD01-41FA-AED0-E66013E7E4B8}" type="pres">
      <dgm:prSet presAssocID="{946B79C1-F641-4658-BC15-B66ACE06EEE1}" presName="composite" presStyleCnt="0"/>
      <dgm:spPr/>
    </dgm:pt>
    <dgm:pt modelId="{F576637F-FF10-4856-AA8F-FFBA810EEE92}" type="pres">
      <dgm:prSet presAssocID="{946B79C1-F641-4658-BC15-B66ACE06EEE1}" presName="parTx" presStyleLbl="alignNode1" presStyleIdx="0" presStyleCnt="2">
        <dgm:presLayoutVars>
          <dgm:chMax val="0"/>
          <dgm:chPref val="0"/>
          <dgm:bulletEnabled val="1"/>
        </dgm:presLayoutVars>
      </dgm:prSet>
      <dgm:spPr/>
    </dgm:pt>
    <dgm:pt modelId="{53E93929-EC56-49F3-A952-53C448651F57}" type="pres">
      <dgm:prSet presAssocID="{946B79C1-F641-4658-BC15-B66ACE06EEE1}" presName="desTx" presStyleLbl="alignAccFollowNode1" presStyleIdx="0" presStyleCnt="2">
        <dgm:presLayoutVars>
          <dgm:bulletEnabled val="1"/>
        </dgm:presLayoutVars>
      </dgm:prSet>
      <dgm:spPr/>
    </dgm:pt>
    <dgm:pt modelId="{7E2B92B0-FDE8-478C-A9E9-AD388B779FCE}" type="pres">
      <dgm:prSet presAssocID="{707352FB-FACB-422F-A500-61C05DD1C94E}" presName="space" presStyleCnt="0"/>
      <dgm:spPr/>
    </dgm:pt>
    <dgm:pt modelId="{FB721323-AAD8-4849-831F-B135C33BA3EB}" type="pres">
      <dgm:prSet presAssocID="{F5342DA4-7923-407C-81B6-C36C481C4649}" presName="composite" presStyleCnt="0"/>
      <dgm:spPr/>
    </dgm:pt>
    <dgm:pt modelId="{BDAE3644-61F0-45B3-95B9-DEF421509CFD}" type="pres">
      <dgm:prSet presAssocID="{F5342DA4-7923-407C-81B6-C36C481C4649}" presName="parTx" presStyleLbl="alignNode1" presStyleIdx="1" presStyleCnt="2">
        <dgm:presLayoutVars>
          <dgm:chMax val="0"/>
          <dgm:chPref val="0"/>
          <dgm:bulletEnabled val="1"/>
        </dgm:presLayoutVars>
      </dgm:prSet>
      <dgm:spPr/>
    </dgm:pt>
    <dgm:pt modelId="{AEF922E4-85C4-4B92-8611-65513F18E72E}" type="pres">
      <dgm:prSet presAssocID="{F5342DA4-7923-407C-81B6-C36C481C4649}" presName="desTx" presStyleLbl="alignAccFollowNode1" presStyleIdx="1" presStyleCnt="2">
        <dgm:presLayoutVars>
          <dgm:bulletEnabled val="1"/>
        </dgm:presLayoutVars>
      </dgm:prSet>
      <dgm:spPr/>
    </dgm:pt>
  </dgm:ptLst>
  <dgm:cxnLst>
    <dgm:cxn modelId="{6AA19201-70B8-43E4-AEE7-AEB21DE00025}" srcId="{946B79C1-F641-4658-BC15-B66ACE06EEE1}" destId="{753F4A76-71A6-4140-81CD-C2A8A5C13E53}" srcOrd="2" destOrd="0" parTransId="{D3F02D69-1359-4ECF-9F50-14B5ED3FD69B}" sibTransId="{BBE21A85-86AF-4546-B720-AD50506F4A90}"/>
    <dgm:cxn modelId="{FAF15302-E710-402B-B8C4-452629055239}" type="presOf" srcId="{37E3D349-992C-4E1D-9E0A-CC6A10384F5E}" destId="{AEF922E4-85C4-4B92-8611-65513F18E72E}" srcOrd="0" destOrd="3" presId="urn:microsoft.com/office/officeart/2005/8/layout/hList1"/>
    <dgm:cxn modelId="{0C352703-F352-4B0F-9CEF-AB62246ADADC}" srcId="{F5342DA4-7923-407C-81B6-C36C481C4649}" destId="{D8DD076B-6F9D-48F1-82DF-79D6F9DE55D2}" srcOrd="4" destOrd="0" parTransId="{469537C3-0B59-41D7-8640-DFB857738F79}" sibTransId="{E4FE99C8-3B23-49A8-B427-09BA9F65C4AD}"/>
    <dgm:cxn modelId="{08E99D0F-43C4-4DC8-B040-F32639CCA18B}" type="presOf" srcId="{D8DD076B-6F9D-48F1-82DF-79D6F9DE55D2}" destId="{AEF922E4-85C4-4B92-8611-65513F18E72E}" srcOrd="0" destOrd="4" presId="urn:microsoft.com/office/officeart/2005/8/layout/hList1"/>
    <dgm:cxn modelId="{6BCBA416-8322-471A-8CBA-0AD066E80FDA}" srcId="{F5342DA4-7923-407C-81B6-C36C481C4649}" destId="{C852F488-A4AC-409A-AF42-72526B9E79A1}" srcOrd="2" destOrd="0" parTransId="{54923DC1-2220-45A6-B37D-C5889527D596}" sibTransId="{47EA5B01-37E7-4D59-BA19-1933F499D28B}"/>
    <dgm:cxn modelId="{E8FD2118-9D23-40D6-9237-2FA4FC8BAE1C}" srcId="{946B79C1-F641-4658-BC15-B66ACE06EEE1}" destId="{01F323AC-945C-4D6A-B05F-C182AD58A1BA}" srcOrd="0" destOrd="0" parTransId="{A1A41207-5D13-4E65-BD03-94A8AA6C5AA8}" sibTransId="{92A00F63-9BC5-4355-879F-080F93915A96}"/>
    <dgm:cxn modelId="{E436F81D-7331-48CE-A80D-9F16DB1D1261}" srcId="{E0D55271-A88D-4C54-97E2-29571BA772AC}" destId="{946B79C1-F641-4658-BC15-B66ACE06EEE1}" srcOrd="0" destOrd="0" parTransId="{85A25DC0-4F21-44B2-93DA-64020F912DDF}" sibTransId="{707352FB-FACB-422F-A500-61C05DD1C94E}"/>
    <dgm:cxn modelId="{4F9F2E1F-957D-47EC-8DF5-FB36F9CA6620}" type="presOf" srcId="{9F3BDF61-1DA0-412F-9AFD-0A37AE5D9068}" destId="{53E93929-EC56-49F3-A952-53C448651F57}" srcOrd="0" destOrd="1" presId="urn:microsoft.com/office/officeart/2005/8/layout/hList1"/>
    <dgm:cxn modelId="{DF100925-9CF2-49E3-9DC0-D40A11F837A1}" srcId="{F5342DA4-7923-407C-81B6-C36C481C4649}" destId="{37E3D349-992C-4E1D-9E0A-CC6A10384F5E}" srcOrd="3" destOrd="0" parTransId="{FD2C6106-8760-4D31-88A5-58071594E6E7}" sibTransId="{C530A7AC-BCFE-43EB-9806-C0C746D7860C}"/>
    <dgm:cxn modelId="{8F0CAB30-36AD-4957-8B45-3C1BAD948EEE}" srcId="{946B79C1-F641-4658-BC15-B66ACE06EEE1}" destId="{9F3BDF61-1DA0-412F-9AFD-0A37AE5D9068}" srcOrd="1" destOrd="0" parTransId="{E1D60D95-CE28-403E-8D0B-0017F7B83502}" sibTransId="{35038856-D60B-4B65-811B-7FBA78431F2D}"/>
    <dgm:cxn modelId="{313B6834-F4C7-411E-B8AB-8462812331CB}" srcId="{F5342DA4-7923-407C-81B6-C36C481C4649}" destId="{9DDA737E-9FC6-4561-B2D7-3485DFD9AF73}" srcOrd="1" destOrd="0" parTransId="{76D60B89-2C5E-4D6E-8D19-04276DCFAC74}" sibTransId="{DE70F291-F8C1-4BC0-88D1-B119AC29FCF5}"/>
    <dgm:cxn modelId="{B026A14D-A79C-4A49-A9A2-4757C249DF72}" type="presOf" srcId="{01F323AC-945C-4D6A-B05F-C182AD58A1BA}" destId="{53E93929-EC56-49F3-A952-53C448651F57}" srcOrd="0" destOrd="0" presId="urn:microsoft.com/office/officeart/2005/8/layout/hList1"/>
    <dgm:cxn modelId="{A3F43073-2D20-43C6-B8DD-B77A5041244C}" type="presOf" srcId="{C852F488-A4AC-409A-AF42-72526B9E79A1}" destId="{AEF922E4-85C4-4B92-8611-65513F18E72E}" srcOrd="0" destOrd="2" presId="urn:microsoft.com/office/officeart/2005/8/layout/hList1"/>
    <dgm:cxn modelId="{B9620C97-B57F-411C-94B6-04F4ED7C12D2}" type="presOf" srcId="{946B79C1-F641-4658-BC15-B66ACE06EEE1}" destId="{F576637F-FF10-4856-AA8F-FFBA810EEE92}" srcOrd="0" destOrd="0" presId="urn:microsoft.com/office/officeart/2005/8/layout/hList1"/>
    <dgm:cxn modelId="{B6E5C29D-FE1B-482A-9E16-6A0E20FB23AF}" srcId="{F5342DA4-7923-407C-81B6-C36C481C4649}" destId="{D983F11A-B41A-4E20-8970-6E87F33E0737}" srcOrd="0" destOrd="0" parTransId="{21889536-3AFF-476B-84F8-C56E91F1DA13}" sibTransId="{B9A227D3-893D-4049-A965-BAD32AC7F76B}"/>
    <dgm:cxn modelId="{C53FCDAB-61E0-46F7-A76C-B09F7401F2C4}" srcId="{E0D55271-A88D-4C54-97E2-29571BA772AC}" destId="{F5342DA4-7923-407C-81B6-C36C481C4649}" srcOrd="1" destOrd="0" parTransId="{66070B15-0662-40A6-B951-5E76ADE831FA}" sibTransId="{D0D22B62-9230-4839-B014-1DB0DF227A8B}"/>
    <dgm:cxn modelId="{A3A7B1B7-D1C9-4B7C-945F-6FF7A60466DB}" type="presOf" srcId="{F5342DA4-7923-407C-81B6-C36C481C4649}" destId="{BDAE3644-61F0-45B3-95B9-DEF421509CFD}" srcOrd="0" destOrd="0" presId="urn:microsoft.com/office/officeart/2005/8/layout/hList1"/>
    <dgm:cxn modelId="{C76A8CBD-BDF7-4B93-988C-063C42E14AD4}" type="presOf" srcId="{E0D55271-A88D-4C54-97E2-29571BA772AC}" destId="{138F6B57-D159-4250-9E57-463E7B736289}" srcOrd="0" destOrd="0" presId="urn:microsoft.com/office/officeart/2005/8/layout/hList1"/>
    <dgm:cxn modelId="{033171C0-45E5-4A48-B434-9CC76F06BB2A}" type="presOf" srcId="{D983F11A-B41A-4E20-8970-6E87F33E0737}" destId="{AEF922E4-85C4-4B92-8611-65513F18E72E}" srcOrd="0" destOrd="0" presId="urn:microsoft.com/office/officeart/2005/8/layout/hList1"/>
    <dgm:cxn modelId="{F20884C8-F6A8-4525-A687-089F000576B5}" type="presOf" srcId="{753F4A76-71A6-4140-81CD-C2A8A5C13E53}" destId="{53E93929-EC56-49F3-A952-53C448651F57}" srcOrd="0" destOrd="2" presId="urn:microsoft.com/office/officeart/2005/8/layout/hList1"/>
    <dgm:cxn modelId="{C7B4B4F1-1D56-4AEA-AE96-3ACDD5E7255B}" type="presOf" srcId="{9DDA737E-9FC6-4561-B2D7-3485DFD9AF73}" destId="{AEF922E4-85C4-4B92-8611-65513F18E72E}" srcOrd="0" destOrd="1" presId="urn:microsoft.com/office/officeart/2005/8/layout/hList1"/>
    <dgm:cxn modelId="{60ABE7C1-CDED-4F5F-8F3D-BAF44D84A709}" type="presParOf" srcId="{138F6B57-D159-4250-9E57-463E7B736289}" destId="{F4AD2109-FD01-41FA-AED0-E66013E7E4B8}" srcOrd="0" destOrd="0" presId="urn:microsoft.com/office/officeart/2005/8/layout/hList1"/>
    <dgm:cxn modelId="{EA67FCF5-454E-4AB4-8A10-DB9AD8713B35}" type="presParOf" srcId="{F4AD2109-FD01-41FA-AED0-E66013E7E4B8}" destId="{F576637F-FF10-4856-AA8F-FFBA810EEE92}" srcOrd="0" destOrd="0" presId="urn:microsoft.com/office/officeart/2005/8/layout/hList1"/>
    <dgm:cxn modelId="{3215DE88-334E-4886-B0CB-28F8E8DD1F14}" type="presParOf" srcId="{F4AD2109-FD01-41FA-AED0-E66013E7E4B8}" destId="{53E93929-EC56-49F3-A952-53C448651F57}" srcOrd="1" destOrd="0" presId="urn:microsoft.com/office/officeart/2005/8/layout/hList1"/>
    <dgm:cxn modelId="{9ECF0C3C-0357-4905-8E6F-78C6620BC86B}" type="presParOf" srcId="{138F6B57-D159-4250-9E57-463E7B736289}" destId="{7E2B92B0-FDE8-478C-A9E9-AD388B779FCE}" srcOrd="1" destOrd="0" presId="urn:microsoft.com/office/officeart/2005/8/layout/hList1"/>
    <dgm:cxn modelId="{EB882E82-99EA-4787-AA69-D923199BC5B6}" type="presParOf" srcId="{138F6B57-D159-4250-9E57-463E7B736289}" destId="{FB721323-AAD8-4849-831F-B135C33BA3EB}" srcOrd="2" destOrd="0" presId="urn:microsoft.com/office/officeart/2005/8/layout/hList1"/>
    <dgm:cxn modelId="{EA7226DA-80C3-4F5C-83D6-3783F129A002}" type="presParOf" srcId="{FB721323-AAD8-4849-831F-B135C33BA3EB}" destId="{BDAE3644-61F0-45B3-95B9-DEF421509CFD}" srcOrd="0" destOrd="0" presId="urn:microsoft.com/office/officeart/2005/8/layout/hList1"/>
    <dgm:cxn modelId="{1435390B-699F-46FE-A603-1AA836888CB2}" type="presParOf" srcId="{FB721323-AAD8-4849-831F-B135C33BA3EB}" destId="{AEF922E4-85C4-4B92-8611-65513F18E7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E4BD9-7531-417B-8BFA-F95A917A73CD}">
      <dsp:nvSpPr>
        <dsp:cNvPr id="0" name=""/>
        <dsp:cNvSpPr/>
      </dsp:nvSpPr>
      <dsp:spPr>
        <a:xfrm>
          <a:off x="2005812" y="387"/>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 a branch</a:t>
          </a:r>
          <a:endParaRPr lang="en-DK" sz="1300" kern="1200" dirty="0"/>
        </a:p>
      </dsp:txBody>
      <dsp:txXfrm>
        <a:off x="2182730" y="177305"/>
        <a:ext cx="854239" cy="854239"/>
      </dsp:txXfrm>
    </dsp:sp>
    <dsp:sp modelId="{DBB17702-D19F-468B-9681-31C11BA365AF}">
      <dsp:nvSpPr>
        <dsp:cNvPr id="0" name=""/>
        <dsp:cNvSpPr/>
      </dsp:nvSpPr>
      <dsp:spPr>
        <a:xfrm rot="1800000">
          <a:off x="3226667" y="849165"/>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3233105" y="906683"/>
        <a:ext cx="224258" cy="244635"/>
      </dsp:txXfrm>
    </dsp:sp>
    <dsp:sp modelId="{4A0287C2-7CBD-469D-8CF1-F61A39C34571}">
      <dsp:nvSpPr>
        <dsp:cNvPr id="0" name=""/>
        <dsp:cNvSpPr/>
      </dsp:nvSpPr>
      <dsp:spPr>
        <a:xfrm>
          <a:off x="3575521" y="906659"/>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Make changes</a:t>
          </a:r>
        </a:p>
      </dsp:txBody>
      <dsp:txXfrm>
        <a:off x="3752439" y="1083577"/>
        <a:ext cx="854239" cy="854239"/>
      </dsp:txXfrm>
    </dsp:sp>
    <dsp:sp modelId="{2438488D-FE8E-438B-8928-8BABDB4BFD5D}">
      <dsp:nvSpPr>
        <dsp:cNvPr id="0" name=""/>
        <dsp:cNvSpPr/>
      </dsp:nvSpPr>
      <dsp:spPr>
        <a:xfrm rot="5400000">
          <a:off x="4019374" y="2204039"/>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4067429" y="2237529"/>
        <a:ext cx="224258" cy="244635"/>
      </dsp:txXfrm>
    </dsp:sp>
    <dsp:sp modelId="{2B9D4CEA-69AC-4980-BF58-E99C190257DA}">
      <dsp:nvSpPr>
        <dsp:cNvPr id="0" name=""/>
        <dsp:cNvSpPr/>
      </dsp:nvSpPr>
      <dsp:spPr>
        <a:xfrm>
          <a:off x="3575521" y="2719203"/>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 a pull request</a:t>
          </a:r>
        </a:p>
      </dsp:txBody>
      <dsp:txXfrm>
        <a:off x="3752439" y="2896121"/>
        <a:ext cx="854239" cy="854239"/>
      </dsp:txXfrm>
    </dsp:sp>
    <dsp:sp modelId="{1C833F9F-1B99-452C-8CB8-0545AF989874}">
      <dsp:nvSpPr>
        <dsp:cNvPr id="0" name=""/>
        <dsp:cNvSpPr/>
      </dsp:nvSpPr>
      <dsp:spPr>
        <a:xfrm rot="9000000">
          <a:off x="3242372" y="3567980"/>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rot="10800000">
        <a:off x="3332044" y="3625498"/>
        <a:ext cx="224258" cy="244635"/>
      </dsp:txXfrm>
    </dsp:sp>
    <dsp:sp modelId="{CE1D3AF9-87FE-42CA-B6F0-5E4A79128854}">
      <dsp:nvSpPr>
        <dsp:cNvPr id="0" name=""/>
        <dsp:cNvSpPr/>
      </dsp:nvSpPr>
      <dsp:spPr>
        <a:xfrm>
          <a:off x="2005812" y="3625475"/>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Address review comments</a:t>
          </a:r>
        </a:p>
      </dsp:txBody>
      <dsp:txXfrm>
        <a:off x="2182730" y="3802393"/>
        <a:ext cx="854239" cy="854239"/>
      </dsp:txXfrm>
    </dsp:sp>
    <dsp:sp modelId="{74291E3C-0AEB-434E-8525-1B0049E25545}">
      <dsp:nvSpPr>
        <dsp:cNvPr id="0" name=""/>
        <dsp:cNvSpPr/>
      </dsp:nvSpPr>
      <dsp:spPr>
        <a:xfrm rot="12600000">
          <a:off x="1672663" y="3577047"/>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rot="10800000">
        <a:off x="1762335" y="3682620"/>
        <a:ext cx="224258" cy="244635"/>
      </dsp:txXfrm>
    </dsp:sp>
    <dsp:sp modelId="{9957FE87-6910-4401-A13A-CAF37D1A1B12}">
      <dsp:nvSpPr>
        <dsp:cNvPr id="0" name=""/>
        <dsp:cNvSpPr/>
      </dsp:nvSpPr>
      <dsp:spPr>
        <a:xfrm>
          <a:off x="436103" y="2719203"/>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Merge your pull request</a:t>
          </a:r>
          <a:endParaRPr lang="en-US" sz="1300" kern="1200" dirty="0"/>
        </a:p>
      </dsp:txBody>
      <dsp:txXfrm>
        <a:off x="613021" y="2896121"/>
        <a:ext cx="854239" cy="854239"/>
      </dsp:txXfrm>
    </dsp:sp>
    <dsp:sp modelId="{9B1EB657-A726-40C0-8C47-96C3A7DF44A5}">
      <dsp:nvSpPr>
        <dsp:cNvPr id="0" name=""/>
        <dsp:cNvSpPr/>
      </dsp:nvSpPr>
      <dsp:spPr>
        <a:xfrm rot="16200000">
          <a:off x="879957" y="2222173"/>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928012" y="2351773"/>
        <a:ext cx="224258" cy="244635"/>
      </dsp:txXfrm>
    </dsp:sp>
    <dsp:sp modelId="{49152A83-E4A7-4901-8E94-BA4A822725CB}">
      <dsp:nvSpPr>
        <dsp:cNvPr id="0" name=""/>
        <dsp:cNvSpPr/>
      </dsp:nvSpPr>
      <dsp:spPr>
        <a:xfrm>
          <a:off x="436103" y="906659"/>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Delete your branch</a:t>
          </a:r>
          <a:endParaRPr lang="en-DK" sz="1300" kern="1200" dirty="0"/>
        </a:p>
      </dsp:txBody>
      <dsp:txXfrm>
        <a:off x="613021" y="1083577"/>
        <a:ext cx="854239" cy="854239"/>
      </dsp:txXfrm>
    </dsp:sp>
    <dsp:sp modelId="{5B6F9D94-2D1F-4235-BF3A-7E48ED53AB53}">
      <dsp:nvSpPr>
        <dsp:cNvPr id="0" name=""/>
        <dsp:cNvSpPr/>
      </dsp:nvSpPr>
      <dsp:spPr>
        <a:xfrm rot="19800000">
          <a:off x="1656959" y="858232"/>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1663397" y="963805"/>
        <a:ext cx="224258" cy="244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6637F-FF10-4856-AA8F-FFBA810EEE92}">
      <dsp:nvSpPr>
        <dsp:cNvPr id="0" name=""/>
        <dsp:cNvSpPr/>
      </dsp:nvSpPr>
      <dsp:spPr>
        <a:xfrm>
          <a:off x="53" y="61503"/>
          <a:ext cx="5148939" cy="6624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What NOT to do</a:t>
          </a:r>
        </a:p>
      </dsp:txBody>
      <dsp:txXfrm>
        <a:off x="53" y="61503"/>
        <a:ext cx="5148939" cy="662400"/>
      </dsp:txXfrm>
    </dsp:sp>
    <dsp:sp modelId="{53E93929-EC56-49F3-A952-53C448651F57}">
      <dsp:nvSpPr>
        <dsp:cNvPr id="0" name=""/>
        <dsp:cNvSpPr/>
      </dsp:nvSpPr>
      <dsp:spPr>
        <a:xfrm>
          <a:off x="53" y="723903"/>
          <a:ext cx="5148939" cy="404853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You should never just modify the yaml files in your repo, you should change the template</a:t>
          </a:r>
        </a:p>
        <a:p>
          <a:pPr marL="228600" lvl="1" indent="-228600" algn="l" defTabSz="1022350">
            <a:lnSpc>
              <a:spcPct val="90000"/>
            </a:lnSpc>
            <a:spcBef>
              <a:spcPct val="0"/>
            </a:spcBef>
            <a:spcAft>
              <a:spcPct val="15000"/>
            </a:spcAft>
            <a:buChar char="•"/>
          </a:pPr>
          <a:r>
            <a:rPr lang="en-US" sz="2300" kern="1200"/>
            <a:t>Changing AL-Go-PTE template is NOT done by creating a fork of AL-Go-PTE</a:t>
          </a:r>
        </a:p>
        <a:p>
          <a:pPr marL="228600" lvl="1" indent="-228600" algn="l" defTabSz="1022350">
            <a:lnSpc>
              <a:spcPct val="90000"/>
            </a:lnSpc>
            <a:spcBef>
              <a:spcPct val="0"/>
            </a:spcBef>
            <a:spcAft>
              <a:spcPct val="15000"/>
            </a:spcAft>
            <a:buChar char="•"/>
          </a:pPr>
          <a:r>
            <a:rPr lang="en-US" sz="2300" kern="1200"/>
            <a:t>In fact, Microsoft does NOT accept any PRs to AL-Go-PTE, AL-Go-AppSource or AL-Go-Actions</a:t>
          </a:r>
        </a:p>
      </dsp:txBody>
      <dsp:txXfrm>
        <a:off x="53" y="723903"/>
        <a:ext cx="5148939" cy="4048531"/>
      </dsp:txXfrm>
    </dsp:sp>
    <dsp:sp modelId="{BDAE3644-61F0-45B3-95B9-DEF421509CFD}">
      <dsp:nvSpPr>
        <dsp:cNvPr id="0" name=""/>
        <dsp:cNvSpPr/>
      </dsp:nvSpPr>
      <dsp:spPr>
        <a:xfrm>
          <a:off x="5869844" y="61503"/>
          <a:ext cx="5148939" cy="6624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What to do</a:t>
          </a:r>
        </a:p>
      </dsp:txBody>
      <dsp:txXfrm>
        <a:off x="5869844" y="61503"/>
        <a:ext cx="5148939" cy="662400"/>
      </dsp:txXfrm>
    </dsp:sp>
    <dsp:sp modelId="{AEF922E4-85C4-4B92-8611-65513F18E72E}">
      <dsp:nvSpPr>
        <dsp:cNvPr id="0" name=""/>
        <dsp:cNvSpPr/>
      </dsp:nvSpPr>
      <dsp:spPr>
        <a:xfrm>
          <a:off x="5869844" y="723903"/>
          <a:ext cx="5148939" cy="404853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Fork the </a:t>
          </a:r>
          <a:r>
            <a:rPr lang="en-US" sz="2300" b="1" kern="1200"/>
            <a:t>microsoft/AL-Go</a:t>
          </a:r>
          <a:r>
            <a:rPr lang="en-US" sz="2300" kern="1200"/>
            <a:t> repository</a:t>
          </a:r>
        </a:p>
        <a:p>
          <a:pPr marL="228600" lvl="1" indent="-228600" algn="l" defTabSz="1022350">
            <a:lnSpc>
              <a:spcPct val="90000"/>
            </a:lnSpc>
            <a:spcBef>
              <a:spcPct val="0"/>
            </a:spcBef>
            <a:spcAft>
              <a:spcPct val="15000"/>
            </a:spcAft>
            <a:buChar char="•"/>
          </a:pPr>
          <a:r>
            <a:rPr lang="en-US" sz="2300" kern="1200" dirty="0"/>
            <a:t>Run the </a:t>
          </a:r>
          <a:r>
            <a:rPr lang="en-US" sz="2300" b="1" kern="1200" dirty="0"/>
            <a:t>Deploy</a:t>
          </a:r>
          <a:r>
            <a:rPr lang="en-US" sz="2300" kern="1200" dirty="0"/>
            <a:t> workflow to deploy </a:t>
          </a:r>
          <a:r>
            <a:rPr lang="en-US" sz="2300" b="1" kern="1200" dirty="0"/>
            <a:t>AL-Go-PTE</a:t>
          </a:r>
          <a:r>
            <a:rPr lang="en-US" sz="2300" kern="1200" dirty="0"/>
            <a:t>, </a:t>
          </a:r>
          <a:r>
            <a:rPr lang="en-US" sz="2300" b="1" kern="1200" dirty="0"/>
            <a:t>AL-Go-AppSource</a:t>
          </a:r>
          <a:r>
            <a:rPr lang="en-US" sz="2300" kern="1200" dirty="0"/>
            <a:t> and </a:t>
          </a:r>
          <a:r>
            <a:rPr lang="en-US" sz="2300" b="1" kern="1200" dirty="0"/>
            <a:t>AL-Go-Actions</a:t>
          </a:r>
          <a:r>
            <a:rPr lang="en-US" sz="2300" kern="1200" dirty="0"/>
            <a:t> locally</a:t>
          </a:r>
        </a:p>
        <a:p>
          <a:pPr marL="228600" lvl="1" indent="-228600" algn="l" defTabSz="1022350">
            <a:lnSpc>
              <a:spcPct val="90000"/>
            </a:lnSpc>
            <a:spcBef>
              <a:spcPct val="0"/>
            </a:spcBef>
            <a:spcAft>
              <a:spcPct val="15000"/>
            </a:spcAft>
            <a:buChar char="•"/>
          </a:pPr>
          <a:r>
            <a:rPr lang="en-US" sz="2300" b="1" kern="1200"/>
            <a:t>Modify</a:t>
          </a:r>
          <a:r>
            <a:rPr lang="en-US" sz="2300" kern="1200"/>
            <a:t> and </a:t>
          </a:r>
          <a:r>
            <a:rPr lang="en-US" sz="2300" b="1" kern="1200"/>
            <a:t>test </a:t>
          </a:r>
          <a:r>
            <a:rPr lang="en-US" sz="2300" kern="1200"/>
            <a:t>your local edition</a:t>
          </a:r>
        </a:p>
        <a:p>
          <a:pPr marL="228600" lvl="1" indent="-228600" algn="l" defTabSz="1022350">
            <a:lnSpc>
              <a:spcPct val="90000"/>
            </a:lnSpc>
            <a:spcBef>
              <a:spcPct val="0"/>
            </a:spcBef>
            <a:spcAft>
              <a:spcPct val="15000"/>
            </a:spcAft>
            <a:buChar char="•"/>
          </a:pPr>
          <a:r>
            <a:rPr lang="en-US" sz="2300" kern="1200"/>
            <a:t>Run the </a:t>
          </a:r>
          <a:r>
            <a:rPr lang="en-US" sz="2300" b="1" kern="1200"/>
            <a:t>Collect</a:t>
          </a:r>
          <a:r>
            <a:rPr lang="en-US" sz="2300" kern="1200"/>
            <a:t> workflow to collect changes from the 3 repositories</a:t>
          </a:r>
        </a:p>
        <a:p>
          <a:pPr marL="228600" lvl="1" indent="-228600" algn="l" defTabSz="1022350">
            <a:lnSpc>
              <a:spcPct val="90000"/>
            </a:lnSpc>
            <a:spcBef>
              <a:spcPct val="0"/>
            </a:spcBef>
            <a:spcAft>
              <a:spcPct val="15000"/>
            </a:spcAft>
            <a:buChar char="•"/>
          </a:pPr>
          <a:r>
            <a:rPr lang="en-US" sz="2300" kern="1200"/>
            <a:t>Contribute your changes to </a:t>
          </a:r>
          <a:r>
            <a:rPr lang="en-US" sz="2300" b="1" kern="1200"/>
            <a:t>microsoft/AL-Go</a:t>
          </a:r>
          <a:endParaRPr lang="en-US" sz="2300" kern="1200"/>
        </a:p>
      </dsp:txBody>
      <dsp:txXfrm>
        <a:off x="5869844" y="723903"/>
        <a:ext cx="5148939" cy="404853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9/24/2022 7:34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9/24/2022 7:34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9/24/2022 7:34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91570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9/24/2022 7:34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15766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DK" dirty="0"/>
          </a:p>
        </p:txBody>
      </p:sp>
      <p:sp>
        <p:nvSpPr>
          <p:cNvPr id="4" name="Pladsholder til slidenummer 3"/>
          <p:cNvSpPr>
            <a:spLocks noGrp="1"/>
          </p:cNvSpPr>
          <p:nvPr>
            <p:ph type="sldNum" sz="quarter" idx="5"/>
          </p:nvPr>
        </p:nvSpPr>
        <p:spPr/>
        <p:txBody>
          <a:bodyPr/>
          <a:lstStyle/>
          <a:p>
            <a:fld id="{75BDAA54-7C1C-4D4F-8AFE-285ED18DD690}" type="slidenum">
              <a:rPr lang="da-DK" smtClean="0"/>
              <a:t>71</a:t>
            </a:fld>
            <a:endParaRPr lang="da-DK"/>
          </a:p>
        </p:txBody>
      </p:sp>
    </p:spTree>
    <p:extLst>
      <p:ext uri="{BB962C8B-B14F-4D97-AF65-F5344CB8AC3E}">
        <p14:creationId xmlns:p14="http://schemas.microsoft.com/office/powerpoint/2010/main" val="2754866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rk title 2">
    <p:bg>
      <p:bgRef idx="1001">
        <a:schemeClr val="bg2"/>
      </p:bgRef>
    </p:bg>
    <p:spTree>
      <p:nvGrpSpPr>
        <p:cNvPr id="1" name=""/>
        <p:cNvGrpSpPr/>
        <p:nvPr/>
      </p:nvGrpSpPr>
      <p:grpSpPr>
        <a:xfrm>
          <a:off x="0" y="0"/>
          <a:ext cx="0" cy="0"/>
          <a:chOff x="0" y="0"/>
          <a:chExt cx="0" cy="0"/>
        </a:xfrm>
      </p:grpSpPr>
      <p:pic>
        <p:nvPicPr>
          <p:cNvPr id="7" name="Dark: Break through barriers">
            <a:extLst>
              <a:ext uri="{FF2B5EF4-FFF2-40B4-BE49-F238E27FC236}">
                <a16:creationId xmlns:a16="http://schemas.microsoft.com/office/drawing/2014/main" id="{DD933C26-17AD-4009-92E5-51D531D61A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5693594" y="292101"/>
            <a:ext cx="6271552" cy="627154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Picture 7" descr="Graphical user interface&#10;&#10;Description automatically generated with low confidence">
            <a:extLst>
              <a:ext uri="{FF2B5EF4-FFF2-40B4-BE49-F238E27FC236}">
                <a16:creationId xmlns:a16="http://schemas.microsoft.com/office/drawing/2014/main" id="{5FFF0A47-7543-41B6-9868-D5B1EA735187}"/>
              </a:ext>
            </a:extLst>
          </p:cNvPr>
          <p:cNvPicPr>
            <a:picLocks noChangeAspect="1"/>
          </p:cNvPicPr>
          <p:nvPr userDrawn="1"/>
        </p:nvPicPr>
        <p:blipFill rotWithShape="1">
          <a:blip r:embed="rId3"/>
          <a:srcRect l="8251" t="33298" r="8207" b="32992"/>
          <a:stretch/>
        </p:blipFill>
        <p:spPr bwMode="invGray">
          <a:xfrm>
            <a:off x="584200" y="585788"/>
            <a:ext cx="2855205" cy="289320"/>
          </a:xfrm>
          <a:prstGeom prst="rect">
            <a:avLst/>
          </a:prstGeom>
        </p:spPr>
      </p:pic>
    </p:spTree>
    <p:extLst>
      <p:ext uri="{BB962C8B-B14F-4D97-AF65-F5344CB8AC3E}">
        <p14:creationId xmlns:p14="http://schemas.microsoft.com/office/powerpoint/2010/main" val="386000089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9D6A-3277-0980-45C6-98FCEBBE0089}"/>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16035E72-9BB7-9ADA-966A-E5E7850ECF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30D73DAB-BAFE-4146-45C1-5048BADB43D0}"/>
              </a:ext>
            </a:extLst>
          </p:cNvPr>
          <p:cNvSpPr>
            <a:spLocks noGrp="1"/>
          </p:cNvSpPr>
          <p:nvPr>
            <p:ph type="dt" sz="half" idx="10"/>
          </p:nvPr>
        </p:nvSpPr>
        <p:spPr/>
        <p:txBody>
          <a:bodyPr/>
          <a:lstStyle/>
          <a:p>
            <a:fld id="{71A528A5-9272-4D77-B17B-906C140D9C36}" type="datetimeFigureOut">
              <a:rPr lang="en-DK" smtClean="0"/>
              <a:t>24/09/2022</a:t>
            </a:fld>
            <a:endParaRPr lang="en-DK"/>
          </a:p>
        </p:txBody>
      </p:sp>
      <p:sp>
        <p:nvSpPr>
          <p:cNvPr id="5" name="Footer Placeholder 4">
            <a:extLst>
              <a:ext uri="{FF2B5EF4-FFF2-40B4-BE49-F238E27FC236}">
                <a16:creationId xmlns:a16="http://schemas.microsoft.com/office/drawing/2014/main" id="{6EEBA93E-AAEA-064B-2351-6A6476D7CD4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9CFD882-0A54-4CB9-BBE8-259B95FA6F13}"/>
              </a:ext>
            </a:extLst>
          </p:cNvPr>
          <p:cNvSpPr>
            <a:spLocks noGrp="1"/>
          </p:cNvSpPr>
          <p:nvPr>
            <p:ph type="sldNum" sz="quarter" idx="12"/>
          </p:nvPr>
        </p:nvSpPr>
        <p:spPr/>
        <p:txBody>
          <a:bodyPr/>
          <a:lstStyle/>
          <a:p>
            <a:fld id="{525B5237-7821-40CD-8023-54556F7A24BC}" type="slidenum">
              <a:rPr lang="en-DK" smtClean="0"/>
              <a:t>‹#›</a:t>
            </a:fld>
            <a:endParaRPr lang="en-DK"/>
          </a:p>
        </p:txBody>
      </p:sp>
    </p:spTree>
    <p:extLst>
      <p:ext uri="{BB962C8B-B14F-4D97-AF65-F5344CB8AC3E}">
        <p14:creationId xmlns:p14="http://schemas.microsoft.com/office/powerpoint/2010/main" val="27123724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rgbClr val="EAE4DC"/>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614E108-2258-4959-A182-798030A0C286}"/>
              </a:ext>
            </a:extLst>
          </p:cNvPr>
          <p:cNvSpPr/>
          <p:nvPr userDrawn="1"/>
        </p:nvSpPr>
        <p:spPr bwMode="auto">
          <a:xfrm>
            <a:off x="0" y="0"/>
            <a:ext cx="3556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8263" y="3152001"/>
            <a:ext cx="2053337" cy="553998"/>
          </a:xfrm>
        </p:spPr>
        <p:txBody>
          <a:bodyPr/>
          <a:lstStyle>
            <a:lvl1pPr>
              <a:defRPr>
                <a:solidFill>
                  <a:schemeClr val="bg1"/>
                </a:solidFill>
              </a:defRPr>
            </a:lvl1pPr>
          </a:lstStyle>
          <a:p>
            <a:r>
              <a:rPr lang="en-US" dirty="0"/>
              <a:t>Agenda</a:t>
            </a:r>
          </a:p>
        </p:txBody>
      </p:sp>
      <p:sp>
        <p:nvSpPr>
          <p:cNvPr id="4" name="Text Placeholder 3"/>
          <p:cNvSpPr>
            <a:spLocks noGrp="1"/>
          </p:cNvSpPr>
          <p:nvPr>
            <p:ph type="body" sz="quarter" idx="10"/>
          </p:nvPr>
        </p:nvSpPr>
        <p:spPr>
          <a:xfrm>
            <a:off x="4165600" y="2604159"/>
            <a:ext cx="5212080" cy="1649682"/>
          </a:xfrm>
        </p:spPr>
        <p:txBody>
          <a:bodyPr wrap="square" anchor="ctr" anchorCtr="0">
            <a:spAutoFit/>
          </a:bodyPr>
          <a:lstStyle>
            <a:lvl1pPr marL="457200" indent="-457200">
              <a:spcBef>
                <a:spcPts val="1224"/>
              </a:spcBef>
              <a:buClr>
                <a:schemeClr val="tx1"/>
              </a:buClr>
              <a:buFont typeface="Arial" panose="020B0604020202020204" pitchFamily="34" charset="0"/>
              <a:buChar char="•"/>
              <a:defRPr sz="2800" b="0">
                <a:latin typeface="Segoe UI" panose="020B0502040204020203" pitchFamily="34" charset="0"/>
                <a:cs typeface="Segoe UI" panose="020B0502040204020203" pitchFamily="34" charset="0"/>
              </a:defRPr>
            </a:lvl1pPr>
            <a:lvl2pPr marL="598488" indent="-342900">
              <a:buFont typeface="Arial" panose="020B0604020202020204" pitchFamily="34" charset="0"/>
              <a:buChar char="•"/>
              <a:defRPr sz="2000" b="0"/>
            </a:lvl2pPr>
            <a:lvl3pPr marL="736600" indent="-285750">
              <a:buFont typeface="Arial" panose="020B0604020202020204" pitchFamily="34" charset="0"/>
              <a:buChar char="•"/>
              <a:tabLst/>
              <a:defRPr sz="1600" b="0"/>
            </a:lvl3pPr>
            <a:lvl4pPr marL="938212" indent="-285750">
              <a:buFont typeface="Arial" panose="020B0604020202020204" pitchFamily="34" charset="0"/>
              <a:buChar char="•"/>
              <a:defRPr sz="1400" b="0"/>
            </a:lvl4pPr>
            <a:lvl5pPr marL="1139825" indent="-285750">
              <a:buFont typeface="Arial" panose="020B0604020202020204" pitchFamily="34" charset="0"/>
              <a:buChar char="•"/>
              <a:tabLst/>
              <a:defRPr sz="14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526332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gradient 1">
    <p:bg>
      <p:bgPr>
        <a:gradFill>
          <a:gsLst>
            <a:gs pos="1000">
              <a:srgbClr val="50E6FF"/>
            </a:gs>
            <a:gs pos="99000">
              <a:schemeClr val="accent3"/>
            </a:gs>
          </a:gsLst>
          <a:lin ang="2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09857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aphic 2">
    <p:bg>
      <p:bgRef idx="1001">
        <a:schemeClr val="bg2"/>
      </p:bgRef>
    </p:bg>
    <p:spTree>
      <p:nvGrpSpPr>
        <p:cNvPr id="1" name=""/>
        <p:cNvGrpSpPr/>
        <p:nvPr/>
      </p:nvGrpSpPr>
      <p:grpSpPr>
        <a:xfrm>
          <a:off x="0" y="0"/>
          <a:ext cx="0" cy="0"/>
          <a:chOff x="0" y="0"/>
          <a:chExt cx="0" cy="0"/>
        </a:xfrm>
      </p:grpSpPr>
      <p:pic>
        <p:nvPicPr>
          <p:cNvPr id="4" name="Dark: Break through barriers">
            <a:extLst>
              <a:ext uri="{FF2B5EF4-FFF2-40B4-BE49-F238E27FC236}">
                <a16:creationId xmlns:a16="http://schemas.microsoft.com/office/drawing/2014/main" id="{AE01FB6F-69FB-4C55-8F77-47A913335D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458" t="41245" r="41127" b="18630"/>
          <a:stretch/>
        </p:blipFill>
        <p:spPr bwMode="ltGray">
          <a:xfrm>
            <a:off x="0" y="-1"/>
            <a:ext cx="12192001" cy="6858001"/>
          </a:xfrm>
          <a:prstGeom prst="rect">
            <a:avLst/>
          </a:prstGeom>
        </p:spPr>
      </p:pic>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055138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219" r:id="rId1"/>
    <p:sldLayoutId id="2147485203" r:id="rId2"/>
    <p:sldLayoutId id="2147484710" r:id="rId3"/>
    <p:sldLayoutId id="2147484240" r:id="rId4"/>
    <p:sldLayoutId id="2147484910" r:id="rId5"/>
    <p:sldLayoutId id="2147484911" r:id="rId6"/>
    <p:sldLayoutId id="2147484639" r:id="rId7"/>
    <p:sldLayoutId id="2147485199" r:id="rId8"/>
    <p:sldLayoutId id="2147485222" r:id="rId9"/>
    <p:sldLayoutId id="2147485230" r:id="rId1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actions/monitoring-and-troubleshooting-workflows/viewing-job-execution-time" TargetMode="External"/><Relationship Id="rId2" Type="http://schemas.openxmlformats.org/officeDocument/2006/relationships/hyperlink" Target="https://github.com/settings/billing/plans" TargetMode="External"/><Relationship Id="rId1" Type="http://schemas.openxmlformats.org/officeDocument/2006/relationships/slideLayout" Target="../slideLayouts/slideLayout6.xml"/><Relationship Id="rId4" Type="http://schemas.openxmlformats.org/officeDocument/2006/relationships/hyperlink" Target="https://github.com/organizations/BusinessCentralApps/billing/pla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youtu.be/DWUqC2_VukM"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ka.ms/getbuildagent" TargetMode="External"/><Relationship Id="rId2" Type="http://schemas.openxmlformats.org/officeDocument/2006/relationships/hyperlink" Target="https://youtu.be/nTCbCsU-_U8"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1Wliqmobdt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ka.ms/algopte" TargetMode="External"/><Relationship Id="rId2" Type="http://schemas.openxmlformats.org/officeDocument/2006/relationships/hyperlink" Target="https://youtu.be/rWc81EG_sMk"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youtu.be/8d0uN_Ii4gw"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youtu.be/Ps3QRzxcS0M"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youtu.be/uI21ZaPOmL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BusinessCentralApps/BingMaps.PTE/blob/main/.github/AL-Go-Settings.json"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icrosoft/AL-Go/blob/main/Scenarios/UseAzureKeyVault.md"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youtu.be/cWwFD9z_H-Q"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aka.ms/collaborate"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youtu.be/_7qi10kxEMw"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ka.ms/getbc" TargetMode="External"/><Relationship Id="rId2" Type="http://schemas.openxmlformats.org/officeDocument/2006/relationships/hyperlink" Target="https://vscode.de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s://youtu.be/NfJwNP4agWA"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aka.ms/devicelogin" TargetMode="External"/><Relationship Id="rId2" Type="http://schemas.openxmlformats.org/officeDocument/2006/relationships/hyperlink" Target="https://youtu.be/tBYTigwVps8"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https://youtu.be/5hKzVHFmFZY"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github.com/en/get-started/quickstart/github-flow" TargetMode="Externa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youtu.be/yVqaZ9tO9r8"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https://youtu.be/pcaItdYDzyY"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s://youtu.be/r8GLwRQgS7Y"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settings/tokens" TargetMode="External"/><Relationship Id="rId2" Type="http://schemas.openxmlformats.org/officeDocument/2006/relationships/hyperlink" Target="https://youtu.be/-MLpszyMKds"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hyperlink" Target="https://youtu.be/u5e_D5VF7cg" TargetMode="Externa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BusinessCentralApps/BingMaps.AppSource/blob/main/.AL-Go/settings.json"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youtu.be/FyRzIU03E9w" TargetMode="Externa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youtu.be/6Vi_5u4me7o" TargetMode="Externa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hyperlink" Target="https://aka.ms/AL-Go-PTE" TargetMode="External"/><Relationship Id="rId2" Type="http://schemas.openxmlformats.org/officeDocument/2006/relationships/hyperlink" Target="https://youtu.be/n_g4qHEhHcI"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hyperlink" Target="https://youtu.be/eYzfmOFHVBM" TargetMode="Externa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hyperlink" Target="https://youtu.be/a06eetoPaAU" TargetMode="Externa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s://businesscentralapps.blob.core.windows.net/bingmaps-pte/latest/bingmaps-pte-apps.zip" TargetMode="External"/><Relationship Id="rId2" Type="http://schemas.openxmlformats.org/officeDocument/2006/relationships/hyperlink" Target="https://youtu.be/JRNkieZUoSM"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hyperlink" Target="https://youtu.be/wW9pKhd2sAs"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hyperlink" Target="https://youtu.be/p9-qu3JOuPw"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hyperlink" Target="https://github.com/microsoft/AL-Go/issues"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microsoft/AL-Go-PTE@v1.5" TargetMode="External"/><Relationship Id="rId2" Type="http://schemas.openxmlformats.org/officeDocument/2006/relationships/hyperlink" Target="https://youtu.be/BqirSCS5ohM"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s://github.com/microsoft/AL-Go/blob/main/Scenarios/settings.md#run-alpipeline-script-override"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6.xml.rels><?xml version="1.0" encoding="UTF-8" standalone="yes"?>
<Relationships xmlns="http://schemas.openxmlformats.org/package/2006/relationships"><Relationship Id="rId3" Type="http://schemas.openxmlformats.org/officeDocument/2006/relationships/hyperlink" Target="https://github.com/microsoft/AL-Go" TargetMode="External"/><Relationship Id="rId2" Type="http://schemas.openxmlformats.org/officeDocument/2006/relationships/hyperlink" Target="https://youtu.be/aBb6gRc--Hc" TargetMode="External"/><Relationship Id="rId1" Type="http://schemas.openxmlformats.org/officeDocument/2006/relationships/slideLayout" Target="../slideLayouts/slideLayout4.xml"/><Relationship Id="rId4" Type="http://schemas.openxmlformats.org/officeDocument/2006/relationships/hyperlink" Target="https://github.com/settings/tokens" TargetMode="External"/></Relationships>
</file>

<file path=ppt/slides/_rels/slide87.xml.rels><?xml version="1.0" encoding="UTF-8" standalone="yes"?>
<Relationships xmlns="http://schemas.openxmlformats.org/package/2006/relationships"><Relationship Id="rId2" Type="http://schemas.openxmlformats.org/officeDocument/2006/relationships/hyperlink" Target="https://youtu.be/8enFctM3Rvc" TargetMode="Externa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hyperlink" Target="https://youtu.be/1jqncbYtxV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hyperlink" Target="https://youtu.be/9YudXcrgnE0" TargetMode="Externa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hyperlink" Target="https://youtu.be/PpucybnnnD8" TargetMode="Externa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aka.ms/al-go-appsource" TargetMode="External"/><Relationship Id="rId2" Type="http://schemas.openxmlformats.org/officeDocument/2006/relationships/hyperlink" Target="https://aka.ms/al-go-pte" TargetMode="Externa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AL-Go for GitHub</a:t>
            </a:r>
            <a:br>
              <a:rPr lang="en-US" dirty="0"/>
            </a:br>
            <a:r>
              <a:rPr lang="en-US" dirty="0"/>
              <a:t>Workshop</a:t>
            </a:r>
          </a:p>
        </p:txBody>
      </p:sp>
      <p:sp>
        <p:nvSpPr>
          <p:cNvPr id="5" name="Text Placeholder 4"/>
          <p:cNvSpPr>
            <a:spLocks noGrp="1"/>
          </p:cNvSpPr>
          <p:nvPr>
            <p:ph type="body" sz="quarter" idx="12"/>
          </p:nvPr>
        </p:nvSpPr>
        <p:spPr>
          <a:xfrm>
            <a:off x="582042" y="3962400"/>
            <a:ext cx="7266197" cy="1692771"/>
          </a:xfrm>
        </p:spPr>
        <p:txBody>
          <a:bodyPr/>
          <a:lstStyle/>
          <a:p>
            <a:r>
              <a:rPr lang="en-US" b="1" i="1" dirty="0"/>
              <a:t>Freddy Kristiansen</a:t>
            </a:r>
          </a:p>
          <a:p>
            <a:r>
              <a:rPr lang="en-US" dirty="0"/>
              <a:t>Technical Evangelist</a:t>
            </a:r>
          </a:p>
          <a:p>
            <a:endParaRPr lang="en-US" dirty="0"/>
          </a:p>
          <a:p>
            <a:endParaRPr lang="en-US" dirty="0"/>
          </a:p>
          <a:p>
            <a:r>
              <a:rPr lang="en-US" dirty="0"/>
              <a:t>https://aka.ms</a:t>
            </a:r>
            <a:r>
              <a:rPr lang="en-US"/>
              <a:t>/ALGoWorkshop</a:t>
            </a:r>
            <a:endParaRPr lang="en-US" dirty="0"/>
          </a:p>
        </p:txBody>
      </p:sp>
    </p:spTree>
    <p:extLst>
      <p:ext uri="{BB962C8B-B14F-4D97-AF65-F5344CB8AC3E}">
        <p14:creationId xmlns:p14="http://schemas.microsoft.com/office/powerpoint/2010/main" val="4718670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2C22-21AD-DB84-7072-740F4BBE63F1}"/>
              </a:ext>
            </a:extLst>
          </p:cNvPr>
          <p:cNvSpPr>
            <a:spLocks noGrp="1"/>
          </p:cNvSpPr>
          <p:nvPr>
            <p:ph type="title"/>
          </p:nvPr>
        </p:nvSpPr>
        <p:spPr/>
        <p:txBody>
          <a:bodyPr/>
          <a:lstStyle/>
          <a:p>
            <a:r>
              <a:rPr lang="en-US" dirty="0"/>
              <a:t>Working with GitHub</a:t>
            </a:r>
            <a:endParaRPr lang="en-DK" dirty="0"/>
          </a:p>
        </p:txBody>
      </p:sp>
      <p:sp>
        <p:nvSpPr>
          <p:cNvPr id="3" name="Text Placeholder 2">
            <a:extLst>
              <a:ext uri="{FF2B5EF4-FFF2-40B4-BE49-F238E27FC236}">
                <a16:creationId xmlns:a16="http://schemas.microsoft.com/office/drawing/2014/main" id="{F6E442B1-E066-9404-7A51-91CC02E3689E}"/>
              </a:ext>
            </a:extLst>
          </p:cNvPr>
          <p:cNvSpPr>
            <a:spLocks noGrp="1"/>
          </p:cNvSpPr>
          <p:nvPr>
            <p:ph type="body" sz="quarter" idx="10"/>
          </p:nvPr>
        </p:nvSpPr>
        <p:spPr>
          <a:xfrm>
            <a:off x="586390" y="1434370"/>
            <a:ext cx="11018520" cy="3681008"/>
          </a:xfrm>
        </p:spPr>
        <p:txBody>
          <a:bodyPr/>
          <a:lstStyle/>
          <a:p>
            <a:r>
              <a:rPr lang="en-US" dirty="0"/>
              <a:t>Every user needs a personal GitHub account</a:t>
            </a:r>
          </a:p>
          <a:p>
            <a:pPr lvl="1"/>
            <a:r>
              <a:rPr lang="en-US" dirty="0"/>
              <a:t>You can have any number of private or public repositories under your personal account.</a:t>
            </a:r>
          </a:p>
          <a:p>
            <a:pPr lvl="1"/>
            <a:r>
              <a:rPr lang="en-US" dirty="0"/>
              <a:t>This is your work area; this is not where you store production code</a:t>
            </a:r>
          </a:p>
          <a:p>
            <a:r>
              <a:rPr lang="en-US" dirty="0"/>
              <a:t>A user can be a member of any number of organizations</a:t>
            </a:r>
          </a:p>
          <a:p>
            <a:pPr lvl="1"/>
            <a:r>
              <a:rPr lang="en-US" dirty="0"/>
              <a:t>An organization can have any number of private or public repositories</a:t>
            </a:r>
          </a:p>
          <a:p>
            <a:pPr lvl="1"/>
            <a:r>
              <a:rPr lang="en-US" dirty="0"/>
              <a:t>This is for production code</a:t>
            </a:r>
          </a:p>
          <a:p>
            <a:r>
              <a:rPr lang="en-US" dirty="0"/>
              <a:t>A user can have access to any number of repositories</a:t>
            </a:r>
          </a:p>
          <a:p>
            <a:pPr lvl="1"/>
            <a:r>
              <a:rPr lang="en-US" dirty="0"/>
              <a:t>Making a user a member of a single repository works, but it might come with some problems</a:t>
            </a:r>
          </a:p>
          <a:p>
            <a:pPr lvl="1"/>
            <a:r>
              <a:rPr lang="en-US" dirty="0"/>
              <a:t>Organize your organizations and repositories wisely.</a:t>
            </a:r>
          </a:p>
        </p:txBody>
      </p:sp>
    </p:spTree>
    <p:extLst>
      <p:ext uri="{BB962C8B-B14F-4D97-AF65-F5344CB8AC3E}">
        <p14:creationId xmlns:p14="http://schemas.microsoft.com/office/powerpoint/2010/main" val="15248296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22A5E4-48EA-3206-5E7C-310283D61477}"/>
              </a:ext>
            </a:extLst>
          </p:cNvPr>
          <p:cNvSpPr>
            <a:spLocks noGrp="1"/>
          </p:cNvSpPr>
          <p:nvPr>
            <p:ph type="title"/>
          </p:nvPr>
        </p:nvSpPr>
        <p:spPr/>
        <p:txBody>
          <a:bodyPr/>
          <a:lstStyle/>
          <a:p>
            <a:r>
              <a:rPr lang="en-US" dirty="0"/>
              <a:t>Personal vs. Organizational accounts</a:t>
            </a:r>
            <a:endParaRPr lang="en-DK" dirty="0"/>
          </a:p>
        </p:txBody>
      </p:sp>
      <p:sp>
        <p:nvSpPr>
          <p:cNvPr id="4" name="Text Placeholder 3">
            <a:extLst>
              <a:ext uri="{FF2B5EF4-FFF2-40B4-BE49-F238E27FC236}">
                <a16:creationId xmlns:a16="http://schemas.microsoft.com/office/drawing/2014/main" id="{179069E0-4DFD-8894-41BA-9264D1D0AF8E}"/>
              </a:ext>
            </a:extLst>
          </p:cNvPr>
          <p:cNvSpPr>
            <a:spLocks noGrp="1"/>
          </p:cNvSpPr>
          <p:nvPr>
            <p:ph type="body" sz="quarter" idx="10"/>
          </p:nvPr>
        </p:nvSpPr>
        <p:spPr>
          <a:xfrm>
            <a:off x="584199" y="1435100"/>
            <a:ext cx="5661479" cy="4099584"/>
          </a:xfrm>
        </p:spPr>
        <p:txBody>
          <a:bodyPr/>
          <a:lstStyle/>
          <a:p>
            <a:r>
              <a:rPr lang="en-US" sz="2400" dirty="0"/>
              <a:t>Your identity on GitHub</a:t>
            </a:r>
          </a:p>
          <a:p>
            <a:r>
              <a:rPr lang="en-US" sz="2400" dirty="0"/>
              <a:t>Sandbox for your work</a:t>
            </a:r>
          </a:p>
          <a:p>
            <a:r>
              <a:rPr lang="en-US" sz="2400" dirty="0"/>
              <a:t>Unlimited private and public repos</a:t>
            </a:r>
          </a:p>
          <a:p>
            <a:r>
              <a:rPr lang="en-US" sz="2400" dirty="0"/>
              <a:t>Most people will use just one</a:t>
            </a:r>
          </a:p>
          <a:p>
            <a:endParaRPr lang="en-US" sz="2400" dirty="0"/>
          </a:p>
          <a:p>
            <a:r>
              <a:rPr lang="en-US" sz="2400" dirty="0">
                <a:hlinkClick r:id="rId2"/>
              </a:rPr>
              <a:t>Free vs. Pro ($4)</a:t>
            </a:r>
            <a:endParaRPr lang="en-US" sz="2400" dirty="0"/>
          </a:p>
          <a:p>
            <a:r>
              <a:rPr lang="en-US" sz="2400" dirty="0">
                <a:hlinkClick r:id="rId3"/>
              </a:rPr>
              <a:t>GitHub Actions execution minutes</a:t>
            </a:r>
            <a:endParaRPr lang="en-US" sz="2400" dirty="0"/>
          </a:p>
          <a:p>
            <a:pPr lvl="1"/>
            <a:r>
              <a:rPr lang="en-US" sz="1600" dirty="0"/>
              <a:t>2000 vs. 3000 min/month</a:t>
            </a:r>
          </a:p>
          <a:p>
            <a:pPr lvl="1"/>
            <a:r>
              <a:rPr lang="en-US" sz="1600" dirty="0"/>
              <a:t>Windows OS consumes 2 minutes per minute</a:t>
            </a:r>
            <a:r>
              <a:rPr lang="en-US" sz="1600" dirty="0">
                <a:sym typeface="Wingdings" panose="05000000000000000000" pitchFamily="2" charset="2"/>
              </a:rPr>
              <a:t></a:t>
            </a:r>
            <a:endParaRPr lang="en-US" sz="1600" dirty="0"/>
          </a:p>
        </p:txBody>
      </p:sp>
      <p:sp>
        <p:nvSpPr>
          <p:cNvPr id="5" name="Text Placeholder 4">
            <a:extLst>
              <a:ext uri="{FF2B5EF4-FFF2-40B4-BE49-F238E27FC236}">
                <a16:creationId xmlns:a16="http://schemas.microsoft.com/office/drawing/2014/main" id="{7380FB52-44C4-03DE-97B8-B0772F4E77CA}"/>
              </a:ext>
            </a:extLst>
          </p:cNvPr>
          <p:cNvSpPr>
            <a:spLocks noGrp="1"/>
          </p:cNvSpPr>
          <p:nvPr>
            <p:ph type="body" sz="quarter" idx="12"/>
          </p:nvPr>
        </p:nvSpPr>
        <p:spPr>
          <a:xfrm>
            <a:off x="6397170" y="1435100"/>
            <a:ext cx="5661479" cy="4099584"/>
          </a:xfrm>
        </p:spPr>
        <p:txBody>
          <a:bodyPr/>
          <a:lstStyle/>
          <a:p>
            <a:r>
              <a:rPr lang="en-US" sz="2400" dirty="0"/>
              <a:t>Enhances collaboration</a:t>
            </a:r>
          </a:p>
          <a:p>
            <a:r>
              <a:rPr lang="en-US" sz="2400" dirty="0"/>
              <a:t>Belongs to a user or an org</a:t>
            </a:r>
          </a:p>
          <a:p>
            <a:r>
              <a:rPr lang="en-US" sz="2400" dirty="0"/>
              <a:t>Unlimited private and public repos</a:t>
            </a:r>
          </a:p>
          <a:p>
            <a:r>
              <a:rPr lang="en-US" sz="2400" dirty="0"/>
              <a:t>Can have any number of members</a:t>
            </a:r>
          </a:p>
          <a:p>
            <a:endParaRPr lang="en-US" sz="2400" dirty="0"/>
          </a:p>
          <a:p>
            <a:r>
              <a:rPr lang="en-US" sz="2400" dirty="0">
                <a:hlinkClick r:id="rId4"/>
              </a:rPr>
              <a:t>Free vs. Team ($4) vs. Enterprise ($21)</a:t>
            </a:r>
            <a:endParaRPr lang="en-US" sz="2400" dirty="0"/>
          </a:p>
          <a:p>
            <a:r>
              <a:rPr lang="en-US" sz="2400" dirty="0">
                <a:hlinkClick r:id="rId3"/>
              </a:rPr>
              <a:t>GitHub Actions execution minutes</a:t>
            </a:r>
            <a:endParaRPr lang="en-US" sz="2400" dirty="0"/>
          </a:p>
          <a:p>
            <a:pPr lvl="1"/>
            <a:r>
              <a:rPr lang="en-US" sz="1600" dirty="0"/>
              <a:t>2000 vs. 3000 vs. 50.000 min/month</a:t>
            </a:r>
          </a:p>
          <a:p>
            <a:pPr lvl="1"/>
            <a:r>
              <a:rPr lang="en-US" sz="1600" dirty="0"/>
              <a:t>Windows OS consumes 2 minutes per minute</a:t>
            </a: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11494091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6A0BCB-D505-4A19-20C7-16D1880877A2}"/>
              </a:ext>
            </a:extLst>
          </p:cNvPr>
          <p:cNvSpPr>
            <a:spLocks noGrp="1"/>
          </p:cNvSpPr>
          <p:nvPr>
            <p:ph type="title"/>
          </p:nvPr>
        </p:nvSpPr>
        <p:spPr/>
        <p:txBody>
          <a:bodyPr/>
          <a:lstStyle/>
          <a:p>
            <a:r>
              <a:rPr lang="en-US" dirty="0"/>
              <a:t>When to use organizational accounts</a:t>
            </a:r>
            <a:endParaRPr lang="en-DK" dirty="0"/>
          </a:p>
        </p:txBody>
      </p:sp>
      <p:sp>
        <p:nvSpPr>
          <p:cNvPr id="6" name="Text Placeholder 5">
            <a:extLst>
              <a:ext uri="{FF2B5EF4-FFF2-40B4-BE49-F238E27FC236}">
                <a16:creationId xmlns:a16="http://schemas.microsoft.com/office/drawing/2014/main" id="{75A73395-BD71-62DF-E1AC-C3ECAFF8F14A}"/>
              </a:ext>
            </a:extLst>
          </p:cNvPr>
          <p:cNvSpPr>
            <a:spLocks noGrp="1"/>
          </p:cNvSpPr>
          <p:nvPr>
            <p:ph type="body" sz="quarter" idx="10"/>
          </p:nvPr>
        </p:nvSpPr>
        <p:spPr>
          <a:xfrm>
            <a:off x="586390" y="1434370"/>
            <a:ext cx="11018520" cy="4715137"/>
          </a:xfrm>
        </p:spPr>
        <p:txBody>
          <a:bodyPr/>
          <a:lstStyle/>
          <a:p>
            <a:r>
              <a:rPr lang="en-US" dirty="0"/>
              <a:t>Owner of organization owns the code</a:t>
            </a:r>
          </a:p>
          <a:p>
            <a:pPr lvl="1"/>
            <a:r>
              <a:rPr lang="en-US" dirty="0"/>
              <a:t>Can share secrets, GitHub runners, access tokens and more</a:t>
            </a:r>
          </a:p>
          <a:p>
            <a:r>
              <a:rPr lang="en-US" dirty="0"/>
              <a:t>ISVs implementing AppSource apps</a:t>
            </a:r>
          </a:p>
          <a:p>
            <a:pPr lvl="1"/>
            <a:r>
              <a:rPr lang="en-US" dirty="0"/>
              <a:t>Should place these in one or more repositories in one organization</a:t>
            </a:r>
          </a:p>
          <a:p>
            <a:pPr lvl="1"/>
            <a:r>
              <a:rPr lang="en-US" dirty="0"/>
              <a:t>Likely Teams Account ($4 per user/month)</a:t>
            </a:r>
          </a:p>
          <a:p>
            <a:r>
              <a:rPr lang="en-US" dirty="0"/>
              <a:t>VARs implementing Per Tenant Extensions</a:t>
            </a:r>
          </a:p>
          <a:p>
            <a:pPr lvl="1"/>
            <a:r>
              <a:rPr lang="en-US" dirty="0"/>
              <a:t>Should place those in an organization owned by the customer with the partner as collaborator</a:t>
            </a:r>
          </a:p>
          <a:p>
            <a:pPr lvl="1"/>
            <a:r>
              <a:rPr lang="en-US" dirty="0"/>
              <a:t>VARs likely will need their own org. with a Teams Account ($4 per user/month)</a:t>
            </a:r>
          </a:p>
          <a:p>
            <a:pPr lvl="1"/>
            <a:r>
              <a:rPr lang="en-US" dirty="0"/>
              <a:t>Free account is likely sufficient for Customer organization account</a:t>
            </a:r>
          </a:p>
          <a:p>
            <a:endParaRPr lang="en-US" dirty="0"/>
          </a:p>
          <a:p>
            <a:r>
              <a:rPr lang="en-US" dirty="0"/>
              <a:t>Open Source apps can be public - other apps should be private</a:t>
            </a:r>
          </a:p>
        </p:txBody>
      </p:sp>
    </p:spTree>
    <p:extLst>
      <p:ext uri="{BB962C8B-B14F-4D97-AF65-F5344CB8AC3E}">
        <p14:creationId xmlns:p14="http://schemas.microsoft.com/office/powerpoint/2010/main" val="6967996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3870-B70B-74E9-D24B-563C01E702DB}"/>
              </a:ext>
            </a:extLst>
          </p:cNvPr>
          <p:cNvSpPr>
            <a:spLocks noGrp="1"/>
          </p:cNvSpPr>
          <p:nvPr>
            <p:ph type="title"/>
          </p:nvPr>
        </p:nvSpPr>
        <p:spPr/>
        <p:txBody>
          <a:bodyPr/>
          <a:lstStyle/>
          <a:p>
            <a:r>
              <a:rPr lang="en-US" dirty="0"/>
              <a:t>Organizational accounts</a:t>
            </a:r>
            <a:endParaRPr lang="en-DK" dirty="0"/>
          </a:p>
        </p:txBody>
      </p:sp>
      <p:sp>
        <p:nvSpPr>
          <p:cNvPr id="3" name="Text Placeholder 2">
            <a:extLst>
              <a:ext uri="{FF2B5EF4-FFF2-40B4-BE49-F238E27FC236}">
                <a16:creationId xmlns:a16="http://schemas.microsoft.com/office/drawing/2014/main" id="{7AFD3892-EB2C-6C21-78AF-9895DD589934}"/>
              </a:ext>
            </a:extLst>
          </p:cNvPr>
          <p:cNvSpPr>
            <a:spLocks noGrp="1"/>
          </p:cNvSpPr>
          <p:nvPr>
            <p:ph type="body" sz="quarter" idx="10"/>
          </p:nvPr>
        </p:nvSpPr>
        <p:spPr>
          <a:xfrm>
            <a:off x="586390" y="1434370"/>
            <a:ext cx="11018520" cy="2942344"/>
          </a:xfrm>
        </p:spPr>
        <p:txBody>
          <a:bodyPr/>
          <a:lstStyle/>
          <a:p>
            <a:r>
              <a:rPr lang="en-US" sz="2800" dirty="0"/>
              <a:t>Shared runners</a:t>
            </a:r>
          </a:p>
          <a:p>
            <a:pPr lvl="1"/>
            <a:r>
              <a:rPr lang="en-US" dirty="0"/>
              <a:t>Runners defined on the organization can be used by all repositories</a:t>
            </a:r>
          </a:p>
          <a:p>
            <a:pPr lvl="1"/>
            <a:r>
              <a:rPr lang="en-US" dirty="0"/>
              <a:t>Enterprise accounts can create runner groups and assign policies</a:t>
            </a:r>
          </a:p>
          <a:p>
            <a:r>
              <a:rPr lang="en-US" sz="2800" dirty="0"/>
              <a:t>Shared secrets (not for free plan)</a:t>
            </a:r>
          </a:p>
          <a:p>
            <a:pPr lvl="1"/>
            <a:r>
              <a:rPr lang="en-US" dirty="0"/>
              <a:t>Teams or Enterprise accounts can create secrets on the organization and share to repositories</a:t>
            </a:r>
          </a:p>
          <a:p>
            <a:r>
              <a:rPr lang="en-US" dirty="0"/>
              <a:t>Shared cost</a:t>
            </a:r>
          </a:p>
          <a:p>
            <a:pPr lvl="1"/>
            <a:r>
              <a:rPr lang="en-US" dirty="0"/>
              <a:t>Billing goes to organization instead of your personal plan</a:t>
            </a:r>
            <a:endParaRPr lang="en-DK" dirty="0"/>
          </a:p>
        </p:txBody>
      </p:sp>
    </p:spTree>
    <p:extLst>
      <p:ext uri="{BB962C8B-B14F-4D97-AF65-F5344CB8AC3E}">
        <p14:creationId xmlns:p14="http://schemas.microsoft.com/office/powerpoint/2010/main" val="16469262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AB7A0-9988-E3D4-2B02-1972B868FB00}"/>
              </a:ext>
            </a:extLst>
          </p:cNvPr>
          <p:cNvSpPr>
            <a:spLocks noGrp="1"/>
          </p:cNvSpPr>
          <p:nvPr>
            <p:ph type="title"/>
          </p:nvPr>
        </p:nvSpPr>
        <p:spPr>
          <a:xfrm>
            <a:off x="588263" y="457200"/>
            <a:ext cx="11018520" cy="553998"/>
          </a:xfrm>
        </p:spPr>
        <p:txBody>
          <a:bodyPr/>
          <a:lstStyle/>
          <a:p>
            <a:r>
              <a:rPr lang="en-US" dirty="0">
                <a:hlinkClick r:id="rId2"/>
              </a:rPr>
              <a:t>TASK: Let’s get started</a:t>
            </a:r>
            <a:endParaRPr lang="en-DK" dirty="0"/>
          </a:p>
        </p:txBody>
      </p:sp>
      <p:sp>
        <p:nvSpPr>
          <p:cNvPr id="6" name="Text Placeholder 5">
            <a:extLst>
              <a:ext uri="{FF2B5EF4-FFF2-40B4-BE49-F238E27FC236}">
                <a16:creationId xmlns:a16="http://schemas.microsoft.com/office/drawing/2014/main" id="{45BD922E-6919-1975-F30C-9822EB6B2548}"/>
              </a:ext>
            </a:extLst>
          </p:cNvPr>
          <p:cNvSpPr>
            <a:spLocks noGrp="1"/>
          </p:cNvSpPr>
          <p:nvPr>
            <p:ph type="body" sz="quarter" idx="10"/>
          </p:nvPr>
        </p:nvSpPr>
        <p:spPr>
          <a:xfrm>
            <a:off x="586390" y="1434370"/>
            <a:ext cx="11018520" cy="1834348"/>
          </a:xfrm>
        </p:spPr>
        <p:txBody>
          <a:bodyPr/>
          <a:lstStyle/>
          <a:p>
            <a:r>
              <a:rPr lang="en-US" dirty="0"/>
              <a:t>Sign in to </a:t>
            </a:r>
            <a:r>
              <a:rPr lang="en-US" dirty="0">
                <a:hlinkClick r:id="rId3"/>
              </a:rPr>
              <a:t>https://github.com</a:t>
            </a:r>
            <a:r>
              <a:rPr lang="en-US" dirty="0"/>
              <a:t> (Sign up if necessary)</a:t>
            </a:r>
          </a:p>
          <a:p>
            <a:r>
              <a:rPr lang="en-US" dirty="0"/>
              <a:t>Create a free test organization for the workshop</a:t>
            </a:r>
          </a:p>
          <a:p>
            <a:pPr lvl="1"/>
            <a:r>
              <a:rPr lang="en-US" dirty="0"/>
              <a:t>We will delete this again at the end</a:t>
            </a:r>
          </a:p>
          <a:p>
            <a:endParaRPr lang="en-DK" dirty="0"/>
          </a:p>
        </p:txBody>
      </p:sp>
      <p:sp>
        <p:nvSpPr>
          <p:cNvPr id="2" name="TextBox 1">
            <a:extLst>
              <a:ext uri="{FF2B5EF4-FFF2-40B4-BE49-F238E27FC236}">
                <a16:creationId xmlns:a16="http://schemas.microsoft.com/office/drawing/2014/main" id="{79A7C952-782D-3B05-985D-EA5FFF92B1B2}"/>
              </a:ext>
            </a:extLst>
          </p:cNvPr>
          <p:cNvSpPr txBox="1"/>
          <p:nvPr/>
        </p:nvSpPr>
        <p:spPr>
          <a:xfrm>
            <a:off x="5949696" y="5827776"/>
            <a:ext cx="65" cy="307777"/>
          </a:xfrm>
          <a:prstGeom prst="rect">
            <a:avLst/>
          </a:prstGeom>
          <a:noFill/>
        </p:spPr>
        <p:txBody>
          <a:bodyPr wrap="none" lIns="0" tIns="0" rIns="0" bIns="0" rtlCol="0">
            <a:spAutoFit/>
          </a:bodyPr>
          <a:lstStyle/>
          <a:p>
            <a:pPr algn="l"/>
            <a:endParaRPr lang="en-DK" sz="2000" dirty="0" err="1"/>
          </a:p>
        </p:txBody>
      </p:sp>
    </p:spTree>
    <p:extLst>
      <p:ext uri="{BB962C8B-B14F-4D97-AF65-F5344CB8AC3E}">
        <p14:creationId xmlns:p14="http://schemas.microsoft.com/office/powerpoint/2010/main" val="13367684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6F0C-026C-5928-4BEB-8213039DB436}"/>
              </a:ext>
            </a:extLst>
          </p:cNvPr>
          <p:cNvSpPr>
            <a:spLocks noGrp="1"/>
          </p:cNvSpPr>
          <p:nvPr>
            <p:ph type="title"/>
          </p:nvPr>
        </p:nvSpPr>
        <p:spPr/>
        <p:txBody>
          <a:bodyPr/>
          <a:lstStyle/>
          <a:p>
            <a:r>
              <a:rPr lang="en-US" dirty="0"/>
              <a:t>GitHub hosted runners vs. self hosted runners</a:t>
            </a:r>
          </a:p>
        </p:txBody>
      </p:sp>
      <p:sp>
        <p:nvSpPr>
          <p:cNvPr id="3" name="Text Placeholder 2">
            <a:extLst>
              <a:ext uri="{FF2B5EF4-FFF2-40B4-BE49-F238E27FC236}">
                <a16:creationId xmlns:a16="http://schemas.microsoft.com/office/drawing/2014/main" id="{E067D7E2-937E-F18E-11C4-E6F84491FD52}"/>
              </a:ext>
            </a:extLst>
          </p:cNvPr>
          <p:cNvSpPr>
            <a:spLocks noGrp="1"/>
          </p:cNvSpPr>
          <p:nvPr>
            <p:ph type="body" sz="quarter" idx="10"/>
          </p:nvPr>
        </p:nvSpPr>
        <p:spPr>
          <a:xfrm>
            <a:off x="584200" y="1435100"/>
            <a:ext cx="5671004" cy="4395049"/>
          </a:xfrm>
        </p:spPr>
        <p:txBody>
          <a:bodyPr/>
          <a:lstStyle/>
          <a:p>
            <a:r>
              <a:rPr lang="en-US" sz="2400" dirty="0"/>
              <a:t>No caching</a:t>
            </a:r>
          </a:p>
          <a:p>
            <a:r>
              <a:rPr lang="en-US" sz="2400" dirty="0"/>
              <a:t>Typical build time from ~15 minutes</a:t>
            </a:r>
          </a:p>
          <a:p>
            <a:r>
              <a:rPr lang="en-US" sz="2400" dirty="0"/>
              <a:t>Zero maintenance</a:t>
            </a:r>
          </a:p>
          <a:p>
            <a:r>
              <a:rPr lang="en-US" sz="2400" dirty="0"/>
              <a:t>Likely enough for customer org</a:t>
            </a:r>
          </a:p>
          <a:p>
            <a:r>
              <a:rPr lang="en-US" sz="2400" dirty="0"/>
              <a:t>Unlimited minutes for public repositories</a:t>
            </a:r>
          </a:p>
          <a:p>
            <a:r>
              <a:rPr lang="en-US" sz="2400" dirty="0"/>
              <a:t>Limited minutes for private repositories</a:t>
            </a:r>
          </a:p>
          <a:p>
            <a:pPr lvl="1"/>
            <a:r>
              <a:rPr lang="en-US" sz="1600" dirty="0"/>
              <a:t>2000 minutes (= 1000 Windows minutes)</a:t>
            </a:r>
          </a:p>
          <a:p>
            <a:pPr lvl="1"/>
            <a:r>
              <a:rPr lang="en-US" sz="1600" dirty="0"/>
              <a:t>Enough for ~2 builds per day</a:t>
            </a:r>
          </a:p>
          <a:p>
            <a:pPr lvl="1"/>
            <a:r>
              <a:rPr lang="en-US" sz="1600" dirty="0"/>
              <a:t>Additional Windows minutes</a:t>
            </a:r>
          </a:p>
          <a:p>
            <a:endParaRPr lang="en-DK" sz="2400" dirty="0"/>
          </a:p>
        </p:txBody>
      </p:sp>
      <p:sp>
        <p:nvSpPr>
          <p:cNvPr id="4" name="Text Placeholder 3">
            <a:extLst>
              <a:ext uri="{FF2B5EF4-FFF2-40B4-BE49-F238E27FC236}">
                <a16:creationId xmlns:a16="http://schemas.microsoft.com/office/drawing/2014/main" id="{E95A6CBB-3D3B-3CA8-3671-5C236B78E330}"/>
              </a:ext>
            </a:extLst>
          </p:cNvPr>
          <p:cNvSpPr>
            <a:spLocks noGrp="1"/>
          </p:cNvSpPr>
          <p:nvPr>
            <p:ph type="body" sz="quarter" idx="12"/>
          </p:nvPr>
        </p:nvSpPr>
        <p:spPr>
          <a:xfrm>
            <a:off x="6397171" y="1435100"/>
            <a:ext cx="5671004" cy="3508653"/>
          </a:xfrm>
        </p:spPr>
        <p:txBody>
          <a:bodyPr/>
          <a:lstStyle/>
          <a:p>
            <a:r>
              <a:rPr lang="en-US" sz="2400" dirty="0"/>
              <a:t>Caching of artifacts and images</a:t>
            </a:r>
          </a:p>
          <a:p>
            <a:r>
              <a:rPr lang="en-US" sz="2400" dirty="0"/>
              <a:t>Typical build time from ~5 minutes</a:t>
            </a:r>
          </a:p>
          <a:p>
            <a:r>
              <a:rPr lang="en-US" sz="2400" dirty="0"/>
              <a:t>Some maintenance / renewal required</a:t>
            </a:r>
          </a:p>
          <a:p>
            <a:r>
              <a:rPr lang="en-US" sz="2400" dirty="0"/>
              <a:t>Likely demand for ISV/VAR orgs</a:t>
            </a:r>
          </a:p>
          <a:p>
            <a:r>
              <a:rPr lang="en-US" sz="2400" dirty="0"/>
              <a:t>Unlimited minutes for public repositories</a:t>
            </a:r>
          </a:p>
          <a:p>
            <a:r>
              <a:rPr lang="en-US" sz="2400" dirty="0"/>
              <a:t>Unlimited minutes for private repositories </a:t>
            </a:r>
            <a:endParaRPr lang="en-DK" sz="2400" dirty="0"/>
          </a:p>
          <a:p>
            <a:endParaRPr lang="en-DK" sz="2400" dirty="0"/>
          </a:p>
        </p:txBody>
      </p:sp>
    </p:spTree>
    <p:extLst>
      <p:ext uri="{BB962C8B-B14F-4D97-AF65-F5344CB8AC3E}">
        <p14:creationId xmlns:p14="http://schemas.microsoft.com/office/powerpoint/2010/main" val="29271871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8F20-4A91-CA9D-8BDB-86C95C79D17A}"/>
              </a:ext>
            </a:extLst>
          </p:cNvPr>
          <p:cNvSpPr>
            <a:spLocks noGrp="1"/>
          </p:cNvSpPr>
          <p:nvPr>
            <p:ph type="title"/>
          </p:nvPr>
        </p:nvSpPr>
        <p:spPr/>
        <p:txBody>
          <a:bodyPr/>
          <a:lstStyle/>
          <a:p>
            <a:r>
              <a:rPr lang="en-US" dirty="0"/>
              <a:t>Self hosted runners</a:t>
            </a:r>
            <a:endParaRPr lang="en-DK" dirty="0"/>
          </a:p>
        </p:txBody>
      </p:sp>
      <p:sp>
        <p:nvSpPr>
          <p:cNvPr id="5" name="Text Placeholder 4">
            <a:extLst>
              <a:ext uri="{FF2B5EF4-FFF2-40B4-BE49-F238E27FC236}">
                <a16:creationId xmlns:a16="http://schemas.microsoft.com/office/drawing/2014/main" id="{4A86266E-E70C-EE8B-5B2A-8C7E2135941C}"/>
              </a:ext>
            </a:extLst>
          </p:cNvPr>
          <p:cNvSpPr>
            <a:spLocks noGrp="1"/>
          </p:cNvSpPr>
          <p:nvPr>
            <p:ph type="body" sz="quarter" idx="10"/>
          </p:nvPr>
        </p:nvSpPr>
        <p:spPr>
          <a:xfrm>
            <a:off x="586390" y="1434370"/>
            <a:ext cx="11018520" cy="1834348"/>
          </a:xfrm>
        </p:spPr>
        <p:txBody>
          <a:bodyPr/>
          <a:lstStyle/>
          <a:p>
            <a:r>
              <a:rPr lang="en-US" dirty="0"/>
              <a:t>Running on your own hardware or on a VM</a:t>
            </a:r>
          </a:p>
          <a:p>
            <a:pPr lvl="1"/>
            <a:r>
              <a:rPr lang="en-US" dirty="0"/>
              <a:t>You carry the cost for running the hardware / VM</a:t>
            </a:r>
          </a:p>
          <a:p>
            <a:r>
              <a:rPr lang="en-US" dirty="0"/>
              <a:t>Not recommended for public repositories</a:t>
            </a:r>
          </a:p>
          <a:p>
            <a:r>
              <a:rPr lang="en-US" dirty="0"/>
              <a:t>Auto scaling not yet supported for GitHub Actions and Azure VMs</a:t>
            </a:r>
          </a:p>
        </p:txBody>
      </p:sp>
    </p:spTree>
    <p:extLst>
      <p:ext uri="{BB962C8B-B14F-4D97-AF65-F5344CB8AC3E}">
        <p14:creationId xmlns:p14="http://schemas.microsoft.com/office/powerpoint/2010/main" val="31691034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AB7A0-9988-E3D4-2B02-1972B868FB00}"/>
              </a:ext>
            </a:extLst>
          </p:cNvPr>
          <p:cNvSpPr>
            <a:spLocks noGrp="1"/>
          </p:cNvSpPr>
          <p:nvPr>
            <p:ph type="title"/>
          </p:nvPr>
        </p:nvSpPr>
        <p:spPr>
          <a:xfrm>
            <a:off x="588263" y="457200"/>
            <a:ext cx="11018520" cy="553998"/>
          </a:xfrm>
        </p:spPr>
        <p:txBody>
          <a:bodyPr/>
          <a:lstStyle/>
          <a:p>
            <a:r>
              <a:rPr lang="en-US" dirty="0">
                <a:hlinkClick r:id="rId2"/>
              </a:rPr>
              <a:t>TASK: Create self-hosted runner(s)</a:t>
            </a:r>
            <a:endParaRPr lang="en-DK" dirty="0"/>
          </a:p>
        </p:txBody>
      </p:sp>
      <p:sp>
        <p:nvSpPr>
          <p:cNvPr id="6" name="Text Placeholder 5">
            <a:extLst>
              <a:ext uri="{FF2B5EF4-FFF2-40B4-BE49-F238E27FC236}">
                <a16:creationId xmlns:a16="http://schemas.microsoft.com/office/drawing/2014/main" id="{45BD922E-6919-1975-F30C-9822EB6B2548}"/>
              </a:ext>
            </a:extLst>
          </p:cNvPr>
          <p:cNvSpPr>
            <a:spLocks noGrp="1"/>
          </p:cNvSpPr>
          <p:nvPr>
            <p:ph type="body" sz="quarter" idx="10"/>
          </p:nvPr>
        </p:nvSpPr>
        <p:spPr>
          <a:xfrm>
            <a:off x="586390" y="1434370"/>
            <a:ext cx="11018520" cy="5158335"/>
          </a:xfrm>
        </p:spPr>
        <p:txBody>
          <a:bodyPr/>
          <a:lstStyle/>
          <a:p>
            <a:r>
              <a:rPr lang="en-US" dirty="0"/>
              <a:t>Create a self-hosted runner on your laptop</a:t>
            </a:r>
          </a:p>
          <a:p>
            <a:pPr lvl="1"/>
            <a:r>
              <a:rPr lang="en-US" dirty="0"/>
              <a:t>In a browser, navigate to your organizational settings</a:t>
            </a:r>
          </a:p>
          <a:p>
            <a:pPr lvl="1"/>
            <a:r>
              <a:rPr lang="en-US" dirty="0"/>
              <a:t>Click Actions -&gt;Runners -&gt; New runner</a:t>
            </a:r>
          </a:p>
          <a:p>
            <a:pPr lvl="1"/>
            <a:r>
              <a:rPr lang="en-US" dirty="0"/>
              <a:t>With Windows and x64 selected run the code lines from the script in a PowerShell session</a:t>
            </a:r>
          </a:p>
          <a:p>
            <a:pPr lvl="1"/>
            <a:r>
              <a:rPr lang="en-US" dirty="0"/>
              <a:t>Open a command prompt and run the configure lines in that</a:t>
            </a:r>
          </a:p>
          <a:p>
            <a:pPr lvl="1"/>
            <a:r>
              <a:rPr lang="en-US" dirty="0"/>
              <a:t>Your agent is now ready to serve you</a:t>
            </a:r>
          </a:p>
          <a:p>
            <a:r>
              <a:rPr lang="en-US" dirty="0"/>
              <a:t>Create an Azure VM with a runner (Azure Subscription required)</a:t>
            </a:r>
          </a:p>
          <a:p>
            <a:pPr lvl="1"/>
            <a:r>
              <a:rPr lang="en-US" dirty="0"/>
              <a:t>In a browser, navigate to </a:t>
            </a:r>
            <a:r>
              <a:rPr lang="en-US" dirty="0">
                <a:hlinkClick r:id="rId3"/>
              </a:rPr>
              <a:t>https://aka.ms/getbuildagent</a:t>
            </a:r>
            <a:endParaRPr lang="en-US" dirty="0"/>
          </a:p>
          <a:p>
            <a:pPr lvl="1"/>
            <a:r>
              <a:rPr lang="en-US" dirty="0"/>
              <a:t>Enter resource group, region, </a:t>
            </a:r>
            <a:r>
              <a:rPr lang="en-US" dirty="0" err="1"/>
              <a:t>Vm</a:t>
            </a:r>
            <a:r>
              <a:rPr lang="en-US" dirty="0"/>
              <a:t> Name, Admin Password</a:t>
            </a:r>
          </a:p>
          <a:p>
            <a:pPr lvl="1"/>
            <a:r>
              <a:rPr lang="en-US" dirty="0"/>
              <a:t>Enter token, organization and agent </a:t>
            </a:r>
            <a:r>
              <a:rPr lang="en-US" dirty="0" err="1"/>
              <a:t>url</a:t>
            </a:r>
            <a:r>
              <a:rPr lang="en-US" dirty="0"/>
              <a:t> from the above sample</a:t>
            </a:r>
          </a:p>
          <a:p>
            <a:pPr lvl="1"/>
            <a:r>
              <a:rPr lang="en-US" dirty="0"/>
              <a:t>Press Review + Create, when the deployment is complete, the agent will be ready to serve you</a:t>
            </a:r>
          </a:p>
          <a:p>
            <a:pPr lvl="1"/>
            <a:r>
              <a:rPr lang="en-US" dirty="0"/>
              <a:t>Hourly price ~$0,25</a:t>
            </a:r>
          </a:p>
          <a:p>
            <a:r>
              <a:rPr lang="en-US" dirty="0"/>
              <a:t>We will remove both after the workshop</a:t>
            </a:r>
          </a:p>
        </p:txBody>
      </p:sp>
      <p:sp>
        <p:nvSpPr>
          <p:cNvPr id="2" name="TextBox 1">
            <a:extLst>
              <a:ext uri="{FF2B5EF4-FFF2-40B4-BE49-F238E27FC236}">
                <a16:creationId xmlns:a16="http://schemas.microsoft.com/office/drawing/2014/main" id="{6DE163D6-E719-6D3A-20FD-BA49904CBB48}"/>
              </a:ext>
            </a:extLst>
          </p:cNvPr>
          <p:cNvSpPr txBox="1"/>
          <p:nvPr/>
        </p:nvSpPr>
        <p:spPr>
          <a:xfrm rot="1568331">
            <a:off x="9059517" y="761120"/>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5436799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5AB5-CC4F-D0F7-0D6C-CB14689045B8}"/>
              </a:ext>
            </a:extLst>
          </p:cNvPr>
          <p:cNvSpPr>
            <a:spLocks noGrp="1"/>
          </p:cNvSpPr>
          <p:nvPr>
            <p:ph type="title"/>
          </p:nvPr>
        </p:nvSpPr>
        <p:spPr/>
        <p:txBody>
          <a:bodyPr/>
          <a:lstStyle/>
          <a:p>
            <a:r>
              <a:rPr lang="en-US" dirty="0">
                <a:hlinkClick r:id="rId2"/>
              </a:rPr>
              <a:t>TASK: Modify a few GitHub settings</a:t>
            </a:r>
            <a:endParaRPr lang="en-DK" dirty="0"/>
          </a:p>
        </p:txBody>
      </p:sp>
      <p:sp>
        <p:nvSpPr>
          <p:cNvPr id="3" name="Text Placeholder 2">
            <a:extLst>
              <a:ext uri="{FF2B5EF4-FFF2-40B4-BE49-F238E27FC236}">
                <a16:creationId xmlns:a16="http://schemas.microsoft.com/office/drawing/2014/main" id="{4F56D656-614C-D58C-D05B-9991CD0ADE66}"/>
              </a:ext>
            </a:extLst>
          </p:cNvPr>
          <p:cNvSpPr>
            <a:spLocks noGrp="1"/>
          </p:cNvSpPr>
          <p:nvPr>
            <p:ph type="body" sz="quarter" idx="10"/>
          </p:nvPr>
        </p:nvSpPr>
        <p:spPr>
          <a:xfrm>
            <a:off x="586390" y="1434370"/>
            <a:ext cx="11018520" cy="4050340"/>
          </a:xfrm>
        </p:spPr>
        <p:txBody>
          <a:bodyPr/>
          <a:lstStyle/>
          <a:p>
            <a:r>
              <a:rPr lang="en-US" dirty="0"/>
              <a:t>Organization -&gt; Settings -&gt; Actions -&gt; General</a:t>
            </a:r>
          </a:p>
          <a:p>
            <a:pPr lvl="1"/>
            <a:r>
              <a:rPr lang="en-US" dirty="0"/>
              <a:t>Policies</a:t>
            </a:r>
          </a:p>
          <a:p>
            <a:pPr marL="800100" lvl="2" indent="-342900">
              <a:buFont typeface="Wingdings" panose="05000000000000000000" pitchFamily="2" charset="2"/>
              <a:buChar char="ü"/>
              <a:defRPr/>
            </a:pPr>
            <a:r>
              <a:rPr kumimoji="0" lang="en-US" b="0" i="0" u="none" strike="noStrike" kern="1200" cap="none" spc="0" normalizeH="0" baseline="0" noProof="0" dirty="0" err="1">
                <a:ln>
                  <a:noFill/>
                </a:ln>
                <a:solidFill>
                  <a:srgbClr val="000000"/>
                </a:solidFill>
                <a:effectLst/>
                <a:uLnTx/>
                <a:uFillTx/>
                <a:latin typeface="Segoe UI"/>
                <a:ea typeface="+mn-ea"/>
                <a:cs typeface="+mn-cs"/>
              </a:rPr>
              <a:t>Allo</a:t>
            </a:r>
            <a:r>
              <a:rPr lang="en-US" dirty="0">
                <a:solidFill>
                  <a:srgbClr val="000000"/>
                </a:solidFill>
                <a:latin typeface="Segoe UI"/>
              </a:rPr>
              <a:t>w all actions and reusable workflows</a:t>
            </a:r>
            <a:endParaRPr lang="en-US" dirty="0"/>
          </a:p>
          <a:p>
            <a:pPr lvl="1"/>
            <a:r>
              <a:rPr lang="en-US" dirty="0"/>
              <a:t>Workflow permissions (needed by many workflows)</a:t>
            </a:r>
          </a:p>
          <a:p>
            <a:pPr marL="800100" lvl="2" indent="-342900">
              <a:buFont typeface="Wingdings" panose="05000000000000000000" pitchFamily="2" charset="2"/>
              <a:buChar char="ü"/>
            </a:pPr>
            <a:r>
              <a:rPr lang="en-US" dirty="0"/>
              <a:t>Allow GitHub Actions to create and approve pull requests</a:t>
            </a:r>
          </a:p>
          <a:p>
            <a:r>
              <a:rPr lang="en-US" dirty="0"/>
              <a:t>Organization -&gt; Settings -&gt; Secrets -&gt; Actions</a:t>
            </a:r>
          </a:p>
          <a:p>
            <a:pPr lvl="1"/>
            <a:r>
              <a:rPr lang="en-US" i="1" dirty="0"/>
              <a:t>Organization secrets cannot be used by private repositories with your plan</a:t>
            </a:r>
          </a:p>
          <a:p>
            <a:r>
              <a:rPr lang="en-US" dirty="0"/>
              <a:t>Organization -&gt; People</a:t>
            </a:r>
          </a:p>
          <a:p>
            <a:pPr lvl="1"/>
            <a:r>
              <a:rPr lang="en-US" dirty="0"/>
              <a:t>Invite users -&gt; </a:t>
            </a:r>
            <a:r>
              <a:rPr lang="en-US" dirty="0" err="1"/>
              <a:t>FreddyDK</a:t>
            </a:r>
            <a:endParaRPr lang="en-US" dirty="0"/>
          </a:p>
          <a:p>
            <a:endParaRPr lang="en-DK" dirty="0"/>
          </a:p>
        </p:txBody>
      </p:sp>
    </p:spTree>
    <p:extLst>
      <p:ext uri="{BB962C8B-B14F-4D97-AF65-F5344CB8AC3E}">
        <p14:creationId xmlns:p14="http://schemas.microsoft.com/office/powerpoint/2010/main" val="23918968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329108" cy="1107996"/>
          </a:xfrm>
        </p:spPr>
        <p:txBody>
          <a:bodyPr/>
          <a:lstStyle/>
          <a:p>
            <a:r>
              <a:rPr lang="en-US" dirty="0"/>
              <a:t>Section #2</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034507"/>
            <a:ext cx="7730309" cy="4789003"/>
          </a:xfrm>
        </p:spPr>
        <p:txBody>
          <a:bodyPr/>
          <a:lstStyle/>
          <a:p>
            <a:r>
              <a:rPr lang="en-US" dirty="0"/>
              <a:t>What is AL-Go for GitHub?</a:t>
            </a:r>
          </a:p>
          <a:p>
            <a:pPr lvl="1"/>
            <a:r>
              <a:rPr lang="en-US" dirty="0"/>
              <a:t>The DevOps stairway to heaven</a:t>
            </a:r>
          </a:p>
          <a:p>
            <a:pPr lvl="1"/>
            <a:r>
              <a:rPr lang="en-US" dirty="0"/>
              <a:t>Create your first AL-Go repository</a:t>
            </a:r>
          </a:p>
          <a:p>
            <a:pPr lvl="1"/>
            <a:r>
              <a:rPr lang="en-US" dirty="0"/>
              <a:t>Use the self-hosted runners</a:t>
            </a:r>
          </a:p>
          <a:p>
            <a:pPr lvl="1"/>
            <a:r>
              <a:rPr lang="en-US" dirty="0"/>
              <a:t>Inspect build and artifacts</a:t>
            </a:r>
          </a:p>
          <a:p>
            <a:pPr lvl="1"/>
            <a:r>
              <a:rPr lang="en-US" dirty="0"/>
              <a:t>Versioning strategy</a:t>
            </a:r>
          </a:p>
          <a:p>
            <a:pPr lvl="1"/>
            <a:r>
              <a:rPr lang="en-US" dirty="0"/>
              <a:t>Add a test app to your repository</a:t>
            </a:r>
          </a:p>
          <a:p>
            <a:pPr lvl="1"/>
            <a:r>
              <a:rPr lang="en-US" dirty="0"/>
              <a:t>Single-project vs. multi-project repositories</a:t>
            </a:r>
          </a:p>
          <a:p>
            <a:pPr lvl="1"/>
            <a:r>
              <a:rPr lang="en-US" dirty="0"/>
              <a:t>Settings</a:t>
            </a:r>
          </a:p>
          <a:p>
            <a:pPr lvl="1"/>
            <a:r>
              <a:rPr lang="en-US" dirty="0"/>
              <a:t>Secrets</a:t>
            </a:r>
          </a:p>
          <a:p>
            <a:pPr lvl="1"/>
            <a:r>
              <a:rPr lang="en-US" dirty="0"/>
              <a:t>Test Next Major, Next Minor and Multi Country</a:t>
            </a:r>
          </a:p>
          <a:p>
            <a:pPr lvl="1"/>
            <a:r>
              <a:rPr lang="en-US" dirty="0"/>
              <a:t>Add a performance test app</a:t>
            </a:r>
          </a:p>
          <a:p>
            <a:pPr lvl="2"/>
            <a:endParaRPr lang="en-US" dirty="0"/>
          </a:p>
        </p:txBody>
      </p:sp>
    </p:spTree>
    <p:extLst>
      <p:ext uri="{BB962C8B-B14F-4D97-AF65-F5344CB8AC3E}">
        <p14:creationId xmlns:p14="http://schemas.microsoft.com/office/powerpoint/2010/main" val="12220118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053337" cy="553998"/>
          </a:xfrm>
        </p:spPr>
        <p:txBody>
          <a:bodyPr/>
          <a:lstStyle/>
          <a:p>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166853"/>
            <a:ext cx="7730309" cy="4524315"/>
          </a:xfrm>
        </p:spPr>
        <p:txBody>
          <a:bodyPr/>
          <a:lstStyle/>
          <a:p>
            <a:r>
              <a:rPr lang="en-US" dirty="0"/>
              <a:t>Setting the scene</a:t>
            </a:r>
          </a:p>
          <a:p>
            <a:r>
              <a:rPr lang="en-US" dirty="0"/>
              <a:t>Getting started</a:t>
            </a:r>
          </a:p>
          <a:p>
            <a:r>
              <a:rPr lang="en-US" dirty="0"/>
              <a:t>What is AL-Go for GitHub?</a:t>
            </a:r>
          </a:p>
          <a:p>
            <a:r>
              <a:rPr lang="en-US" dirty="0"/>
              <a:t>Using AL-Go for GitHub</a:t>
            </a:r>
          </a:p>
          <a:p>
            <a:r>
              <a:rPr lang="en-US" dirty="0"/>
              <a:t>Try AL-Go for GitHub with your own App</a:t>
            </a:r>
          </a:p>
          <a:p>
            <a:r>
              <a:rPr lang="en-US" dirty="0"/>
              <a:t>Advanced usage of AL-Go for GitHub</a:t>
            </a:r>
          </a:p>
          <a:p>
            <a:r>
              <a:rPr lang="en-US" dirty="0"/>
              <a:t>Extending AL-Go for GitHub</a:t>
            </a:r>
          </a:p>
          <a:p>
            <a:r>
              <a:rPr lang="en-US" dirty="0"/>
              <a:t>Cleanup</a:t>
            </a:r>
          </a:p>
        </p:txBody>
      </p:sp>
    </p:spTree>
    <p:extLst>
      <p:ext uri="{BB962C8B-B14F-4D97-AF65-F5344CB8AC3E}">
        <p14:creationId xmlns:p14="http://schemas.microsoft.com/office/powerpoint/2010/main" val="4269186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FF89A2-55B6-EBE6-4793-72687429F7B7}"/>
              </a:ext>
            </a:extLst>
          </p:cNvPr>
          <p:cNvSpPr/>
          <p:nvPr/>
        </p:nvSpPr>
        <p:spPr>
          <a:xfrm>
            <a:off x="1806361" y="5829694"/>
            <a:ext cx="8663707"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6" name="Rectangle 5">
            <a:extLst>
              <a:ext uri="{FF2B5EF4-FFF2-40B4-BE49-F238E27FC236}">
                <a16:creationId xmlns:a16="http://schemas.microsoft.com/office/drawing/2014/main" id="{F884A9D1-B739-BE2E-5B9C-686AAB9C8E09}"/>
              </a:ext>
            </a:extLst>
          </p:cNvPr>
          <p:cNvSpPr/>
          <p:nvPr/>
        </p:nvSpPr>
        <p:spPr>
          <a:xfrm>
            <a:off x="2166580" y="5469476"/>
            <a:ext cx="8303488"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10" name="Rectangle 9">
            <a:extLst>
              <a:ext uri="{FF2B5EF4-FFF2-40B4-BE49-F238E27FC236}">
                <a16:creationId xmlns:a16="http://schemas.microsoft.com/office/drawing/2014/main" id="{1AECA23B-DFE7-95DE-27C3-D27E2C4DC8E6}"/>
              </a:ext>
            </a:extLst>
          </p:cNvPr>
          <p:cNvSpPr/>
          <p:nvPr/>
        </p:nvSpPr>
        <p:spPr>
          <a:xfrm>
            <a:off x="2526799" y="5109258"/>
            <a:ext cx="794326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12" name="Rectangle 11">
            <a:extLst>
              <a:ext uri="{FF2B5EF4-FFF2-40B4-BE49-F238E27FC236}">
                <a16:creationId xmlns:a16="http://schemas.microsoft.com/office/drawing/2014/main" id="{760E0063-3ED4-6009-63C4-FB3782BEAB9E}"/>
              </a:ext>
            </a:extLst>
          </p:cNvPr>
          <p:cNvSpPr/>
          <p:nvPr/>
        </p:nvSpPr>
        <p:spPr>
          <a:xfrm>
            <a:off x="2887016" y="4753660"/>
            <a:ext cx="758305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14" name="Rectangle 13">
            <a:extLst>
              <a:ext uri="{FF2B5EF4-FFF2-40B4-BE49-F238E27FC236}">
                <a16:creationId xmlns:a16="http://schemas.microsoft.com/office/drawing/2014/main" id="{1CE60720-D12C-DDB8-B489-0DB2B6FEC275}"/>
              </a:ext>
            </a:extLst>
          </p:cNvPr>
          <p:cNvSpPr/>
          <p:nvPr/>
        </p:nvSpPr>
        <p:spPr>
          <a:xfrm>
            <a:off x="3247232" y="4393442"/>
            <a:ext cx="722283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6" name="Rectangle 15">
            <a:extLst>
              <a:ext uri="{FF2B5EF4-FFF2-40B4-BE49-F238E27FC236}">
                <a16:creationId xmlns:a16="http://schemas.microsoft.com/office/drawing/2014/main" id="{ED7C513D-2F58-5F23-9475-F257DDFD497D}"/>
              </a:ext>
            </a:extLst>
          </p:cNvPr>
          <p:cNvSpPr/>
          <p:nvPr/>
        </p:nvSpPr>
        <p:spPr>
          <a:xfrm>
            <a:off x="3607451" y="4045928"/>
            <a:ext cx="686261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8" name="Rectangle 17">
            <a:extLst>
              <a:ext uri="{FF2B5EF4-FFF2-40B4-BE49-F238E27FC236}">
                <a16:creationId xmlns:a16="http://schemas.microsoft.com/office/drawing/2014/main" id="{51A200F2-432A-BD9E-9EFE-D8BE3C482F41}"/>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20" name="Rectangle 19">
            <a:extLst>
              <a:ext uri="{FF2B5EF4-FFF2-40B4-BE49-F238E27FC236}">
                <a16:creationId xmlns:a16="http://schemas.microsoft.com/office/drawing/2014/main" id="{85C3A862-F642-A440-54FF-04A7A733B424}"/>
              </a:ext>
            </a:extLst>
          </p:cNvPr>
          <p:cNvSpPr/>
          <p:nvPr/>
        </p:nvSpPr>
        <p:spPr>
          <a:xfrm>
            <a:off x="4327885" y="3340511"/>
            <a:ext cx="6142181"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22" name="Rectangle 21">
            <a:extLst>
              <a:ext uri="{FF2B5EF4-FFF2-40B4-BE49-F238E27FC236}">
                <a16:creationId xmlns:a16="http://schemas.microsoft.com/office/drawing/2014/main" id="{070022B6-C44C-63B6-FE36-C585F9C83A6C}"/>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24" name="Rectangle 23">
            <a:extLst>
              <a:ext uri="{FF2B5EF4-FFF2-40B4-BE49-F238E27FC236}">
                <a16:creationId xmlns:a16="http://schemas.microsoft.com/office/drawing/2014/main" id="{36B9A354-0C50-0D38-82B6-C914585C634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26" name="Rectangle 25">
            <a:extLst>
              <a:ext uri="{FF2B5EF4-FFF2-40B4-BE49-F238E27FC236}">
                <a16:creationId xmlns:a16="http://schemas.microsoft.com/office/drawing/2014/main" id="{E5129F18-D16F-FABC-4071-44FF29D9C0C5}"/>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28" name="Rectangle 27">
            <a:extLst>
              <a:ext uri="{FF2B5EF4-FFF2-40B4-BE49-F238E27FC236}">
                <a16:creationId xmlns:a16="http://schemas.microsoft.com/office/drawing/2014/main" id="{A85FE4F3-131A-E980-C675-7B7F8C8BAF4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30" name="Rectangle 29">
            <a:extLst>
              <a:ext uri="{FF2B5EF4-FFF2-40B4-BE49-F238E27FC236}">
                <a16:creationId xmlns:a16="http://schemas.microsoft.com/office/drawing/2014/main" id="{28A7DB81-A6EA-6B69-5FB4-EE23DE260D85}"/>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33" name="Title 32">
            <a:extLst>
              <a:ext uri="{FF2B5EF4-FFF2-40B4-BE49-F238E27FC236}">
                <a16:creationId xmlns:a16="http://schemas.microsoft.com/office/drawing/2014/main" id="{64DAFC72-EF3E-81E3-F7C6-17ADC54F68EE}"/>
              </a:ext>
            </a:extLst>
          </p:cNvPr>
          <p:cNvSpPr>
            <a:spLocks noGrp="1"/>
          </p:cNvSpPr>
          <p:nvPr>
            <p:ph type="title"/>
          </p:nvPr>
        </p:nvSpPr>
        <p:spPr/>
        <p:txBody>
          <a:bodyPr/>
          <a:lstStyle/>
          <a:p>
            <a:r>
              <a:rPr lang="en-US" dirty="0"/>
              <a:t>The DevOps Stairway To Heaven</a:t>
            </a:r>
            <a:endParaRPr lang="en-DK" dirty="0"/>
          </a:p>
        </p:txBody>
      </p:sp>
      <p:sp>
        <p:nvSpPr>
          <p:cNvPr id="5" name="Rectangle 4">
            <a:extLst>
              <a:ext uri="{FF2B5EF4-FFF2-40B4-BE49-F238E27FC236}">
                <a16:creationId xmlns:a16="http://schemas.microsoft.com/office/drawing/2014/main" id="{1EB8CEEE-F6CD-B3C1-E1E9-7610DF155C79}"/>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7" name="Rectangle 6">
            <a:extLst>
              <a:ext uri="{FF2B5EF4-FFF2-40B4-BE49-F238E27FC236}">
                <a16:creationId xmlns:a16="http://schemas.microsoft.com/office/drawing/2014/main" id="{B3DAC00D-1ADE-6473-CAE4-D283DA914D46}"/>
              </a:ext>
            </a:extLst>
          </p:cNvPr>
          <p:cNvSpPr/>
          <p:nvPr/>
        </p:nvSpPr>
        <p:spPr>
          <a:xfrm>
            <a:off x="1436908" y="6189912"/>
            <a:ext cx="8663707"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31" name="Rectangle 30">
            <a:extLst>
              <a:ext uri="{FF2B5EF4-FFF2-40B4-BE49-F238E27FC236}">
                <a16:creationId xmlns:a16="http://schemas.microsoft.com/office/drawing/2014/main" id="{C17A37AE-F5B4-CE13-F0D5-FCD7D49B48AF}"/>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546138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animBg="1"/>
      <p:bldP spid="14" grpId="0" animBg="1"/>
      <p:bldP spid="16" grpId="0" animBg="1"/>
      <p:bldP spid="18" grpId="0" animBg="1"/>
      <p:bldP spid="20" grpId="0" animBg="1"/>
      <p:bldP spid="22" grpId="0" animBg="1"/>
      <p:bldP spid="24" grpId="0" animBg="1"/>
      <p:bldP spid="26" grpId="0" animBg="1"/>
      <p:bldP spid="28" grpId="0" animBg="1"/>
      <p:bldP spid="30"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EE79FB-62C1-D5A9-BF72-908C9A9B90AC}"/>
              </a:ext>
            </a:extLst>
          </p:cNvPr>
          <p:cNvSpPr>
            <a:spLocks noGrp="1"/>
          </p:cNvSpPr>
          <p:nvPr>
            <p:ph type="title"/>
          </p:nvPr>
        </p:nvSpPr>
        <p:spPr/>
        <p:txBody>
          <a:bodyPr/>
          <a:lstStyle/>
          <a:p>
            <a:r>
              <a:rPr lang="en-US" dirty="0">
                <a:hlinkClick r:id="rId2"/>
              </a:rPr>
              <a:t>TASK: Create your first AL-Go repository </a:t>
            </a:r>
            <a:endParaRPr lang="en-DK" dirty="0"/>
          </a:p>
        </p:txBody>
      </p:sp>
      <p:sp>
        <p:nvSpPr>
          <p:cNvPr id="4" name="Text Placeholder 3">
            <a:extLst>
              <a:ext uri="{FF2B5EF4-FFF2-40B4-BE49-F238E27FC236}">
                <a16:creationId xmlns:a16="http://schemas.microsoft.com/office/drawing/2014/main" id="{713CFD68-27E7-2190-BFD0-7294F5A5D898}"/>
              </a:ext>
            </a:extLst>
          </p:cNvPr>
          <p:cNvSpPr>
            <a:spLocks noGrp="1"/>
          </p:cNvSpPr>
          <p:nvPr>
            <p:ph type="body" sz="quarter" idx="10"/>
          </p:nvPr>
        </p:nvSpPr>
        <p:spPr>
          <a:xfrm>
            <a:off x="586390" y="1434370"/>
            <a:ext cx="11605610" cy="3311676"/>
          </a:xfrm>
        </p:spPr>
        <p:txBody>
          <a:bodyPr/>
          <a:lstStyle/>
          <a:p>
            <a:r>
              <a:rPr lang="en-US" dirty="0"/>
              <a:t>In a browser, navigate to </a:t>
            </a:r>
            <a:r>
              <a:rPr lang="en-US" dirty="0">
                <a:hlinkClick r:id="rId3"/>
              </a:rPr>
              <a:t>https://aka.ms/algopte</a:t>
            </a:r>
            <a:endParaRPr lang="en-US" dirty="0"/>
          </a:p>
          <a:p>
            <a:pPr lvl="1"/>
            <a:r>
              <a:rPr lang="en-US" dirty="0"/>
              <a:t>Select </a:t>
            </a:r>
            <a:r>
              <a:rPr lang="en-US" b="1" dirty="0"/>
              <a:t>your organization</a:t>
            </a:r>
            <a:r>
              <a:rPr lang="en-US" dirty="0"/>
              <a:t> as owner and use </a:t>
            </a:r>
            <a:r>
              <a:rPr lang="en-US" b="1" dirty="0"/>
              <a:t>app1</a:t>
            </a:r>
            <a:r>
              <a:rPr lang="en-US" dirty="0"/>
              <a:t> as repository name</a:t>
            </a:r>
          </a:p>
          <a:p>
            <a:pPr lvl="1"/>
            <a:r>
              <a:rPr lang="en-US" dirty="0"/>
              <a:t>Choose </a:t>
            </a:r>
            <a:r>
              <a:rPr lang="en-US" b="1" dirty="0"/>
              <a:t>private</a:t>
            </a:r>
          </a:p>
          <a:p>
            <a:r>
              <a:rPr lang="en-US" dirty="0"/>
              <a:t>In the new repository</a:t>
            </a:r>
          </a:p>
          <a:p>
            <a:pPr lvl="1"/>
            <a:r>
              <a:rPr lang="en-US" dirty="0"/>
              <a:t>Under </a:t>
            </a:r>
            <a:r>
              <a:rPr lang="en-US" b="1" dirty="0"/>
              <a:t>Actions</a:t>
            </a:r>
            <a:r>
              <a:rPr lang="en-US" dirty="0"/>
              <a:t>, select </a:t>
            </a:r>
            <a:r>
              <a:rPr lang="en-US" b="1" dirty="0"/>
              <a:t>Create a new app</a:t>
            </a:r>
            <a:r>
              <a:rPr lang="en-US" dirty="0"/>
              <a:t> and click </a:t>
            </a:r>
            <a:r>
              <a:rPr lang="en-US" b="1" dirty="0"/>
              <a:t>Run workflow</a:t>
            </a:r>
          </a:p>
          <a:p>
            <a:pPr lvl="2"/>
            <a:r>
              <a:rPr lang="en-US" dirty="0"/>
              <a:t>Specify values for </a:t>
            </a:r>
            <a:r>
              <a:rPr lang="en-US" b="1" dirty="0"/>
              <a:t>name</a:t>
            </a:r>
            <a:r>
              <a:rPr lang="en-US" dirty="0"/>
              <a:t>, </a:t>
            </a:r>
            <a:r>
              <a:rPr lang="en-US" b="1" dirty="0"/>
              <a:t>publisher</a:t>
            </a:r>
            <a:r>
              <a:rPr lang="en-US" dirty="0"/>
              <a:t>, </a:t>
            </a:r>
            <a:r>
              <a:rPr lang="en-US" b="1" dirty="0"/>
              <a:t>ID range </a:t>
            </a:r>
            <a:r>
              <a:rPr lang="en-US" dirty="0"/>
              <a:t>and click </a:t>
            </a:r>
            <a:r>
              <a:rPr lang="en-US" b="1" dirty="0"/>
              <a:t>Run Workflow</a:t>
            </a:r>
          </a:p>
          <a:p>
            <a:pPr lvl="1"/>
            <a:r>
              <a:rPr lang="en-US" dirty="0"/>
              <a:t>After the </a:t>
            </a:r>
            <a:r>
              <a:rPr lang="en-US" b="1" dirty="0"/>
              <a:t>workflow completes</a:t>
            </a:r>
            <a:r>
              <a:rPr lang="en-US" dirty="0"/>
              <a:t>, you will have a new </a:t>
            </a:r>
            <a:r>
              <a:rPr lang="en-US" b="1" dirty="0"/>
              <a:t>pull request</a:t>
            </a:r>
          </a:p>
          <a:p>
            <a:pPr lvl="2"/>
            <a:r>
              <a:rPr lang="en-US" dirty="0"/>
              <a:t>Inspect and </a:t>
            </a:r>
            <a:r>
              <a:rPr lang="en-US" b="1" dirty="0"/>
              <a:t>merge the PR </a:t>
            </a:r>
            <a:r>
              <a:rPr lang="en-US" dirty="0"/>
              <a:t>and see that it kicks off a </a:t>
            </a:r>
            <a:r>
              <a:rPr lang="en-US" b="1" dirty="0"/>
              <a:t>CI/CD </a:t>
            </a:r>
            <a:r>
              <a:rPr lang="en-US" dirty="0"/>
              <a:t>workflow</a:t>
            </a:r>
          </a:p>
          <a:p>
            <a:pPr lvl="2"/>
            <a:endParaRPr lang="en-US" dirty="0"/>
          </a:p>
        </p:txBody>
      </p:sp>
    </p:spTree>
    <p:extLst>
      <p:ext uri="{BB962C8B-B14F-4D97-AF65-F5344CB8AC3E}">
        <p14:creationId xmlns:p14="http://schemas.microsoft.com/office/powerpoint/2010/main" val="11295058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9069-93B9-45AC-3285-2C0B67614AFC}"/>
              </a:ext>
            </a:extLst>
          </p:cNvPr>
          <p:cNvSpPr>
            <a:spLocks noGrp="1"/>
          </p:cNvSpPr>
          <p:nvPr>
            <p:ph type="title"/>
          </p:nvPr>
        </p:nvSpPr>
        <p:spPr/>
        <p:txBody>
          <a:bodyPr/>
          <a:lstStyle/>
          <a:p>
            <a:r>
              <a:rPr lang="en-US" dirty="0">
                <a:hlinkClick r:id="rId2"/>
              </a:rPr>
              <a:t>TASK: Use the self-hosted runners</a:t>
            </a:r>
            <a:endParaRPr lang="en-DK" dirty="0"/>
          </a:p>
        </p:txBody>
      </p:sp>
      <p:sp>
        <p:nvSpPr>
          <p:cNvPr id="3" name="Text Placeholder 2">
            <a:extLst>
              <a:ext uri="{FF2B5EF4-FFF2-40B4-BE49-F238E27FC236}">
                <a16:creationId xmlns:a16="http://schemas.microsoft.com/office/drawing/2014/main" id="{8C357AD1-891D-D0D9-2367-B5BD831F4541}"/>
              </a:ext>
            </a:extLst>
          </p:cNvPr>
          <p:cNvSpPr>
            <a:spLocks noGrp="1"/>
          </p:cNvSpPr>
          <p:nvPr>
            <p:ph type="body" sz="quarter" idx="10"/>
          </p:nvPr>
        </p:nvSpPr>
        <p:spPr>
          <a:xfrm>
            <a:off x="586390" y="1434370"/>
            <a:ext cx="11018520" cy="2129814"/>
          </a:xfrm>
        </p:spPr>
        <p:txBody>
          <a:bodyPr/>
          <a:lstStyle/>
          <a:p>
            <a:r>
              <a:rPr lang="en-US" dirty="0"/>
              <a:t>In your repository</a:t>
            </a:r>
          </a:p>
          <a:p>
            <a:pPr lvl="1"/>
            <a:r>
              <a:rPr lang="en-US" dirty="0"/>
              <a:t>Under </a:t>
            </a:r>
            <a:r>
              <a:rPr lang="en-US" b="1" dirty="0"/>
              <a:t>Code</a:t>
            </a:r>
          </a:p>
          <a:p>
            <a:pPr lvl="2"/>
            <a:r>
              <a:rPr lang="en-US" dirty="0"/>
              <a:t>Modify </a:t>
            </a:r>
            <a:r>
              <a:rPr lang="en-US" b="1" dirty="0"/>
              <a:t>.</a:t>
            </a:r>
            <a:r>
              <a:rPr lang="en-US" b="1" dirty="0" err="1"/>
              <a:t>github</a:t>
            </a:r>
            <a:r>
              <a:rPr lang="en-US" b="1" dirty="0"/>
              <a:t>/AL-Go-</a:t>
            </a:r>
            <a:r>
              <a:rPr lang="en-US" b="1" dirty="0" err="1"/>
              <a:t>Settings.json</a:t>
            </a:r>
            <a:r>
              <a:rPr lang="en-US" dirty="0"/>
              <a:t> and insert </a:t>
            </a:r>
            <a:r>
              <a:rPr lang="en-US" b="1" dirty="0"/>
              <a:t>"</a:t>
            </a:r>
            <a:r>
              <a:rPr lang="en-US" b="1" dirty="0" err="1"/>
              <a:t>githubrunner</a:t>
            </a:r>
            <a:r>
              <a:rPr lang="en-US" b="1" dirty="0"/>
              <a:t>":  "self-hosted"</a:t>
            </a:r>
          </a:p>
          <a:p>
            <a:pPr lvl="1"/>
            <a:r>
              <a:rPr lang="en-US" dirty="0"/>
              <a:t>Commit </a:t>
            </a:r>
            <a:r>
              <a:rPr lang="en-US" b="1" dirty="0"/>
              <a:t>directly </a:t>
            </a:r>
            <a:r>
              <a:rPr lang="en-US" dirty="0"/>
              <a:t>to main branch</a:t>
            </a:r>
          </a:p>
          <a:p>
            <a:pPr lvl="1"/>
            <a:r>
              <a:rPr lang="en-US" dirty="0"/>
              <a:t>Under </a:t>
            </a:r>
            <a:r>
              <a:rPr lang="en-US" b="1" dirty="0"/>
              <a:t>Actions</a:t>
            </a:r>
            <a:r>
              <a:rPr lang="en-US" dirty="0"/>
              <a:t> -&gt; </a:t>
            </a:r>
            <a:r>
              <a:rPr lang="en-US" b="1" dirty="0"/>
              <a:t>CI/CD</a:t>
            </a:r>
            <a:r>
              <a:rPr lang="en-US" dirty="0"/>
              <a:t>, click </a:t>
            </a:r>
            <a:r>
              <a:rPr lang="en-US" b="1" dirty="0"/>
              <a:t>Run Workflow</a:t>
            </a:r>
          </a:p>
          <a:p>
            <a:pPr lvl="2"/>
            <a:endParaRPr lang="en-US" dirty="0"/>
          </a:p>
        </p:txBody>
      </p:sp>
      <p:sp>
        <p:nvSpPr>
          <p:cNvPr id="5" name="TextBox 4">
            <a:extLst>
              <a:ext uri="{FF2B5EF4-FFF2-40B4-BE49-F238E27FC236}">
                <a16:creationId xmlns:a16="http://schemas.microsoft.com/office/drawing/2014/main" id="{24B09588-E0D9-93B2-FC07-00612D75BA98}"/>
              </a:ext>
            </a:extLst>
          </p:cNvPr>
          <p:cNvSpPr txBox="1"/>
          <p:nvPr/>
        </p:nvSpPr>
        <p:spPr>
          <a:xfrm rot="1568331">
            <a:off x="9059517" y="761120"/>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41580970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F241-C739-935C-A23E-B601B33F4D1D}"/>
              </a:ext>
            </a:extLst>
          </p:cNvPr>
          <p:cNvSpPr>
            <a:spLocks noGrp="1"/>
          </p:cNvSpPr>
          <p:nvPr>
            <p:ph type="title"/>
          </p:nvPr>
        </p:nvSpPr>
        <p:spPr/>
        <p:txBody>
          <a:bodyPr/>
          <a:lstStyle/>
          <a:p>
            <a:r>
              <a:rPr lang="en-US" dirty="0"/>
              <a:t>Inspecting the build</a:t>
            </a:r>
            <a:endParaRPr lang="en-DK" dirty="0"/>
          </a:p>
        </p:txBody>
      </p:sp>
      <p:pic>
        <p:nvPicPr>
          <p:cNvPr id="7" name="Picture 6">
            <a:extLst>
              <a:ext uri="{FF2B5EF4-FFF2-40B4-BE49-F238E27FC236}">
                <a16:creationId xmlns:a16="http://schemas.microsoft.com/office/drawing/2014/main" id="{68C1BDE2-D65D-403C-396B-355734F87187}"/>
              </a:ext>
            </a:extLst>
          </p:cNvPr>
          <p:cNvPicPr>
            <a:picLocks noChangeAspect="1"/>
          </p:cNvPicPr>
          <p:nvPr/>
        </p:nvPicPr>
        <p:blipFill>
          <a:blip r:embed="rId2"/>
          <a:stretch>
            <a:fillRect/>
          </a:stretch>
        </p:blipFill>
        <p:spPr>
          <a:xfrm>
            <a:off x="604071" y="1166497"/>
            <a:ext cx="10983858" cy="4525006"/>
          </a:xfrm>
          <a:prstGeom prst="rect">
            <a:avLst/>
          </a:prstGeom>
        </p:spPr>
      </p:pic>
      <p:sp>
        <p:nvSpPr>
          <p:cNvPr id="8" name="Speech Bubble: Rectangle with Corners Rounded 7">
            <a:extLst>
              <a:ext uri="{FF2B5EF4-FFF2-40B4-BE49-F238E27FC236}">
                <a16:creationId xmlns:a16="http://schemas.microsoft.com/office/drawing/2014/main" id="{09F5BC2E-75C7-A76A-C849-BBFCA11ABA4B}"/>
              </a:ext>
            </a:extLst>
          </p:cNvPr>
          <p:cNvSpPr/>
          <p:nvPr/>
        </p:nvSpPr>
        <p:spPr bwMode="auto">
          <a:xfrm>
            <a:off x="8372475" y="1927210"/>
            <a:ext cx="3619500" cy="553998"/>
          </a:xfrm>
          <a:prstGeom prst="wedgeRoundRectCallout">
            <a:avLst>
              <a:gd name="adj1" fmla="val -94724"/>
              <a:gd name="adj2" fmla="val -6816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 of artifacts generated</a:t>
            </a:r>
            <a:endParaRPr lang="en-DK" sz="2000" dirty="0" err="1">
              <a:solidFill>
                <a:srgbClr val="FFFFFF"/>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C397D101-FA5D-3B2F-3266-ECE71E84C375}"/>
              </a:ext>
            </a:extLst>
          </p:cNvPr>
          <p:cNvSpPr/>
          <p:nvPr/>
        </p:nvSpPr>
        <p:spPr bwMode="auto">
          <a:xfrm>
            <a:off x="6324600" y="4470124"/>
            <a:ext cx="3619500" cy="553998"/>
          </a:xfrm>
          <a:prstGeom prst="wedgeRoundRectCallout">
            <a:avLst>
              <a:gd name="adj1" fmla="val -107882"/>
              <a:gd name="adj2" fmla="val -22290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1 job per project</a:t>
            </a:r>
            <a:endParaRPr lang="en-DK" sz="2000" dirty="0" err="1">
              <a:solidFill>
                <a:srgbClr val="FFFFFF"/>
              </a:soli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1CC38D54-0977-106B-1E38-BA87B5D6F163}"/>
              </a:ext>
            </a:extLst>
          </p:cNvPr>
          <p:cNvSpPr/>
          <p:nvPr/>
        </p:nvSpPr>
        <p:spPr bwMode="auto">
          <a:xfrm>
            <a:off x="1726024" y="2344545"/>
            <a:ext cx="6501382" cy="553998"/>
          </a:xfrm>
          <a:prstGeom prst="wedgeRoundRectCallout">
            <a:avLst>
              <a:gd name="adj1" fmla="val 27225"/>
              <a:gd name="adj2" fmla="val 12611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Continuous deployment – 1 job per environment</a:t>
            </a:r>
            <a:endParaRPr lang="en-DK" sz="2000" dirty="0" err="1">
              <a:solidFill>
                <a:srgbClr val="FFFFFF"/>
              </a:solidFill>
              <a:ea typeface="Segoe UI" pitchFamily="34" charset="0"/>
              <a:cs typeface="Segoe UI" pitchFamily="34" charset="0"/>
            </a:endParaRPr>
          </a:p>
        </p:txBody>
      </p:sp>
      <p:sp>
        <p:nvSpPr>
          <p:cNvPr id="14" name="Speech Bubble: Rectangle with Corners Rounded 13">
            <a:extLst>
              <a:ext uri="{FF2B5EF4-FFF2-40B4-BE49-F238E27FC236}">
                <a16:creationId xmlns:a16="http://schemas.microsoft.com/office/drawing/2014/main" id="{523F3F38-48A0-867B-E04D-E410DE48C6BC}"/>
              </a:ext>
            </a:extLst>
          </p:cNvPr>
          <p:cNvSpPr/>
          <p:nvPr/>
        </p:nvSpPr>
        <p:spPr bwMode="auto">
          <a:xfrm>
            <a:off x="1866900" y="335500"/>
            <a:ext cx="3619500" cy="553998"/>
          </a:xfrm>
          <a:prstGeom prst="wedgeRoundRectCallout">
            <a:avLst>
              <a:gd name="adj1" fmla="val -14724"/>
              <a:gd name="adj2" fmla="val 19488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Success or failure</a:t>
            </a:r>
            <a:endParaRPr lang="en-DK" sz="2000" dirty="0" err="1">
              <a:solidFill>
                <a:srgbClr val="FFFFFF"/>
              </a:solidFill>
              <a:ea typeface="Segoe UI" pitchFamily="34" charset="0"/>
              <a:cs typeface="Segoe UI" pitchFamily="34" charset="0"/>
            </a:endParaRPr>
          </a:p>
        </p:txBody>
      </p:sp>
      <p:sp>
        <p:nvSpPr>
          <p:cNvPr id="16" name="Speech Bubble: Rectangle with Corners Rounded 15">
            <a:extLst>
              <a:ext uri="{FF2B5EF4-FFF2-40B4-BE49-F238E27FC236}">
                <a16:creationId xmlns:a16="http://schemas.microsoft.com/office/drawing/2014/main" id="{D622F011-3DB7-B8F0-FCD5-F0C2A2400E6E}"/>
              </a:ext>
            </a:extLst>
          </p:cNvPr>
          <p:cNvSpPr/>
          <p:nvPr/>
        </p:nvSpPr>
        <p:spPr bwMode="auto">
          <a:xfrm>
            <a:off x="3676650" y="5137505"/>
            <a:ext cx="3619500" cy="834670"/>
          </a:xfrm>
          <a:prstGeom prst="wedgeRoundRectCallout">
            <a:avLst>
              <a:gd name="adj1" fmla="val -40514"/>
              <a:gd name="adj2" fmla="val -12279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Check for updates to </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AL-Go System Files</a:t>
            </a:r>
            <a:endParaRPr lang="en-DK" sz="2000" dirty="0" err="1">
              <a:solidFill>
                <a:srgbClr val="FFFFFF"/>
              </a:solidFill>
              <a:ea typeface="Segoe UI" pitchFamily="34" charset="0"/>
              <a:cs typeface="Segoe UI" pitchFamily="34" charset="0"/>
            </a:endParaRPr>
          </a:p>
        </p:txBody>
      </p:sp>
      <p:sp>
        <p:nvSpPr>
          <p:cNvPr id="18" name="Speech Bubble: Rectangle with Corners Rounded 17">
            <a:extLst>
              <a:ext uri="{FF2B5EF4-FFF2-40B4-BE49-F238E27FC236}">
                <a16:creationId xmlns:a16="http://schemas.microsoft.com/office/drawing/2014/main" id="{42801A51-DE84-B6A3-51B2-0C83F6539AA4}"/>
              </a:ext>
            </a:extLst>
          </p:cNvPr>
          <p:cNvSpPr/>
          <p:nvPr/>
        </p:nvSpPr>
        <p:spPr bwMode="auto">
          <a:xfrm>
            <a:off x="57150" y="4521279"/>
            <a:ext cx="2124075" cy="553998"/>
          </a:xfrm>
          <a:prstGeom prst="wedgeRoundRectCallout">
            <a:avLst>
              <a:gd name="adj1" fmla="val 11285"/>
              <a:gd name="adj2" fmla="val -21603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Initialize</a:t>
            </a:r>
            <a:endParaRPr lang="en-DK" sz="2000" dirty="0" err="1">
              <a:solidFill>
                <a:srgbClr val="FFFFFF"/>
              </a:solidFill>
              <a:ea typeface="Segoe UI" pitchFamily="34" charset="0"/>
              <a:cs typeface="Segoe UI" pitchFamily="34" charset="0"/>
            </a:endParaRPr>
          </a:p>
        </p:txBody>
      </p:sp>
      <p:sp>
        <p:nvSpPr>
          <p:cNvPr id="20" name="Speech Bubble: Rectangle with Corners Rounded 19">
            <a:extLst>
              <a:ext uri="{FF2B5EF4-FFF2-40B4-BE49-F238E27FC236}">
                <a16:creationId xmlns:a16="http://schemas.microsoft.com/office/drawing/2014/main" id="{0BFAF1D8-A787-D8CA-2769-94C05A096991}"/>
              </a:ext>
            </a:extLst>
          </p:cNvPr>
          <p:cNvSpPr/>
          <p:nvPr/>
        </p:nvSpPr>
        <p:spPr bwMode="auto">
          <a:xfrm>
            <a:off x="9944100" y="3802743"/>
            <a:ext cx="2124075" cy="553998"/>
          </a:xfrm>
          <a:prstGeom prst="wedgeRoundRectCallout">
            <a:avLst>
              <a:gd name="adj1" fmla="val -60015"/>
              <a:gd name="adj2" fmla="val -9739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Post process</a:t>
            </a:r>
            <a:endParaRPr lang="en-DK" sz="2000" dirty="0" err="1">
              <a:solidFill>
                <a:srgbClr val="FFFFFF"/>
              </a:solidFill>
              <a:ea typeface="Segoe UI" pitchFamily="34" charset="0"/>
              <a:cs typeface="Segoe UI" pitchFamily="34" charset="0"/>
            </a:endParaRPr>
          </a:p>
        </p:txBody>
      </p:sp>
      <p:sp>
        <p:nvSpPr>
          <p:cNvPr id="22" name="Speech Bubble: Rectangle with Corners Rounded 21">
            <a:extLst>
              <a:ext uri="{FF2B5EF4-FFF2-40B4-BE49-F238E27FC236}">
                <a16:creationId xmlns:a16="http://schemas.microsoft.com/office/drawing/2014/main" id="{82CD36DB-702C-B2AF-968D-6E2F75065CD0}"/>
              </a:ext>
            </a:extLst>
          </p:cNvPr>
          <p:cNvSpPr/>
          <p:nvPr/>
        </p:nvSpPr>
        <p:spPr bwMode="auto">
          <a:xfrm>
            <a:off x="5838825" y="115192"/>
            <a:ext cx="3619500" cy="553998"/>
          </a:xfrm>
          <a:prstGeom prst="wedgeRoundRectCallout">
            <a:avLst>
              <a:gd name="adj1" fmla="val -83408"/>
              <a:gd name="adj2" fmla="val 217239"/>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Total duration for workflow</a:t>
            </a:r>
            <a:endParaRPr lang="en-DK" sz="2000" dirty="0" err="1">
              <a:solidFill>
                <a:srgbClr val="FFFFFF"/>
              </a:solidFill>
              <a:ea typeface="Segoe UI" pitchFamily="34" charset="0"/>
              <a:cs typeface="Segoe UI" pitchFamily="34" charset="0"/>
            </a:endParaRPr>
          </a:p>
        </p:txBody>
      </p:sp>
      <p:sp>
        <p:nvSpPr>
          <p:cNvPr id="24" name="Speech Bubble: Rectangle with Corners Rounded 23">
            <a:extLst>
              <a:ext uri="{FF2B5EF4-FFF2-40B4-BE49-F238E27FC236}">
                <a16:creationId xmlns:a16="http://schemas.microsoft.com/office/drawing/2014/main" id="{04E7CCBF-B79C-8C13-B5D9-C0A7415883E9}"/>
              </a:ext>
            </a:extLst>
          </p:cNvPr>
          <p:cNvSpPr/>
          <p:nvPr/>
        </p:nvSpPr>
        <p:spPr bwMode="auto">
          <a:xfrm>
            <a:off x="8227406" y="809121"/>
            <a:ext cx="3619500" cy="962790"/>
          </a:xfrm>
          <a:prstGeom prst="wedgeRoundRectCallout">
            <a:avLst>
              <a:gd name="adj1" fmla="val -121303"/>
              <a:gd name="adj2" fmla="val 4989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Minutes spend by GitHub hosted runners</a:t>
            </a: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658324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0" grpId="0" animBg="1"/>
      <p:bldP spid="22"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3E9B-B395-73FE-4E53-DAFE0833B3B8}"/>
              </a:ext>
            </a:extLst>
          </p:cNvPr>
          <p:cNvSpPr>
            <a:spLocks noGrp="1"/>
          </p:cNvSpPr>
          <p:nvPr>
            <p:ph type="title"/>
          </p:nvPr>
        </p:nvSpPr>
        <p:spPr/>
        <p:txBody>
          <a:bodyPr/>
          <a:lstStyle/>
          <a:p>
            <a:r>
              <a:rPr lang="en-US" dirty="0"/>
              <a:t>Annotations and artifacts</a:t>
            </a:r>
            <a:endParaRPr lang="en-DK" dirty="0"/>
          </a:p>
        </p:txBody>
      </p:sp>
      <p:pic>
        <p:nvPicPr>
          <p:cNvPr id="5" name="Picture 4">
            <a:extLst>
              <a:ext uri="{FF2B5EF4-FFF2-40B4-BE49-F238E27FC236}">
                <a16:creationId xmlns:a16="http://schemas.microsoft.com/office/drawing/2014/main" id="{F1DE1FFC-7D58-7EB4-5F67-F7037C7F1D8B}"/>
              </a:ext>
            </a:extLst>
          </p:cNvPr>
          <p:cNvPicPr>
            <a:picLocks noChangeAspect="1"/>
          </p:cNvPicPr>
          <p:nvPr/>
        </p:nvPicPr>
        <p:blipFill>
          <a:blip r:embed="rId2"/>
          <a:stretch>
            <a:fillRect/>
          </a:stretch>
        </p:blipFill>
        <p:spPr>
          <a:xfrm>
            <a:off x="588263" y="1351845"/>
            <a:ext cx="11012437" cy="5048955"/>
          </a:xfrm>
          <a:prstGeom prst="rect">
            <a:avLst/>
          </a:prstGeom>
        </p:spPr>
      </p:pic>
      <p:sp>
        <p:nvSpPr>
          <p:cNvPr id="6" name="Speech Bubble: Rectangle with Corners Rounded 5">
            <a:extLst>
              <a:ext uri="{FF2B5EF4-FFF2-40B4-BE49-F238E27FC236}">
                <a16:creationId xmlns:a16="http://schemas.microsoft.com/office/drawing/2014/main" id="{0A5AFB50-037D-43C1-2DF1-7AC6DDE057EE}"/>
              </a:ext>
            </a:extLst>
          </p:cNvPr>
          <p:cNvSpPr/>
          <p:nvPr/>
        </p:nvSpPr>
        <p:spPr bwMode="auto">
          <a:xfrm>
            <a:off x="5076826" y="1166214"/>
            <a:ext cx="6877050" cy="1972027"/>
          </a:xfrm>
          <a:prstGeom prst="wedgeRoundRectCallout">
            <a:avLst>
              <a:gd name="adj1" fmla="val -97976"/>
              <a:gd name="adj2" fmla="val -2126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u="sng" dirty="0">
                <a:solidFill>
                  <a:srgbClr val="FFFFFF"/>
                </a:solidFill>
                <a:ea typeface="Segoe UI" pitchFamily="34" charset="0"/>
                <a:cs typeface="Segoe UI" pitchFamily="34" charset="0"/>
              </a:rPr>
              <a:t>Information and warnings</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No performance test apps found</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No test apps found</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No previous release found</a:t>
            </a:r>
          </a:p>
          <a:p>
            <a:pPr algn="ctr"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7" name="Speech Bubble: Rectangle with Corners Rounded 6">
            <a:extLst>
              <a:ext uri="{FF2B5EF4-FFF2-40B4-BE49-F238E27FC236}">
                <a16:creationId xmlns:a16="http://schemas.microsoft.com/office/drawing/2014/main" id="{6036E798-71C7-45E1-D90F-DFE9D9D59215}"/>
              </a:ext>
            </a:extLst>
          </p:cNvPr>
          <p:cNvSpPr/>
          <p:nvPr/>
        </p:nvSpPr>
        <p:spPr bwMode="auto">
          <a:xfrm>
            <a:off x="3924301" y="3999515"/>
            <a:ext cx="5229224" cy="553998"/>
          </a:xfrm>
          <a:prstGeom prst="wedgeRoundRectCallout">
            <a:avLst>
              <a:gd name="adj1" fmla="val -72722"/>
              <a:gd name="adj2" fmla="val 22239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.zip file containing the apps in this project</a:t>
            </a:r>
            <a:endParaRPr lang="en-DK" sz="2000" dirty="0" err="1">
              <a:solidFill>
                <a:srgbClr val="FFFFFF"/>
              </a:solidFill>
              <a:ea typeface="Segoe UI" pitchFamily="34" charset="0"/>
              <a:cs typeface="Segoe UI" pitchFamily="34" charset="0"/>
            </a:endParaRPr>
          </a:p>
        </p:txBody>
      </p:sp>
      <p:sp>
        <p:nvSpPr>
          <p:cNvPr id="8" name="Speech Bubble: Rectangle with Corners Rounded 7">
            <a:extLst>
              <a:ext uri="{FF2B5EF4-FFF2-40B4-BE49-F238E27FC236}">
                <a16:creationId xmlns:a16="http://schemas.microsoft.com/office/drawing/2014/main" id="{24FC76C5-D966-949B-0BAD-CEF199F08B00}"/>
              </a:ext>
            </a:extLst>
          </p:cNvPr>
          <p:cNvSpPr/>
          <p:nvPr/>
        </p:nvSpPr>
        <p:spPr bwMode="auto">
          <a:xfrm>
            <a:off x="5314951" y="5647340"/>
            <a:ext cx="5229224" cy="553998"/>
          </a:xfrm>
          <a:prstGeom prst="wedgeRoundRectCallout">
            <a:avLst>
              <a:gd name="adj1" fmla="val -92030"/>
              <a:gd name="adj2" fmla="val 1951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.zip file containing build output</a:t>
            </a: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9945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92F0-5725-34CB-8B62-C89C6897C721}"/>
              </a:ext>
            </a:extLst>
          </p:cNvPr>
          <p:cNvSpPr>
            <a:spLocks noGrp="1"/>
          </p:cNvSpPr>
          <p:nvPr>
            <p:ph type="title"/>
          </p:nvPr>
        </p:nvSpPr>
        <p:spPr/>
        <p:txBody>
          <a:bodyPr/>
          <a:lstStyle/>
          <a:p>
            <a:r>
              <a:rPr lang="en-US" dirty="0"/>
              <a:t>Inspecting the artifacts</a:t>
            </a:r>
            <a:endParaRPr lang="en-DK" dirty="0"/>
          </a:p>
        </p:txBody>
      </p:sp>
      <p:pic>
        <p:nvPicPr>
          <p:cNvPr id="5" name="Picture 4">
            <a:extLst>
              <a:ext uri="{FF2B5EF4-FFF2-40B4-BE49-F238E27FC236}">
                <a16:creationId xmlns:a16="http://schemas.microsoft.com/office/drawing/2014/main" id="{BB786C41-CAD7-689A-F7A0-1CE058A54476}"/>
              </a:ext>
            </a:extLst>
          </p:cNvPr>
          <p:cNvPicPr>
            <a:picLocks noChangeAspect="1"/>
          </p:cNvPicPr>
          <p:nvPr/>
        </p:nvPicPr>
        <p:blipFill>
          <a:blip r:embed="rId2"/>
          <a:stretch>
            <a:fillRect/>
          </a:stretch>
        </p:blipFill>
        <p:spPr>
          <a:xfrm>
            <a:off x="3590624" y="2800262"/>
            <a:ext cx="4305901" cy="1257475"/>
          </a:xfrm>
          <a:prstGeom prst="rect">
            <a:avLst/>
          </a:prstGeom>
        </p:spPr>
      </p:pic>
      <p:sp>
        <p:nvSpPr>
          <p:cNvPr id="8" name="Speech Bubble: Rectangle with Corners Rounded 7">
            <a:extLst>
              <a:ext uri="{FF2B5EF4-FFF2-40B4-BE49-F238E27FC236}">
                <a16:creationId xmlns:a16="http://schemas.microsoft.com/office/drawing/2014/main" id="{647C7EC6-D6E0-E963-2EE8-59B78226C2EF}"/>
              </a:ext>
            </a:extLst>
          </p:cNvPr>
          <p:cNvSpPr/>
          <p:nvPr/>
        </p:nvSpPr>
        <p:spPr bwMode="auto">
          <a:xfrm>
            <a:off x="875999" y="5013049"/>
            <a:ext cx="3619500" cy="553998"/>
          </a:xfrm>
          <a:prstGeom prst="wedgeRoundRectCallout">
            <a:avLst>
              <a:gd name="adj1" fmla="val 56855"/>
              <a:gd name="adj2" fmla="val -26761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Publisher name</a:t>
            </a:r>
            <a:endParaRPr lang="en-DK" sz="2000" dirty="0" err="1">
              <a:solidFill>
                <a:srgbClr val="FFFFFF"/>
              </a:soli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34573E0C-BE5E-A250-438D-D215A8520D7F}"/>
              </a:ext>
            </a:extLst>
          </p:cNvPr>
          <p:cNvSpPr/>
          <p:nvPr/>
        </p:nvSpPr>
        <p:spPr bwMode="auto">
          <a:xfrm>
            <a:off x="3933824" y="5629204"/>
            <a:ext cx="3619500" cy="553998"/>
          </a:xfrm>
          <a:prstGeom prst="wedgeRoundRectCallout">
            <a:avLst>
              <a:gd name="adj1" fmla="val -20250"/>
              <a:gd name="adj2" fmla="val -37764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App name</a:t>
            </a:r>
            <a:endParaRPr lang="en-DK" sz="2000" dirty="0" err="1">
              <a:solidFill>
                <a:srgbClr val="FFFFFF"/>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537785A7-DA96-E31D-C5B1-61106BC69C58}"/>
              </a:ext>
            </a:extLst>
          </p:cNvPr>
          <p:cNvSpPr/>
          <p:nvPr/>
        </p:nvSpPr>
        <p:spPr bwMode="auto">
          <a:xfrm>
            <a:off x="6172199" y="5013049"/>
            <a:ext cx="5534026" cy="553998"/>
          </a:xfrm>
          <a:prstGeom prst="wedgeRoundRectCallout">
            <a:avLst>
              <a:gd name="adj1" fmla="val -64347"/>
              <a:gd name="adj2" fmla="val -26761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App version (</a:t>
            </a:r>
            <a:r>
              <a:rPr lang="en-US" sz="2000" dirty="0" err="1">
                <a:solidFill>
                  <a:srgbClr val="FFFFFF"/>
                </a:solidFill>
                <a:ea typeface="Segoe UI" pitchFamily="34" charset="0"/>
                <a:cs typeface="Segoe UI" pitchFamily="34" charset="0"/>
              </a:rPr>
              <a:t>major.minor.build.release</a:t>
            </a:r>
            <a:r>
              <a:rPr lang="en-US" sz="2000" dirty="0">
                <a:solidFill>
                  <a:srgbClr val="FFFFFF"/>
                </a:solidFill>
                <a:ea typeface="Segoe UI" pitchFamily="34" charset="0"/>
                <a:cs typeface="Segoe UI" pitchFamily="34" charset="0"/>
              </a:rPr>
              <a:t>)</a:t>
            </a:r>
            <a:endParaRPr lang="en-DK" sz="2000" dirty="0" err="1">
              <a:solidFill>
                <a:srgbClr val="FFFFFF"/>
              </a:soli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2BE707FC-6976-5341-CD11-BFF9DCC65301}"/>
              </a:ext>
            </a:extLst>
          </p:cNvPr>
          <p:cNvSpPr/>
          <p:nvPr/>
        </p:nvSpPr>
        <p:spPr bwMode="auto">
          <a:xfrm>
            <a:off x="314324" y="1768608"/>
            <a:ext cx="3619500" cy="553998"/>
          </a:xfrm>
          <a:prstGeom prst="wedgeRoundRectCallout">
            <a:avLst>
              <a:gd name="adj1" fmla="val 91592"/>
              <a:gd name="adj2" fmla="val 155342"/>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Project or repo name</a:t>
            </a:r>
            <a:endParaRPr lang="en-DK" sz="2000" dirty="0" err="1">
              <a:solidFill>
                <a:srgbClr val="FFFFFF"/>
              </a:soli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74BFB3C6-8F94-6579-F38C-B384FB086BF0}"/>
              </a:ext>
            </a:extLst>
          </p:cNvPr>
          <p:cNvSpPr/>
          <p:nvPr/>
        </p:nvSpPr>
        <p:spPr bwMode="auto">
          <a:xfrm>
            <a:off x="2124074" y="1131988"/>
            <a:ext cx="3619500" cy="553998"/>
          </a:xfrm>
          <a:prstGeom prst="wedgeRoundRectCallout">
            <a:avLst>
              <a:gd name="adj1" fmla="val 52119"/>
              <a:gd name="adj2" fmla="val 27053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Branch</a:t>
            </a:r>
            <a:endParaRPr lang="en-DK" sz="2000" dirty="0" err="1">
              <a:solidFill>
                <a:srgbClr val="FFFFFF"/>
              </a:solidFill>
              <a:ea typeface="Segoe UI" pitchFamily="34" charset="0"/>
              <a:cs typeface="Segoe UI" pitchFamily="34" charset="0"/>
            </a:endParaRPr>
          </a:p>
        </p:txBody>
      </p:sp>
      <p:sp>
        <p:nvSpPr>
          <p:cNvPr id="13" name="Speech Bubble: Rectangle with Corners Rounded 12">
            <a:extLst>
              <a:ext uri="{FF2B5EF4-FFF2-40B4-BE49-F238E27FC236}">
                <a16:creationId xmlns:a16="http://schemas.microsoft.com/office/drawing/2014/main" id="{A2A4E581-78F1-B832-72FF-B93B30ECB317}"/>
              </a:ext>
            </a:extLst>
          </p:cNvPr>
          <p:cNvSpPr/>
          <p:nvPr/>
        </p:nvSpPr>
        <p:spPr bwMode="auto">
          <a:xfrm>
            <a:off x="5519737" y="408517"/>
            <a:ext cx="3619500" cy="553998"/>
          </a:xfrm>
          <a:prstGeom prst="wedgeRoundRectCallout">
            <a:avLst>
              <a:gd name="adj1" fmla="val -32618"/>
              <a:gd name="adj2" fmla="val 40464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Type</a:t>
            </a:r>
            <a:endParaRPr lang="en-DK" sz="2000" dirty="0" err="1">
              <a:solidFill>
                <a:srgbClr val="FFFFFF"/>
              </a:solidFill>
              <a:ea typeface="Segoe UI" pitchFamily="34" charset="0"/>
              <a:cs typeface="Segoe UI" pitchFamily="34" charset="0"/>
            </a:endParaRPr>
          </a:p>
        </p:txBody>
      </p:sp>
      <p:sp>
        <p:nvSpPr>
          <p:cNvPr id="14" name="Speech Bubble: Rectangle with Corners Rounded 13">
            <a:extLst>
              <a:ext uri="{FF2B5EF4-FFF2-40B4-BE49-F238E27FC236}">
                <a16:creationId xmlns:a16="http://schemas.microsoft.com/office/drawing/2014/main" id="{8183EFD6-DC41-63EE-D522-FC6543AFE2C5}"/>
              </a:ext>
            </a:extLst>
          </p:cNvPr>
          <p:cNvSpPr/>
          <p:nvPr/>
        </p:nvSpPr>
        <p:spPr bwMode="auto">
          <a:xfrm>
            <a:off x="7048499" y="1163171"/>
            <a:ext cx="5038726" cy="913619"/>
          </a:xfrm>
          <a:prstGeom prst="wedgeRoundRectCallout">
            <a:avLst>
              <a:gd name="adj1" fmla="val -60427"/>
              <a:gd name="adj2" fmla="val 14204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Repository build version (</a:t>
            </a:r>
            <a:r>
              <a:rPr lang="en-US" sz="2000" dirty="0" err="1">
                <a:solidFill>
                  <a:srgbClr val="FFFFFF"/>
                </a:solidFill>
                <a:ea typeface="Segoe UI" pitchFamily="34" charset="0"/>
                <a:cs typeface="Segoe UI" pitchFamily="34" charset="0"/>
              </a:rPr>
              <a:t>major.minor.build.release</a:t>
            </a:r>
            <a:r>
              <a:rPr lang="en-US" sz="2000" dirty="0">
                <a:solidFill>
                  <a:srgbClr val="FFFFFF"/>
                </a:solidFill>
                <a:ea typeface="Segoe UI" pitchFamily="34" charset="0"/>
                <a:cs typeface="Segoe UI" pitchFamily="34" charset="0"/>
              </a:rPr>
              <a:t>)</a:t>
            </a:r>
            <a:endParaRPr lang="en-DK" sz="2000" dirty="0" err="1">
              <a:solidFill>
                <a:srgbClr val="FFFFFF"/>
              </a:solidFill>
              <a:ea typeface="Segoe UI" pitchFamily="34" charset="0"/>
              <a:cs typeface="Segoe UI" pitchFamily="34" charset="0"/>
            </a:endParaRPr>
          </a:p>
        </p:txBody>
      </p:sp>
      <p:grpSp>
        <p:nvGrpSpPr>
          <p:cNvPr id="17" name="Group 16">
            <a:extLst>
              <a:ext uri="{FF2B5EF4-FFF2-40B4-BE49-F238E27FC236}">
                <a16:creationId xmlns:a16="http://schemas.microsoft.com/office/drawing/2014/main" id="{33D929DB-958F-86DE-55FA-29BE6EE26581}"/>
              </a:ext>
            </a:extLst>
          </p:cNvPr>
          <p:cNvGrpSpPr/>
          <p:nvPr/>
        </p:nvGrpSpPr>
        <p:grpSpPr>
          <a:xfrm>
            <a:off x="6172199" y="3393459"/>
            <a:ext cx="3619500" cy="553998"/>
            <a:chOff x="6172199" y="3393459"/>
            <a:chExt cx="3619500" cy="553998"/>
          </a:xfrm>
        </p:grpSpPr>
        <p:sp>
          <p:nvSpPr>
            <p:cNvPr id="15" name="Speech Bubble: Rectangle with Corners Rounded 14">
              <a:extLst>
                <a:ext uri="{FF2B5EF4-FFF2-40B4-BE49-F238E27FC236}">
                  <a16:creationId xmlns:a16="http://schemas.microsoft.com/office/drawing/2014/main" id="{C3BDDDD1-C319-2890-4C7D-377F71968996}"/>
                </a:ext>
              </a:extLst>
            </p:cNvPr>
            <p:cNvSpPr/>
            <p:nvPr/>
          </p:nvSpPr>
          <p:spPr bwMode="auto">
            <a:xfrm>
              <a:off x="6172199" y="3393459"/>
              <a:ext cx="3619500" cy="553998"/>
            </a:xfrm>
            <a:prstGeom prst="wedgeRoundRectCallout">
              <a:avLst>
                <a:gd name="adj1" fmla="val 14750"/>
                <a:gd name="adj2" fmla="val -317471"/>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RepoVersion</a:t>
              </a:r>
              <a:endParaRPr lang="en-DK" sz="2000" dirty="0" err="1">
                <a:solidFill>
                  <a:srgbClr val="FFFFFF"/>
                </a:solidFill>
                <a:ea typeface="Segoe UI" pitchFamily="34" charset="0"/>
                <a:cs typeface="Segoe UI" pitchFamily="34" charset="0"/>
              </a:endParaRPr>
            </a:p>
          </p:txBody>
        </p:sp>
        <p:sp>
          <p:nvSpPr>
            <p:cNvPr id="16" name="Speech Bubble: Rectangle with Corners Rounded 15">
              <a:extLst>
                <a:ext uri="{FF2B5EF4-FFF2-40B4-BE49-F238E27FC236}">
                  <a16:creationId xmlns:a16="http://schemas.microsoft.com/office/drawing/2014/main" id="{FBC79B13-5F89-91B1-02DB-DF5B043B742B}"/>
                </a:ext>
              </a:extLst>
            </p:cNvPr>
            <p:cNvSpPr/>
            <p:nvPr/>
          </p:nvSpPr>
          <p:spPr bwMode="auto">
            <a:xfrm>
              <a:off x="6172199" y="3393459"/>
              <a:ext cx="3619500" cy="553998"/>
            </a:xfrm>
            <a:prstGeom prst="wedgeRoundRectCallout">
              <a:avLst>
                <a:gd name="adj1" fmla="val 30013"/>
                <a:gd name="adj2" fmla="val -31919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RepoSettings.RepoVersion</a:t>
              </a:r>
              <a:endParaRPr lang="en-DK" sz="2000" dirty="0" err="1">
                <a:solidFill>
                  <a:srgbClr val="FFFFFF"/>
                </a:solidFill>
                <a:ea typeface="Segoe UI" pitchFamily="34" charset="0"/>
                <a:cs typeface="Segoe UI" pitchFamily="34" charset="0"/>
              </a:endParaRPr>
            </a:p>
          </p:txBody>
        </p:sp>
      </p:grpSp>
      <p:sp>
        <p:nvSpPr>
          <p:cNvPr id="18" name="Speech Bubble: Rectangle with Corners Rounded 17">
            <a:extLst>
              <a:ext uri="{FF2B5EF4-FFF2-40B4-BE49-F238E27FC236}">
                <a16:creationId xmlns:a16="http://schemas.microsoft.com/office/drawing/2014/main" id="{6277BCF6-7AA3-6319-6DEF-5672EB1F96BA}"/>
              </a:ext>
            </a:extLst>
          </p:cNvPr>
          <p:cNvSpPr/>
          <p:nvPr/>
        </p:nvSpPr>
        <p:spPr bwMode="auto">
          <a:xfrm>
            <a:off x="9267825" y="2440641"/>
            <a:ext cx="2200275" cy="913619"/>
          </a:xfrm>
          <a:prstGeom prst="wedgeRoundRectCallout">
            <a:avLst>
              <a:gd name="adj1" fmla="val -20704"/>
              <a:gd name="adj2" fmla="val -106928"/>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GitHub</a:t>
            </a: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Run_Number</a:t>
            </a:r>
            <a:endParaRPr lang="en-DK" sz="2000" dirty="0" err="1">
              <a:solidFill>
                <a:srgbClr val="FFFFFF"/>
              </a:solidFill>
              <a:ea typeface="Segoe UI" pitchFamily="34" charset="0"/>
              <a:cs typeface="Segoe UI" pitchFamily="34" charset="0"/>
            </a:endParaRPr>
          </a:p>
        </p:txBody>
      </p:sp>
      <p:sp>
        <p:nvSpPr>
          <p:cNvPr id="19" name="Speech Bubble: Rectangle with Corners Rounded 18">
            <a:extLst>
              <a:ext uri="{FF2B5EF4-FFF2-40B4-BE49-F238E27FC236}">
                <a16:creationId xmlns:a16="http://schemas.microsoft.com/office/drawing/2014/main" id="{4251BCC4-1B0F-F11D-A96E-F06DD3707C09}"/>
              </a:ext>
            </a:extLst>
          </p:cNvPr>
          <p:cNvSpPr/>
          <p:nvPr/>
        </p:nvSpPr>
        <p:spPr bwMode="auto">
          <a:xfrm>
            <a:off x="9791699" y="116522"/>
            <a:ext cx="2200275" cy="913619"/>
          </a:xfrm>
          <a:prstGeom prst="wedgeRoundRectCallout">
            <a:avLst>
              <a:gd name="adj1" fmla="val -16807"/>
              <a:gd name="adj2" fmla="val 118264"/>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GitHub</a:t>
            </a: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Run_Attempt</a:t>
            </a:r>
            <a:endParaRPr lang="en-DK" sz="2000" dirty="0" err="1">
              <a:solidFill>
                <a:srgbClr val="FFFFFF"/>
              </a:soli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820939F0-7745-D38A-D827-5B04848C641F}"/>
              </a:ext>
            </a:extLst>
          </p:cNvPr>
          <p:cNvGrpSpPr/>
          <p:nvPr/>
        </p:nvGrpSpPr>
        <p:grpSpPr>
          <a:xfrm>
            <a:off x="5639100" y="6245360"/>
            <a:ext cx="3619500" cy="553998"/>
            <a:chOff x="6172199" y="3393459"/>
            <a:chExt cx="3619500" cy="553998"/>
          </a:xfrm>
        </p:grpSpPr>
        <p:sp>
          <p:nvSpPr>
            <p:cNvPr id="21" name="Speech Bubble: Rectangle with Corners Rounded 20">
              <a:extLst>
                <a:ext uri="{FF2B5EF4-FFF2-40B4-BE49-F238E27FC236}">
                  <a16:creationId xmlns:a16="http://schemas.microsoft.com/office/drawing/2014/main" id="{35F89B46-0C51-E323-5830-ABA5A94C9BCE}"/>
                </a:ext>
              </a:extLst>
            </p:cNvPr>
            <p:cNvSpPr/>
            <p:nvPr/>
          </p:nvSpPr>
          <p:spPr bwMode="auto">
            <a:xfrm>
              <a:off x="6172199" y="3393459"/>
              <a:ext cx="3619500" cy="553998"/>
            </a:xfrm>
            <a:prstGeom prst="wedgeRoundRectCallout">
              <a:avLst>
                <a:gd name="adj1" fmla="val 27908"/>
                <a:gd name="adj2" fmla="val -195399"/>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RepoVersion</a:t>
              </a:r>
              <a:endParaRPr lang="en-DK" sz="2000" dirty="0" err="1">
                <a:solidFill>
                  <a:srgbClr val="FFFFFF"/>
                </a:solidFill>
                <a:ea typeface="Segoe UI" pitchFamily="34" charset="0"/>
                <a:cs typeface="Segoe UI" pitchFamily="34" charset="0"/>
              </a:endParaRPr>
            </a:p>
          </p:txBody>
        </p:sp>
        <p:sp>
          <p:nvSpPr>
            <p:cNvPr id="22" name="Speech Bubble: Rectangle with Corners Rounded 21">
              <a:extLst>
                <a:ext uri="{FF2B5EF4-FFF2-40B4-BE49-F238E27FC236}">
                  <a16:creationId xmlns:a16="http://schemas.microsoft.com/office/drawing/2014/main" id="{FD435443-2EB3-3315-36BD-3E3AD47A0670}"/>
                </a:ext>
              </a:extLst>
            </p:cNvPr>
            <p:cNvSpPr/>
            <p:nvPr/>
          </p:nvSpPr>
          <p:spPr bwMode="auto">
            <a:xfrm>
              <a:off x="6172199" y="3393459"/>
              <a:ext cx="3619500" cy="553998"/>
            </a:xfrm>
            <a:prstGeom prst="wedgeRoundRectCallout">
              <a:avLst>
                <a:gd name="adj1" fmla="val 44223"/>
                <a:gd name="adj2" fmla="val -202276"/>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App.json</a:t>
              </a:r>
              <a:r>
                <a:rPr lang="en-US" sz="2000" dirty="0">
                  <a:solidFill>
                    <a:srgbClr val="FFFFFF"/>
                  </a:solidFill>
                  <a:ea typeface="Segoe UI" pitchFamily="34" charset="0"/>
                  <a:cs typeface="Segoe UI" pitchFamily="34" charset="0"/>
                </a:rPr>
                <a:t> -&gt; </a:t>
              </a:r>
              <a:r>
                <a:rPr lang="en-US" sz="2000" dirty="0" err="1">
                  <a:solidFill>
                    <a:srgbClr val="FFFFFF"/>
                  </a:solidFill>
                  <a:ea typeface="Segoe UI" pitchFamily="34" charset="0"/>
                  <a:cs typeface="Segoe UI" pitchFamily="34" charset="0"/>
                </a:rPr>
                <a:t>major.minor</a:t>
              </a:r>
              <a:endParaRPr lang="en-DK" sz="2000" dirty="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CE00364C-4927-B2F8-DE13-7ACDDD554BE8}"/>
              </a:ext>
            </a:extLst>
          </p:cNvPr>
          <p:cNvGrpSpPr/>
          <p:nvPr/>
        </p:nvGrpSpPr>
        <p:grpSpPr>
          <a:xfrm>
            <a:off x="9453563" y="5827860"/>
            <a:ext cx="2633662" cy="913618"/>
            <a:chOff x="6172199" y="3393459"/>
            <a:chExt cx="3619500" cy="553998"/>
          </a:xfrm>
        </p:grpSpPr>
        <p:sp>
          <p:nvSpPr>
            <p:cNvPr id="24" name="Speech Bubble: Rectangle with Corners Rounded 23">
              <a:extLst>
                <a:ext uri="{FF2B5EF4-FFF2-40B4-BE49-F238E27FC236}">
                  <a16:creationId xmlns:a16="http://schemas.microsoft.com/office/drawing/2014/main" id="{E8377560-3AAA-E744-CDBB-30C053667008}"/>
                </a:ext>
              </a:extLst>
            </p:cNvPr>
            <p:cNvSpPr/>
            <p:nvPr/>
          </p:nvSpPr>
          <p:spPr bwMode="auto">
            <a:xfrm>
              <a:off x="6172199" y="3393459"/>
              <a:ext cx="3619500" cy="553998"/>
            </a:xfrm>
            <a:prstGeom prst="wedgeRoundRectCallout">
              <a:avLst>
                <a:gd name="adj1" fmla="val -31405"/>
                <a:gd name="adj2" fmla="val -94271"/>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RepoVersion</a:t>
              </a:r>
              <a:endParaRPr lang="en-DK" sz="2000" dirty="0" err="1">
                <a:solidFill>
                  <a:srgbClr val="FFFFFF"/>
                </a:solidFill>
                <a:ea typeface="Segoe UI" pitchFamily="34" charset="0"/>
                <a:cs typeface="Segoe UI" pitchFamily="34" charset="0"/>
              </a:endParaRPr>
            </a:p>
          </p:txBody>
        </p:sp>
        <p:sp>
          <p:nvSpPr>
            <p:cNvPr id="25" name="Speech Bubble: Rectangle with Corners Rounded 24">
              <a:extLst>
                <a:ext uri="{FF2B5EF4-FFF2-40B4-BE49-F238E27FC236}">
                  <a16:creationId xmlns:a16="http://schemas.microsoft.com/office/drawing/2014/main" id="{2057834A-2A2D-35D1-647D-36663512A233}"/>
                </a:ext>
              </a:extLst>
            </p:cNvPr>
            <p:cNvSpPr/>
            <p:nvPr/>
          </p:nvSpPr>
          <p:spPr bwMode="auto">
            <a:xfrm>
              <a:off x="6172199" y="3393459"/>
              <a:ext cx="3619500" cy="553998"/>
            </a:xfrm>
            <a:prstGeom prst="wedgeRoundRectCallout">
              <a:avLst>
                <a:gd name="adj1" fmla="val 2632"/>
                <a:gd name="adj2" fmla="val -9385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Calculated</a:t>
              </a: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VersioningStrategy</a:t>
              </a:r>
              <a:endParaRPr lang="en-DK" sz="2000" dirty="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145799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77A2-D6CE-9B9B-1DA2-B77AEDC213E7}"/>
              </a:ext>
            </a:extLst>
          </p:cNvPr>
          <p:cNvSpPr>
            <a:spLocks noGrp="1"/>
          </p:cNvSpPr>
          <p:nvPr>
            <p:ph type="title"/>
          </p:nvPr>
        </p:nvSpPr>
        <p:spPr/>
        <p:txBody>
          <a:bodyPr/>
          <a:lstStyle/>
          <a:p>
            <a:r>
              <a:rPr lang="en-US" dirty="0" err="1"/>
              <a:t>Settings.Versioningstrategy</a:t>
            </a:r>
            <a:endParaRPr lang="en-DK" dirty="0"/>
          </a:p>
        </p:txBody>
      </p:sp>
      <p:sp>
        <p:nvSpPr>
          <p:cNvPr id="10" name="Text Placeholder 9">
            <a:extLst>
              <a:ext uri="{FF2B5EF4-FFF2-40B4-BE49-F238E27FC236}">
                <a16:creationId xmlns:a16="http://schemas.microsoft.com/office/drawing/2014/main" id="{5F8A6BE6-FA45-9898-2A1D-31F0075402B0}"/>
              </a:ext>
            </a:extLst>
          </p:cNvPr>
          <p:cNvSpPr>
            <a:spLocks noGrp="1"/>
          </p:cNvSpPr>
          <p:nvPr>
            <p:ph type="body" sz="quarter" idx="10"/>
          </p:nvPr>
        </p:nvSpPr>
        <p:spPr>
          <a:xfrm>
            <a:off x="586740" y="4082582"/>
            <a:ext cx="11018520" cy="1046440"/>
          </a:xfrm>
        </p:spPr>
        <p:txBody>
          <a:bodyPr/>
          <a:lstStyle/>
          <a:p>
            <a:r>
              <a:rPr lang="en-US" sz="2000" dirty="0"/>
              <a:t>+16 means that </a:t>
            </a:r>
            <a:r>
              <a:rPr lang="en-US" sz="2000" dirty="0" err="1"/>
              <a:t>RepoSettings.RepoVersion</a:t>
            </a:r>
            <a:r>
              <a:rPr lang="en-US" sz="2000" dirty="0"/>
              <a:t> is used as </a:t>
            </a:r>
            <a:r>
              <a:rPr lang="en-US" sz="2000" dirty="0" err="1"/>
              <a:t>major.minor</a:t>
            </a:r>
            <a:endParaRPr lang="en-US" sz="2000" dirty="0"/>
          </a:p>
          <a:p>
            <a:endParaRPr lang="en-US" sz="2000" dirty="0"/>
          </a:p>
          <a:p>
            <a:r>
              <a:rPr lang="en-US" sz="2000" dirty="0"/>
              <a:t>Default </a:t>
            </a:r>
            <a:r>
              <a:rPr lang="en-US" sz="2000" dirty="0" err="1"/>
              <a:t>versioningStrategy</a:t>
            </a:r>
            <a:r>
              <a:rPr lang="en-US" sz="2000" dirty="0"/>
              <a:t> is 0</a:t>
            </a:r>
            <a:endParaRPr lang="en-DK" sz="2000" dirty="0"/>
          </a:p>
        </p:txBody>
      </p:sp>
      <p:graphicFrame>
        <p:nvGraphicFramePr>
          <p:cNvPr id="6" name="Table 6">
            <a:extLst>
              <a:ext uri="{FF2B5EF4-FFF2-40B4-BE49-F238E27FC236}">
                <a16:creationId xmlns:a16="http://schemas.microsoft.com/office/drawing/2014/main" id="{BC6D8C6B-248D-5E2A-3E85-F3CDABA2411C}"/>
              </a:ext>
            </a:extLst>
          </p:cNvPr>
          <p:cNvGraphicFramePr>
            <a:graphicFrameLocks noGrp="1"/>
          </p:cNvGraphicFramePr>
          <p:nvPr>
            <p:extLst>
              <p:ext uri="{D42A27DB-BD31-4B8C-83A1-F6EECF244321}">
                <p14:modId xmlns:p14="http://schemas.microsoft.com/office/powerpoint/2010/main" val="3993981767"/>
              </p:ext>
            </p:extLst>
          </p:nvPr>
        </p:nvGraphicFramePr>
        <p:xfrm>
          <a:off x="586740" y="1434370"/>
          <a:ext cx="11018520" cy="2225040"/>
        </p:xfrm>
        <a:graphic>
          <a:graphicData uri="http://schemas.openxmlformats.org/drawingml/2006/table">
            <a:tbl>
              <a:tblPr firstRow="1" bandRow="1">
                <a:tableStyleId>{5C22544A-7EE6-4342-B048-85BDC9FD1C3A}</a:tableStyleId>
              </a:tblPr>
              <a:tblGrid>
                <a:gridCol w="2345437">
                  <a:extLst>
                    <a:ext uri="{9D8B030D-6E8A-4147-A177-3AD203B41FA5}">
                      <a16:colId xmlns:a16="http://schemas.microsoft.com/office/drawing/2014/main" val="1513102888"/>
                    </a:ext>
                  </a:extLst>
                </a:gridCol>
                <a:gridCol w="5543550">
                  <a:extLst>
                    <a:ext uri="{9D8B030D-6E8A-4147-A177-3AD203B41FA5}">
                      <a16:colId xmlns:a16="http://schemas.microsoft.com/office/drawing/2014/main" val="370272854"/>
                    </a:ext>
                  </a:extLst>
                </a:gridCol>
                <a:gridCol w="3129533">
                  <a:extLst>
                    <a:ext uri="{9D8B030D-6E8A-4147-A177-3AD203B41FA5}">
                      <a16:colId xmlns:a16="http://schemas.microsoft.com/office/drawing/2014/main" val="744531522"/>
                    </a:ext>
                  </a:extLst>
                </a:gridCol>
              </a:tblGrid>
              <a:tr h="370840">
                <a:tc>
                  <a:txBody>
                    <a:bodyPr/>
                    <a:lstStyle/>
                    <a:p>
                      <a:r>
                        <a:rPr lang="en-US" dirty="0" err="1"/>
                        <a:t>VersioningStrategy</a:t>
                      </a:r>
                      <a:endParaRPr lang="en-DK" dirty="0"/>
                    </a:p>
                  </a:txBody>
                  <a:tcPr/>
                </a:tc>
                <a:tc>
                  <a:txBody>
                    <a:bodyPr/>
                    <a:lstStyle/>
                    <a:p>
                      <a:r>
                        <a:rPr lang="en-US" dirty="0"/>
                        <a:t>Build</a:t>
                      </a:r>
                      <a:endParaRPr lang="en-DK" dirty="0"/>
                    </a:p>
                  </a:txBody>
                  <a:tcPr/>
                </a:tc>
                <a:tc>
                  <a:txBody>
                    <a:bodyPr/>
                    <a:lstStyle/>
                    <a:p>
                      <a:r>
                        <a:rPr lang="en-US" dirty="0"/>
                        <a:t>Release</a:t>
                      </a:r>
                      <a:endParaRPr lang="en-DK" dirty="0"/>
                    </a:p>
                  </a:txBody>
                  <a:tcPr/>
                </a:tc>
                <a:extLst>
                  <a:ext uri="{0D108BD9-81ED-4DB2-BD59-A6C34878D82A}">
                    <a16:rowId xmlns:a16="http://schemas.microsoft.com/office/drawing/2014/main" val="697129707"/>
                  </a:ext>
                </a:extLst>
              </a:tr>
              <a:tr h="370840">
                <a:tc>
                  <a:txBody>
                    <a:bodyPr/>
                    <a:lstStyle/>
                    <a:p>
                      <a:r>
                        <a:rPr lang="en-US" dirty="0"/>
                        <a:t>-1</a:t>
                      </a:r>
                      <a:endParaRPr lang="en-DK" dirty="0"/>
                    </a:p>
                  </a:txBody>
                  <a:tcPr/>
                </a:tc>
                <a:tc>
                  <a:txBody>
                    <a:bodyPr/>
                    <a:lstStyle/>
                    <a:p>
                      <a:r>
                        <a:rPr lang="en-US" dirty="0" err="1"/>
                        <a:t>AppJson.Version.Build</a:t>
                      </a:r>
                      <a:endParaRPr lang="en-DK" dirty="0"/>
                    </a:p>
                  </a:txBody>
                  <a:tcPr/>
                </a:tc>
                <a:tc>
                  <a:txBody>
                    <a:bodyPr/>
                    <a:lstStyle/>
                    <a:p>
                      <a:r>
                        <a:rPr lang="en-US" dirty="0" err="1"/>
                        <a:t>AppJson.Version.Release</a:t>
                      </a:r>
                      <a:endParaRPr lang="en-DK" dirty="0"/>
                    </a:p>
                  </a:txBody>
                  <a:tcPr/>
                </a:tc>
                <a:extLst>
                  <a:ext uri="{0D108BD9-81ED-4DB2-BD59-A6C34878D82A}">
                    <a16:rowId xmlns:a16="http://schemas.microsoft.com/office/drawing/2014/main" val="2310015220"/>
                  </a:ext>
                </a:extLst>
              </a:tr>
              <a:tr h="370840">
                <a:tc>
                  <a:txBody>
                    <a:bodyPr/>
                    <a:lstStyle/>
                    <a:p>
                      <a:r>
                        <a:rPr lang="en-US" dirty="0"/>
                        <a:t>0</a:t>
                      </a:r>
                      <a:endParaRPr lang="en-DK" dirty="0"/>
                    </a:p>
                  </a:txBody>
                  <a:tcPr/>
                </a:tc>
                <a:tc>
                  <a:txBody>
                    <a:bodyPr/>
                    <a:lstStyle/>
                    <a:p>
                      <a:r>
                        <a:rPr lang="en-US" dirty="0" err="1"/>
                        <a:t>GitHub_Run_Number</a:t>
                      </a:r>
                      <a:r>
                        <a:rPr lang="en-US" dirty="0"/>
                        <a:t> + </a:t>
                      </a:r>
                      <a:r>
                        <a:rPr lang="en-US" dirty="0" err="1"/>
                        <a:t>Settings.runNumberOffset</a:t>
                      </a:r>
                      <a:endParaRPr lang="en-DK" dirty="0"/>
                    </a:p>
                  </a:txBody>
                  <a:tcPr/>
                </a:tc>
                <a:tc>
                  <a:txBody>
                    <a:bodyPr/>
                    <a:lstStyle/>
                    <a:p>
                      <a:r>
                        <a:rPr lang="en-US" dirty="0" err="1"/>
                        <a:t>GitHub_Run_Attempt</a:t>
                      </a:r>
                      <a:r>
                        <a:rPr lang="en-US" dirty="0"/>
                        <a:t> – 1</a:t>
                      </a:r>
                      <a:endParaRPr lang="en-DK" dirty="0"/>
                    </a:p>
                  </a:txBody>
                  <a:tcPr/>
                </a:tc>
                <a:extLst>
                  <a:ext uri="{0D108BD9-81ED-4DB2-BD59-A6C34878D82A}">
                    <a16:rowId xmlns:a16="http://schemas.microsoft.com/office/drawing/2014/main" val="1642097731"/>
                  </a:ext>
                </a:extLst>
              </a:tr>
              <a:tr h="370840">
                <a:tc>
                  <a:txBody>
                    <a:bodyPr/>
                    <a:lstStyle/>
                    <a:p>
                      <a:r>
                        <a:rPr lang="en-US" dirty="0"/>
                        <a:t>1</a:t>
                      </a:r>
                      <a:endParaRPr lang="en-DK" dirty="0"/>
                    </a:p>
                  </a:txBody>
                  <a:tcPr/>
                </a:tc>
                <a:tc>
                  <a:txBody>
                    <a:bodyPr/>
                    <a:lstStyle/>
                    <a:p>
                      <a:r>
                        <a:rPr lang="en-US" dirty="0" err="1"/>
                        <a:t>GitHub_Run_ID</a:t>
                      </a:r>
                      <a:endParaRPr lang="en-DK" dirty="0"/>
                    </a:p>
                  </a:txBody>
                  <a:tcPr/>
                </a:tc>
                <a:tc>
                  <a:txBody>
                    <a:bodyPr/>
                    <a:lstStyle/>
                    <a:p>
                      <a:r>
                        <a:rPr lang="en-US" dirty="0" err="1"/>
                        <a:t>GitHub_Run_Attempt</a:t>
                      </a:r>
                      <a:r>
                        <a:rPr lang="en-US" dirty="0"/>
                        <a:t> – 1</a:t>
                      </a:r>
                      <a:endParaRPr lang="en-DK" dirty="0"/>
                    </a:p>
                  </a:txBody>
                  <a:tcPr/>
                </a:tc>
                <a:extLst>
                  <a:ext uri="{0D108BD9-81ED-4DB2-BD59-A6C34878D82A}">
                    <a16:rowId xmlns:a16="http://schemas.microsoft.com/office/drawing/2014/main" val="4196410179"/>
                  </a:ext>
                </a:extLst>
              </a:tr>
              <a:tr h="370840">
                <a:tc>
                  <a:txBody>
                    <a:bodyPr/>
                    <a:lstStyle/>
                    <a:p>
                      <a:r>
                        <a:rPr lang="en-US" dirty="0"/>
                        <a:t>2</a:t>
                      </a:r>
                      <a:endParaRPr lang="en-DK" dirty="0"/>
                    </a:p>
                  </a:txBody>
                  <a:tcPr/>
                </a:tc>
                <a:tc>
                  <a:txBody>
                    <a:bodyPr/>
                    <a:lstStyle/>
                    <a:p>
                      <a:r>
                        <a:rPr lang="en-US" dirty="0" err="1"/>
                        <a:t>UtcNow.Format</a:t>
                      </a:r>
                      <a:r>
                        <a:rPr lang="en-US" dirty="0"/>
                        <a:t>("</a:t>
                      </a:r>
                      <a:r>
                        <a:rPr lang="en-US" dirty="0" err="1"/>
                        <a:t>yyyyMMdd</a:t>
                      </a:r>
                      <a:r>
                        <a:rPr lang="en-US" dirty="0"/>
                        <a:t>")</a:t>
                      </a:r>
                      <a:endParaRPr lang="en-DK" dirty="0"/>
                    </a:p>
                  </a:txBody>
                  <a:tcPr/>
                </a:tc>
                <a:tc>
                  <a:txBody>
                    <a:bodyPr/>
                    <a:lstStyle/>
                    <a:p>
                      <a:r>
                        <a:rPr lang="en-US" dirty="0" err="1"/>
                        <a:t>UtcNow.Format</a:t>
                      </a:r>
                      <a:r>
                        <a:rPr lang="en-US" dirty="0"/>
                        <a:t>("</a:t>
                      </a:r>
                      <a:r>
                        <a:rPr lang="en-US" dirty="0" err="1"/>
                        <a:t>HHmmss</a:t>
                      </a:r>
                      <a:r>
                        <a:rPr lang="en-US" dirty="0"/>
                        <a:t>")</a:t>
                      </a:r>
                      <a:endParaRPr lang="en-DK" dirty="0"/>
                    </a:p>
                  </a:txBody>
                  <a:tcPr/>
                </a:tc>
                <a:extLst>
                  <a:ext uri="{0D108BD9-81ED-4DB2-BD59-A6C34878D82A}">
                    <a16:rowId xmlns:a16="http://schemas.microsoft.com/office/drawing/2014/main" val="2594194753"/>
                  </a:ext>
                </a:extLst>
              </a:tr>
              <a:tr h="370840">
                <a:tc>
                  <a:txBody>
                    <a:bodyPr/>
                    <a:lstStyle/>
                    <a:p>
                      <a:r>
                        <a:rPr lang="en-US" dirty="0"/>
                        <a:t>15</a:t>
                      </a:r>
                      <a:endParaRPr lang="en-DK" dirty="0"/>
                    </a:p>
                  </a:txBody>
                  <a:tcPr/>
                </a:tc>
                <a:tc>
                  <a:txBody>
                    <a:bodyPr/>
                    <a:lstStyle/>
                    <a:p>
                      <a:r>
                        <a:rPr lang="en-US" dirty="0"/>
                        <a:t>Int32.MaxValue</a:t>
                      </a:r>
                      <a:endParaRPr lang="en-DK" dirty="0"/>
                    </a:p>
                  </a:txBody>
                  <a:tcPr/>
                </a:tc>
                <a:tc>
                  <a:txBody>
                    <a:bodyPr/>
                    <a:lstStyle/>
                    <a:p>
                      <a:r>
                        <a:rPr lang="en-US" dirty="0"/>
                        <a:t>0</a:t>
                      </a:r>
                      <a:endParaRPr lang="en-DK" dirty="0"/>
                    </a:p>
                  </a:txBody>
                  <a:tcPr/>
                </a:tc>
                <a:extLst>
                  <a:ext uri="{0D108BD9-81ED-4DB2-BD59-A6C34878D82A}">
                    <a16:rowId xmlns:a16="http://schemas.microsoft.com/office/drawing/2014/main" val="2660638572"/>
                  </a:ext>
                </a:extLst>
              </a:tr>
            </a:tbl>
          </a:graphicData>
        </a:graphic>
      </p:graphicFrame>
    </p:spTree>
    <p:extLst>
      <p:ext uri="{BB962C8B-B14F-4D97-AF65-F5344CB8AC3E}">
        <p14:creationId xmlns:p14="http://schemas.microsoft.com/office/powerpoint/2010/main" val="137158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9883-F1B3-4809-A228-B2BE21C6A8F5}"/>
              </a:ext>
            </a:extLst>
          </p:cNvPr>
          <p:cNvSpPr>
            <a:spLocks noGrp="1"/>
          </p:cNvSpPr>
          <p:nvPr>
            <p:ph type="title"/>
          </p:nvPr>
        </p:nvSpPr>
        <p:spPr/>
        <p:txBody>
          <a:bodyPr/>
          <a:lstStyle/>
          <a:p>
            <a:r>
              <a:rPr lang="en-US" dirty="0">
                <a:hlinkClick r:id="rId2"/>
              </a:rPr>
              <a:t>TASK: Add a test app to your repository</a:t>
            </a:r>
            <a:endParaRPr lang="en-DK" dirty="0"/>
          </a:p>
        </p:txBody>
      </p:sp>
      <p:sp>
        <p:nvSpPr>
          <p:cNvPr id="3" name="Text Placeholder 2">
            <a:extLst>
              <a:ext uri="{FF2B5EF4-FFF2-40B4-BE49-F238E27FC236}">
                <a16:creationId xmlns:a16="http://schemas.microsoft.com/office/drawing/2014/main" id="{B0B0285E-46D2-0735-7E51-7EE221913B69}"/>
              </a:ext>
            </a:extLst>
          </p:cNvPr>
          <p:cNvSpPr>
            <a:spLocks noGrp="1"/>
          </p:cNvSpPr>
          <p:nvPr>
            <p:ph type="body" sz="quarter" idx="10"/>
          </p:nvPr>
        </p:nvSpPr>
        <p:spPr>
          <a:xfrm>
            <a:off x="586390" y="1434370"/>
            <a:ext cx="11018520" cy="2499146"/>
          </a:xfrm>
        </p:spPr>
        <p:txBody>
          <a:bodyPr/>
          <a:lstStyle/>
          <a:p>
            <a:r>
              <a:rPr lang="en-US" dirty="0"/>
              <a:t>In your repository</a:t>
            </a:r>
          </a:p>
          <a:p>
            <a:pPr lvl="1"/>
            <a:r>
              <a:rPr lang="en-US" dirty="0"/>
              <a:t>Under </a:t>
            </a:r>
            <a:r>
              <a:rPr lang="en-US" b="1" dirty="0"/>
              <a:t>Actions</a:t>
            </a:r>
            <a:r>
              <a:rPr lang="en-US" dirty="0"/>
              <a:t> select </a:t>
            </a:r>
            <a:r>
              <a:rPr lang="en-US" b="1" dirty="0"/>
              <a:t>Create a new test app</a:t>
            </a:r>
            <a:r>
              <a:rPr lang="en-US" dirty="0"/>
              <a:t> and click </a:t>
            </a:r>
            <a:r>
              <a:rPr lang="en-US" b="1" dirty="0"/>
              <a:t>Run Workflow</a:t>
            </a:r>
          </a:p>
          <a:p>
            <a:pPr lvl="2"/>
            <a:r>
              <a:rPr lang="en-US" dirty="0"/>
              <a:t>Specify values for </a:t>
            </a:r>
            <a:r>
              <a:rPr lang="en-US" b="1" dirty="0"/>
              <a:t>name</a:t>
            </a:r>
            <a:r>
              <a:rPr lang="en-US" dirty="0"/>
              <a:t>, </a:t>
            </a:r>
            <a:r>
              <a:rPr lang="en-US" b="1" dirty="0"/>
              <a:t>publisher</a:t>
            </a:r>
            <a:r>
              <a:rPr lang="en-US" dirty="0"/>
              <a:t>, </a:t>
            </a:r>
            <a:r>
              <a:rPr lang="en-US" b="1" dirty="0"/>
              <a:t>ID range </a:t>
            </a:r>
            <a:r>
              <a:rPr lang="en-US" dirty="0"/>
              <a:t>and click </a:t>
            </a:r>
            <a:r>
              <a:rPr lang="en-US" b="1" dirty="0"/>
              <a:t>Run Workflow</a:t>
            </a:r>
            <a:endParaRPr lang="en-US" dirty="0"/>
          </a:p>
          <a:p>
            <a:pPr lvl="1"/>
            <a:r>
              <a:rPr lang="en-US" dirty="0"/>
              <a:t>After the </a:t>
            </a:r>
            <a:r>
              <a:rPr lang="en-US" b="1" dirty="0"/>
              <a:t>workflow completes</a:t>
            </a:r>
            <a:r>
              <a:rPr lang="en-US" dirty="0"/>
              <a:t>, you will have a new </a:t>
            </a:r>
            <a:r>
              <a:rPr lang="en-US" b="1" dirty="0"/>
              <a:t>pull request</a:t>
            </a:r>
          </a:p>
          <a:p>
            <a:pPr lvl="2"/>
            <a:r>
              <a:rPr lang="en-US" dirty="0"/>
              <a:t>Inspect and </a:t>
            </a:r>
            <a:r>
              <a:rPr lang="en-US" b="1" dirty="0"/>
              <a:t>merge the PR </a:t>
            </a:r>
            <a:r>
              <a:rPr lang="en-US" dirty="0"/>
              <a:t>and see that it kicks off a </a:t>
            </a:r>
            <a:r>
              <a:rPr lang="en-US" b="1" dirty="0"/>
              <a:t>CI/CD </a:t>
            </a:r>
            <a:r>
              <a:rPr lang="en-US" dirty="0"/>
              <a:t>workflow</a:t>
            </a:r>
          </a:p>
          <a:p>
            <a:pPr lvl="1"/>
            <a:r>
              <a:rPr lang="en-US" dirty="0"/>
              <a:t>After the </a:t>
            </a:r>
            <a:r>
              <a:rPr lang="en-US" b="1" dirty="0"/>
              <a:t>workflow completes</a:t>
            </a:r>
            <a:r>
              <a:rPr lang="en-US" dirty="0"/>
              <a:t>, you can inspect the workflow</a:t>
            </a:r>
          </a:p>
          <a:p>
            <a:pPr lvl="2"/>
            <a:r>
              <a:rPr lang="en-US" dirty="0"/>
              <a:t>See that tests have been executed and test results published</a:t>
            </a:r>
            <a:endParaRPr lang="en-DK" dirty="0"/>
          </a:p>
        </p:txBody>
      </p:sp>
    </p:spTree>
    <p:extLst>
      <p:ext uri="{BB962C8B-B14F-4D97-AF65-F5344CB8AC3E}">
        <p14:creationId xmlns:p14="http://schemas.microsoft.com/office/powerpoint/2010/main" val="27642238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C112-4760-89A8-7CA3-1DAE7340E4EF}"/>
              </a:ext>
            </a:extLst>
          </p:cNvPr>
          <p:cNvSpPr>
            <a:spLocks noGrp="1"/>
          </p:cNvSpPr>
          <p:nvPr>
            <p:ph type="title"/>
          </p:nvPr>
        </p:nvSpPr>
        <p:spPr/>
        <p:txBody>
          <a:bodyPr/>
          <a:lstStyle/>
          <a:p>
            <a:r>
              <a:rPr lang="en-US" dirty="0"/>
              <a:t>Test results</a:t>
            </a:r>
            <a:endParaRPr lang="en-DK" dirty="0"/>
          </a:p>
        </p:txBody>
      </p:sp>
      <p:sp>
        <p:nvSpPr>
          <p:cNvPr id="3" name="Text Placeholder 2">
            <a:extLst>
              <a:ext uri="{FF2B5EF4-FFF2-40B4-BE49-F238E27FC236}">
                <a16:creationId xmlns:a16="http://schemas.microsoft.com/office/drawing/2014/main" id="{A0C68948-E88A-94A9-4D60-FE65A8B8E5DB}"/>
              </a:ext>
            </a:extLst>
          </p:cNvPr>
          <p:cNvSpPr>
            <a:spLocks noGrp="1"/>
          </p:cNvSpPr>
          <p:nvPr>
            <p:ph type="body" sz="quarter" idx="10"/>
          </p:nvPr>
        </p:nvSpPr>
        <p:spPr>
          <a:xfrm>
            <a:off x="586390" y="1434370"/>
            <a:ext cx="11018520" cy="3028521"/>
          </a:xfrm>
        </p:spPr>
        <p:txBody>
          <a:bodyPr/>
          <a:lstStyle/>
          <a:p>
            <a:r>
              <a:rPr lang="en-US" dirty="0"/>
              <a:t>AL-Go for GitHub does NOT include a visual test results viewer</a:t>
            </a:r>
          </a:p>
          <a:p>
            <a:pPr lvl="1"/>
            <a:r>
              <a:rPr lang="en-US" dirty="0"/>
              <a:t>Primarily because GitHub doesn’t provide one yet and 3</a:t>
            </a:r>
            <a:r>
              <a:rPr lang="en-US" baseline="30000" dirty="0"/>
              <a:t>rd</a:t>
            </a:r>
            <a:r>
              <a:rPr lang="en-US" dirty="0"/>
              <a:t> party actions providing this are not considered secure</a:t>
            </a:r>
          </a:p>
          <a:p>
            <a:r>
              <a:rPr lang="en-US" dirty="0"/>
              <a:t>You will have to download and inspect the test results if they fail</a:t>
            </a:r>
          </a:p>
          <a:p>
            <a:pPr lvl="1"/>
            <a:r>
              <a:rPr lang="en-US" dirty="0"/>
              <a:t>or look in the workflow output</a:t>
            </a:r>
          </a:p>
          <a:p>
            <a:endParaRPr lang="en-US" dirty="0"/>
          </a:p>
          <a:p>
            <a:r>
              <a:rPr lang="en-US" dirty="0"/>
              <a:t>Will be implemented in the future</a:t>
            </a:r>
            <a:endParaRPr lang="en-DK" dirty="0"/>
          </a:p>
        </p:txBody>
      </p:sp>
    </p:spTree>
    <p:extLst>
      <p:ext uri="{BB962C8B-B14F-4D97-AF65-F5344CB8AC3E}">
        <p14:creationId xmlns:p14="http://schemas.microsoft.com/office/powerpoint/2010/main" val="101786566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CBBA-8157-5847-A76F-42C8E79BC215}"/>
              </a:ext>
            </a:extLst>
          </p:cNvPr>
          <p:cNvSpPr>
            <a:spLocks noGrp="1"/>
          </p:cNvSpPr>
          <p:nvPr>
            <p:ph type="title"/>
          </p:nvPr>
        </p:nvSpPr>
        <p:spPr/>
        <p:txBody>
          <a:bodyPr/>
          <a:lstStyle/>
          <a:p>
            <a:r>
              <a:rPr lang="en-US" dirty="0">
                <a:hlinkClick r:id="rId2"/>
              </a:rPr>
              <a:t>TASK: Adding test data</a:t>
            </a:r>
            <a:endParaRPr lang="en-DK" dirty="0"/>
          </a:p>
        </p:txBody>
      </p:sp>
      <p:sp>
        <p:nvSpPr>
          <p:cNvPr id="3" name="Text Placeholder 2">
            <a:extLst>
              <a:ext uri="{FF2B5EF4-FFF2-40B4-BE49-F238E27FC236}">
                <a16:creationId xmlns:a16="http://schemas.microsoft.com/office/drawing/2014/main" id="{9C0F8A13-175C-F74D-B68C-D3CA3FA329E8}"/>
              </a:ext>
            </a:extLst>
          </p:cNvPr>
          <p:cNvSpPr>
            <a:spLocks noGrp="1"/>
          </p:cNvSpPr>
          <p:nvPr>
            <p:ph type="body" sz="quarter" idx="10"/>
          </p:nvPr>
        </p:nvSpPr>
        <p:spPr>
          <a:xfrm>
            <a:off x="586390" y="1434370"/>
            <a:ext cx="11018520" cy="2055947"/>
          </a:xfrm>
        </p:spPr>
        <p:txBody>
          <a:bodyPr/>
          <a:lstStyle/>
          <a:p>
            <a:r>
              <a:rPr lang="en-US" dirty="0"/>
              <a:t>In your repository</a:t>
            </a:r>
          </a:p>
          <a:p>
            <a:pPr lvl="1"/>
            <a:r>
              <a:rPr lang="en-US" dirty="0"/>
              <a:t>Under </a:t>
            </a:r>
            <a:r>
              <a:rPr lang="en-US" b="1" dirty="0"/>
              <a:t>Code</a:t>
            </a:r>
            <a:r>
              <a:rPr lang="en-US" dirty="0"/>
              <a:t> modify </a:t>
            </a:r>
            <a:r>
              <a:rPr lang="en-US" b="1" dirty="0"/>
              <a:t>.AL-Go\</a:t>
            </a:r>
            <a:r>
              <a:rPr lang="en-US" b="1" dirty="0" err="1"/>
              <a:t>Settings.json</a:t>
            </a:r>
            <a:endParaRPr lang="en-US" b="1" dirty="0"/>
          </a:p>
          <a:p>
            <a:pPr lvl="2"/>
            <a:r>
              <a:rPr lang="en-US" dirty="0"/>
              <a:t>Add a property </a:t>
            </a:r>
            <a:r>
              <a:rPr lang="en-US" b="1" dirty="0"/>
              <a:t>"</a:t>
            </a:r>
            <a:r>
              <a:rPr lang="en-US" b="1" dirty="0" err="1"/>
              <a:t>configPackages</a:t>
            </a:r>
            <a:r>
              <a:rPr lang="en-US" b="1" dirty="0"/>
              <a:t>":  [ "STANDARD" ]</a:t>
            </a:r>
          </a:p>
          <a:p>
            <a:pPr lvl="2"/>
            <a:r>
              <a:rPr lang="en-US" dirty="0"/>
              <a:t>Save and see that it kicks off a CI/CD workflow and wait for the workflow to complete</a:t>
            </a:r>
          </a:p>
          <a:p>
            <a:pPr lvl="1"/>
            <a:r>
              <a:rPr lang="en-US" dirty="0"/>
              <a:t>Under </a:t>
            </a:r>
            <a:r>
              <a:rPr lang="en-US" b="1" dirty="0"/>
              <a:t>workflows</a:t>
            </a:r>
            <a:r>
              <a:rPr lang="en-US" dirty="0"/>
              <a:t>, inspect the </a:t>
            </a:r>
            <a:r>
              <a:rPr lang="en-US" b="1" dirty="0"/>
              <a:t>CI/CD</a:t>
            </a:r>
            <a:r>
              <a:rPr lang="en-US" dirty="0"/>
              <a:t> workflow</a:t>
            </a:r>
          </a:p>
          <a:p>
            <a:pPr lvl="2"/>
            <a:r>
              <a:rPr lang="en-US" dirty="0"/>
              <a:t>A new group appears: </a:t>
            </a:r>
            <a:r>
              <a:rPr lang="en-US" b="1" dirty="0"/>
              <a:t>Importing Test Data</a:t>
            </a:r>
            <a:r>
              <a:rPr lang="en-US" dirty="0"/>
              <a:t> and the data is available when running the tests</a:t>
            </a:r>
            <a:endParaRPr lang="en-US" b="1" dirty="0"/>
          </a:p>
        </p:txBody>
      </p:sp>
      <p:sp>
        <p:nvSpPr>
          <p:cNvPr id="4" name="TextBox 3">
            <a:extLst>
              <a:ext uri="{FF2B5EF4-FFF2-40B4-BE49-F238E27FC236}">
                <a16:creationId xmlns:a16="http://schemas.microsoft.com/office/drawing/2014/main" id="{98D020FA-949B-BABB-C07F-96D0CFB51486}"/>
              </a:ext>
            </a:extLst>
          </p:cNvPr>
          <p:cNvSpPr txBox="1"/>
          <p:nvPr/>
        </p:nvSpPr>
        <p:spPr>
          <a:xfrm rot="19552038">
            <a:off x="7556121" y="4226772"/>
            <a:ext cx="5090846" cy="923330"/>
          </a:xfrm>
          <a:prstGeom prst="rect">
            <a:avLst/>
          </a:prstGeom>
          <a:noFill/>
        </p:spPr>
        <p:txBody>
          <a:bodyPr wrap="square" lIns="0" tIns="0" rIns="0" bIns="0" rtlCol="0">
            <a:spAutoFit/>
          </a:bodyPr>
          <a:lstStyle/>
          <a:p>
            <a:pPr algn="l"/>
            <a:r>
              <a:rPr lang="en-US" sz="6000" dirty="0">
                <a:solidFill>
                  <a:srgbClr val="FF0000"/>
                </a:solidFill>
              </a:rPr>
              <a:t>Requires v2.0</a:t>
            </a:r>
            <a:endParaRPr lang="en-DK" sz="6000" dirty="0" err="1">
              <a:solidFill>
                <a:srgbClr val="FF0000"/>
              </a:solidFill>
            </a:endParaRPr>
          </a:p>
        </p:txBody>
      </p:sp>
    </p:spTree>
    <p:extLst>
      <p:ext uri="{BB962C8B-B14F-4D97-AF65-F5344CB8AC3E}">
        <p14:creationId xmlns:p14="http://schemas.microsoft.com/office/powerpoint/2010/main" val="12742782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0C7C8-81DF-FEB1-45D6-1F594C52603E}"/>
              </a:ext>
            </a:extLst>
          </p:cNvPr>
          <p:cNvSpPr>
            <a:spLocks noGrp="1"/>
          </p:cNvSpPr>
          <p:nvPr>
            <p:ph type="title"/>
          </p:nvPr>
        </p:nvSpPr>
        <p:spPr>
          <a:xfrm>
            <a:off x="1524000" y="2210205"/>
            <a:ext cx="9144000" cy="2437590"/>
          </a:xfrm>
        </p:spPr>
        <p:txBody>
          <a:bodyPr/>
          <a:lstStyle/>
          <a:p>
            <a:pPr algn="ctr"/>
            <a:r>
              <a:rPr lang="en-US" sz="4400" dirty="0"/>
              <a:t>People saying that they are</a:t>
            </a:r>
            <a:br>
              <a:rPr lang="en-US" sz="4400" dirty="0"/>
            </a:br>
            <a:r>
              <a:rPr lang="en-US" sz="4400" dirty="0"/>
              <a:t>too busy to setup DevOps</a:t>
            </a:r>
            <a:br>
              <a:rPr lang="en-US" sz="4400" dirty="0"/>
            </a:br>
            <a:r>
              <a:rPr lang="en-US" sz="4400" dirty="0"/>
              <a:t>is like a woodcutter saying he is</a:t>
            </a:r>
            <a:br>
              <a:rPr lang="en-US" sz="4400" dirty="0"/>
            </a:br>
            <a:r>
              <a:rPr lang="en-US" sz="4400" dirty="0"/>
              <a:t>too busy to sharpen his saw</a:t>
            </a:r>
          </a:p>
        </p:txBody>
      </p:sp>
    </p:spTree>
    <p:extLst>
      <p:ext uri="{BB962C8B-B14F-4D97-AF65-F5344CB8AC3E}">
        <p14:creationId xmlns:p14="http://schemas.microsoft.com/office/powerpoint/2010/main" val="403671723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7A8A-E777-D43E-DE76-E11765ACB028}"/>
              </a:ext>
            </a:extLst>
          </p:cNvPr>
          <p:cNvSpPr>
            <a:spLocks noGrp="1"/>
          </p:cNvSpPr>
          <p:nvPr>
            <p:ph type="title"/>
          </p:nvPr>
        </p:nvSpPr>
        <p:spPr/>
        <p:txBody>
          <a:bodyPr/>
          <a:lstStyle/>
          <a:p>
            <a:r>
              <a:rPr lang="en-US" dirty="0"/>
              <a:t>Single-project vs. Multi-project</a:t>
            </a:r>
            <a:endParaRPr lang="en-DK" dirty="0"/>
          </a:p>
        </p:txBody>
      </p:sp>
      <p:sp>
        <p:nvSpPr>
          <p:cNvPr id="3" name="Text Placeholder 2">
            <a:extLst>
              <a:ext uri="{FF2B5EF4-FFF2-40B4-BE49-F238E27FC236}">
                <a16:creationId xmlns:a16="http://schemas.microsoft.com/office/drawing/2014/main" id="{021E11DC-9EE9-7144-E332-B97188E60DF2}"/>
              </a:ext>
            </a:extLst>
          </p:cNvPr>
          <p:cNvSpPr>
            <a:spLocks noGrp="1"/>
          </p:cNvSpPr>
          <p:nvPr>
            <p:ph type="body" sz="quarter" idx="10"/>
          </p:nvPr>
        </p:nvSpPr>
        <p:spPr>
          <a:xfrm>
            <a:off x="586390" y="1434370"/>
            <a:ext cx="11605610" cy="5084469"/>
          </a:xfrm>
        </p:spPr>
        <p:txBody>
          <a:bodyPr/>
          <a:lstStyle/>
          <a:p>
            <a:r>
              <a:rPr lang="en-US" dirty="0"/>
              <a:t>AL-Go for GitHub support single-project and multi-project repositories</a:t>
            </a:r>
          </a:p>
          <a:p>
            <a:r>
              <a:rPr lang="en-US" dirty="0"/>
              <a:t>Every project can contain multiple apps</a:t>
            </a:r>
          </a:p>
          <a:p>
            <a:pPr lvl="1"/>
            <a:r>
              <a:rPr lang="en-US" dirty="0"/>
              <a:t>All apps in a project needs to be able to be installed together</a:t>
            </a:r>
          </a:p>
          <a:p>
            <a:pPr lvl="1"/>
            <a:r>
              <a:rPr lang="en-US" dirty="0"/>
              <a:t>Apps within a project can have inter-dependencies</a:t>
            </a:r>
          </a:p>
          <a:p>
            <a:pPr lvl="1"/>
            <a:r>
              <a:rPr lang="en-US" dirty="0"/>
              <a:t>Dependencies to apps from a different project is like a dependency to another repository</a:t>
            </a:r>
          </a:p>
          <a:p>
            <a:r>
              <a:rPr lang="en-US" dirty="0"/>
              <a:t>All apps in a project will be built in one build pipeline</a:t>
            </a:r>
          </a:p>
          <a:p>
            <a:pPr lvl="1"/>
            <a:r>
              <a:rPr lang="en-US" dirty="0"/>
              <a:t>Sorted after dependencies</a:t>
            </a:r>
          </a:p>
          <a:p>
            <a:r>
              <a:rPr lang="en-US" dirty="0"/>
              <a:t>All projects will be built simultaneously</a:t>
            </a:r>
          </a:p>
          <a:p>
            <a:pPr lvl="1"/>
            <a:r>
              <a:rPr lang="en-US" dirty="0"/>
              <a:t>If GitHub runners are available</a:t>
            </a:r>
          </a:p>
          <a:p>
            <a:r>
              <a:rPr lang="en-US" dirty="0"/>
              <a:t>Projects should not have dependencies to each other</a:t>
            </a:r>
          </a:p>
          <a:p>
            <a:pPr lvl="1"/>
            <a:r>
              <a:rPr lang="en-US" dirty="0"/>
              <a:t>Currently, you cannot control the order in which projects are built</a:t>
            </a:r>
          </a:p>
          <a:p>
            <a:pPr lvl="1"/>
            <a:r>
              <a:rPr lang="en-US" dirty="0"/>
              <a:t>You can request apps from other projects to be built with the current project</a:t>
            </a:r>
          </a:p>
        </p:txBody>
      </p:sp>
    </p:spTree>
    <p:extLst>
      <p:ext uri="{BB962C8B-B14F-4D97-AF65-F5344CB8AC3E}">
        <p14:creationId xmlns:p14="http://schemas.microsoft.com/office/powerpoint/2010/main" val="270267229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82FC-9B01-553B-408A-53A44E64B25C}"/>
              </a:ext>
            </a:extLst>
          </p:cNvPr>
          <p:cNvSpPr>
            <a:spLocks noGrp="1"/>
          </p:cNvSpPr>
          <p:nvPr>
            <p:ph type="title"/>
          </p:nvPr>
        </p:nvSpPr>
        <p:spPr/>
        <p:txBody>
          <a:bodyPr/>
          <a:lstStyle/>
          <a:p>
            <a:r>
              <a:rPr lang="en-US" dirty="0"/>
              <a:t>Single-project vs. multi-project structure</a:t>
            </a:r>
            <a:endParaRPr lang="en-DK" dirty="0"/>
          </a:p>
        </p:txBody>
      </p:sp>
      <p:sp>
        <p:nvSpPr>
          <p:cNvPr id="3" name="Text Placeholder 2">
            <a:extLst>
              <a:ext uri="{FF2B5EF4-FFF2-40B4-BE49-F238E27FC236}">
                <a16:creationId xmlns:a16="http://schemas.microsoft.com/office/drawing/2014/main" id="{7BB632CD-7BC0-5939-0E16-59FA626E50D2}"/>
              </a:ext>
            </a:extLst>
          </p:cNvPr>
          <p:cNvSpPr>
            <a:spLocks noGrp="1"/>
          </p:cNvSpPr>
          <p:nvPr>
            <p:ph type="body" sz="quarter" idx="10"/>
          </p:nvPr>
        </p:nvSpPr>
        <p:spPr>
          <a:xfrm>
            <a:off x="584199" y="1435100"/>
            <a:ext cx="5794829" cy="2462213"/>
          </a:xfrm>
        </p:spPr>
        <p:txBody>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gitignore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github</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.AL-Go\...</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app1.Test\...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app2\...</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app2.Test\...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al.code</a:t>
            </a:r>
            <a:r>
              <a:rPr lang="en-US" sz="2000" dirty="0">
                <a:latin typeface="Courier New" panose="02070309020205020404" pitchFamily="49" charset="0"/>
                <a:cs typeface="Courier New" panose="02070309020205020404" pitchFamily="49" charset="0"/>
              </a:rPr>
              <a:t>-workspace</a:t>
            </a:r>
            <a:endParaRPr lang="en-DK" sz="2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2E12979B-428D-B726-D5AC-C6C854359B95}"/>
              </a:ext>
            </a:extLst>
          </p:cNvPr>
          <p:cNvSpPr>
            <a:spLocks noGrp="1"/>
          </p:cNvSpPr>
          <p:nvPr>
            <p:ph type="body" sz="quarter" idx="12"/>
          </p:nvPr>
        </p:nvSpPr>
        <p:spPr>
          <a:xfrm>
            <a:off x="584198" y="1435100"/>
            <a:ext cx="5794829" cy="3693319"/>
          </a:xfrm>
        </p:spPr>
        <p:txBody>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gitignore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github</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project1\.AL-Go\...</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project1\app1.Test\...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project1\app2\...</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project1\app2.Test\...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t>
            </a:r>
            <a:r>
              <a:rPr lang="en-US" sz="2000" dirty="0" err="1">
                <a:latin typeface="Courier New" panose="02070309020205020404" pitchFamily="49" charset="0"/>
                <a:cs typeface="Courier New" panose="02070309020205020404" pitchFamily="49" charset="0"/>
              </a:rPr>
              <a:t>al.code</a:t>
            </a:r>
            <a:r>
              <a:rPr lang="en-US" sz="2000" dirty="0">
                <a:latin typeface="Courier New" panose="02070309020205020404" pitchFamily="49" charset="0"/>
                <a:cs typeface="Courier New" panose="02070309020205020404" pitchFamily="49" charset="0"/>
              </a:rPr>
              <a:t>-workspace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project2\.AL-Go\...</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project2\app3\...</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project2\app3.Test\...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t>
            </a:r>
            <a:r>
              <a:rPr lang="en-US" sz="2000" dirty="0" err="1">
                <a:latin typeface="Courier New" panose="02070309020205020404" pitchFamily="49" charset="0"/>
                <a:cs typeface="Courier New" panose="02070309020205020404" pitchFamily="49" charset="0"/>
              </a:rPr>
              <a:t>al.code</a:t>
            </a:r>
            <a:r>
              <a:rPr lang="en-US" sz="2000" dirty="0">
                <a:latin typeface="Courier New" panose="02070309020205020404" pitchFamily="49" charset="0"/>
                <a:cs typeface="Courier New" panose="02070309020205020404" pitchFamily="49" charset="0"/>
              </a:rPr>
              <a:t>-workspace</a:t>
            </a:r>
            <a:endParaRPr lang="en-DK" sz="2000" dirty="0"/>
          </a:p>
        </p:txBody>
      </p:sp>
      <p:sp>
        <p:nvSpPr>
          <p:cNvPr id="12" name="Callout: Left Arrow 11">
            <a:extLst>
              <a:ext uri="{FF2B5EF4-FFF2-40B4-BE49-F238E27FC236}">
                <a16:creationId xmlns:a16="http://schemas.microsoft.com/office/drawing/2014/main" id="{CA3A0DF5-82BC-63F1-6E6A-5FAF3DA97460}"/>
              </a:ext>
            </a:extLst>
          </p:cNvPr>
          <p:cNvSpPr/>
          <p:nvPr/>
        </p:nvSpPr>
        <p:spPr bwMode="auto">
          <a:xfrm>
            <a:off x="1620837" y="1585018"/>
            <a:ext cx="4400551" cy="1206501"/>
          </a:xfrm>
          <a:prstGeom prst="leftArrowCallout">
            <a:avLst>
              <a:gd name="adj1" fmla="val 25000"/>
              <a:gd name="adj2" fmla="val 25000"/>
              <a:gd name="adj3" fmla="val 25000"/>
              <a:gd name="adj4" fmla="val 9314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localDevEnv.ps1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cloudDevEnv.ps1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settings.json</a:t>
            </a:r>
            <a:endParaRPr lang="en-DK" sz="2000" dirty="0">
              <a:latin typeface="Courier New" panose="02070309020205020404" pitchFamily="49" charset="0"/>
              <a:cs typeface="Courier New" panose="02070309020205020404" pitchFamily="49"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13" name="Callout: Left Arrow 12">
            <a:extLst>
              <a:ext uri="{FF2B5EF4-FFF2-40B4-BE49-F238E27FC236}">
                <a16:creationId xmlns:a16="http://schemas.microsoft.com/office/drawing/2014/main" id="{354775D8-5FE8-0954-EC9C-F641A2562377}"/>
              </a:ext>
            </a:extLst>
          </p:cNvPr>
          <p:cNvSpPr/>
          <p:nvPr/>
        </p:nvSpPr>
        <p:spPr bwMode="auto">
          <a:xfrm>
            <a:off x="1760538" y="947537"/>
            <a:ext cx="5392737" cy="1872557"/>
          </a:xfrm>
          <a:prstGeom prst="leftArrowCallout">
            <a:avLst>
              <a:gd name="adj1" fmla="val 25000"/>
              <a:gd name="adj2" fmla="val 25000"/>
              <a:gd name="adj3" fmla="val 25000"/>
              <a:gd name="adj4" fmla="val 9314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Workflows\*.</a:t>
            </a:r>
            <a:r>
              <a:rPr lang="en-US" sz="2000" dirty="0" err="1">
                <a:latin typeface="Courier New" panose="02070309020205020404" pitchFamily="49" charset="0"/>
                <a:cs typeface="Courier New" panose="02070309020205020404" pitchFamily="49" charset="0"/>
              </a:rPr>
              <a:t>yaml</a:t>
            </a:r>
            <a:endParaRPr lang="en-DK" sz="2000" dirty="0">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AL-Go-</a:t>
            </a:r>
            <a:r>
              <a:rPr lang="en-US" sz="2000" dirty="0" err="1">
                <a:latin typeface="Courier New" panose="02070309020205020404" pitchFamily="49" charset="0"/>
                <a:cs typeface="Courier New" panose="02070309020205020404" pitchFamily="49" charset="0"/>
              </a:rPr>
              <a:t>Settings.json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Test </a:t>
            </a:r>
            <a:r>
              <a:rPr lang="en-US" sz="2000" dirty="0" err="1">
                <a:latin typeface="Courier New" panose="02070309020205020404" pitchFamily="49" charset="0"/>
                <a:cs typeface="Courier New" panose="02070309020205020404" pitchFamily="49" charset="0"/>
              </a:rPr>
              <a:t>Current.settings.json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Test Next </a:t>
            </a:r>
            <a:r>
              <a:rPr lang="en-US" sz="2000" dirty="0" err="1">
                <a:latin typeface="Courier New" panose="02070309020205020404" pitchFamily="49" charset="0"/>
                <a:cs typeface="Courier New" panose="02070309020205020404" pitchFamily="49" charset="0"/>
              </a:rPr>
              <a:t>Major.settings.json</a:t>
            </a:r>
            <a:endParaRPr lang="en-DK" sz="2000" dirty="0">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Test Next </a:t>
            </a:r>
            <a:r>
              <a:rPr lang="en-US" sz="2000" dirty="0" err="1">
                <a:latin typeface="Courier New" panose="02070309020205020404" pitchFamily="49" charset="0"/>
                <a:cs typeface="Courier New" panose="02070309020205020404" pitchFamily="49" charset="0"/>
              </a:rPr>
              <a:t>Minor.settings.json</a:t>
            </a:r>
            <a:endParaRPr lang="en-DK" sz="2000" dirty="0">
              <a:latin typeface="Courier New" panose="02070309020205020404" pitchFamily="49" charset="0"/>
              <a:cs typeface="Courier New" panose="02070309020205020404" pitchFamily="49" charset="0"/>
            </a:endParaRPr>
          </a:p>
        </p:txBody>
      </p:sp>
      <p:grpSp>
        <p:nvGrpSpPr>
          <p:cNvPr id="31" name="Group 30">
            <a:extLst>
              <a:ext uri="{FF2B5EF4-FFF2-40B4-BE49-F238E27FC236}">
                <a16:creationId xmlns:a16="http://schemas.microsoft.com/office/drawing/2014/main" id="{D3958A39-F141-618D-091D-41A5BC50B72B}"/>
              </a:ext>
            </a:extLst>
          </p:cNvPr>
          <p:cNvGrpSpPr/>
          <p:nvPr/>
        </p:nvGrpSpPr>
        <p:grpSpPr>
          <a:xfrm>
            <a:off x="2050801" y="2335573"/>
            <a:ext cx="4034088" cy="1268877"/>
            <a:chOff x="4834140" y="3232214"/>
            <a:chExt cx="4034088" cy="1268877"/>
          </a:xfrm>
        </p:grpSpPr>
        <p:sp>
          <p:nvSpPr>
            <p:cNvPr id="15" name="Rectangle 14">
              <a:extLst>
                <a:ext uri="{FF2B5EF4-FFF2-40B4-BE49-F238E27FC236}">
                  <a16:creationId xmlns:a16="http://schemas.microsoft.com/office/drawing/2014/main" id="{67A6DC46-D8A4-5B2F-C7BE-2BED3EA6ACD9}"/>
                </a:ext>
              </a:extLst>
            </p:cNvPr>
            <p:cNvSpPr/>
            <p:nvPr/>
          </p:nvSpPr>
          <p:spPr bwMode="auto">
            <a:xfrm>
              <a:off x="5124903" y="3232215"/>
              <a:ext cx="3743325" cy="1268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vscode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launch.json</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app.json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src\*.al</a:t>
              </a:r>
              <a:endParaRPr lang="en-DK" sz="2000" dirty="0">
                <a:solidFill>
                  <a:srgbClr val="FFFFFF"/>
                </a:solidFill>
                <a:ea typeface="Segoe UI" pitchFamily="34" charset="0"/>
                <a:cs typeface="Segoe UI" pitchFamily="34"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24" name="Isosceles Triangle 23">
              <a:extLst>
                <a:ext uri="{FF2B5EF4-FFF2-40B4-BE49-F238E27FC236}">
                  <a16:creationId xmlns:a16="http://schemas.microsoft.com/office/drawing/2014/main" id="{AAE92EFA-0048-5C63-CC57-418838F28B6C}"/>
                </a:ext>
              </a:extLst>
            </p:cNvPr>
            <p:cNvSpPr/>
            <p:nvPr/>
          </p:nvSpPr>
          <p:spPr bwMode="auto">
            <a:xfrm rot="16200000">
              <a:off x="4806283" y="3260525"/>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26" name="Isosceles Triangle 25">
              <a:extLst>
                <a:ext uri="{FF2B5EF4-FFF2-40B4-BE49-F238E27FC236}">
                  <a16:creationId xmlns:a16="http://schemas.microsoft.com/office/drawing/2014/main" id="{9B327E44-81AA-66F7-2A54-DF3D3D78C6C7}"/>
                </a:ext>
              </a:extLst>
            </p:cNvPr>
            <p:cNvSpPr/>
            <p:nvPr/>
          </p:nvSpPr>
          <p:spPr bwMode="auto">
            <a:xfrm rot="16200000">
              <a:off x="4806283" y="3547867"/>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28" name="Isosceles Triangle 27">
              <a:extLst>
                <a:ext uri="{FF2B5EF4-FFF2-40B4-BE49-F238E27FC236}">
                  <a16:creationId xmlns:a16="http://schemas.microsoft.com/office/drawing/2014/main" id="{D65E726A-5103-0DCC-3D06-4A7A2A78FF46}"/>
                </a:ext>
              </a:extLst>
            </p:cNvPr>
            <p:cNvSpPr/>
            <p:nvPr/>
          </p:nvSpPr>
          <p:spPr bwMode="auto">
            <a:xfrm rot="16200000">
              <a:off x="4805829" y="3867418"/>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0" name="Isosceles Triangle 29">
              <a:extLst>
                <a:ext uri="{FF2B5EF4-FFF2-40B4-BE49-F238E27FC236}">
                  <a16:creationId xmlns:a16="http://schemas.microsoft.com/office/drawing/2014/main" id="{E0A23F5E-54AF-3EB7-9826-AB3761ADC2FF}"/>
                </a:ext>
              </a:extLst>
            </p:cNvPr>
            <p:cNvSpPr/>
            <p:nvPr/>
          </p:nvSpPr>
          <p:spPr bwMode="auto">
            <a:xfrm rot="16200000">
              <a:off x="4805830" y="4163420"/>
              <a:ext cx="365980"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DEF77248-EAFE-10C7-6022-B1F35F2E3844}"/>
              </a:ext>
            </a:extLst>
          </p:cNvPr>
          <p:cNvGrpSpPr/>
          <p:nvPr/>
        </p:nvGrpSpPr>
        <p:grpSpPr>
          <a:xfrm>
            <a:off x="3414462" y="2335573"/>
            <a:ext cx="4034088" cy="1268877"/>
            <a:chOff x="4834140" y="3232214"/>
            <a:chExt cx="4034088" cy="1268877"/>
          </a:xfrm>
        </p:grpSpPr>
        <p:sp>
          <p:nvSpPr>
            <p:cNvPr id="33" name="Rectangle 32">
              <a:extLst>
                <a:ext uri="{FF2B5EF4-FFF2-40B4-BE49-F238E27FC236}">
                  <a16:creationId xmlns:a16="http://schemas.microsoft.com/office/drawing/2014/main" id="{EF778FF5-852E-15C8-B6E6-FC25DB066DB1}"/>
                </a:ext>
              </a:extLst>
            </p:cNvPr>
            <p:cNvSpPr/>
            <p:nvPr/>
          </p:nvSpPr>
          <p:spPr bwMode="auto">
            <a:xfrm>
              <a:off x="5124903" y="3232215"/>
              <a:ext cx="3743325" cy="1268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vscode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launch.json</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app.json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src\*.al</a:t>
              </a:r>
              <a:endParaRPr lang="en-DK" sz="2000" dirty="0">
                <a:solidFill>
                  <a:srgbClr val="FFFFFF"/>
                </a:solidFill>
                <a:ea typeface="Segoe UI" pitchFamily="34" charset="0"/>
                <a:cs typeface="Segoe UI" pitchFamily="34"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4" name="Isosceles Triangle 33">
              <a:extLst>
                <a:ext uri="{FF2B5EF4-FFF2-40B4-BE49-F238E27FC236}">
                  <a16:creationId xmlns:a16="http://schemas.microsoft.com/office/drawing/2014/main" id="{684634C8-B3EA-8690-D68C-D11AF5C2E56F}"/>
                </a:ext>
              </a:extLst>
            </p:cNvPr>
            <p:cNvSpPr/>
            <p:nvPr/>
          </p:nvSpPr>
          <p:spPr bwMode="auto">
            <a:xfrm rot="16200000">
              <a:off x="4806283" y="3260525"/>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5" name="Isosceles Triangle 34">
              <a:extLst>
                <a:ext uri="{FF2B5EF4-FFF2-40B4-BE49-F238E27FC236}">
                  <a16:creationId xmlns:a16="http://schemas.microsoft.com/office/drawing/2014/main" id="{73CAAD01-35A6-0046-6C01-C88F283B065A}"/>
                </a:ext>
              </a:extLst>
            </p:cNvPr>
            <p:cNvSpPr/>
            <p:nvPr/>
          </p:nvSpPr>
          <p:spPr bwMode="auto">
            <a:xfrm rot="16200000">
              <a:off x="4806283" y="3547867"/>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6" name="Isosceles Triangle 35">
              <a:extLst>
                <a:ext uri="{FF2B5EF4-FFF2-40B4-BE49-F238E27FC236}">
                  <a16:creationId xmlns:a16="http://schemas.microsoft.com/office/drawing/2014/main" id="{965484C1-3234-2B41-920D-DBD5D179FBDF}"/>
                </a:ext>
              </a:extLst>
            </p:cNvPr>
            <p:cNvSpPr/>
            <p:nvPr/>
          </p:nvSpPr>
          <p:spPr bwMode="auto">
            <a:xfrm rot="16200000">
              <a:off x="4805829" y="3867418"/>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7" name="Isosceles Triangle 36">
              <a:extLst>
                <a:ext uri="{FF2B5EF4-FFF2-40B4-BE49-F238E27FC236}">
                  <a16:creationId xmlns:a16="http://schemas.microsoft.com/office/drawing/2014/main" id="{BE1566B1-5DA4-3EE9-D040-DFE985B7C188}"/>
                </a:ext>
              </a:extLst>
            </p:cNvPr>
            <p:cNvSpPr/>
            <p:nvPr/>
          </p:nvSpPr>
          <p:spPr bwMode="auto">
            <a:xfrm rot="16200000">
              <a:off x="4805830" y="4163420"/>
              <a:ext cx="365980"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grpSp>
      <p:sp>
        <p:nvSpPr>
          <p:cNvPr id="38" name="Callout: Left Arrow 37">
            <a:extLst>
              <a:ext uri="{FF2B5EF4-FFF2-40B4-BE49-F238E27FC236}">
                <a16:creationId xmlns:a16="http://schemas.microsoft.com/office/drawing/2014/main" id="{CF9A8598-6807-8AAC-4CF9-1F96D2AC84A7}"/>
              </a:ext>
            </a:extLst>
          </p:cNvPr>
          <p:cNvSpPr/>
          <p:nvPr/>
        </p:nvSpPr>
        <p:spPr bwMode="auto">
          <a:xfrm>
            <a:off x="2980897" y="1599404"/>
            <a:ext cx="4400551" cy="1206501"/>
          </a:xfrm>
          <a:prstGeom prst="leftArrowCallout">
            <a:avLst>
              <a:gd name="adj1" fmla="val 25000"/>
              <a:gd name="adj2" fmla="val 25000"/>
              <a:gd name="adj3" fmla="val 25000"/>
              <a:gd name="adj4" fmla="val 9314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localDevEnv.ps1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cloudDevEnv.ps1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settings.json</a:t>
            </a:r>
            <a:endParaRPr lang="en-DK" sz="2000" dirty="0">
              <a:latin typeface="Courier New" panose="02070309020205020404" pitchFamily="49" charset="0"/>
              <a:cs typeface="Courier New" panose="02070309020205020404" pitchFamily="49"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075733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1"/>
                                        </p:tgtEl>
                                      </p:cBhvr>
                                    </p:animEffect>
                                    <p:set>
                                      <p:cBhvr>
                                        <p:cTn id="30" dur="1" fill="hold">
                                          <p:stCondLst>
                                            <p:cond delay="499"/>
                                          </p:stCondLst>
                                        </p:cTn>
                                        <p:tgtEl>
                                          <p:spTgt spid="31"/>
                                        </p:tgtEl>
                                        <p:attrNameLst>
                                          <p:attrName>style.visibility</p:attrName>
                                        </p:attrNameLst>
                                      </p:cBhvr>
                                      <p:to>
                                        <p:strVal val="hidden"/>
                                      </p:to>
                                    </p:set>
                                  </p:childTnLst>
                                </p:cTn>
                              </p:par>
                            </p:childTnLst>
                          </p:cTn>
                        </p:par>
                        <p:par>
                          <p:cTn id="31" fill="hold">
                            <p:stCondLst>
                              <p:cond delay="500"/>
                            </p:stCondLst>
                            <p:childTnLst>
                              <p:par>
                                <p:cTn id="32" presetID="42" presetClass="path" presetSubtype="0" accel="50000" decel="50000" fill="hold" grpId="0" nodeType="afterEffect">
                                  <p:stCondLst>
                                    <p:cond delay="0"/>
                                  </p:stCondLst>
                                  <p:childTnLst>
                                    <p:animMotion origin="layout" path="M 3.33333E-6 2.96296E-6 L 0.54896 -0.00463 " pathEditMode="relative" rAng="0" ptsTypes="AA">
                                      <p:cBhvr>
                                        <p:cTn id="33" dur="2000" fill="hold"/>
                                        <p:tgtEl>
                                          <p:spTgt spid="3">
                                            <p:txEl>
                                              <p:pRg st="0" end="0"/>
                                            </p:txEl>
                                          </p:spTgt>
                                        </p:tgtEl>
                                        <p:attrNameLst>
                                          <p:attrName>ppt_x</p:attrName>
                                          <p:attrName>ppt_y</p:attrName>
                                        </p:attrNameLst>
                                      </p:cBhvr>
                                      <p:rCtr x="27448" y="-231"/>
                                    </p:animMotion>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2"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3"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32"/>
                                        </p:tgtEl>
                                      </p:cBhvr>
                                    </p:animEffect>
                                    <p:set>
                                      <p:cBhvr>
                                        <p:cTn id="6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12" grpId="0" animBg="1"/>
      <p:bldP spid="12" grpId="1" animBg="1"/>
      <p:bldP spid="13" grpId="0" animBg="1"/>
      <p:bldP spid="13" grpId="1" animBg="1"/>
      <p:bldP spid="13" grpId="2" animBg="1"/>
      <p:bldP spid="13" grpId="3" animBg="1"/>
      <p:bldP spid="38" grpId="0" animBg="1"/>
      <p:bldP spid="3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kern="1200" dirty="0">
                <a:solidFill>
                  <a:srgbClr val="FFFFFF"/>
                </a:solidFill>
                <a:effectLst/>
                <a:latin typeface="Calibri" panose="020F0502020204030204" pitchFamily="34" charset="0"/>
                <a:ea typeface="+mn-ea"/>
                <a:cs typeface="+mn-cs"/>
              </a:rPr>
              <a:t>Automatic signing of apps</a:t>
            </a:r>
            <a:endParaRPr lang="en-DK" dirty="0">
              <a:effectLst/>
            </a:endParaRPr>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465012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380F-50C8-1D24-53CB-5EF25E718121}"/>
              </a:ext>
            </a:extLst>
          </p:cNvPr>
          <p:cNvSpPr>
            <a:spLocks noGrp="1"/>
          </p:cNvSpPr>
          <p:nvPr>
            <p:ph type="title"/>
          </p:nvPr>
        </p:nvSpPr>
        <p:spPr/>
        <p:txBody>
          <a:bodyPr/>
          <a:lstStyle/>
          <a:p>
            <a:r>
              <a:rPr lang="en-US" dirty="0"/>
              <a:t>Settings</a:t>
            </a:r>
            <a:endParaRPr lang="en-DK" dirty="0"/>
          </a:p>
        </p:txBody>
      </p:sp>
      <p:sp>
        <p:nvSpPr>
          <p:cNvPr id="3" name="Text Placeholder 2">
            <a:extLst>
              <a:ext uri="{FF2B5EF4-FFF2-40B4-BE49-F238E27FC236}">
                <a16:creationId xmlns:a16="http://schemas.microsoft.com/office/drawing/2014/main" id="{1F46AA07-5711-D675-B029-5733F8A75968}"/>
              </a:ext>
            </a:extLst>
          </p:cNvPr>
          <p:cNvSpPr>
            <a:spLocks noGrp="1"/>
          </p:cNvSpPr>
          <p:nvPr>
            <p:ph type="body" sz="quarter" idx="10"/>
          </p:nvPr>
        </p:nvSpPr>
        <p:spPr>
          <a:xfrm>
            <a:off x="586390" y="1434370"/>
            <a:ext cx="11018520" cy="4715137"/>
          </a:xfrm>
        </p:spPr>
        <p:txBody>
          <a:bodyPr/>
          <a:lstStyle/>
          <a:p>
            <a:r>
              <a:rPr lang="en-US" dirty="0"/>
              <a:t>Setting files are applied in this order</a:t>
            </a:r>
          </a:p>
          <a:p>
            <a:pPr lvl="1"/>
            <a:r>
              <a:rPr lang="en-US" dirty="0"/>
              <a:t>Repository settings file (</a:t>
            </a:r>
            <a:r>
              <a:rPr lang="en-US" b="1" dirty="0"/>
              <a:t>.</a:t>
            </a:r>
            <a:r>
              <a:rPr lang="en-US" b="1" dirty="0" err="1"/>
              <a:t>github</a:t>
            </a:r>
            <a:r>
              <a:rPr lang="en-US" b="1" dirty="0"/>
              <a:t>\AL-Go-</a:t>
            </a:r>
            <a:r>
              <a:rPr lang="en-US" b="1" dirty="0" err="1"/>
              <a:t>Settings.json</a:t>
            </a:r>
            <a:r>
              <a:rPr lang="en-US" dirty="0"/>
              <a:t>)</a:t>
            </a:r>
          </a:p>
          <a:p>
            <a:pPr lvl="1"/>
            <a:r>
              <a:rPr lang="en-US" dirty="0"/>
              <a:t>Project settings file (</a:t>
            </a:r>
            <a:r>
              <a:rPr lang="en-US" b="1" dirty="0"/>
              <a:t>&lt;project&gt;\.AL-Go\</a:t>
            </a:r>
            <a:r>
              <a:rPr lang="en-US" b="1" dirty="0" err="1"/>
              <a:t>settings.json</a:t>
            </a:r>
            <a:r>
              <a:rPr lang="en-US" dirty="0"/>
              <a:t>)</a:t>
            </a:r>
          </a:p>
          <a:p>
            <a:pPr lvl="1"/>
            <a:r>
              <a:rPr lang="en-US" dirty="0"/>
              <a:t>Repository workflow settings file (</a:t>
            </a:r>
            <a:r>
              <a:rPr lang="en-US" b="1" dirty="0"/>
              <a:t>.</a:t>
            </a:r>
            <a:r>
              <a:rPr lang="en-US" b="1" dirty="0" err="1"/>
              <a:t>github</a:t>
            </a:r>
            <a:r>
              <a:rPr lang="en-US" b="1" dirty="0"/>
              <a:t>\&lt;</a:t>
            </a:r>
            <a:r>
              <a:rPr lang="en-US" b="1" dirty="0" err="1"/>
              <a:t>workflowname</a:t>
            </a:r>
            <a:r>
              <a:rPr lang="en-US" b="1" dirty="0"/>
              <a:t>&gt;.</a:t>
            </a:r>
            <a:r>
              <a:rPr lang="en-US" b="1" dirty="0" err="1"/>
              <a:t>settings.json</a:t>
            </a:r>
            <a:r>
              <a:rPr lang="en-US" dirty="0"/>
              <a:t>)</a:t>
            </a:r>
          </a:p>
          <a:p>
            <a:pPr lvl="1"/>
            <a:r>
              <a:rPr lang="en-US" dirty="0"/>
              <a:t>Project workflow settings file (</a:t>
            </a:r>
            <a:r>
              <a:rPr lang="en-US" b="1" dirty="0"/>
              <a:t>&lt;project&gt;\.AL-Go\&lt;</a:t>
            </a:r>
            <a:r>
              <a:rPr lang="en-US" b="1" dirty="0" err="1"/>
              <a:t>workflowname</a:t>
            </a:r>
            <a:r>
              <a:rPr lang="en-US" b="1" dirty="0"/>
              <a:t>&gt;.</a:t>
            </a:r>
            <a:r>
              <a:rPr lang="en-US" b="1" dirty="0" err="1"/>
              <a:t>settings.json</a:t>
            </a:r>
            <a:r>
              <a:rPr lang="en-US" dirty="0"/>
              <a:t>)</a:t>
            </a:r>
          </a:p>
          <a:p>
            <a:pPr lvl="1"/>
            <a:r>
              <a:rPr lang="en-US" dirty="0"/>
              <a:t>User settings file (</a:t>
            </a:r>
            <a:r>
              <a:rPr lang="en-US" b="1" dirty="0"/>
              <a:t>&lt;project&gt;\.AL-Go\&lt;username&gt;.</a:t>
            </a:r>
            <a:r>
              <a:rPr lang="en-US" b="1" dirty="0" err="1"/>
              <a:t>settings.json</a:t>
            </a:r>
            <a:r>
              <a:rPr lang="en-US" dirty="0"/>
              <a:t>)</a:t>
            </a:r>
          </a:p>
          <a:p>
            <a:r>
              <a:rPr lang="en-US" dirty="0"/>
              <a:t>Branch specific settings can be specified using </a:t>
            </a:r>
            <a:r>
              <a:rPr lang="en-US" dirty="0" err="1"/>
              <a:t>conditionalSettings</a:t>
            </a:r>
            <a:endParaRPr lang="en-US" dirty="0"/>
          </a:p>
          <a:p>
            <a:pPr lvl="1"/>
            <a:r>
              <a:rPr lang="en-US" dirty="0">
                <a:hlinkClick r:id="rId2"/>
              </a:rPr>
              <a:t>https://github.com/BusinessCentralApps/BingMaps.PTE/blob/main/.github/AL-Go-Settings.json</a:t>
            </a:r>
            <a:endParaRPr lang="en-US" dirty="0"/>
          </a:p>
          <a:p>
            <a:r>
              <a:rPr lang="en-US" dirty="0"/>
              <a:t>Some settings are only read from repository settings</a:t>
            </a:r>
          </a:p>
          <a:p>
            <a:r>
              <a:rPr lang="en-US" dirty="0"/>
              <a:t>Last setting wins</a:t>
            </a:r>
          </a:p>
          <a:p>
            <a:endParaRPr lang="en-US" dirty="0"/>
          </a:p>
        </p:txBody>
      </p:sp>
    </p:spTree>
    <p:extLst>
      <p:ext uri="{BB962C8B-B14F-4D97-AF65-F5344CB8AC3E}">
        <p14:creationId xmlns:p14="http://schemas.microsoft.com/office/powerpoint/2010/main" val="328440861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67F1-A434-E856-8338-EB6E9BD8F099}"/>
              </a:ext>
            </a:extLst>
          </p:cNvPr>
          <p:cNvSpPr>
            <a:spLocks noGrp="1"/>
          </p:cNvSpPr>
          <p:nvPr>
            <p:ph type="title"/>
          </p:nvPr>
        </p:nvSpPr>
        <p:spPr/>
        <p:txBody>
          <a:bodyPr/>
          <a:lstStyle/>
          <a:p>
            <a:r>
              <a:rPr lang="en-US" dirty="0"/>
              <a:t>Secrets</a:t>
            </a:r>
            <a:endParaRPr lang="en-DK" dirty="0"/>
          </a:p>
        </p:txBody>
      </p:sp>
      <p:sp>
        <p:nvSpPr>
          <p:cNvPr id="3" name="Text Placeholder 2">
            <a:extLst>
              <a:ext uri="{FF2B5EF4-FFF2-40B4-BE49-F238E27FC236}">
                <a16:creationId xmlns:a16="http://schemas.microsoft.com/office/drawing/2014/main" id="{0DDAF8C9-925C-8BD1-4EAD-8A591AC3F308}"/>
              </a:ext>
            </a:extLst>
          </p:cNvPr>
          <p:cNvSpPr>
            <a:spLocks noGrp="1"/>
          </p:cNvSpPr>
          <p:nvPr>
            <p:ph type="body" sz="quarter" idx="10"/>
          </p:nvPr>
        </p:nvSpPr>
        <p:spPr>
          <a:xfrm>
            <a:off x="586390" y="1434370"/>
            <a:ext cx="11095327" cy="4136517"/>
          </a:xfrm>
        </p:spPr>
        <p:txBody>
          <a:bodyPr/>
          <a:lstStyle/>
          <a:p>
            <a:r>
              <a:rPr lang="en-US" dirty="0"/>
              <a:t>Secrets can be stored in </a:t>
            </a:r>
            <a:r>
              <a:rPr lang="en-US" b="1" dirty="0"/>
              <a:t>GitHub Secrets</a:t>
            </a:r>
            <a:r>
              <a:rPr lang="en-US" dirty="0"/>
              <a:t> or </a:t>
            </a:r>
            <a:r>
              <a:rPr lang="en-US" b="1" dirty="0"/>
              <a:t>Azure </a:t>
            </a:r>
            <a:r>
              <a:rPr lang="en-US" b="1" dirty="0" err="1"/>
              <a:t>KeyVault</a:t>
            </a:r>
            <a:endParaRPr lang="en-US" b="1" dirty="0"/>
          </a:p>
          <a:p>
            <a:r>
              <a:rPr lang="en-US" dirty="0"/>
              <a:t>When using </a:t>
            </a:r>
            <a:r>
              <a:rPr lang="en-US" b="1" dirty="0"/>
              <a:t>Azure </a:t>
            </a:r>
            <a:r>
              <a:rPr lang="en-US" b="1" dirty="0" err="1"/>
              <a:t>KeyVault</a:t>
            </a:r>
            <a:r>
              <a:rPr lang="en-US" dirty="0"/>
              <a:t>, you need one GitHub Secret:</a:t>
            </a:r>
          </a:p>
          <a:p>
            <a:pPr lvl="1"/>
            <a:r>
              <a:rPr lang="en-US" dirty="0">
                <a:hlinkClick r:id="rId2"/>
              </a:rPr>
              <a:t>https://github.com/microsoft/AL-Go/blob/main/Scenarios/UseAzureKeyVault.md</a:t>
            </a:r>
            <a:endParaRPr lang="en-US" dirty="0"/>
          </a:p>
          <a:p>
            <a:r>
              <a:rPr lang="en-US" dirty="0"/>
              <a:t>When searching for a secret called </a:t>
            </a:r>
            <a:r>
              <a:rPr lang="en-US" b="1" dirty="0"/>
              <a:t>XYZ</a:t>
            </a:r>
            <a:r>
              <a:rPr lang="en-US" dirty="0"/>
              <a:t>, following order is applied</a:t>
            </a:r>
          </a:p>
          <a:p>
            <a:pPr marL="685800" lvl="1" indent="-457200">
              <a:buAutoNum type="arabicPeriod"/>
            </a:pPr>
            <a:r>
              <a:rPr lang="en-US" dirty="0"/>
              <a:t>If there is a setting called </a:t>
            </a:r>
            <a:r>
              <a:rPr lang="en-US" b="1" dirty="0" err="1"/>
              <a:t>XyzSecretName</a:t>
            </a:r>
            <a:r>
              <a:rPr lang="en-US" dirty="0"/>
              <a:t>, then the value of this setting will be used as </a:t>
            </a:r>
            <a:r>
              <a:rPr lang="en-US" b="1" dirty="0"/>
              <a:t>secret name </a:t>
            </a:r>
            <a:r>
              <a:rPr lang="en-US" dirty="0"/>
              <a:t>(called </a:t>
            </a:r>
            <a:r>
              <a:rPr lang="en-US" b="1" dirty="0"/>
              <a:t>name mapping </a:t>
            </a:r>
            <a:r>
              <a:rPr lang="en-US" dirty="0"/>
              <a:t>– in the following this name is </a:t>
            </a:r>
            <a:r>
              <a:rPr lang="en-US" b="1" dirty="0"/>
              <a:t>used as XYZ</a:t>
            </a:r>
            <a:r>
              <a:rPr lang="en-US" dirty="0"/>
              <a:t> then)</a:t>
            </a:r>
          </a:p>
          <a:p>
            <a:pPr marL="685800" lvl="1" indent="-457200">
              <a:buAutoNum type="arabicPeriod"/>
            </a:pPr>
            <a:r>
              <a:rPr lang="en-US" dirty="0"/>
              <a:t>If the secret </a:t>
            </a:r>
            <a:r>
              <a:rPr lang="en-US" b="1" dirty="0"/>
              <a:t>XYZ </a:t>
            </a:r>
            <a:r>
              <a:rPr lang="en-US" dirty="0"/>
              <a:t>exists as a GitHub secret, </a:t>
            </a:r>
            <a:r>
              <a:rPr lang="en-US" b="1" dirty="0"/>
              <a:t>that secret will be used</a:t>
            </a:r>
          </a:p>
          <a:p>
            <a:pPr marL="685800" lvl="1" indent="-457200">
              <a:buAutoNum type="arabicPeriod"/>
            </a:pPr>
            <a:r>
              <a:rPr lang="en-US" dirty="0"/>
              <a:t>If Azure </a:t>
            </a:r>
            <a:r>
              <a:rPr lang="en-US" dirty="0" err="1"/>
              <a:t>KeyVault</a:t>
            </a:r>
            <a:r>
              <a:rPr lang="en-US" dirty="0"/>
              <a:t> is setup and the secret </a:t>
            </a:r>
            <a:r>
              <a:rPr lang="en-US" b="1" dirty="0"/>
              <a:t>XYZ</a:t>
            </a:r>
            <a:r>
              <a:rPr lang="en-US" dirty="0"/>
              <a:t> exists, </a:t>
            </a:r>
            <a:r>
              <a:rPr lang="en-US" b="1" dirty="0"/>
              <a:t>that secret will be used</a:t>
            </a:r>
          </a:p>
          <a:p>
            <a:pPr marL="685800" lvl="1" indent="-457200">
              <a:buAutoNum type="arabicPeriod"/>
            </a:pPr>
            <a:r>
              <a:rPr lang="en-US" dirty="0"/>
              <a:t>If not found, </a:t>
            </a:r>
            <a:r>
              <a:rPr lang="en-US" b="1" dirty="0"/>
              <a:t>secret does not exist</a:t>
            </a:r>
            <a:r>
              <a:rPr lang="en-US" dirty="0"/>
              <a:t>.</a:t>
            </a:r>
          </a:p>
          <a:p>
            <a:r>
              <a:rPr lang="en-US" dirty="0"/>
              <a:t>The value of secrets will </a:t>
            </a:r>
            <a:r>
              <a:rPr lang="en-US" b="1" dirty="0"/>
              <a:t>not be visible in GitHub actions</a:t>
            </a:r>
          </a:p>
        </p:txBody>
      </p:sp>
    </p:spTree>
    <p:extLst>
      <p:ext uri="{BB962C8B-B14F-4D97-AF65-F5344CB8AC3E}">
        <p14:creationId xmlns:p14="http://schemas.microsoft.com/office/powerpoint/2010/main" val="29428610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B5C5-B7CF-ABA4-D13A-180C7AD3675E}"/>
              </a:ext>
            </a:extLst>
          </p:cNvPr>
          <p:cNvSpPr>
            <a:spLocks noGrp="1"/>
          </p:cNvSpPr>
          <p:nvPr>
            <p:ph type="title"/>
          </p:nvPr>
        </p:nvSpPr>
        <p:spPr/>
        <p:txBody>
          <a:bodyPr/>
          <a:lstStyle/>
          <a:p>
            <a:r>
              <a:rPr lang="en-US" dirty="0">
                <a:hlinkClick r:id="rId3"/>
              </a:rPr>
              <a:t>TASK: Test Next Minor, Next Major and multi-country</a:t>
            </a:r>
            <a:endParaRPr lang="en-DK" dirty="0"/>
          </a:p>
        </p:txBody>
      </p:sp>
      <p:sp>
        <p:nvSpPr>
          <p:cNvPr id="3" name="Text Placeholder 2">
            <a:extLst>
              <a:ext uri="{FF2B5EF4-FFF2-40B4-BE49-F238E27FC236}">
                <a16:creationId xmlns:a16="http://schemas.microsoft.com/office/drawing/2014/main" id="{4F7D3CB8-3023-D8C7-670E-834B4B9DC30B}"/>
              </a:ext>
            </a:extLst>
          </p:cNvPr>
          <p:cNvSpPr>
            <a:spLocks noGrp="1"/>
          </p:cNvSpPr>
          <p:nvPr>
            <p:ph type="body" sz="quarter" idx="10"/>
          </p:nvPr>
        </p:nvSpPr>
        <p:spPr>
          <a:xfrm>
            <a:off x="586390" y="1434370"/>
            <a:ext cx="11018520" cy="4419671"/>
          </a:xfrm>
        </p:spPr>
        <p:txBody>
          <a:bodyPr/>
          <a:lstStyle/>
          <a:p>
            <a:r>
              <a:rPr lang="en-US" dirty="0"/>
              <a:t>Navigate to </a:t>
            </a:r>
            <a:r>
              <a:rPr lang="en-US" dirty="0">
                <a:hlinkClick r:id="rId4"/>
              </a:rPr>
              <a:t>https://aka.ms/collaborate</a:t>
            </a:r>
            <a:r>
              <a:rPr lang="en-US" dirty="0"/>
              <a:t> – enter collaborate</a:t>
            </a:r>
          </a:p>
          <a:p>
            <a:pPr lvl="1"/>
            <a:r>
              <a:rPr lang="en-US" dirty="0"/>
              <a:t>Click </a:t>
            </a:r>
            <a:r>
              <a:rPr lang="en-US" b="1" dirty="0"/>
              <a:t>packages </a:t>
            </a:r>
            <a:r>
              <a:rPr lang="en-US" dirty="0"/>
              <a:t>and </a:t>
            </a:r>
            <a:r>
              <a:rPr lang="en-US" b="1" dirty="0"/>
              <a:t>download</a:t>
            </a:r>
            <a:r>
              <a:rPr lang="en-US" dirty="0"/>
              <a:t> the </a:t>
            </a:r>
            <a:r>
              <a:rPr lang="en-US" b="1" dirty="0"/>
              <a:t>Working with Business Central Insider Builds </a:t>
            </a:r>
            <a:r>
              <a:rPr lang="en-US" dirty="0"/>
              <a:t>document</a:t>
            </a:r>
          </a:p>
          <a:p>
            <a:pPr lvl="1"/>
            <a:r>
              <a:rPr lang="en-US" dirty="0"/>
              <a:t>Copy the </a:t>
            </a:r>
            <a:r>
              <a:rPr lang="en-US" b="1" dirty="0" err="1"/>
              <a:t>sasToken</a:t>
            </a:r>
            <a:r>
              <a:rPr lang="en-US" b="1" dirty="0"/>
              <a:t> </a:t>
            </a:r>
            <a:r>
              <a:rPr lang="en-US" dirty="0"/>
              <a:t>to the </a:t>
            </a:r>
            <a:r>
              <a:rPr lang="en-US" b="1" dirty="0"/>
              <a:t>clipboard </a:t>
            </a:r>
            <a:r>
              <a:rPr lang="en-US" dirty="0"/>
              <a:t>(starting with ? and ending with %3D)</a:t>
            </a:r>
          </a:p>
          <a:p>
            <a:r>
              <a:rPr lang="en-US" dirty="0"/>
              <a:t>In your repository</a:t>
            </a:r>
          </a:p>
          <a:p>
            <a:pPr lvl="1"/>
            <a:r>
              <a:rPr lang="en-US" dirty="0"/>
              <a:t>Under </a:t>
            </a:r>
            <a:r>
              <a:rPr lang="en-US" b="1" dirty="0"/>
              <a:t>Settings</a:t>
            </a:r>
            <a:r>
              <a:rPr lang="en-US" dirty="0"/>
              <a:t>, select </a:t>
            </a:r>
            <a:r>
              <a:rPr lang="en-US" b="1" dirty="0"/>
              <a:t>Secrets -&gt; Actions</a:t>
            </a:r>
            <a:r>
              <a:rPr lang="en-US" dirty="0"/>
              <a:t> and click </a:t>
            </a:r>
            <a:r>
              <a:rPr lang="en-US" b="1" dirty="0"/>
              <a:t>New repository secret</a:t>
            </a:r>
          </a:p>
          <a:p>
            <a:pPr lvl="2"/>
            <a:r>
              <a:rPr lang="en-US" dirty="0"/>
              <a:t>Specify </a:t>
            </a:r>
            <a:r>
              <a:rPr lang="en-US" b="1" dirty="0" err="1"/>
              <a:t>InsiderSasToken</a:t>
            </a:r>
            <a:r>
              <a:rPr lang="en-US" dirty="0"/>
              <a:t> as </a:t>
            </a:r>
            <a:r>
              <a:rPr lang="en-US" b="1" dirty="0"/>
              <a:t>name </a:t>
            </a:r>
            <a:r>
              <a:rPr lang="en-US" dirty="0"/>
              <a:t>and paste the </a:t>
            </a:r>
            <a:r>
              <a:rPr lang="en-US" b="1" dirty="0" err="1"/>
              <a:t>sasToken</a:t>
            </a:r>
            <a:r>
              <a:rPr lang="en-US" b="1" dirty="0"/>
              <a:t> </a:t>
            </a:r>
            <a:r>
              <a:rPr lang="en-US" dirty="0"/>
              <a:t>info the </a:t>
            </a:r>
            <a:r>
              <a:rPr lang="en-US" b="1" dirty="0"/>
              <a:t>Secret box</a:t>
            </a:r>
            <a:endParaRPr lang="en-US" dirty="0"/>
          </a:p>
          <a:p>
            <a:pPr lvl="1"/>
            <a:r>
              <a:rPr lang="en-US" dirty="0"/>
              <a:t>Under </a:t>
            </a:r>
            <a:r>
              <a:rPr lang="en-US" b="1" dirty="0"/>
              <a:t>Actions</a:t>
            </a:r>
            <a:r>
              <a:rPr lang="en-US" dirty="0"/>
              <a:t>, select </a:t>
            </a:r>
            <a:r>
              <a:rPr lang="en-US" b="1" dirty="0"/>
              <a:t>Test Next Major</a:t>
            </a:r>
            <a:r>
              <a:rPr lang="en-US" dirty="0"/>
              <a:t>, click </a:t>
            </a:r>
            <a:r>
              <a:rPr lang="en-US" b="1" dirty="0"/>
              <a:t>Run workflow</a:t>
            </a:r>
            <a:r>
              <a:rPr lang="en-US" dirty="0"/>
              <a:t> and click </a:t>
            </a:r>
            <a:r>
              <a:rPr lang="en-US" b="1" dirty="0"/>
              <a:t>Run workflow</a:t>
            </a:r>
          </a:p>
          <a:p>
            <a:pPr lvl="1"/>
            <a:r>
              <a:rPr lang="en-US" dirty="0"/>
              <a:t>Under </a:t>
            </a:r>
            <a:r>
              <a:rPr lang="en-US" b="1" dirty="0"/>
              <a:t>Code</a:t>
            </a:r>
            <a:r>
              <a:rPr lang="en-US" dirty="0"/>
              <a:t>, locate </a:t>
            </a:r>
            <a:r>
              <a:rPr lang="en-US" b="1" dirty="0"/>
              <a:t>.</a:t>
            </a:r>
            <a:r>
              <a:rPr lang="en-US" b="1" dirty="0" err="1"/>
              <a:t>github</a:t>
            </a:r>
            <a:r>
              <a:rPr lang="en-US" b="1" dirty="0"/>
              <a:t>/Test </a:t>
            </a:r>
            <a:r>
              <a:rPr lang="en-US" b="1" dirty="0" err="1"/>
              <a:t>Current.settings.json</a:t>
            </a:r>
            <a:r>
              <a:rPr lang="en-US" dirty="0"/>
              <a:t> and </a:t>
            </a:r>
            <a:r>
              <a:rPr lang="en-US" b="1" dirty="0"/>
              <a:t>edit </a:t>
            </a:r>
            <a:r>
              <a:rPr lang="en-US" dirty="0"/>
              <a:t>the file</a:t>
            </a:r>
          </a:p>
          <a:p>
            <a:pPr lvl="2"/>
            <a:r>
              <a:rPr lang="en-US" dirty="0"/>
              <a:t>Insert </a:t>
            </a:r>
            <a:r>
              <a:rPr lang="en-US" b="1" dirty="0"/>
              <a:t>"</a:t>
            </a:r>
            <a:r>
              <a:rPr lang="en-US" b="1" dirty="0" err="1"/>
              <a:t>additionalCountries</a:t>
            </a:r>
            <a:r>
              <a:rPr lang="en-US" b="1" dirty="0"/>
              <a:t>": [ "de", "dk" ]</a:t>
            </a:r>
            <a:r>
              <a:rPr lang="en-US" dirty="0"/>
              <a:t>, </a:t>
            </a:r>
            <a:r>
              <a:rPr lang="en-US" b="1" dirty="0"/>
              <a:t>save </a:t>
            </a:r>
            <a:r>
              <a:rPr lang="en-US" dirty="0"/>
              <a:t>and </a:t>
            </a:r>
            <a:r>
              <a:rPr lang="en-US" b="1" dirty="0"/>
              <a:t>commit directly </a:t>
            </a:r>
            <a:r>
              <a:rPr lang="en-US" dirty="0"/>
              <a:t>to main branch</a:t>
            </a:r>
          </a:p>
          <a:p>
            <a:pPr lvl="1"/>
            <a:r>
              <a:rPr lang="en-US" dirty="0"/>
              <a:t>Under </a:t>
            </a:r>
            <a:r>
              <a:rPr lang="en-US" b="1" dirty="0"/>
              <a:t>Actions</a:t>
            </a:r>
            <a:r>
              <a:rPr lang="en-US" dirty="0"/>
              <a:t>, select </a:t>
            </a:r>
            <a:r>
              <a:rPr lang="en-US" b="1" dirty="0"/>
              <a:t>Test Current</a:t>
            </a:r>
            <a:r>
              <a:rPr lang="en-US" dirty="0"/>
              <a:t>, click </a:t>
            </a:r>
            <a:r>
              <a:rPr lang="en-US" b="1" dirty="0"/>
              <a:t>Run workflow</a:t>
            </a:r>
            <a:r>
              <a:rPr lang="en-US" dirty="0"/>
              <a:t> and click </a:t>
            </a:r>
            <a:r>
              <a:rPr lang="en-US" b="1" dirty="0"/>
              <a:t>Run workflow</a:t>
            </a:r>
            <a:endParaRPr lang="en-US" dirty="0"/>
          </a:p>
          <a:p>
            <a:pPr lvl="1"/>
            <a:r>
              <a:rPr lang="en-US" dirty="0"/>
              <a:t>Monitor your workflows</a:t>
            </a:r>
          </a:p>
          <a:p>
            <a:pPr lvl="2"/>
            <a:endParaRPr lang="en-US" dirty="0"/>
          </a:p>
        </p:txBody>
      </p:sp>
    </p:spTree>
    <p:extLst>
      <p:ext uri="{BB962C8B-B14F-4D97-AF65-F5344CB8AC3E}">
        <p14:creationId xmlns:p14="http://schemas.microsoft.com/office/powerpoint/2010/main" val="422734471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AB41-0395-82A4-FFDE-53C060009E86}"/>
              </a:ext>
            </a:extLst>
          </p:cNvPr>
          <p:cNvSpPr>
            <a:spLocks noGrp="1"/>
          </p:cNvSpPr>
          <p:nvPr>
            <p:ph type="title"/>
          </p:nvPr>
        </p:nvSpPr>
        <p:spPr/>
        <p:txBody>
          <a:bodyPr/>
          <a:lstStyle/>
          <a:p>
            <a:r>
              <a:rPr lang="en-US" dirty="0">
                <a:hlinkClick r:id="rId2"/>
              </a:rPr>
              <a:t>TASK: Add a performance test app to your repository</a:t>
            </a:r>
            <a:endParaRPr lang="en-DK" dirty="0"/>
          </a:p>
        </p:txBody>
      </p:sp>
      <p:sp>
        <p:nvSpPr>
          <p:cNvPr id="3" name="Text Placeholder 2">
            <a:extLst>
              <a:ext uri="{FF2B5EF4-FFF2-40B4-BE49-F238E27FC236}">
                <a16:creationId xmlns:a16="http://schemas.microsoft.com/office/drawing/2014/main" id="{1DDBB4C9-D510-D168-5723-720DE3DE877B}"/>
              </a:ext>
            </a:extLst>
          </p:cNvPr>
          <p:cNvSpPr>
            <a:spLocks noGrp="1"/>
          </p:cNvSpPr>
          <p:nvPr>
            <p:ph type="body" sz="quarter" idx="10"/>
          </p:nvPr>
        </p:nvSpPr>
        <p:spPr>
          <a:xfrm>
            <a:off x="586390" y="1434370"/>
            <a:ext cx="11018520" cy="4567404"/>
          </a:xfrm>
        </p:spPr>
        <p:txBody>
          <a:bodyPr/>
          <a:lstStyle/>
          <a:p>
            <a:r>
              <a:rPr lang="en-US" dirty="0"/>
              <a:t>In your repository</a:t>
            </a:r>
          </a:p>
          <a:p>
            <a:pPr lvl="1"/>
            <a:r>
              <a:rPr lang="en-US" dirty="0"/>
              <a:t>Under </a:t>
            </a:r>
            <a:r>
              <a:rPr lang="en-US" b="1" dirty="0"/>
              <a:t>Actions</a:t>
            </a:r>
            <a:r>
              <a:rPr lang="en-US" dirty="0"/>
              <a:t>, select </a:t>
            </a:r>
            <a:r>
              <a:rPr lang="en-US" b="1" dirty="0"/>
              <a:t>Create a new performance test app</a:t>
            </a:r>
            <a:r>
              <a:rPr lang="en-US" dirty="0"/>
              <a:t> and click </a:t>
            </a:r>
            <a:r>
              <a:rPr lang="en-US" b="1" dirty="0"/>
              <a:t>Run workflow</a:t>
            </a:r>
          </a:p>
          <a:p>
            <a:pPr lvl="1"/>
            <a:r>
              <a:rPr lang="en-US" dirty="0"/>
              <a:t>Specify </a:t>
            </a:r>
            <a:r>
              <a:rPr lang="en-US" b="1" dirty="0"/>
              <a:t>Name</a:t>
            </a:r>
            <a:r>
              <a:rPr lang="en-US" dirty="0"/>
              <a:t> and </a:t>
            </a:r>
            <a:r>
              <a:rPr lang="en-US" b="1" dirty="0"/>
              <a:t>Publisher</a:t>
            </a:r>
            <a:r>
              <a:rPr lang="en-US" dirty="0"/>
              <a:t> and click </a:t>
            </a:r>
            <a:r>
              <a:rPr lang="en-US" b="1" dirty="0"/>
              <a:t>Run workflow</a:t>
            </a:r>
          </a:p>
          <a:p>
            <a:pPr lvl="1"/>
            <a:r>
              <a:rPr lang="da-DK" dirty="0"/>
              <a:t>Inspect the </a:t>
            </a:r>
            <a:r>
              <a:rPr lang="da-DK" b="1" dirty="0"/>
              <a:t>Pull request </a:t>
            </a:r>
            <a:r>
              <a:rPr lang="da-DK" dirty="0"/>
              <a:t>and </a:t>
            </a:r>
            <a:r>
              <a:rPr lang="da-DK" b="1" dirty="0"/>
              <a:t>merge</a:t>
            </a:r>
          </a:p>
          <a:p>
            <a:pPr lvl="1"/>
            <a:r>
              <a:rPr lang="da-DK" dirty="0"/>
              <a:t>Inspect the resulting </a:t>
            </a:r>
            <a:r>
              <a:rPr lang="da-DK" b="1" dirty="0"/>
              <a:t>CI/CD </a:t>
            </a:r>
            <a:r>
              <a:rPr lang="da-DK" dirty="0"/>
              <a:t>workflow</a:t>
            </a:r>
          </a:p>
          <a:p>
            <a:pPr lvl="2"/>
            <a:r>
              <a:rPr lang="da-DK" dirty="0"/>
              <a:t>See that performance tests are running and the results published</a:t>
            </a:r>
          </a:p>
          <a:p>
            <a:pPr lvl="1"/>
            <a:r>
              <a:rPr lang="da-DK" dirty="0"/>
              <a:t>Modify </a:t>
            </a:r>
            <a:r>
              <a:rPr lang="da-DK" b="1" dirty="0"/>
              <a:t>.github\AL-Go-Settings.json</a:t>
            </a:r>
            <a:r>
              <a:rPr lang="da-DK" dirty="0"/>
              <a:t> and add</a:t>
            </a:r>
          </a:p>
          <a:p>
            <a:pPr lvl="2"/>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doNotRunBcptTests</a:t>
            </a:r>
            <a:r>
              <a:rPr lang="en-US" dirty="0">
                <a:solidFill>
                  <a:srgbClr val="CE9178"/>
                </a:solidFill>
                <a:latin typeface="Consolas" panose="020B0609020204030204" pitchFamily="49" charset="0"/>
              </a:rPr>
              <a:t>": true</a:t>
            </a:r>
          </a:p>
          <a:p>
            <a:pPr lvl="1"/>
            <a:r>
              <a:rPr lang="da-DK" dirty="0"/>
              <a:t>Modify </a:t>
            </a:r>
            <a:r>
              <a:rPr lang="da-DK" b="1" dirty="0"/>
              <a:t>.github\Test Current.settings.json</a:t>
            </a:r>
            <a:r>
              <a:rPr lang="da-DK" dirty="0"/>
              <a:t> and add</a:t>
            </a:r>
          </a:p>
          <a:p>
            <a:pPr lvl="2"/>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doNotRunBcptTests</a:t>
            </a:r>
            <a:r>
              <a:rPr lang="en-US" dirty="0">
                <a:solidFill>
                  <a:srgbClr val="CE9178"/>
                </a:solidFill>
                <a:latin typeface="Consolas" panose="020B0609020204030204" pitchFamily="49" charset="0"/>
              </a:rPr>
              <a:t>": false</a:t>
            </a:r>
          </a:p>
          <a:p>
            <a:pPr lvl="1"/>
            <a:r>
              <a:rPr lang="da-DK" dirty="0"/>
              <a:t>Run the </a:t>
            </a:r>
            <a:r>
              <a:rPr lang="da-DK" b="1" dirty="0"/>
              <a:t>CI/CD</a:t>
            </a:r>
            <a:r>
              <a:rPr lang="da-DK" dirty="0"/>
              <a:t> workflow and the </a:t>
            </a:r>
            <a:r>
              <a:rPr lang="da-DK" b="1" dirty="0"/>
              <a:t>Test Current</a:t>
            </a:r>
            <a:r>
              <a:rPr lang="da-DK" dirty="0"/>
              <a:t> workflow</a:t>
            </a:r>
          </a:p>
          <a:p>
            <a:pPr lvl="2"/>
            <a:r>
              <a:rPr lang="da-DK" dirty="0"/>
              <a:t>Verify that performance tests are running in Test Current workflow and not in CI/CD</a:t>
            </a:r>
          </a:p>
          <a:p>
            <a:pPr lvl="2"/>
            <a:endParaRPr lang="da-DK" dirty="0"/>
          </a:p>
        </p:txBody>
      </p:sp>
      <p:sp>
        <p:nvSpPr>
          <p:cNvPr id="4" name="TextBox 3">
            <a:extLst>
              <a:ext uri="{FF2B5EF4-FFF2-40B4-BE49-F238E27FC236}">
                <a16:creationId xmlns:a16="http://schemas.microsoft.com/office/drawing/2014/main" id="{1A29C6CD-E289-B8CB-83B2-C629217A4F03}"/>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16491280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kern="1200" dirty="0">
                <a:solidFill>
                  <a:srgbClr val="FFFFFF"/>
                </a:solidFill>
                <a:effectLst/>
                <a:latin typeface="Calibri" panose="020F0502020204030204" pitchFamily="34" charset="0"/>
                <a:ea typeface="+mn-ea"/>
                <a:cs typeface="+mn-cs"/>
              </a:rPr>
              <a:t>Automatic signing of apps</a:t>
            </a:r>
            <a:endParaRPr lang="en-DK" dirty="0">
              <a:effectLst/>
            </a:endParaRPr>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366594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564240" cy="1107996"/>
          </a:xfrm>
        </p:spPr>
        <p:txBody>
          <a:bodyPr/>
          <a:lstStyle/>
          <a:p>
            <a:r>
              <a:rPr lang="en-US" dirty="0"/>
              <a:t>Section #3</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182234"/>
            <a:ext cx="7730309" cy="4493538"/>
          </a:xfrm>
        </p:spPr>
        <p:txBody>
          <a:bodyPr/>
          <a:lstStyle/>
          <a:p>
            <a:r>
              <a:rPr lang="en-US" dirty="0"/>
              <a:t>Using AL-Go for GitHub</a:t>
            </a:r>
          </a:p>
          <a:p>
            <a:pPr lvl="1"/>
            <a:r>
              <a:rPr lang="en-US" dirty="0"/>
              <a:t>Development environments</a:t>
            </a:r>
          </a:p>
          <a:p>
            <a:pPr lvl="1"/>
            <a:r>
              <a:rPr lang="en-US" dirty="0"/>
              <a:t>The GitHub flow</a:t>
            </a:r>
          </a:p>
          <a:p>
            <a:pPr lvl="1"/>
            <a:r>
              <a:rPr lang="en-US" dirty="0"/>
              <a:t>Signing apps</a:t>
            </a:r>
          </a:p>
          <a:p>
            <a:pPr lvl="1"/>
            <a:r>
              <a:rPr lang="en-US" dirty="0"/>
              <a:t>Continuous Deployment</a:t>
            </a:r>
          </a:p>
          <a:p>
            <a:pPr lvl="1"/>
            <a:r>
              <a:rPr lang="en-US" dirty="0"/>
              <a:t>Continuous Delivery</a:t>
            </a:r>
          </a:p>
          <a:p>
            <a:pPr lvl="1"/>
            <a:r>
              <a:rPr lang="en-US" dirty="0"/>
              <a:t>Dependencies and Project structure</a:t>
            </a:r>
          </a:p>
          <a:p>
            <a:pPr lvl="1"/>
            <a:r>
              <a:rPr lang="en-US" dirty="0"/>
              <a:t>Release management</a:t>
            </a:r>
          </a:p>
          <a:p>
            <a:pPr lvl="1"/>
            <a:r>
              <a:rPr lang="en-US" dirty="0"/>
              <a:t>Publish to FAT / PROD</a:t>
            </a:r>
          </a:p>
          <a:p>
            <a:pPr lvl="1"/>
            <a:r>
              <a:rPr lang="en-US" dirty="0"/>
              <a:t>Versioning of AL-Go </a:t>
            </a:r>
            <a:r>
              <a:rPr lang="en-US"/>
              <a:t>for GitHub</a:t>
            </a:r>
          </a:p>
          <a:p>
            <a:pPr lvl="1"/>
            <a:endParaRPr lang="en-US" dirty="0"/>
          </a:p>
          <a:p>
            <a:pPr lvl="1"/>
            <a:endParaRPr lang="en-US" dirty="0"/>
          </a:p>
        </p:txBody>
      </p:sp>
    </p:spTree>
    <p:extLst>
      <p:ext uri="{BB962C8B-B14F-4D97-AF65-F5344CB8AC3E}">
        <p14:creationId xmlns:p14="http://schemas.microsoft.com/office/powerpoint/2010/main" val="216953030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A404C8-A0F7-FE03-0046-E1C272F11F35}"/>
              </a:ext>
            </a:extLst>
          </p:cNvPr>
          <p:cNvSpPr>
            <a:spLocks noGrp="1"/>
          </p:cNvSpPr>
          <p:nvPr>
            <p:ph type="title"/>
          </p:nvPr>
        </p:nvSpPr>
        <p:spPr/>
        <p:txBody>
          <a:bodyPr/>
          <a:lstStyle/>
          <a:p>
            <a:r>
              <a:rPr lang="en-US" dirty="0"/>
              <a:t>Development environments</a:t>
            </a:r>
            <a:endParaRPr lang="en-DK" dirty="0"/>
          </a:p>
        </p:txBody>
      </p:sp>
      <p:sp>
        <p:nvSpPr>
          <p:cNvPr id="5" name="Text Placeholder 4">
            <a:extLst>
              <a:ext uri="{FF2B5EF4-FFF2-40B4-BE49-F238E27FC236}">
                <a16:creationId xmlns:a16="http://schemas.microsoft.com/office/drawing/2014/main" id="{6E492D44-1D2A-3877-D545-5407F01BA7E1}"/>
              </a:ext>
            </a:extLst>
          </p:cNvPr>
          <p:cNvSpPr>
            <a:spLocks noGrp="1"/>
          </p:cNvSpPr>
          <p:nvPr>
            <p:ph type="body" sz="quarter" idx="10"/>
          </p:nvPr>
        </p:nvSpPr>
        <p:spPr>
          <a:xfrm>
            <a:off x="586390" y="1434370"/>
            <a:ext cx="11018520" cy="5010602"/>
          </a:xfrm>
        </p:spPr>
        <p:txBody>
          <a:bodyPr/>
          <a:lstStyle/>
          <a:p>
            <a:r>
              <a:rPr lang="en-US" dirty="0"/>
              <a:t>Currently supported</a:t>
            </a:r>
          </a:p>
          <a:p>
            <a:pPr lvl="1"/>
            <a:r>
              <a:rPr lang="en-US" dirty="0"/>
              <a:t>Cloud Development Environment (Online Business Central Sandbox)</a:t>
            </a:r>
          </a:p>
          <a:p>
            <a:pPr lvl="1"/>
            <a:r>
              <a:rPr lang="en-US" dirty="0"/>
              <a:t>Local Development Environment (Docker based)</a:t>
            </a:r>
          </a:p>
          <a:p>
            <a:pPr lvl="1"/>
            <a:r>
              <a:rPr lang="en-US" dirty="0"/>
              <a:t>Local installation of VS Code</a:t>
            </a:r>
          </a:p>
          <a:p>
            <a:pPr lvl="1"/>
            <a:r>
              <a:rPr lang="en-US" dirty="0"/>
              <a:t>Online VS Code (</a:t>
            </a:r>
            <a:r>
              <a:rPr lang="en-US" dirty="0">
                <a:hlinkClick r:id="rId2"/>
              </a:rPr>
              <a:t>https://vscode.dev</a:t>
            </a:r>
            <a:r>
              <a:rPr lang="en-US" dirty="0"/>
              <a:t>) without AL Language extension</a:t>
            </a:r>
            <a:r>
              <a:rPr lang="en-US" dirty="0">
                <a:sym typeface="Wingdings" panose="05000000000000000000" pitchFamily="2" charset="2"/>
              </a:rPr>
              <a:t></a:t>
            </a:r>
            <a:endParaRPr lang="en-US" dirty="0"/>
          </a:p>
          <a:p>
            <a:pPr lvl="1"/>
            <a:endParaRPr lang="en-US" dirty="0"/>
          </a:p>
          <a:p>
            <a:r>
              <a:rPr lang="en-US" dirty="0"/>
              <a:t>Future plans/ideas</a:t>
            </a:r>
          </a:p>
          <a:p>
            <a:pPr lvl="1"/>
            <a:r>
              <a:rPr lang="en-US" dirty="0"/>
              <a:t>Azure Container Instances</a:t>
            </a:r>
          </a:p>
          <a:p>
            <a:pPr lvl="1"/>
            <a:r>
              <a:rPr lang="en-US" dirty="0"/>
              <a:t>Hosted Docker Environments (based on </a:t>
            </a:r>
            <a:r>
              <a:rPr lang="en-US" dirty="0">
                <a:hlinkClick r:id="rId3"/>
              </a:rPr>
              <a:t>https://aka.ms/getbc</a:t>
            </a:r>
            <a:r>
              <a:rPr lang="en-US" dirty="0"/>
              <a:t>)</a:t>
            </a:r>
          </a:p>
          <a:p>
            <a:pPr lvl="1"/>
            <a:r>
              <a:rPr lang="en-US" dirty="0" err="1"/>
              <a:t>Codespaces</a:t>
            </a:r>
            <a:r>
              <a:rPr lang="en-US" dirty="0"/>
              <a:t> (VS Code in-a-box with AL Language extension)</a:t>
            </a:r>
          </a:p>
          <a:p>
            <a:pPr lvl="1"/>
            <a:r>
              <a:rPr lang="en-US" dirty="0"/>
              <a:t>Launch Local VS Code with special moniker (</a:t>
            </a:r>
            <a:r>
              <a:rPr lang="en-US" dirty="0" err="1"/>
              <a:t>vscode</a:t>
            </a:r>
            <a:r>
              <a:rPr lang="en-US" dirty="0"/>
              <a:t>://</a:t>
            </a:r>
            <a:r>
              <a:rPr lang="en-US" dirty="0" err="1"/>
              <a:t>ALLanguage</a:t>
            </a:r>
            <a:r>
              <a:rPr lang="en-US" dirty="0"/>
              <a:t>/…)</a:t>
            </a:r>
          </a:p>
          <a:p>
            <a:pPr lvl="1"/>
            <a:endParaRPr lang="en-US" dirty="0"/>
          </a:p>
          <a:p>
            <a:pPr lvl="1"/>
            <a:endParaRPr lang="en-DK" dirty="0"/>
          </a:p>
        </p:txBody>
      </p:sp>
    </p:spTree>
    <p:extLst>
      <p:ext uri="{BB962C8B-B14F-4D97-AF65-F5344CB8AC3E}">
        <p14:creationId xmlns:p14="http://schemas.microsoft.com/office/powerpoint/2010/main" val="715870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Effect transition="in" filter="fade">
                                      <p:cBhvr>
                                        <p:cTn id="1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68243A-D1A0-7729-BECC-143B86BE661D}"/>
              </a:ext>
            </a:extLst>
          </p:cNvPr>
          <p:cNvSpPr>
            <a:spLocks noGrp="1"/>
          </p:cNvSpPr>
          <p:nvPr>
            <p:ph type="title"/>
          </p:nvPr>
        </p:nvSpPr>
        <p:spPr/>
        <p:txBody>
          <a:bodyPr/>
          <a:lstStyle/>
          <a:p>
            <a:r>
              <a:rPr lang="en-US"/>
              <a:t>What is AL-Go for GitHub</a:t>
            </a:r>
            <a:endParaRPr lang="en-DK"/>
          </a:p>
        </p:txBody>
      </p:sp>
      <p:sp>
        <p:nvSpPr>
          <p:cNvPr id="4" name="Text Placeholder 3">
            <a:extLst>
              <a:ext uri="{FF2B5EF4-FFF2-40B4-BE49-F238E27FC236}">
                <a16:creationId xmlns:a16="http://schemas.microsoft.com/office/drawing/2014/main" id="{065C6F57-524B-34D2-572E-591C957213E0}"/>
              </a:ext>
            </a:extLst>
          </p:cNvPr>
          <p:cNvSpPr>
            <a:spLocks noGrp="1"/>
          </p:cNvSpPr>
          <p:nvPr>
            <p:ph type="body" sz="quarter" idx="10"/>
          </p:nvPr>
        </p:nvSpPr>
        <p:spPr>
          <a:xfrm>
            <a:off x="586390" y="1434370"/>
            <a:ext cx="11605610" cy="3681008"/>
          </a:xfrm>
        </p:spPr>
        <p:txBody>
          <a:bodyPr/>
          <a:lstStyle/>
          <a:p>
            <a:r>
              <a:rPr lang="en-US" dirty="0"/>
              <a:t>The Plug-and-play DevOps solution for Business Central development</a:t>
            </a:r>
          </a:p>
          <a:p>
            <a:pPr lvl="1"/>
            <a:r>
              <a:rPr lang="en-US" dirty="0"/>
              <a:t>Open source and free for all (GitHub costs accrue)</a:t>
            </a:r>
          </a:p>
          <a:p>
            <a:pPr lvl="1"/>
            <a:r>
              <a:rPr lang="en-US" dirty="0"/>
              <a:t>Supports PTEs and AppSource apps</a:t>
            </a:r>
          </a:p>
          <a:p>
            <a:pPr lvl="1"/>
            <a:r>
              <a:rPr lang="en-US" dirty="0"/>
              <a:t>Easy to get started, easy to use, easy to maintain</a:t>
            </a:r>
          </a:p>
          <a:p>
            <a:pPr lvl="1"/>
            <a:r>
              <a:rPr lang="en-US" dirty="0"/>
              <a:t>No prior knowledge in docker, PowerShell or </a:t>
            </a:r>
            <a:r>
              <a:rPr lang="en-US" dirty="0" err="1"/>
              <a:t>yaml</a:t>
            </a:r>
            <a:r>
              <a:rPr lang="en-US" dirty="0"/>
              <a:t> needed</a:t>
            </a:r>
          </a:p>
          <a:p>
            <a:pPr lvl="1"/>
            <a:r>
              <a:rPr lang="en-US" dirty="0"/>
              <a:t>No need for a DevOps engineer</a:t>
            </a:r>
          </a:p>
          <a:p>
            <a:pPr lvl="1"/>
            <a:r>
              <a:rPr lang="en-US" dirty="0"/>
              <a:t>DevOps becomes a tool, not an investment area</a:t>
            </a:r>
          </a:p>
          <a:p>
            <a:endParaRPr lang="en-US" dirty="0"/>
          </a:p>
          <a:p>
            <a:r>
              <a:rPr lang="en-US"/>
              <a:t>An implementation of “The DevOps Stairway To Heaven”</a:t>
            </a:r>
          </a:p>
        </p:txBody>
      </p:sp>
    </p:spTree>
    <p:extLst>
      <p:ext uri="{BB962C8B-B14F-4D97-AF65-F5344CB8AC3E}">
        <p14:creationId xmlns:p14="http://schemas.microsoft.com/office/powerpoint/2010/main" val="111622431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29CE-B5A1-9972-59C4-8E65C0288262}"/>
              </a:ext>
            </a:extLst>
          </p:cNvPr>
          <p:cNvSpPr>
            <a:spLocks noGrp="1"/>
          </p:cNvSpPr>
          <p:nvPr>
            <p:ph type="title"/>
          </p:nvPr>
        </p:nvSpPr>
        <p:spPr/>
        <p:txBody>
          <a:bodyPr/>
          <a:lstStyle/>
          <a:p>
            <a:r>
              <a:rPr lang="en-US" dirty="0">
                <a:hlinkClick r:id="rId2"/>
              </a:rPr>
              <a:t>TASK: Create an online development environment</a:t>
            </a:r>
            <a:endParaRPr lang="en-DK" dirty="0"/>
          </a:p>
        </p:txBody>
      </p:sp>
      <p:sp>
        <p:nvSpPr>
          <p:cNvPr id="3" name="Text Placeholder 2">
            <a:extLst>
              <a:ext uri="{FF2B5EF4-FFF2-40B4-BE49-F238E27FC236}">
                <a16:creationId xmlns:a16="http://schemas.microsoft.com/office/drawing/2014/main" id="{A2577FBE-0433-B623-CF87-078F1D8790BF}"/>
              </a:ext>
            </a:extLst>
          </p:cNvPr>
          <p:cNvSpPr>
            <a:spLocks noGrp="1"/>
          </p:cNvSpPr>
          <p:nvPr>
            <p:ph type="body" sz="quarter" idx="10"/>
          </p:nvPr>
        </p:nvSpPr>
        <p:spPr>
          <a:xfrm>
            <a:off x="586390" y="1434370"/>
            <a:ext cx="11018520" cy="3976473"/>
          </a:xfrm>
        </p:spPr>
        <p:txBody>
          <a:bodyPr/>
          <a:lstStyle/>
          <a:p>
            <a:r>
              <a:rPr lang="en-US" dirty="0"/>
              <a:t>In your repository</a:t>
            </a:r>
          </a:p>
          <a:p>
            <a:pPr lvl="1"/>
            <a:r>
              <a:rPr lang="en-US" dirty="0"/>
              <a:t>Under </a:t>
            </a:r>
            <a:r>
              <a:rPr lang="en-US" b="1" dirty="0"/>
              <a:t>Actions</a:t>
            </a:r>
            <a:r>
              <a:rPr lang="en-US" dirty="0"/>
              <a:t>, select </a:t>
            </a:r>
            <a:r>
              <a:rPr lang="en-US" b="1" dirty="0"/>
              <a:t>Create Online Dev. Environment</a:t>
            </a:r>
            <a:r>
              <a:rPr lang="en-US" dirty="0"/>
              <a:t>, click </a:t>
            </a:r>
            <a:r>
              <a:rPr lang="en-US" b="1" dirty="0"/>
              <a:t>Run workflow</a:t>
            </a:r>
            <a:endParaRPr lang="en-US" dirty="0"/>
          </a:p>
          <a:p>
            <a:pPr lvl="2"/>
            <a:r>
              <a:rPr lang="en-US" dirty="0"/>
              <a:t>Specify the </a:t>
            </a:r>
            <a:r>
              <a:rPr lang="en-US" b="1" dirty="0"/>
              <a:t>name</a:t>
            </a:r>
            <a:r>
              <a:rPr lang="en-US" dirty="0"/>
              <a:t> of your sandbox environment and press </a:t>
            </a:r>
            <a:r>
              <a:rPr lang="en-US" b="1" dirty="0"/>
              <a:t>Run workflow</a:t>
            </a:r>
            <a:endParaRPr lang="en-US" dirty="0"/>
          </a:p>
          <a:p>
            <a:pPr lvl="2"/>
            <a:r>
              <a:rPr lang="en-US" b="1" dirty="0"/>
              <a:t>NOTE: </a:t>
            </a:r>
            <a:r>
              <a:rPr lang="en-US" dirty="0"/>
              <a:t>you need to have capacity to create a new sandbox environment in your online BC tenant</a:t>
            </a:r>
          </a:p>
          <a:p>
            <a:pPr lvl="2"/>
            <a:r>
              <a:rPr lang="en-US" dirty="0"/>
              <a:t>As we do not have a secret called </a:t>
            </a:r>
            <a:r>
              <a:rPr lang="en-US" b="1" dirty="0" err="1"/>
              <a:t>adminCenterApiCredentials</a:t>
            </a:r>
            <a:r>
              <a:rPr lang="en-US" dirty="0"/>
              <a:t>, you will be asked to complete the </a:t>
            </a:r>
            <a:r>
              <a:rPr lang="en-US" b="1" dirty="0"/>
              <a:t>device code flow</a:t>
            </a:r>
            <a:r>
              <a:rPr lang="en-US" dirty="0"/>
              <a:t>.</a:t>
            </a:r>
          </a:p>
          <a:p>
            <a:pPr lvl="2"/>
            <a:r>
              <a:rPr lang="en-US" dirty="0"/>
              <a:t>Monitor the workflow for a Device Code and login to </a:t>
            </a:r>
            <a:r>
              <a:rPr lang="en-US" b="1" dirty="0"/>
              <a:t>https://aka.ms/devicelogin</a:t>
            </a:r>
            <a:r>
              <a:rPr lang="en-US" dirty="0"/>
              <a:t> with your admin center credentials</a:t>
            </a:r>
          </a:p>
          <a:p>
            <a:pPr lvl="1"/>
            <a:r>
              <a:rPr lang="en-US" dirty="0"/>
              <a:t>After the </a:t>
            </a:r>
            <a:r>
              <a:rPr lang="en-US" b="1" dirty="0"/>
              <a:t>workflow completes</a:t>
            </a:r>
            <a:r>
              <a:rPr lang="en-US" dirty="0"/>
              <a:t>, you will have a new </a:t>
            </a:r>
            <a:r>
              <a:rPr lang="en-US" b="1" dirty="0"/>
              <a:t>pull request</a:t>
            </a:r>
          </a:p>
          <a:p>
            <a:pPr lvl="2"/>
            <a:r>
              <a:rPr lang="en-US" dirty="0"/>
              <a:t>Inspect the PR. Only changes to </a:t>
            </a:r>
            <a:r>
              <a:rPr lang="en-US" b="1" dirty="0" err="1"/>
              <a:t>launch.json</a:t>
            </a:r>
            <a:r>
              <a:rPr lang="en-US" dirty="0"/>
              <a:t> was made.</a:t>
            </a:r>
          </a:p>
          <a:p>
            <a:pPr lvl="2"/>
            <a:r>
              <a:rPr lang="en-US" b="1" dirty="0"/>
              <a:t>Merge the PR </a:t>
            </a:r>
            <a:r>
              <a:rPr lang="en-US" dirty="0"/>
              <a:t>and see that it kicks off a </a:t>
            </a:r>
            <a:r>
              <a:rPr lang="en-US" b="1" dirty="0"/>
              <a:t>CI/CD </a:t>
            </a:r>
            <a:r>
              <a:rPr lang="en-US" dirty="0"/>
              <a:t>workflow. You can safely cancel this workflow.</a:t>
            </a:r>
          </a:p>
          <a:p>
            <a:endParaRPr lang="en-US" dirty="0"/>
          </a:p>
          <a:p>
            <a:r>
              <a:rPr lang="en-US" dirty="0"/>
              <a:t>Can take up to 30-40 minutes to complete</a:t>
            </a:r>
          </a:p>
        </p:txBody>
      </p:sp>
    </p:spTree>
    <p:extLst>
      <p:ext uri="{BB962C8B-B14F-4D97-AF65-F5344CB8AC3E}">
        <p14:creationId xmlns:p14="http://schemas.microsoft.com/office/powerpoint/2010/main" val="39824411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3" y="457200"/>
            <a:ext cx="11018520" cy="553998"/>
          </a:xfrm>
        </p:spPr>
        <p:txBody>
          <a:bodyPr/>
          <a:lstStyle/>
          <a:p>
            <a:r>
              <a:rPr lang="en-US" dirty="0">
                <a:hlinkClick r:id="rId2"/>
              </a:rPr>
              <a:t>TASK: Clone your repository</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4936736"/>
          </a:xfrm>
        </p:spPr>
        <p:txBody>
          <a:bodyPr/>
          <a:lstStyle/>
          <a:p>
            <a:r>
              <a:rPr lang="en-US" dirty="0"/>
              <a:t>Pre-requisites</a:t>
            </a:r>
          </a:p>
          <a:p>
            <a:pPr lvl="1"/>
            <a:r>
              <a:rPr lang="en-US" dirty="0"/>
              <a:t>For this task, you will need VS Code installed with the AL Language extension</a:t>
            </a:r>
          </a:p>
          <a:p>
            <a:r>
              <a:rPr lang="en-US" dirty="0"/>
              <a:t>In your repository</a:t>
            </a:r>
          </a:p>
          <a:p>
            <a:pPr lvl="1"/>
            <a:r>
              <a:rPr lang="en-US" dirty="0"/>
              <a:t>Copy the URL of your repository</a:t>
            </a:r>
          </a:p>
          <a:p>
            <a:r>
              <a:rPr lang="en-US" dirty="0"/>
              <a:t>In VS Code</a:t>
            </a:r>
          </a:p>
          <a:p>
            <a:pPr lvl="1"/>
            <a:r>
              <a:rPr lang="en-US" dirty="0"/>
              <a:t>Clone the repo locally and open the repo</a:t>
            </a:r>
          </a:p>
          <a:p>
            <a:pPr lvl="1"/>
            <a:r>
              <a:rPr lang="en-US" dirty="0"/>
              <a:t>Open the workspace</a:t>
            </a:r>
          </a:p>
          <a:p>
            <a:pPr lvl="1"/>
            <a:r>
              <a:rPr lang="en-US" dirty="0"/>
              <a:t>Click on any of the .AL files and click the Download Symbols notification</a:t>
            </a:r>
          </a:p>
          <a:p>
            <a:r>
              <a:rPr lang="en-US" dirty="0"/>
              <a:t>In a browser, open </a:t>
            </a:r>
            <a:r>
              <a:rPr lang="en-US" dirty="0">
                <a:hlinkClick r:id="rId3"/>
              </a:rPr>
              <a:t>https://aka.ms/devicelogin</a:t>
            </a:r>
            <a:endParaRPr lang="en-US" dirty="0"/>
          </a:p>
          <a:p>
            <a:pPr lvl="1"/>
            <a:r>
              <a:rPr lang="en-US" dirty="0"/>
              <a:t>Enter the code and authenticate to your Business Central environment</a:t>
            </a:r>
          </a:p>
          <a:p>
            <a:pPr lvl="1"/>
            <a:endParaRPr lang="en-US" dirty="0"/>
          </a:p>
          <a:p>
            <a:pPr lvl="1"/>
            <a:endParaRPr lang="en-US" dirty="0"/>
          </a:p>
        </p:txBody>
      </p:sp>
    </p:spTree>
    <p:extLst>
      <p:ext uri="{BB962C8B-B14F-4D97-AF65-F5344CB8AC3E}">
        <p14:creationId xmlns:p14="http://schemas.microsoft.com/office/powerpoint/2010/main" val="274627355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3091-FFB8-4FFD-2C1D-A5C56F7F7B3A}"/>
              </a:ext>
            </a:extLst>
          </p:cNvPr>
          <p:cNvSpPr>
            <a:spLocks noGrp="1"/>
          </p:cNvSpPr>
          <p:nvPr>
            <p:ph type="title"/>
          </p:nvPr>
        </p:nvSpPr>
        <p:spPr/>
        <p:txBody>
          <a:bodyPr/>
          <a:lstStyle/>
          <a:p>
            <a:r>
              <a:rPr lang="en-US" dirty="0">
                <a:hlinkClick r:id="rId2"/>
              </a:rPr>
              <a:t>TASK: Create a local development environment</a:t>
            </a:r>
            <a:endParaRPr lang="en-DK" dirty="0"/>
          </a:p>
        </p:txBody>
      </p:sp>
      <p:sp>
        <p:nvSpPr>
          <p:cNvPr id="3" name="Text Placeholder 2">
            <a:extLst>
              <a:ext uri="{FF2B5EF4-FFF2-40B4-BE49-F238E27FC236}">
                <a16:creationId xmlns:a16="http://schemas.microsoft.com/office/drawing/2014/main" id="{C683B518-C259-CC58-082A-9BD44579773B}"/>
              </a:ext>
            </a:extLst>
          </p:cNvPr>
          <p:cNvSpPr>
            <a:spLocks noGrp="1"/>
          </p:cNvSpPr>
          <p:nvPr>
            <p:ph type="body" sz="quarter" idx="10"/>
          </p:nvPr>
        </p:nvSpPr>
        <p:spPr>
          <a:xfrm>
            <a:off x="586390" y="1434370"/>
            <a:ext cx="11018520" cy="4715137"/>
          </a:xfrm>
        </p:spPr>
        <p:txBody>
          <a:bodyPr/>
          <a:lstStyle/>
          <a:p>
            <a:r>
              <a:rPr lang="en-US" dirty="0"/>
              <a:t>Pre-requisites</a:t>
            </a:r>
          </a:p>
          <a:p>
            <a:pPr lvl="1"/>
            <a:r>
              <a:rPr lang="en-US" dirty="0"/>
              <a:t>For this task you will need docker installed locally</a:t>
            </a:r>
          </a:p>
          <a:p>
            <a:r>
              <a:rPr lang="en-US" dirty="0"/>
              <a:t>In VS Code</a:t>
            </a:r>
          </a:p>
          <a:p>
            <a:pPr lvl="1"/>
            <a:r>
              <a:rPr lang="en-US" dirty="0"/>
              <a:t>Right Click .AL-Go\localDevEnv.ps1 and select Copy Path</a:t>
            </a:r>
          </a:p>
          <a:p>
            <a:r>
              <a:rPr lang="en-US" dirty="0"/>
              <a:t>Open a 64bit PowerShell prompt</a:t>
            </a:r>
          </a:p>
          <a:p>
            <a:pPr lvl="1"/>
            <a:r>
              <a:rPr lang="en-US" dirty="0"/>
              <a:t>Paste the file path and run the script</a:t>
            </a:r>
          </a:p>
          <a:p>
            <a:pPr lvl="1"/>
            <a:r>
              <a:rPr lang="en-US" dirty="0"/>
              <a:t>Answer the questions in the wizard and wait for the container to be created</a:t>
            </a:r>
          </a:p>
          <a:p>
            <a:r>
              <a:rPr lang="en-US" dirty="0"/>
              <a:t>In VS Code</a:t>
            </a:r>
          </a:p>
          <a:p>
            <a:pPr lvl="1"/>
            <a:r>
              <a:rPr lang="en-US" dirty="0"/>
              <a:t>Open HelloWorld.al, make a small modification and press F5</a:t>
            </a:r>
          </a:p>
          <a:p>
            <a:r>
              <a:rPr lang="en-US" dirty="0"/>
              <a:t>In the Web Client</a:t>
            </a:r>
          </a:p>
          <a:p>
            <a:pPr lvl="1"/>
            <a:r>
              <a:rPr lang="en-US" dirty="0"/>
              <a:t>Navigate to the Customer list to see your change</a:t>
            </a:r>
            <a:endParaRPr lang="en-DK" dirty="0"/>
          </a:p>
        </p:txBody>
      </p:sp>
      <p:sp>
        <p:nvSpPr>
          <p:cNvPr id="5" name="TextBox 4">
            <a:extLst>
              <a:ext uri="{FF2B5EF4-FFF2-40B4-BE49-F238E27FC236}">
                <a16:creationId xmlns:a16="http://schemas.microsoft.com/office/drawing/2014/main" id="{9C84E05B-B68C-C54F-6050-936EB89F12BE}"/>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398629305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8A192D-FB71-0769-0B91-74B427B98CFF}"/>
              </a:ext>
            </a:extLst>
          </p:cNvPr>
          <p:cNvSpPr>
            <a:spLocks noGrp="1"/>
          </p:cNvSpPr>
          <p:nvPr>
            <p:ph type="title"/>
          </p:nvPr>
        </p:nvSpPr>
        <p:spPr>
          <a:xfrm>
            <a:off x="588263" y="457200"/>
            <a:ext cx="11018520" cy="553998"/>
          </a:xfrm>
        </p:spPr>
        <p:txBody>
          <a:bodyPr wrap="square" anchor="t">
            <a:normAutofit/>
          </a:bodyPr>
          <a:lstStyle/>
          <a:p>
            <a:r>
              <a:rPr lang="en-US" dirty="0">
                <a:hlinkClick r:id="rId2"/>
              </a:rPr>
              <a:t>The GitHub flow</a:t>
            </a:r>
            <a:endParaRPr lang="en-DK" dirty="0"/>
          </a:p>
        </p:txBody>
      </p:sp>
      <p:graphicFrame>
        <p:nvGraphicFramePr>
          <p:cNvPr id="5" name="Diagram 4">
            <a:extLst>
              <a:ext uri="{FF2B5EF4-FFF2-40B4-BE49-F238E27FC236}">
                <a16:creationId xmlns:a16="http://schemas.microsoft.com/office/drawing/2014/main" id="{0C41074E-CDEE-20E0-B8D4-3F44FF9313DD}"/>
              </a:ext>
            </a:extLst>
          </p:cNvPr>
          <p:cNvGraphicFramePr/>
          <p:nvPr>
            <p:extLst>
              <p:ext uri="{D42A27DB-BD31-4B8C-83A1-F6EECF244321}">
                <p14:modId xmlns:p14="http://schemas.microsoft.com/office/powerpoint/2010/main" val="1003001912"/>
              </p:ext>
            </p:extLst>
          </p:nvPr>
        </p:nvGraphicFramePr>
        <p:xfrm>
          <a:off x="5031151" y="1284174"/>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Github, logo, social network, social icon - Free download">
            <a:extLst>
              <a:ext uri="{FF2B5EF4-FFF2-40B4-BE49-F238E27FC236}">
                <a16:creationId xmlns:a16="http://schemas.microsoft.com/office/drawing/2014/main" id="{8A0747B0-B99A-223F-2996-D52B68A28B01}"/>
              </a:ext>
            </a:extLst>
          </p:cNvPr>
          <p:cNvPicPr>
            <a:picLocks noGrp="1" noChangeAspect="1" noChangeArrowheads="1"/>
          </p:cNvPicPr>
          <p:nvPr>
            <p:ph sz="quarter" idx="12"/>
          </p:nvPr>
        </p:nvPicPr>
        <p:blipFill>
          <a:blip r:embed="rId8">
            <a:extLst>
              <a:ext uri="{28A0092B-C50C-407E-A947-70E740481C1C}">
                <a14:useLocalDpi xmlns:a14="http://schemas.microsoft.com/office/drawing/2010/main" val="0"/>
              </a:ext>
            </a:extLst>
          </a:blip>
          <a:srcRect/>
          <a:stretch>
            <a:fillRect/>
          </a:stretch>
        </p:blipFill>
        <p:spPr bwMode="auto">
          <a:xfrm>
            <a:off x="1625419" y="2316480"/>
            <a:ext cx="2769326" cy="276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723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FC9E4BD9-7531-417B-8BFA-F95A917A73CD}"/>
                                            </p:graphicEl>
                                          </p:spTgt>
                                        </p:tgtEl>
                                        <p:attrNameLst>
                                          <p:attrName>style.visibility</p:attrName>
                                        </p:attrNameLst>
                                      </p:cBhvr>
                                      <p:to>
                                        <p:strVal val="visible"/>
                                      </p:to>
                                    </p:set>
                                    <p:animEffect transition="in" filter="fade">
                                      <p:cBhvr>
                                        <p:cTn id="7" dur="500"/>
                                        <p:tgtEl>
                                          <p:spTgt spid="5">
                                            <p:graphicEl>
                                              <a:dgm id="{FC9E4BD9-7531-417B-8BFA-F95A917A73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DBB17702-D19F-468B-9681-31C11BA365AF}"/>
                                            </p:graphicEl>
                                          </p:spTgt>
                                        </p:tgtEl>
                                        <p:attrNameLst>
                                          <p:attrName>style.visibility</p:attrName>
                                        </p:attrNameLst>
                                      </p:cBhvr>
                                      <p:to>
                                        <p:strVal val="visible"/>
                                      </p:to>
                                    </p:set>
                                    <p:animEffect transition="in" filter="fade">
                                      <p:cBhvr>
                                        <p:cTn id="11" dur="500"/>
                                        <p:tgtEl>
                                          <p:spTgt spid="5">
                                            <p:graphicEl>
                                              <a:dgm id="{DBB17702-D19F-468B-9681-31C11BA365AF}"/>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4A0287C2-7CBD-469D-8CF1-F61A39C34571}"/>
                                            </p:graphicEl>
                                          </p:spTgt>
                                        </p:tgtEl>
                                        <p:attrNameLst>
                                          <p:attrName>style.visibility</p:attrName>
                                        </p:attrNameLst>
                                      </p:cBhvr>
                                      <p:to>
                                        <p:strVal val="visible"/>
                                      </p:to>
                                    </p:set>
                                    <p:animEffect transition="in" filter="fade">
                                      <p:cBhvr>
                                        <p:cTn id="15" dur="500"/>
                                        <p:tgtEl>
                                          <p:spTgt spid="5">
                                            <p:graphicEl>
                                              <a:dgm id="{4A0287C2-7CBD-469D-8CF1-F61A39C34571}"/>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2438488D-FE8E-438B-8928-8BABDB4BFD5D}"/>
                                            </p:graphicEl>
                                          </p:spTgt>
                                        </p:tgtEl>
                                        <p:attrNameLst>
                                          <p:attrName>style.visibility</p:attrName>
                                        </p:attrNameLst>
                                      </p:cBhvr>
                                      <p:to>
                                        <p:strVal val="visible"/>
                                      </p:to>
                                    </p:set>
                                    <p:animEffect transition="in" filter="fade">
                                      <p:cBhvr>
                                        <p:cTn id="19" dur="500"/>
                                        <p:tgtEl>
                                          <p:spTgt spid="5">
                                            <p:graphicEl>
                                              <a:dgm id="{2438488D-FE8E-438B-8928-8BABDB4BFD5D}"/>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2B9D4CEA-69AC-4980-BF58-E99C190257DA}"/>
                                            </p:graphicEl>
                                          </p:spTgt>
                                        </p:tgtEl>
                                        <p:attrNameLst>
                                          <p:attrName>style.visibility</p:attrName>
                                        </p:attrNameLst>
                                      </p:cBhvr>
                                      <p:to>
                                        <p:strVal val="visible"/>
                                      </p:to>
                                    </p:set>
                                    <p:animEffect transition="in" filter="fade">
                                      <p:cBhvr>
                                        <p:cTn id="23" dur="500"/>
                                        <p:tgtEl>
                                          <p:spTgt spid="5">
                                            <p:graphicEl>
                                              <a:dgm id="{2B9D4CEA-69AC-4980-BF58-E99C190257DA}"/>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1C833F9F-1B99-452C-8CB8-0545AF989874}"/>
                                            </p:graphicEl>
                                          </p:spTgt>
                                        </p:tgtEl>
                                        <p:attrNameLst>
                                          <p:attrName>style.visibility</p:attrName>
                                        </p:attrNameLst>
                                      </p:cBhvr>
                                      <p:to>
                                        <p:strVal val="visible"/>
                                      </p:to>
                                    </p:set>
                                    <p:animEffect transition="in" filter="fade">
                                      <p:cBhvr>
                                        <p:cTn id="27" dur="500"/>
                                        <p:tgtEl>
                                          <p:spTgt spid="5">
                                            <p:graphicEl>
                                              <a:dgm id="{1C833F9F-1B99-452C-8CB8-0545AF98987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graphicEl>
                                              <a:dgm id="{CE1D3AF9-87FE-42CA-B6F0-5E4A79128854}"/>
                                            </p:graphicEl>
                                          </p:spTgt>
                                        </p:tgtEl>
                                        <p:attrNameLst>
                                          <p:attrName>style.visibility</p:attrName>
                                        </p:attrNameLst>
                                      </p:cBhvr>
                                      <p:to>
                                        <p:strVal val="visible"/>
                                      </p:to>
                                    </p:set>
                                    <p:animEffect transition="in" filter="fade">
                                      <p:cBhvr>
                                        <p:cTn id="31" dur="500"/>
                                        <p:tgtEl>
                                          <p:spTgt spid="5">
                                            <p:graphicEl>
                                              <a:dgm id="{CE1D3AF9-87FE-42CA-B6F0-5E4A79128854}"/>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graphicEl>
                                              <a:dgm id="{74291E3C-0AEB-434E-8525-1B0049E25545}"/>
                                            </p:graphicEl>
                                          </p:spTgt>
                                        </p:tgtEl>
                                        <p:attrNameLst>
                                          <p:attrName>style.visibility</p:attrName>
                                        </p:attrNameLst>
                                      </p:cBhvr>
                                      <p:to>
                                        <p:strVal val="visible"/>
                                      </p:to>
                                    </p:set>
                                    <p:animEffect transition="in" filter="fade">
                                      <p:cBhvr>
                                        <p:cTn id="35" dur="500"/>
                                        <p:tgtEl>
                                          <p:spTgt spid="5">
                                            <p:graphicEl>
                                              <a:dgm id="{74291E3C-0AEB-434E-8525-1B0049E25545}"/>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graphicEl>
                                              <a:dgm id="{9957FE87-6910-4401-A13A-CAF37D1A1B12}"/>
                                            </p:graphicEl>
                                          </p:spTgt>
                                        </p:tgtEl>
                                        <p:attrNameLst>
                                          <p:attrName>style.visibility</p:attrName>
                                        </p:attrNameLst>
                                      </p:cBhvr>
                                      <p:to>
                                        <p:strVal val="visible"/>
                                      </p:to>
                                    </p:set>
                                    <p:animEffect transition="in" filter="fade">
                                      <p:cBhvr>
                                        <p:cTn id="39" dur="500"/>
                                        <p:tgtEl>
                                          <p:spTgt spid="5">
                                            <p:graphicEl>
                                              <a:dgm id="{9957FE87-6910-4401-A13A-CAF37D1A1B12}"/>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graphicEl>
                                              <a:dgm id="{9B1EB657-A726-40C0-8C47-96C3A7DF44A5}"/>
                                            </p:graphicEl>
                                          </p:spTgt>
                                        </p:tgtEl>
                                        <p:attrNameLst>
                                          <p:attrName>style.visibility</p:attrName>
                                        </p:attrNameLst>
                                      </p:cBhvr>
                                      <p:to>
                                        <p:strVal val="visible"/>
                                      </p:to>
                                    </p:set>
                                    <p:animEffect transition="in" filter="fade">
                                      <p:cBhvr>
                                        <p:cTn id="43" dur="500"/>
                                        <p:tgtEl>
                                          <p:spTgt spid="5">
                                            <p:graphicEl>
                                              <a:dgm id="{9B1EB657-A726-40C0-8C47-96C3A7DF44A5}"/>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5">
                                            <p:graphicEl>
                                              <a:dgm id="{49152A83-E4A7-4901-8E94-BA4A822725CB}"/>
                                            </p:graphicEl>
                                          </p:spTgt>
                                        </p:tgtEl>
                                        <p:attrNameLst>
                                          <p:attrName>style.visibility</p:attrName>
                                        </p:attrNameLst>
                                      </p:cBhvr>
                                      <p:to>
                                        <p:strVal val="visible"/>
                                      </p:to>
                                    </p:set>
                                    <p:animEffect transition="in" filter="fade">
                                      <p:cBhvr>
                                        <p:cTn id="47" dur="500"/>
                                        <p:tgtEl>
                                          <p:spTgt spid="5">
                                            <p:graphicEl>
                                              <a:dgm id="{49152A83-E4A7-4901-8E94-BA4A822725CB}"/>
                                            </p:graphic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
                                            <p:graphicEl>
                                              <a:dgm id="{5B6F9D94-2D1F-4235-BF3A-7E48ED53AB53}"/>
                                            </p:graphicEl>
                                          </p:spTgt>
                                        </p:tgtEl>
                                        <p:attrNameLst>
                                          <p:attrName>style.visibility</p:attrName>
                                        </p:attrNameLst>
                                      </p:cBhvr>
                                      <p:to>
                                        <p:strVal val="visible"/>
                                      </p:to>
                                    </p:set>
                                    <p:animEffect transition="in" filter="fade">
                                      <p:cBhvr>
                                        <p:cTn id="51" dur="500"/>
                                        <p:tgtEl>
                                          <p:spTgt spid="5">
                                            <p:graphicEl>
                                              <a:dgm id="{5B6F9D94-2D1F-4235-BF3A-7E48ED53AB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Change your app (using the GitHub flow)</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5453801"/>
          </a:xfrm>
        </p:spPr>
        <p:txBody>
          <a:bodyPr/>
          <a:lstStyle/>
          <a:p>
            <a:r>
              <a:rPr lang="en-US" dirty="0"/>
              <a:t>Pre-requisites</a:t>
            </a:r>
          </a:p>
          <a:p>
            <a:pPr lvl="1"/>
            <a:r>
              <a:rPr lang="en-US" dirty="0"/>
              <a:t>For this task you will need the </a:t>
            </a:r>
            <a:r>
              <a:rPr lang="en-US" b="1" dirty="0"/>
              <a:t>GitHub Pull Requests and Issues</a:t>
            </a:r>
            <a:r>
              <a:rPr lang="en-US" dirty="0"/>
              <a:t> extension installed in VS Code</a:t>
            </a:r>
          </a:p>
          <a:p>
            <a:r>
              <a:rPr lang="en-US" dirty="0"/>
              <a:t>In VS Code</a:t>
            </a:r>
          </a:p>
          <a:p>
            <a:pPr lvl="1"/>
            <a:r>
              <a:rPr lang="en-US" dirty="0"/>
              <a:t>Create a </a:t>
            </a:r>
            <a:r>
              <a:rPr lang="en-US" b="1" dirty="0"/>
              <a:t>new branch</a:t>
            </a:r>
          </a:p>
          <a:p>
            <a:pPr lvl="1"/>
            <a:r>
              <a:rPr lang="en-US" b="1" dirty="0"/>
              <a:t>Modify</a:t>
            </a:r>
            <a:r>
              <a:rPr lang="en-US" dirty="0"/>
              <a:t> an .al file and </a:t>
            </a:r>
            <a:r>
              <a:rPr lang="en-US" b="1" dirty="0"/>
              <a:t>save</a:t>
            </a:r>
          </a:p>
          <a:p>
            <a:pPr lvl="1"/>
            <a:r>
              <a:rPr lang="en-US" b="1" dirty="0"/>
              <a:t>Commit</a:t>
            </a:r>
            <a:r>
              <a:rPr lang="en-US" dirty="0"/>
              <a:t> the change to the branch</a:t>
            </a:r>
          </a:p>
          <a:p>
            <a:pPr lvl="1"/>
            <a:r>
              <a:rPr lang="en-US" dirty="0"/>
              <a:t>Create a </a:t>
            </a:r>
            <a:r>
              <a:rPr lang="en-US" b="1" dirty="0"/>
              <a:t>new Pull Request</a:t>
            </a:r>
            <a:r>
              <a:rPr lang="en-US" dirty="0"/>
              <a:t> from this branch to the main branch</a:t>
            </a:r>
          </a:p>
          <a:p>
            <a:r>
              <a:rPr lang="en-US" dirty="0"/>
              <a:t>In your repository</a:t>
            </a:r>
          </a:p>
          <a:p>
            <a:pPr lvl="1"/>
            <a:r>
              <a:rPr lang="en-US" dirty="0"/>
              <a:t>Open the </a:t>
            </a:r>
            <a:r>
              <a:rPr lang="en-US" b="1" dirty="0"/>
              <a:t>Pull Request </a:t>
            </a:r>
            <a:r>
              <a:rPr lang="en-US" dirty="0"/>
              <a:t>and perform a </a:t>
            </a:r>
            <a:r>
              <a:rPr lang="en-US" b="1" dirty="0"/>
              <a:t>code review </a:t>
            </a:r>
            <a:r>
              <a:rPr lang="en-US" dirty="0"/>
              <a:t>and monitor the </a:t>
            </a:r>
            <a:r>
              <a:rPr lang="en-US" b="1" dirty="0"/>
              <a:t>CI/CD pipeline results</a:t>
            </a:r>
          </a:p>
          <a:p>
            <a:pPr lvl="1"/>
            <a:r>
              <a:rPr lang="en-US" b="1" dirty="0"/>
              <a:t>Fix </a:t>
            </a:r>
            <a:r>
              <a:rPr lang="en-US" dirty="0"/>
              <a:t>any issues/comments</a:t>
            </a:r>
          </a:p>
          <a:p>
            <a:pPr lvl="1"/>
            <a:r>
              <a:rPr lang="en-US" b="1" dirty="0"/>
              <a:t>Merge the Pull Request</a:t>
            </a:r>
            <a:r>
              <a:rPr lang="en-US" dirty="0"/>
              <a:t> and </a:t>
            </a:r>
            <a:r>
              <a:rPr lang="en-US" b="1" dirty="0"/>
              <a:t>remove the branch</a:t>
            </a:r>
          </a:p>
          <a:p>
            <a:r>
              <a:rPr lang="en-US" dirty="0"/>
              <a:t>In VS Code</a:t>
            </a:r>
          </a:p>
          <a:p>
            <a:pPr lvl="1"/>
            <a:r>
              <a:rPr lang="en-US" dirty="0"/>
              <a:t>Checkout </a:t>
            </a:r>
            <a:r>
              <a:rPr lang="en-US" b="1" dirty="0"/>
              <a:t>main branch</a:t>
            </a:r>
            <a:r>
              <a:rPr lang="en-US" dirty="0"/>
              <a:t>, </a:t>
            </a:r>
            <a:r>
              <a:rPr lang="en-US" b="1" dirty="0"/>
              <a:t>sync </a:t>
            </a:r>
            <a:r>
              <a:rPr lang="en-US" dirty="0"/>
              <a:t>and </a:t>
            </a:r>
            <a:r>
              <a:rPr lang="en-US" b="1" dirty="0"/>
              <a:t>remove the work branch</a:t>
            </a:r>
          </a:p>
        </p:txBody>
      </p:sp>
    </p:spTree>
    <p:extLst>
      <p:ext uri="{BB962C8B-B14F-4D97-AF65-F5344CB8AC3E}">
        <p14:creationId xmlns:p14="http://schemas.microsoft.com/office/powerpoint/2010/main" val="18743163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AD6C-3147-8859-EB95-15D6C5661056}"/>
              </a:ext>
            </a:extLst>
          </p:cNvPr>
          <p:cNvSpPr>
            <a:spLocks noGrp="1"/>
          </p:cNvSpPr>
          <p:nvPr>
            <p:ph type="title"/>
          </p:nvPr>
        </p:nvSpPr>
        <p:spPr/>
        <p:txBody>
          <a:bodyPr/>
          <a:lstStyle/>
          <a:p>
            <a:r>
              <a:rPr lang="en-US" dirty="0">
                <a:hlinkClick r:id="rId2"/>
              </a:rPr>
              <a:t>TASK: Signing your app</a:t>
            </a:r>
            <a:endParaRPr lang="en-DK" dirty="0"/>
          </a:p>
        </p:txBody>
      </p:sp>
      <p:sp>
        <p:nvSpPr>
          <p:cNvPr id="3" name="Text Placeholder 2">
            <a:extLst>
              <a:ext uri="{FF2B5EF4-FFF2-40B4-BE49-F238E27FC236}">
                <a16:creationId xmlns:a16="http://schemas.microsoft.com/office/drawing/2014/main" id="{D08956FA-5864-02DC-F47C-D1DF805686D5}"/>
              </a:ext>
            </a:extLst>
          </p:cNvPr>
          <p:cNvSpPr>
            <a:spLocks noGrp="1"/>
          </p:cNvSpPr>
          <p:nvPr>
            <p:ph type="body" sz="quarter" idx="10"/>
          </p:nvPr>
        </p:nvSpPr>
        <p:spPr>
          <a:xfrm>
            <a:off x="586390" y="1434370"/>
            <a:ext cx="11018520" cy="4124206"/>
          </a:xfrm>
        </p:spPr>
        <p:txBody>
          <a:bodyPr/>
          <a:lstStyle/>
          <a:p>
            <a:r>
              <a:rPr lang="en-US" dirty="0"/>
              <a:t>AppSource apps must be signed</a:t>
            </a:r>
          </a:p>
          <a:p>
            <a:r>
              <a:rPr lang="en-US" dirty="0"/>
              <a:t>For Per Tenant Extensions, signing is not a hard requirement</a:t>
            </a:r>
          </a:p>
          <a:p>
            <a:r>
              <a:rPr lang="en-US" dirty="0"/>
              <a:t>You need to acquire a code signing certificate</a:t>
            </a:r>
          </a:p>
          <a:p>
            <a:pPr lvl="1"/>
            <a:r>
              <a:rPr lang="en-US" dirty="0"/>
              <a:t>Place it in a safe place and create a secure URL to the certificate</a:t>
            </a:r>
          </a:p>
          <a:p>
            <a:r>
              <a:rPr lang="en-US" dirty="0"/>
              <a:t>Signing your app is built into AL-Go for GitHub</a:t>
            </a:r>
          </a:p>
          <a:p>
            <a:pPr lvl="1"/>
            <a:r>
              <a:rPr lang="en-US" dirty="0"/>
              <a:t>Only thing you need to do, is to create two secrets in your repo</a:t>
            </a:r>
          </a:p>
          <a:p>
            <a:pPr lvl="1"/>
            <a:r>
              <a:rPr lang="en-US" dirty="0" err="1"/>
              <a:t>codeSignCertificateUrl</a:t>
            </a:r>
            <a:r>
              <a:rPr lang="en-US" dirty="0"/>
              <a:t> and </a:t>
            </a:r>
            <a:r>
              <a:rPr lang="en-US" dirty="0" err="1"/>
              <a:t>codeSignCertificatePassword</a:t>
            </a:r>
            <a:endParaRPr lang="en-US" dirty="0"/>
          </a:p>
          <a:p>
            <a:r>
              <a:rPr lang="en-US" dirty="0"/>
              <a:t>You can control which workflows and branches sign the app</a:t>
            </a:r>
          </a:p>
          <a:p>
            <a:r>
              <a:rPr lang="en-US" dirty="0"/>
              <a:t>If you have a code sign certificate, you can give it a try!</a:t>
            </a:r>
          </a:p>
        </p:txBody>
      </p:sp>
    </p:spTree>
    <p:extLst>
      <p:ext uri="{BB962C8B-B14F-4D97-AF65-F5344CB8AC3E}">
        <p14:creationId xmlns:p14="http://schemas.microsoft.com/office/powerpoint/2010/main" val="80540452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FFFFFF"/>
                </a:solidFill>
                <a:latin typeface="Calibri" panose="020F0502020204030204" pitchFamily="34" charset="0"/>
              </a:rPr>
              <a:t>Dependency management</a:t>
            </a:r>
            <a:endParaRPr lang="en-DK" sz="1800" dirty="0">
              <a:solidFill>
                <a:srgbClr val="FFFFFF"/>
              </a:solidFill>
              <a:latin typeface="Calibri" panose="020F0502020204030204" pitchFamily="34" charset="0"/>
            </a:endParaRPr>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21978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11"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p:txBody>
          <a:bodyPr/>
          <a:lstStyle/>
          <a:p>
            <a:r>
              <a:rPr lang="en-US" dirty="0"/>
              <a:t>Continuous Deployment from AL-Go for GitHub</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605610" cy="4419671"/>
          </a:xfrm>
        </p:spPr>
        <p:txBody>
          <a:bodyPr/>
          <a:lstStyle/>
          <a:p>
            <a:r>
              <a:rPr lang="en-US" dirty="0"/>
              <a:t>Deployment is to publish and install the app directly into an environment</a:t>
            </a:r>
          </a:p>
          <a:p>
            <a:r>
              <a:rPr lang="en-US" dirty="0"/>
              <a:t>Continuous Deployment is doing this on every successful build from main</a:t>
            </a:r>
          </a:p>
          <a:p>
            <a:endParaRPr lang="en-US" dirty="0"/>
          </a:p>
          <a:p>
            <a:r>
              <a:rPr lang="en-US" dirty="0"/>
              <a:t>Continuous Deployment</a:t>
            </a:r>
          </a:p>
          <a:p>
            <a:pPr lvl="1"/>
            <a:r>
              <a:rPr lang="en-US" dirty="0"/>
              <a:t>Is only supported to Sandbox environments</a:t>
            </a:r>
          </a:p>
          <a:p>
            <a:endParaRPr lang="en-US" dirty="0"/>
          </a:p>
          <a:p>
            <a:r>
              <a:rPr lang="en-US" dirty="0"/>
              <a:t>List of environments in settings or using GitHub environments</a:t>
            </a:r>
          </a:p>
          <a:p>
            <a:pPr lvl="1"/>
            <a:r>
              <a:rPr lang="en-US" dirty="0"/>
              <a:t>GitHub environments is Teams or Pro plans only</a:t>
            </a:r>
          </a:p>
          <a:p>
            <a:endParaRPr lang="en-DK" dirty="0"/>
          </a:p>
        </p:txBody>
      </p:sp>
    </p:spTree>
    <p:extLst>
      <p:ext uri="{BB962C8B-B14F-4D97-AF65-F5344CB8AC3E}">
        <p14:creationId xmlns:p14="http://schemas.microsoft.com/office/powerpoint/2010/main" val="332395435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43BC-7634-2C6F-4652-B4839EABD19C}"/>
              </a:ext>
            </a:extLst>
          </p:cNvPr>
          <p:cNvSpPr>
            <a:spLocks noGrp="1"/>
          </p:cNvSpPr>
          <p:nvPr>
            <p:ph type="title"/>
          </p:nvPr>
        </p:nvSpPr>
        <p:spPr/>
        <p:txBody>
          <a:bodyPr/>
          <a:lstStyle/>
          <a:p>
            <a:r>
              <a:rPr lang="en-US" dirty="0">
                <a:hlinkClick r:id="rId2"/>
              </a:rPr>
              <a:t>TASK: Setup Continuous Deployment to QA</a:t>
            </a:r>
            <a:endParaRPr lang="en-DK" dirty="0"/>
          </a:p>
        </p:txBody>
      </p:sp>
      <p:sp>
        <p:nvSpPr>
          <p:cNvPr id="3" name="Text Placeholder 2">
            <a:extLst>
              <a:ext uri="{FF2B5EF4-FFF2-40B4-BE49-F238E27FC236}">
                <a16:creationId xmlns:a16="http://schemas.microsoft.com/office/drawing/2014/main" id="{4E6BF101-121E-7AC8-5662-CE33C90E0D42}"/>
              </a:ext>
            </a:extLst>
          </p:cNvPr>
          <p:cNvSpPr>
            <a:spLocks noGrp="1"/>
          </p:cNvSpPr>
          <p:nvPr>
            <p:ph type="body" sz="quarter" idx="10"/>
          </p:nvPr>
        </p:nvSpPr>
        <p:spPr>
          <a:xfrm>
            <a:off x="586390" y="1434370"/>
            <a:ext cx="11018520" cy="5306068"/>
          </a:xfrm>
        </p:spPr>
        <p:txBody>
          <a:bodyPr/>
          <a:lstStyle/>
          <a:p>
            <a:r>
              <a:rPr lang="en-US" dirty="0"/>
              <a:t>Prerequisites</a:t>
            </a:r>
          </a:p>
          <a:p>
            <a:pPr lvl="1"/>
            <a:r>
              <a:rPr lang="en-US" dirty="0"/>
              <a:t>You need a </a:t>
            </a:r>
            <a:r>
              <a:rPr lang="en-US" b="1" dirty="0"/>
              <a:t>Business Central environment</a:t>
            </a:r>
            <a:r>
              <a:rPr lang="en-US" dirty="0"/>
              <a:t> called </a:t>
            </a:r>
            <a:r>
              <a:rPr lang="en-US" b="1" dirty="0"/>
              <a:t>QA</a:t>
            </a:r>
            <a:r>
              <a:rPr lang="en-US" dirty="0"/>
              <a:t> in your </a:t>
            </a:r>
            <a:r>
              <a:rPr lang="en-US" b="1" dirty="0"/>
              <a:t>Admin Center</a:t>
            </a:r>
          </a:p>
          <a:p>
            <a:r>
              <a:rPr lang="en-US" dirty="0"/>
              <a:t>In a PowerShell prompt, execute the following line</a:t>
            </a:r>
          </a:p>
          <a:p>
            <a:pPr lvl="1"/>
            <a:r>
              <a:rPr lang="en-US" dirty="0"/>
              <a:t>New-</a:t>
            </a:r>
            <a:r>
              <a:rPr lang="en-US" dirty="0" err="1"/>
              <a:t>BcAuthContext</a:t>
            </a:r>
            <a:r>
              <a:rPr lang="en-US" dirty="0"/>
              <a:t> -</a:t>
            </a:r>
            <a:r>
              <a:rPr lang="en-US" dirty="0" err="1"/>
              <a:t>includeDeviceLogin</a:t>
            </a:r>
            <a:r>
              <a:rPr lang="en-US" dirty="0"/>
              <a:t> | New-</a:t>
            </a:r>
            <a:r>
              <a:rPr lang="en-US" dirty="0" err="1"/>
              <a:t>ALGoAuthContext</a:t>
            </a:r>
            <a:r>
              <a:rPr lang="en-US" dirty="0"/>
              <a:t> | Set-Clipboard</a:t>
            </a:r>
          </a:p>
          <a:p>
            <a:pPr lvl="1"/>
            <a:r>
              <a:rPr lang="en-US" dirty="0"/>
              <a:t>Authenticate with a Business Central user, who has permissions to install apps</a:t>
            </a:r>
          </a:p>
          <a:p>
            <a:pPr lvl="1"/>
            <a:r>
              <a:rPr lang="en-US" dirty="0"/>
              <a:t>S2S is also possible, but requires AAD App registration</a:t>
            </a:r>
          </a:p>
          <a:p>
            <a:r>
              <a:rPr lang="en-US" dirty="0"/>
              <a:t>In your repository</a:t>
            </a:r>
          </a:p>
          <a:p>
            <a:pPr lvl="1"/>
            <a:r>
              <a:rPr lang="en-US" dirty="0"/>
              <a:t>Create a secret called </a:t>
            </a:r>
            <a:r>
              <a:rPr lang="en-US" b="1" dirty="0"/>
              <a:t>QA_AUTHCONTEXT</a:t>
            </a:r>
            <a:r>
              <a:rPr lang="en-US" dirty="0"/>
              <a:t> with the value from the clipboard</a:t>
            </a:r>
          </a:p>
          <a:p>
            <a:pPr lvl="1"/>
            <a:r>
              <a:rPr lang="en-US" dirty="0"/>
              <a:t>Modify </a:t>
            </a:r>
            <a:r>
              <a:rPr lang="en-US" b="1" dirty="0"/>
              <a:t>.</a:t>
            </a:r>
            <a:r>
              <a:rPr lang="en-US" b="1" dirty="0" err="1"/>
              <a:t>github</a:t>
            </a:r>
            <a:r>
              <a:rPr lang="en-US" b="1" dirty="0"/>
              <a:t>\AL-Go-</a:t>
            </a:r>
            <a:r>
              <a:rPr lang="en-US" b="1" dirty="0" err="1"/>
              <a:t>Settings.json</a:t>
            </a:r>
            <a:r>
              <a:rPr lang="en-US" dirty="0"/>
              <a:t> and add this </a:t>
            </a:r>
            <a:r>
              <a:rPr lang="en-US" b="1" dirty="0"/>
              <a:t>"environments": [ "QA" ]</a:t>
            </a:r>
          </a:p>
          <a:p>
            <a:pPr lvl="1"/>
            <a:r>
              <a:rPr lang="en-US" dirty="0"/>
              <a:t>Run the </a:t>
            </a:r>
            <a:r>
              <a:rPr lang="en-US" b="1" dirty="0"/>
              <a:t>CI/CD </a:t>
            </a:r>
            <a:r>
              <a:rPr lang="en-US" dirty="0"/>
              <a:t>workflow</a:t>
            </a:r>
          </a:p>
          <a:p>
            <a:r>
              <a:rPr lang="en-US" dirty="0"/>
              <a:t>In the Web Client</a:t>
            </a:r>
          </a:p>
          <a:p>
            <a:pPr lvl="1"/>
            <a:r>
              <a:rPr lang="en-US" dirty="0"/>
              <a:t>Navigate to </a:t>
            </a:r>
            <a:r>
              <a:rPr lang="en-US" b="1" dirty="0"/>
              <a:t>customer list</a:t>
            </a:r>
            <a:r>
              <a:rPr lang="en-US" dirty="0"/>
              <a:t> to verify that the app is </a:t>
            </a:r>
            <a:r>
              <a:rPr lang="en-US" b="1" dirty="0"/>
              <a:t>published</a:t>
            </a:r>
            <a:r>
              <a:rPr lang="en-US" dirty="0"/>
              <a:t> and </a:t>
            </a:r>
            <a:r>
              <a:rPr lang="en-US" b="1" dirty="0"/>
              <a:t>installed</a:t>
            </a:r>
          </a:p>
          <a:p>
            <a:pPr lvl="1"/>
            <a:r>
              <a:rPr lang="en-US" dirty="0"/>
              <a:t>Navigate to </a:t>
            </a:r>
            <a:r>
              <a:rPr lang="en-US" b="1" dirty="0"/>
              <a:t>extension management</a:t>
            </a:r>
            <a:r>
              <a:rPr lang="en-US" dirty="0"/>
              <a:t> to see the app is </a:t>
            </a:r>
            <a:r>
              <a:rPr lang="en-US" b="1" dirty="0"/>
              <a:t>published</a:t>
            </a:r>
            <a:r>
              <a:rPr lang="en-US" dirty="0"/>
              <a:t> to the </a:t>
            </a:r>
            <a:r>
              <a:rPr lang="en-US" b="1" dirty="0"/>
              <a:t>Dev Scope</a:t>
            </a:r>
            <a:endParaRPr lang="en-DK" b="1" dirty="0"/>
          </a:p>
        </p:txBody>
      </p:sp>
    </p:spTree>
    <p:extLst>
      <p:ext uri="{BB962C8B-B14F-4D97-AF65-F5344CB8AC3E}">
        <p14:creationId xmlns:p14="http://schemas.microsoft.com/office/powerpoint/2010/main" val="389209674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p:txBody>
          <a:bodyPr/>
          <a:lstStyle/>
          <a:p>
            <a:r>
              <a:rPr lang="en-US" dirty="0"/>
              <a:t>Continuous Delivery from AL-Go for GitHub</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605610" cy="4124206"/>
          </a:xfrm>
        </p:spPr>
        <p:txBody>
          <a:bodyPr/>
          <a:lstStyle/>
          <a:p>
            <a:r>
              <a:rPr lang="en-US" dirty="0"/>
              <a:t>Supported from version 2.0, currently in preview</a:t>
            </a:r>
          </a:p>
          <a:p>
            <a:r>
              <a:rPr lang="en-US" dirty="0"/>
              <a:t>Delivery is to deliver the app, without installing it</a:t>
            </a:r>
          </a:p>
          <a:p>
            <a:r>
              <a:rPr lang="en-US" dirty="0"/>
              <a:t>Continuous Delivery is doing this on every successful build from main</a:t>
            </a:r>
          </a:p>
          <a:p>
            <a:endParaRPr lang="en-US" dirty="0"/>
          </a:p>
          <a:p>
            <a:r>
              <a:rPr lang="en-US" dirty="0"/>
              <a:t>Continuous Delivery</a:t>
            </a:r>
          </a:p>
          <a:p>
            <a:pPr lvl="1"/>
            <a:r>
              <a:rPr lang="en-US" dirty="0"/>
              <a:t>Is supported to Storage Accounts for both PTEs and AppSource Apps</a:t>
            </a:r>
          </a:p>
          <a:p>
            <a:pPr lvl="1"/>
            <a:r>
              <a:rPr lang="en-US" dirty="0"/>
              <a:t>Is supported to AppSource Validation for AppSource Apps</a:t>
            </a:r>
          </a:p>
          <a:p>
            <a:pPr lvl="1"/>
            <a:r>
              <a:rPr lang="en-US" dirty="0"/>
              <a:t>Other options to be added in the future…</a:t>
            </a:r>
            <a:endParaRPr lang="en-DK" dirty="0"/>
          </a:p>
          <a:p>
            <a:endParaRPr lang="en-DK" dirty="0"/>
          </a:p>
        </p:txBody>
      </p:sp>
    </p:spTree>
    <p:extLst>
      <p:ext uri="{BB962C8B-B14F-4D97-AF65-F5344CB8AC3E}">
        <p14:creationId xmlns:p14="http://schemas.microsoft.com/office/powerpoint/2010/main" val="2849121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FF89A2-55B6-EBE6-4793-72687429F7B7}"/>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CI – Continuous Integration</a:t>
            </a:r>
            <a:endParaRPr lang="en-DK"/>
          </a:p>
        </p:txBody>
      </p:sp>
      <p:sp>
        <p:nvSpPr>
          <p:cNvPr id="6" name="Rectangle 5">
            <a:extLst>
              <a:ext uri="{FF2B5EF4-FFF2-40B4-BE49-F238E27FC236}">
                <a16:creationId xmlns:a16="http://schemas.microsoft.com/office/drawing/2014/main" id="{F884A9D1-B739-BE2E-5B9C-686AAB9C8E09}"/>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Version number management</a:t>
            </a:r>
            <a:endParaRPr lang="en-DK"/>
          </a:p>
        </p:txBody>
      </p:sp>
      <p:sp>
        <p:nvSpPr>
          <p:cNvPr id="10" name="Rectangle 9">
            <a:extLst>
              <a:ext uri="{FF2B5EF4-FFF2-40B4-BE49-F238E27FC236}">
                <a16:creationId xmlns:a16="http://schemas.microsoft.com/office/drawing/2014/main" id="{1AECA23B-DFE7-95DE-27C3-D27E2C4DC8E6}"/>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Automated test execution</a:t>
            </a:r>
            <a:endParaRPr lang="en-DK"/>
          </a:p>
        </p:txBody>
      </p:sp>
      <p:sp>
        <p:nvSpPr>
          <p:cNvPr id="12" name="Rectangle 11">
            <a:extLst>
              <a:ext uri="{FF2B5EF4-FFF2-40B4-BE49-F238E27FC236}">
                <a16:creationId xmlns:a16="http://schemas.microsoft.com/office/drawing/2014/main" id="{760E0063-3ED4-6009-63C4-FB3782BEAB9E}"/>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Automated multi country tests</a:t>
            </a:r>
            <a:endParaRPr lang="en-DK"/>
          </a:p>
        </p:txBody>
      </p:sp>
      <p:sp>
        <p:nvSpPr>
          <p:cNvPr id="14" name="Rectangle 13">
            <a:extLst>
              <a:ext uri="{FF2B5EF4-FFF2-40B4-BE49-F238E27FC236}">
                <a16:creationId xmlns:a16="http://schemas.microsoft.com/office/drawing/2014/main" id="{1CE60720-D12C-DDB8-B489-0DB2B6FEC275}"/>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Test app for next major, next minor</a:t>
            </a:r>
            <a:endParaRPr lang="en-DK"/>
          </a:p>
        </p:txBody>
      </p:sp>
      <p:sp>
        <p:nvSpPr>
          <p:cNvPr id="16" name="Rectangle 15">
            <a:extLst>
              <a:ext uri="{FF2B5EF4-FFF2-40B4-BE49-F238E27FC236}">
                <a16:creationId xmlns:a16="http://schemas.microsoft.com/office/drawing/2014/main" id="{ED7C513D-2F58-5F23-9475-F257DDFD497D}"/>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Development environment setup</a:t>
            </a:r>
            <a:endParaRPr lang="en-DK"/>
          </a:p>
        </p:txBody>
      </p:sp>
      <p:sp>
        <p:nvSpPr>
          <p:cNvPr id="18" name="Rectangle 17">
            <a:extLst>
              <a:ext uri="{FF2B5EF4-FFF2-40B4-BE49-F238E27FC236}">
                <a16:creationId xmlns:a16="http://schemas.microsoft.com/office/drawing/2014/main" id="{51A200F2-432A-BD9E-9EFE-D8BE3C482F41}"/>
              </a:ext>
            </a:extLst>
          </p:cNvPr>
          <p:cNvSpPr/>
          <p:nvPr/>
        </p:nvSpPr>
        <p:spPr>
          <a:xfrm>
            <a:off x="3967668" y="3694377"/>
            <a:ext cx="650239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Dependency management</a:t>
            </a:r>
            <a:endParaRPr lang="en-DK"/>
          </a:p>
        </p:txBody>
      </p:sp>
      <p:sp>
        <p:nvSpPr>
          <p:cNvPr id="20" name="Rectangle 19">
            <a:extLst>
              <a:ext uri="{FF2B5EF4-FFF2-40B4-BE49-F238E27FC236}">
                <a16:creationId xmlns:a16="http://schemas.microsoft.com/office/drawing/2014/main" id="{85C3A862-F642-A440-54FF-04A7A733B424}"/>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kern="1200">
                <a:solidFill>
                  <a:srgbClr val="FFFFFF"/>
                </a:solidFill>
                <a:effectLst/>
                <a:latin typeface="Calibri" panose="020F0502020204030204" pitchFamily="34" charset="0"/>
                <a:ea typeface="+mn-ea"/>
                <a:cs typeface="+mn-cs"/>
              </a:rPr>
              <a:t>Automatic signing of apps</a:t>
            </a:r>
            <a:endParaRPr lang="en-DK">
              <a:effectLst/>
            </a:endParaRPr>
          </a:p>
        </p:txBody>
      </p:sp>
      <p:sp>
        <p:nvSpPr>
          <p:cNvPr id="22" name="Rectangle 21">
            <a:extLst>
              <a:ext uri="{FF2B5EF4-FFF2-40B4-BE49-F238E27FC236}">
                <a16:creationId xmlns:a16="http://schemas.microsoft.com/office/drawing/2014/main" id="{070022B6-C44C-63B6-FE36-C585F9C83A6C}"/>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CD – Continuous Deployment</a:t>
            </a:r>
            <a:endParaRPr lang="en-DK"/>
          </a:p>
        </p:txBody>
      </p:sp>
      <p:sp>
        <p:nvSpPr>
          <p:cNvPr id="24" name="Rectangle 23">
            <a:extLst>
              <a:ext uri="{FF2B5EF4-FFF2-40B4-BE49-F238E27FC236}">
                <a16:creationId xmlns:a16="http://schemas.microsoft.com/office/drawing/2014/main" id="{36B9A354-0C50-0D38-82B6-C914585C634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CD – Continuous Delivery</a:t>
            </a:r>
            <a:endParaRPr lang="en-DK"/>
          </a:p>
        </p:txBody>
      </p:sp>
      <p:sp>
        <p:nvSpPr>
          <p:cNvPr id="26" name="Rectangle 25">
            <a:extLst>
              <a:ext uri="{FF2B5EF4-FFF2-40B4-BE49-F238E27FC236}">
                <a16:creationId xmlns:a16="http://schemas.microsoft.com/office/drawing/2014/main" id="{E5129F18-D16F-FABC-4071-44FF29D9C0C5}"/>
              </a:ext>
            </a:extLst>
          </p:cNvPr>
          <p:cNvSpPr/>
          <p:nvPr/>
        </p:nvSpPr>
        <p:spPr>
          <a:xfrm>
            <a:off x="5408540" y="2293888"/>
            <a:ext cx="506152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Release management</a:t>
            </a:r>
            <a:endParaRPr lang="en-DK"/>
          </a:p>
        </p:txBody>
      </p:sp>
      <p:sp>
        <p:nvSpPr>
          <p:cNvPr id="28" name="Rectangle 27">
            <a:extLst>
              <a:ext uri="{FF2B5EF4-FFF2-40B4-BE49-F238E27FC236}">
                <a16:creationId xmlns:a16="http://schemas.microsoft.com/office/drawing/2014/main" id="{A85FE4F3-131A-E980-C675-7B7F8C8BAF49}"/>
              </a:ext>
            </a:extLst>
          </p:cNvPr>
          <p:cNvSpPr/>
          <p:nvPr/>
        </p:nvSpPr>
        <p:spPr>
          <a:xfrm>
            <a:off x="5768762" y="1938887"/>
            <a:ext cx="4701303"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Publish to FAT / production</a:t>
            </a:r>
            <a:endParaRPr lang="en-DK"/>
          </a:p>
        </p:txBody>
      </p:sp>
      <p:sp>
        <p:nvSpPr>
          <p:cNvPr id="30" name="Rectangle 29">
            <a:extLst>
              <a:ext uri="{FF2B5EF4-FFF2-40B4-BE49-F238E27FC236}">
                <a16:creationId xmlns:a16="http://schemas.microsoft.com/office/drawing/2014/main" id="{28A7DB81-A6EA-6B69-5FB4-EE23DE260D85}"/>
              </a:ext>
            </a:extLst>
          </p:cNvPr>
          <p:cNvSpPr/>
          <p:nvPr/>
        </p:nvSpPr>
        <p:spPr>
          <a:xfrm>
            <a:off x="6128982" y="1603391"/>
            <a:ext cx="434108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Keep your DevOps setup up-to-date</a:t>
            </a:r>
            <a:endParaRPr lang="en-DK"/>
          </a:p>
        </p:txBody>
      </p:sp>
      <p:sp>
        <p:nvSpPr>
          <p:cNvPr id="33" name="Title 32">
            <a:extLst>
              <a:ext uri="{FF2B5EF4-FFF2-40B4-BE49-F238E27FC236}">
                <a16:creationId xmlns:a16="http://schemas.microsoft.com/office/drawing/2014/main" id="{64DAFC72-EF3E-81E3-F7C6-17ADC54F68EE}"/>
              </a:ext>
            </a:extLst>
          </p:cNvPr>
          <p:cNvSpPr>
            <a:spLocks noGrp="1"/>
          </p:cNvSpPr>
          <p:nvPr>
            <p:ph type="title"/>
          </p:nvPr>
        </p:nvSpPr>
        <p:spPr/>
        <p:txBody>
          <a:bodyPr/>
          <a:lstStyle/>
          <a:p>
            <a:r>
              <a:rPr lang="en-US"/>
              <a:t>The DevOps Stairway To Heaven</a:t>
            </a:r>
            <a:endParaRPr lang="en-DK"/>
          </a:p>
        </p:txBody>
      </p:sp>
      <p:sp>
        <p:nvSpPr>
          <p:cNvPr id="5" name="Rectangle 4">
            <a:extLst>
              <a:ext uri="{FF2B5EF4-FFF2-40B4-BE49-F238E27FC236}">
                <a16:creationId xmlns:a16="http://schemas.microsoft.com/office/drawing/2014/main" id="{1EB8CEEE-F6CD-B3C1-E1E9-7610DF155C79}"/>
              </a:ext>
            </a:extLst>
          </p:cNvPr>
          <p:cNvSpPr/>
          <p:nvPr/>
        </p:nvSpPr>
        <p:spPr>
          <a:xfrm>
            <a:off x="6489200" y="1244895"/>
            <a:ext cx="398086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Handle multiple apps/repositories</a:t>
            </a:r>
            <a:endParaRPr lang="en-DK"/>
          </a:p>
        </p:txBody>
      </p:sp>
      <p:sp>
        <p:nvSpPr>
          <p:cNvPr id="7" name="Rectangle 6">
            <a:extLst>
              <a:ext uri="{FF2B5EF4-FFF2-40B4-BE49-F238E27FC236}">
                <a16:creationId xmlns:a16="http://schemas.microsoft.com/office/drawing/2014/main" id="{B3DAC00D-1ADE-6473-CAE4-D283DA914D4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Source Control</a:t>
            </a:r>
            <a:endParaRPr lang="en-DK"/>
          </a:p>
        </p:txBody>
      </p:sp>
      <p:sp>
        <p:nvSpPr>
          <p:cNvPr id="31" name="Rectangle 30">
            <a:extLst>
              <a:ext uri="{FF2B5EF4-FFF2-40B4-BE49-F238E27FC236}">
                <a16:creationId xmlns:a16="http://schemas.microsoft.com/office/drawing/2014/main" id="{C17A37AE-F5B4-CE13-F0D5-FCD7D49B48AF}"/>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802915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animBg="1"/>
      <p:bldP spid="14" grpId="0" animBg="1"/>
      <p:bldP spid="16" grpId="0" animBg="1"/>
      <p:bldP spid="18" grpId="0" animBg="1"/>
      <p:bldP spid="20" grpId="0" animBg="1"/>
      <p:bldP spid="22" grpId="0" animBg="1"/>
      <p:bldP spid="24" grpId="0" animBg="1"/>
      <p:bldP spid="26" grpId="0" animBg="1"/>
      <p:bldP spid="28" grpId="0" animBg="1"/>
      <p:bldP spid="30" grpId="0" animBg="1"/>
      <p:bldP spid="5"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1C19-9F99-EDF7-020A-EF08C9A59F10}"/>
              </a:ext>
            </a:extLst>
          </p:cNvPr>
          <p:cNvSpPr>
            <a:spLocks noGrp="1"/>
          </p:cNvSpPr>
          <p:nvPr>
            <p:ph type="title"/>
          </p:nvPr>
        </p:nvSpPr>
        <p:spPr/>
        <p:txBody>
          <a:bodyPr/>
          <a:lstStyle/>
          <a:p>
            <a:r>
              <a:rPr lang="en-US" dirty="0">
                <a:hlinkClick r:id="rId2"/>
              </a:rPr>
              <a:t>TASK: Upgrade to the preview version </a:t>
            </a:r>
            <a:endParaRPr lang="en-DK" dirty="0"/>
          </a:p>
        </p:txBody>
      </p:sp>
      <p:sp>
        <p:nvSpPr>
          <p:cNvPr id="3" name="Text Placeholder 2">
            <a:extLst>
              <a:ext uri="{FF2B5EF4-FFF2-40B4-BE49-F238E27FC236}">
                <a16:creationId xmlns:a16="http://schemas.microsoft.com/office/drawing/2014/main" id="{CB5532BB-A27A-A52A-9A0D-44B0447C2C6A}"/>
              </a:ext>
            </a:extLst>
          </p:cNvPr>
          <p:cNvSpPr>
            <a:spLocks noGrp="1"/>
          </p:cNvSpPr>
          <p:nvPr>
            <p:ph type="body" sz="quarter" idx="10"/>
          </p:nvPr>
        </p:nvSpPr>
        <p:spPr>
          <a:xfrm>
            <a:off x="586390" y="1434370"/>
            <a:ext cx="11605610" cy="3311676"/>
          </a:xfrm>
        </p:spPr>
        <p:txBody>
          <a:bodyPr/>
          <a:lstStyle/>
          <a:p>
            <a:r>
              <a:rPr lang="en-US" dirty="0"/>
              <a:t>In your repository</a:t>
            </a:r>
          </a:p>
          <a:p>
            <a:pPr lvl="1"/>
            <a:r>
              <a:rPr lang="en-US" dirty="0"/>
              <a:t>Navigate to </a:t>
            </a:r>
            <a:r>
              <a:rPr lang="en-US" dirty="0">
                <a:hlinkClick r:id="rId3"/>
              </a:rPr>
              <a:t>https://github.com/settings/tokens</a:t>
            </a:r>
            <a:endParaRPr lang="en-US" dirty="0"/>
          </a:p>
          <a:p>
            <a:pPr lvl="1"/>
            <a:r>
              <a:rPr lang="en-US" dirty="0"/>
              <a:t>Create a </a:t>
            </a:r>
            <a:r>
              <a:rPr lang="en-US" b="1" dirty="0"/>
              <a:t>Personal Access Token </a:t>
            </a:r>
            <a:r>
              <a:rPr lang="en-US" dirty="0"/>
              <a:t>with </a:t>
            </a:r>
            <a:r>
              <a:rPr lang="en-US" b="1" dirty="0"/>
              <a:t>short validity </a:t>
            </a:r>
            <a:r>
              <a:rPr lang="en-US" dirty="0"/>
              <a:t>and the workflow permissions</a:t>
            </a:r>
          </a:p>
          <a:p>
            <a:pPr lvl="1"/>
            <a:r>
              <a:rPr lang="en-US" dirty="0"/>
              <a:t>Copy the </a:t>
            </a:r>
            <a:r>
              <a:rPr lang="en-US" b="1" dirty="0"/>
              <a:t>token </a:t>
            </a:r>
            <a:r>
              <a:rPr lang="en-US" dirty="0"/>
              <a:t>to the clipboard</a:t>
            </a:r>
          </a:p>
          <a:p>
            <a:pPr lvl="1"/>
            <a:r>
              <a:rPr lang="en-US" dirty="0"/>
              <a:t>Go to </a:t>
            </a:r>
            <a:r>
              <a:rPr lang="en-US" b="1" dirty="0"/>
              <a:t>Settings</a:t>
            </a:r>
            <a:r>
              <a:rPr lang="en-US" dirty="0"/>
              <a:t> -&gt; </a:t>
            </a:r>
            <a:r>
              <a:rPr lang="en-US" b="1" dirty="0"/>
              <a:t>Secrets</a:t>
            </a:r>
            <a:r>
              <a:rPr lang="en-US" dirty="0"/>
              <a:t> -&gt; </a:t>
            </a:r>
            <a:r>
              <a:rPr lang="en-US" b="1" dirty="0"/>
              <a:t>Actions</a:t>
            </a:r>
            <a:r>
              <a:rPr lang="en-US" dirty="0"/>
              <a:t> and create a secret called </a:t>
            </a:r>
            <a:r>
              <a:rPr lang="en-US" b="1" dirty="0" err="1"/>
              <a:t>ghTokenWorkflow</a:t>
            </a:r>
            <a:r>
              <a:rPr lang="en-US" dirty="0"/>
              <a:t> with the </a:t>
            </a:r>
            <a:r>
              <a:rPr lang="en-US" b="1" dirty="0"/>
              <a:t>token</a:t>
            </a:r>
            <a:endParaRPr lang="en-US" dirty="0"/>
          </a:p>
          <a:p>
            <a:pPr lvl="1"/>
            <a:r>
              <a:rPr lang="en-US" dirty="0" err="1"/>
              <a:t>Goto</a:t>
            </a:r>
            <a:r>
              <a:rPr lang="en-US" dirty="0"/>
              <a:t> </a:t>
            </a:r>
            <a:r>
              <a:rPr lang="en-US" b="1" dirty="0"/>
              <a:t>Actions</a:t>
            </a:r>
            <a:r>
              <a:rPr lang="en-US" dirty="0"/>
              <a:t> -&gt; </a:t>
            </a:r>
            <a:r>
              <a:rPr lang="en-US" b="1" dirty="0"/>
              <a:t>Update AL-Go System Files </a:t>
            </a:r>
            <a:r>
              <a:rPr lang="en-US" dirty="0"/>
              <a:t>and click </a:t>
            </a:r>
            <a:r>
              <a:rPr lang="en-US" b="1" dirty="0"/>
              <a:t>Run Workflow</a:t>
            </a:r>
          </a:p>
          <a:p>
            <a:pPr lvl="1"/>
            <a:r>
              <a:rPr lang="en-US" dirty="0"/>
              <a:t>Enter </a:t>
            </a:r>
            <a:r>
              <a:rPr lang="en-US" b="1" dirty="0" err="1"/>
              <a:t>microsoft</a:t>
            </a:r>
            <a:r>
              <a:rPr lang="en-US" b="1" dirty="0"/>
              <a:t>/</a:t>
            </a:r>
            <a:r>
              <a:rPr lang="en-US" b="1" dirty="0" err="1"/>
              <a:t>AL-Go-PTE@preview</a:t>
            </a:r>
            <a:r>
              <a:rPr lang="en-US" dirty="0"/>
              <a:t> in the </a:t>
            </a:r>
            <a:r>
              <a:rPr lang="en-US" b="1" dirty="0"/>
              <a:t>Template Repo URL</a:t>
            </a:r>
            <a:r>
              <a:rPr lang="en-US" dirty="0"/>
              <a:t> field and click </a:t>
            </a:r>
            <a:r>
              <a:rPr lang="en-US" b="1" dirty="0"/>
              <a:t>Run Workflow</a:t>
            </a:r>
          </a:p>
          <a:p>
            <a:pPr lvl="1"/>
            <a:r>
              <a:rPr lang="en-US" dirty="0"/>
              <a:t>After the </a:t>
            </a:r>
            <a:r>
              <a:rPr lang="en-US" b="1" dirty="0"/>
              <a:t>workflow completes</a:t>
            </a:r>
            <a:r>
              <a:rPr lang="en-US" dirty="0"/>
              <a:t>, you will have a new </a:t>
            </a:r>
            <a:r>
              <a:rPr lang="en-US" b="1" dirty="0"/>
              <a:t>pull request</a:t>
            </a:r>
          </a:p>
          <a:p>
            <a:pPr lvl="2"/>
            <a:r>
              <a:rPr lang="en-US" dirty="0"/>
              <a:t>Inspect the PR and </a:t>
            </a:r>
            <a:r>
              <a:rPr lang="en-US" b="1" dirty="0"/>
              <a:t>Merge the PR </a:t>
            </a:r>
            <a:r>
              <a:rPr lang="en-US" dirty="0"/>
              <a:t>and see that it kicks off a </a:t>
            </a:r>
            <a:r>
              <a:rPr lang="en-US" b="1" dirty="0"/>
              <a:t>CI/CD </a:t>
            </a:r>
            <a:r>
              <a:rPr lang="en-US" dirty="0"/>
              <a:t>workflow.</a:t>
            </a:r>
            <a:endParaRPr lang="en-DK" dirty="0"/>
          </a:p>
        </p:txBody>
      </p:sp>
    </p:spTree>
    <p:extLst>
      <p:ext uri="{BB962C8B-B14F-4D97-AF65-F5344CB8AC3E}">
        <p14:creationId xmlns:p14="http://schemas.microsoft.com/office/powerpoint/2010/main" val="57138202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E66F-AAAE-53E7-C1D6-B18E907BB78C}"/>
              </a:ext>
            </a:extLst>
          </p:cNvPr>
          <p:cNvSpPr>
            <a:spLocks noGrp="1"/>
          </p:cNvSpPr>
          <p:nvPr>
            <p:ph type="title"/>
          </p:nvPr>
        </p:nvSpPr>
        <p:spPr/>
        <p:txBody>
          <a:bodyPr/>
          <a:lstStyle/>
          <a:p>
            <a:r>
              <a:rPr lang="en-US" dirty="0">
                <a:hlinkClick r:id="rId2"/>
              </a:rPr>
              <a:t>TASK: Setup Continuous Delivery to a storage account</a:t>
            </a:r>
            <a:endParaRPr lang="en-DK" dirty="0"/>
          </a:p>
        </p:txBody>
      </p:sp>
      <p:sp>
        <p:nvSpPr>
          <p:cNvPr id="3" name="Text Placeholder 2">
            <a:extLst>
              <a:ext uri="{FF2B5EF4-FFF2-40B4-BE49-F238E27FC236}">
                <a16:creationId xmlns:a16="http://schemas.microsoft.com/office/drawing/2014/main" id="{08A75FA8-F2D8-0B18-1B0D-44D68870FC52}"/>
              </a:ext>
            </a:extLst>
          </p:cNvPr>
          <p:cNvSpPr>
            <a:spLocks noGrp="1"/>
          </p:cNvSpPr>
          <p:nvPr>
            <p:ph type="body" sz="quarter" idx="10"/>
          </p:nvPr>
        </p:nvSpPr>
        <p:spPr>
          <a:xfrm>
            <a:off x="586390" y="1434370"/>
            <a:ext cx="11605610" cy="4653582"/>
          </a:xfrm>
        </p:spPr>
        <p:txBody>
          <a:bodyPr/>
          <a:lstStyle/>
          <a:p>
            <a:r>
              <a:rPr lang="en-US" dirty="0"/>
              <a:t>Prerequisites</a:t>
            </a:r>
          </a:p>
          <a:p>
            <a:pPr lvl="1"/>
            <a:r>
              <a:rPr lang="en-US" dirty="0"/>
              <a:t>An </a:t>
            </a:r>
            <a:r>
              <a:rPr lang="en-US" b="1" dirty="0"/>
              <a:t>Azure Storage Account</a:t>
            </a:r>
            <a:r>
              <a:rPr lang="en-US" dirty="0"/>
              <a:t> with a pre-created </a:t>
            </a:r>
            <a:r>
              <a:rPr lang="en-US" b="1" dirty="0"/>
              <a:t>container</a:t>
            </a:r>
            <a:r>
              <a:rPr lang="en-US" dirty="0"/>
              <a:t>, named the name of your repo (</a:t>
            </a:r>
            <a:r>
              <a:rPr lang="en-US" b="1" dirty="0"/>
              <a:t>app1</a:t>
            </a:r>
            <a:r>
              <a:rPr lang="en-US" dirty="0"/>
              <a:t>)</a:t>
            </a:r>
          </a:p>
          <a:p>
            <a:pPr lvl="1"/>
            <a:r>
              <a:rPr lang="en-US" b="1" dirty="0"/>
              <a:t>Microsoft Azure Storage Explorer </a:t>
            </a:r>
            <a:r>
              <a:rPr lang="en-US" dirty="0"/>
              <a:t>with access to </a:t>
            </a:r>
            <a:r>
              <a:rPr lang="en-US" b="1" dirty="0"/>
              <a:t>storage account</a:t>
            </a:r>
          </a:p>
          <a:p>
            <a:r>
              <a:rPr lang="en-US" dirty="0"/>
              <a:t>In a PowerShell prompt, execute the following line</a:t>
            </a:r>
          </a:p>
          <a:p>
            <a:pPr lvl="1"/>
            <a:r>
              <a:rPr lang="en-US" dirty="0"/>
              <a:t>New-</a:t>
            </a:r>
            <a:r>
              <a:rPr lang="en-US" dirty="0" err="1"/>
              <a:t>ALGoStorageContext</a:t>
            </a:r>
            <a:r>
              <a:rPr lang="en-US" dirty="0"/>
              <a:t> -</a:t>
            </a:r>
            <a:r>
              <a:rPr lang="en-US" dirty="0" err="1"/>
              <a:t>storageAccountName</a:t>
            </a:r>
            <a:r>
              <a:rPr lang="en-US" dirty="0"/>
              <a:t> $</a:t>
            </a:r>
            <a:r>
              <a:rPr lang="en-US" dirty="0" err="1"/>
              <a:t>storageAccountName</a:t>
            </a:r>
            <a:r>
              <a:rPr lang="en-US" dirty="0"/>
              <a:t> -</a:t>
            </a:r>
            <a:r>
              <a:rPr lang="en-US" dirty="0" err="1"/>
              <a:t>storageAccountKey</a:t>
            </a:r>
            <a:r>
              <a:rPr lang="en-US" dirty="0"/>
              <a:t> $</a:t>
            </a:r>
            <a:r>
              <a:rPr lang="en-US" dirty="0" err="1"/>
              <a:t>storageAccountKey</a:t>
            </a:r>
            <a:r>
              <a:rPr lang="en-US" dirty="0"/>
              <a:t> | Set-Clipboard</a:t>
            </a:r>
          </a:p>
          <a:p>
            <a:r>
              <a:rPr lang="en-US" dirty="0"/>
              <a:t>In your repository</a:t>
            </a:r>
          </a:p>
          <a:p>
            <a:pPr lvl="1"/>
            <a:r>
              <a:rPr lang="en-US" dirty="0"/>
              <a:t>Under </a:t>
            </a:r>
            <a:r>
              <a:rPr lang="en-US" b="1" dirty="0"/>
              <a:t>Settings</a:t>
            </a:r>
            <a:r>
              <a:rPr lang="en-US" dirty="0"/>
              <a:t> -&gt; </a:t>
            </a:r>
            <a:r>
              <a:rPr lang="en-US" b="1" dirty="0"/>
              <a:t>Secrets</a:t>
            </a:r>
            <a:r>
              <a:rPr lang="en-US" dirty="0"/>
              <a:t> -&gt; </a:t>
            </a:r>
            <a:r>
              <a:rPr lang="en-US" b="1" dirty="0"/>
              <a:t>Actions</a:t>
            </a:r>
            <a:r>
              <a:rPr lang="en-US" dirty="0"/>
              <a:t> create a secret called </a:t>
            </a:r>
            <a:r>
              <a:rPr lang="en-US" b="1" dirty="0" err="1"/>
              <a:t>StorageContext</a:t>
            </a:r>
            <a:r>
              <a:rPr lang="en-US" dirty="0"/>
              <a:t>, paste the value</a:t>
            </a:r>
          </a:p>
          <a:p>
            <a:pPr lvl="1"/>
            <a:r>
              <a:rPr lang="en-US" dirty="0"/>
              <a:t>Run the </a:t>
            </a:r>
            <a:r>
              <a:rPr lang="en-US" b="1" dirty="0"/>
              <a:t>CI/CD </a:t>
            </a:r>
            <a:r>
              <a:rPr lang="en-US" dirty="0"/>
              <a:t>workflow</a:t>
            </a:r>
          </a:p>
          <a:p>
            <a:r>
              <a:rPr lang="en-US" dirty="0"/>
              <a:t>In Microsoft Azure Storage Explorer</a:t>
            </a:r>
          </a:p>
          <a:p>
            <a:pPr lvl="1"/>
            <a:r>
              <a:rPr lang="en-US" dirty="0"/>
              <a:t>Inspect the files in the Storage Account specified above.</a:t>
            </a:r>
            <a:endParaRPr lang="en-DK" dirty="0"/>
          </a:p>
        </p:txBody>
      </p:sp>
      <p:sp>
        <p:nvSpPr>
          <p:cNvPr id="5" name="TextBox 4">
            <a:extLst>
              <a:ext uri="{FF2B5EF4-FFF2-40B4-BE49-F238E27FC236}">
                <a16:creationId xmlns:a16="http://schemas.microsoft.com/office/drawing/2014/main" id="{E8C84B1E-51E4-CFEA-50C4-A65694D95F9B}"/>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350679678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6A10-3FA9-7988-AD04-7170DE5614BD}"/>
              </a:ext>
            </a:extLst>
          </p:cNvPr>
          <p:cNvSpPr>
            <a:spLocks noGrp="1"/>
          </p:cNvSpPr>
          <p:nvPr>
            <p:ph type="title"/>
          </p:nvPr>
        </p:nvSpPr>
        <p:spPr/>
        <p:txBody>
          <a:bodyPr/>
          <a:lstStyle/>
          <a:p>
            <a:r>
              <a:rPr lang="en-US" dirty="0"/>
              <a:t>Continuous Delivery to AppSource</a:t>
            </a:r>
            <a:endParaRPr lang="en-DK" dirty="0"/>
          </a:p>
        </p:txBody>
      </p:sp>
      <p:sp>
        <p:nvSpPr>
          <p:cNvPr id="3" name="Text Placeholder 2">
            <a:extLst>
              <a:ext uri="{FF2B5EF4-FFF2-40B4-BE49-F238E27FC236}">
                <a16:creationId xmlns:a16="http://schemas.microsoft.com/office/drawing/2014/main" id="{B599E79A-B45B-EB48-D772-B3A8F67B2734}"/>
              </a:ext>
            </a:extLst>
          </p:cNvPr>
          <p:cNvSpPr>
            <a:spLocks noGrp="1"/>
          </p:cNvSpPr>
          <p:nvPr>
            <p:ph type="body" sz="quarter" idx="10"/>
          </p:nvPr>
        </p:nvSpPr>
        <p:spPr>
          <a:xfrm>
            <a:off x="586390" y="1434370"/>
            <a:ext cx="11018520" cy="4862870"/>
          </a:xfrm>
        </p:spPr>
        <p:txBody>
          <a:bodyPr/>
          <a:lstStyle/>
          <a:p>
            <a:r>
              <a:rPr lang="en-US" dirty="0"/>
              <a:t>For setting up continuous delivery to AppSource</a:t>
            </a:r>
          </a:p>
          <a:p>
            <a:pPr lvl="1"/>
            <a:r>
              <a:rPr lang="en-US" dirty="0"/>
              <a:t>You need to create a secret called </a:t>
            </a:r>
            <a:r>
              <a:rPr lang="en-US" dirty="0" err="1"/>
              <a:t>AppSourceContext</a:t>
            </a:r>
            <a:r>
              <a:rPr lang="en-US" dirty="0"/>
              <a:t> with the value of the below script:</a:t>
            </a:r>
          </a:p>
          <a:p>
            <a:pPr lvl="1"/>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authcontext</a:t>
            </a:r>
            <a:r>
              <a:rPr lang="en-US" sz="1600" dirty="0">
                <a:solidFill>
                  <a:prstClr val="black"/>
                </a:solidFill>
                <a:latin typeface="Lucida Console" panose="020B0609040504020204" pitchFamily="49" charset="0"/>
              </a:rPr>
              <a:t> </a:t>
            </a:r>
            <a:r>
              <a:rPr lang="en-US" sz="1600" dirty="0">
                <a:solidFill>
                  <a:srgbClr val="69696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BcAuthContext</a:t>
            </a:r>
            <a:r>
              <a:rPr lang="en-US" sz="1600" dirty="0">
                <a:solidFill>
                  <a:prstClr val="black"/>
                </a:solidFill>
                <a:latin typeface="Lucida Console" panose="020B0609040504020204" pitchFamily="49" charset="0"/>
              </a:rPr>
              <a:t> `</a:t>
            </a:r>
          </a:p>
          <a:p>
            <a:pPr lvl="1"/>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clientID</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publisherAppClientId</a:t>
            </a:r>
            <a:r>
              <a:rPr lang="en-US" sz="1600" dirty="0">
                <a:solidFill>
                  <a:prstClr val="black"/>
                </a:solidFill>
                <a:latin typeface="Lucida Console" panose="020B0609040504020204" pitchFamily="49" charset="0"/>
              </a:rPr>
              <a:t> `</a:t>
            </a:r>
          </a:p>
          <a:p>
            <a:pPr lvl="1"/>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clientSecret</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publisherAppClientSecret</a:t>
            </a:r>
            <a:r>
              <a:rPr lang="en-US" sz="1600" dirty="0">
                <a:solidFill>
                  <a:prstClr val="black"/>
                </a:solidFill>
                <a:latin typeface="Lucida Console" panose="020B0609040504020204" pitchFamily="49" charset="0"/>
              </a:rPr>
              <a:t> `</a:t>
            </a:r>
          </a:p>
          <a:p>
            <a:pPr lvl="1"/>
            <a:r>
              <a:rPr lang="it-IT" sz="1600" dirty="0">
                <a:solidFill>
                  <a:prstClr val="black"/>
                </a:solidFill>
                <a:latin typeface="Lucida Console" panose="020B0609040504020204" pitchFamily="49" charset="0"/>
              </a:rPr>
              <a:t>    </a:t>
            </a:r>
            <a:r>
              <a:rPr lang="it-IT" sz="1600" dirty="0">
                <a:solidFill>
                  <a:srgbClr val="000080"/>
                </a:solidFill>
                <a:latin typeface="Lucida Console" panose="020B0609040504020204" pitchFamily="49" charset="0"/>
              </a:rPr>
              <a:t>-Scopes</a:t>
            </a:r>
            <a:r>
              <a:rPr lang="it-IT" sz="1600" dirty="0">
                <a:solidFill>
                  <a:prstClr val="black"/>
                </a:solidFill>
                <a:latin typeface="Lucida Console" panose="020B0609040504020204" pitchFamily="49" charset="0"/>
              </a:rPr>
              <a:t> </a:t>
            </a:r>
            <a:r>
              <a:rPr lang="it-IT" sz="1600" dirty="0">
                <a:solidFill>
                  <a:srgbClr val="8B0000"/>
                </a:solidFill>
                <a:latin typeface="Lucida Console" panose="020B0609040504020204" pitchFamily="49" charset="0"/>
              </a:rPr>
              <a:t>"https://api.partner.microsoft.com/.default"</a:t>
            </a:r>
            <a:r>
              <a:rPr lang="it-IT" sz="1600" dirty="0">
                <a:solidFill>
                  <a:prstClr val="black"/>
                </a:solidFill>
                <a:latin typeface="Lucida Console" panose="020B0609040504020204" pitchFamily="49" charset="0"/>
              </a:rPr>
              <a:t> `</a:t>
            </a:r>
          </a:p>
          <a:p>
            <a:pPr lvl="1"/>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tenantID</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"microsoft.com"</a:t>
            </a:r>
            <a:endParaRPr lang="en-US" sz="1600" dirty="0">
              <a:solidFill>
                <a:prstClr val="black"/>
              </a:solidFill>
              <a:latin typeface="Lucida Console" panose="020B0609040504020204" pitchFamily="49" charset="0"/>
            </a:endParaRPr>
          </a:p>
          <a:p>
            <a:pPr lvl="1"/>
            <a:r>
              <a:rPr lang="en-US" sz="1600" dirty="0"/>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ALGoAppSourceContext</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authContext</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authcontext</a:t>
            </a:r>
            <a:r>
              <a:rPr lang="en-US" sz="1600" dirty="0">
                <a:solidFill>
                  <a:prstClr val="black"/>
                </a:solidFill>
                <a:latin typeface="Lucida Console" panose="020B0609040504020204" pitchFamily="49" charset="0"/>
              </a:rPr>
              <a:t> </a:t>
            </a:r>
            <a:r>
              <a:rPr lang="en-US" sz="1600" dirty="0">
                <a:solidFill>
                  <a:srgbClr val="69696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Set-Clipboard </a:t>
            </a:r>
            <a:r>
              <a:rPr lang="en-DK" sz="1600" dirty="0">
                <a:solidFill>
                  <a:prstClr val="black"/>
                </a:solidFill>
                <a:latin typeface="Lucida Console" panose="020B0609040504020204" pitchFamily="49" charset="0"/>
              </a:rPr>
              <a:t> </a:t>
            </a:r>
          </a:p>
          <a:p>
            <a:r>
              <a:rPr lang="en-US" dirty="0"/>
              <a:t>You also need to create settings for</a:t>
            </a:r>
          </a:p>
          <a:p>
            <a:pPr lvl="1"/>
            <a:r>
              <a:rPr lang="en-US" dirty="0" err="1"/>
              <a:t>AppSourceProductId</a:t>
            </a:r>
            <a:r>
              <a:rPr lang="en-US" dirty="0"/>
              <a:t>, </a:t>
            </a:r>
            <a:r>
              <a:rPr lang="en-US" dirty="0" err="1"/>
              <a:t>AppSourceMainAppFolder</a:t>
            </a:r>
            <a:r>
              <a:rPr lang="en-US" dirty="0"/>
              <a:t> and </a:t>
            </a:r>
            <a:r>
              <a:rPr lang="en-US" dirty="0" err="1"/>
              <a:t>AppSourceContinuousDelivery</a:t>
            </a:r>
            <a:endParaRPr lang="en-US" dirty="0"/>
          </a:p>
          <a:p>
            <a:endParaRPr lang="en-US" dirty="0"/>
          </a:p>
          <a:p>
            <a:r>
              <a:rPr lang="en-US" dirty="0"/>
              <a:t>See example here:</a:t>
            </a:r>
          </a:p>
          <a:p>
            <a:pPr lvl="1"/>
            <a:r>
              <a:rPr lang="en-US" dirty="0">
                <a:hlinkClick r:id="rId2"/>
              </a:rPr>
              <a:t>https://github.com/BusinessCentralApps/BingMaps.AppSource/blob/main/.AL-Go/settings.json</a:t>
            </a:r>
            <a:r>
              <a:rPr lang="en-US" dirty="0"/>
              <a:t> </a:t>
            </a:r>
          </a:p>
        </p:txBody>
      </p:sp>
    </p:spTree>
    <p:extLst>
      <p:ext uri="{BB962C8B-B14F-4D97-AF65-F5344CB8AC3E}">
        <p14:creationId xmlns:p14="http://schemas.microsoft.com/office/powerpoint/2010/main" val="99004435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2933-74A0-4EB7-E462-23CF87DCF40D}"/>
              </a:ext>
            </a:extLst>
          </p:cNvPr>
          <p:cNvSpPr>
            <a:spLocks noGrp="1"/>
          </p:cNvSpPr>
          <p:nvPr>
            <p:ph type="title"/>
          </p:nvPr>
        </p:nvSpPr>
        <p:spPr/>
        <p:txBody>
          <a:bodyPr/>
          <a:lstStyle/>
          <a:p>
            <a:r>
              <a:rPr lang="en-US" dirty="0"/>
              <a:t>Continuous Delivery - future…</a:t>
            </a:r>
            <a:endParaRPr lang="en-DK" dirty="0"/>
          </a:p>
        </p:txBody>
      </p:sp>
      <p:sp>
        <p:nvSpPr>
          <p:cNvPr id="3" name="Text Placeholder 2">
            <a:extLst>
              <a:ext uri="{FF2B5EF4-FFF2-40B4-BE49-F238E27FC236}">
                <a16:creationId xmlns:a16="http://schemas.microsoft.com/office/drawing/2014/main" id="{A0041B77-CB5B-0482-6C7B-DCD3576F1F2C}"/>
              </a:ext>
            </a:extLst>
          </p:cNvPr>
          <p:cNvSpPr>
            <a:spLocks noGrp="1"/>
          </p:cNvSpPr>
          <p:nvPr>
            <p:ph type="body" sz="quarter" idx="10"/>
          </p:nvPr>
        </p:nvSpPr>
        <p:spPr>
          <a:xfrm>
            <a:off x="586390" y="1434370"/>
            <a:ext cx="11018520" cy="3791807"/>
          </a:xfrm>
        </p:spPr>
        <p:txBody>
          <a:bodyPr/>
          <a:lstStyle/>
          <a:p>
            <a:r>
              <a:rPr lang="en-US" dirty="0"/>
              <a:t>The continuous delivery implementation in AL-Go for GitHub is made extensible and we will be adding other recipients for delivery</a:t>
            </a:r>
          </a:p>
          <a:p>
            <a:endParaRPr lang="en-US" dirty="0"/>
          </a:p>
          <a:p>
            <a:r>
              <a:rPr lang="en-US" dirty="0"/>
              <a:t>NuGet, Azure Feeds are some that already have been talked about, but not yet implemented</a:t>
            </a:r>
          </a:p>
          <a:p>
            <a:endParaRPr lang="en-US" dirty="0"/>
          </a:p>
          <a:p>
            <a:r>
              <a:rPr lang="en-US" dirty="0"/>
              <a:t>You can however already create your own PowerShell script to do Custom Delivery of your apps</a:t>
            </a:r>
            <a:endParaRPr lang="en-DK" dirty="0"/>
          </a:p>
        </p:txBody>
      </p:sp>
    </p:spTree>
    <p:extLst>
      <p:ext uri="{BB962C8B-B14F-4D97-AF65-F5344CB8AC3E}">
        <p14:creationId xmlns:p14="http://schemas.microsoft.com/office/powerpoint/2010/main" val="93272875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DCEE-E600-C272-58CD-E01D63A3C389}"/>
              </a:ext>
            </a:extLst>
          </p:cNvPr>
          <p:cNvSpPr>
            <a:spLocks noGrp="1"/>
          </p:cNvSpPr>
          <p:nvPr>
            <p:ph type="title"/>
          </p:nvPr>
        </p:nvSpPr>
        <p:spPr/>
        <p:txBody>
          <a:bodyPr/>
          <a:lstStyle/>
          <a:p>
            <a:r>
              <a:rPr lang="en-US" dirty="0">
                <a:hlinkClick r:id="rId2"/>
              </a:rPr>
              <a:t>TASK: Setup Custom Delivery </a:t>
            </a:r>
            <a:endParaRPr lang="en-DK" dirty="0"/>
          </a:p>
        </p:txBody>
      </p:sp>
      <p:sp>
        <p:nvSpPr>
          <p:cNvPr id="3" name="Text Placeholder 2">
            <a:extLst>
              <a:ext uri="{FF2B5EF4-FFF2-40B4-BE49-F238E27FC236}">
                <a16:creationId xmlns:a16="http://schemas.microsoft.com/office/drawing/2014/main" id="{64666DBE-3437-A1CE-C2EA-7A89C10EB110}"/>
              </a:ext>
            </a:extLst>
          </p:cNvPr>
          <p:cNvSpPr>
            <a:spLocks noGrp="1"/>
          </p:cNvSpPr>
          <p:nvPr>
            <p:ph type="body" sz="quarter" idx="10"/>
          </p:nvPr>
        </p:nvSpPr>
        <p:spPr>
          <a:xfrm>
            <a:off x="586389" y="1434370"/>
            <a:ext cx="8816027" cy="4961358"/>
          </a:xfrm>
        </p:spPr>
        <p:txBody>
          <a:bodyPr/>
          <a:lstStyle/>
          <a:p>
            <a:r>
              <a:rPr lang="en-US" dirty="0"/>
              <a:t>In your repository</a:t>
            </a:r>
          </a:p>
          <a:p>
            <a:pPr lvl="1"/>
            <a:r>
              <a:rPr lang="en-US" dirty="0"/>
              <a:t>Under </a:t>
            </a:r>
            <a:r>
              <a:rPr lang="en-US" b="1" dirty="0"/>
              <a:t>Settings</a:t>
            </a:r>
            <a:r>
              <a:rPr lang="en-US" dirty="0"/>
              <a:t> -&gt; </a:t>
            </a:r>
            <a:r>
              <a:rPr lang="en-US" b="1" dirty="0"/>
              <a:t>Secrets</a:t>
            </a:r>
            <a:r>
              <a:rPr lang="en-US" dirty="0"/>
              <a:t> -&gt; </a:t>
            </a:r>
            <a:r>
              <a:rPr lang="en-US" b="1" dirty="0"/>
              <a:t>Actions</a:t>
            </a:r>
            <a:r>
              <a:rPr lang="en-US" dirty="0"/>
              <a:t>, create a secret called </a:t>
            </a:r>
            <a:r>
              <a:rPr lang="en-US" b="1" dirty="0" err="1"/>
              <a:t>SomethingContext</a:t>
            </a:r>
            <a:r>
              <a:rPr lang="en-US" dirty="0"/>
              <a:t> with the content</a:t>
            </a:r>
          </a:p>
          <a:p>
            <a:pPr lvl="1"/>
            <a:r>
              <a:rPr lang="en-US" dirty="0">
                <a:solidFill>
                  <a:schemeClr val="accent1"/>
                </a:solidFill>
                <a:latin typeface="Courier New" panose="02070309020205020404" pitchFamily="49" charset="0"/>
                <a:cs typeface="Courier New" panose="02070309020205020404" pitchFamily="49" charset="0"/>
              </a:rPr>
              <a:t>{"key1":"value1";"key2":"value2"}</a:t>
            </a:r>
            <a:endParaRPr lang="en-US" dirty="0">
              <a:solidFill>
                <a:schemeClr val="accent1"/>
              </a:solidFill>
            </a:endParaRPr>
          </a:p>
          <a:p>
            <a:pPr lvl="1"/>
            <a:r>
              <a:rPr lang="en-US" dirty="0"/>
              <a:t>Under </a:t>
            </a:r>
            <a:r>
              <a:rPr lang="en-US" b="1" dirty="0"/>
              <a:t>Code</a:t>
            </a:r>
            <a:r>
              <a:rPr lang="en-US" dirty="0"/>
              <a:t>, click </a:t>
            </a:r>
            <a:r>
              <a:rPr lang="en-US" b="1" dirty="0"/>
              <a:t>Add file</a:t>
            </a:r>
            <a:r>
              <a:rPr lang="en-US" dirty="0"/>
              <a:t> and create a new file with this content</a:t>
            </a:r>
          </a:p>
          <a:p>
            <a:pPr lvl="2"/>
            <a:r>
              <a:rPr lang="en-US" dirty="0">
                <a:solidFill>
                  <a:schemeClr val="accent1"/>
                </a:solidFill>
                <a:latin typeface="Courier New" panose="02070309020205020404" pitchFamily="49" charset="0"/>
                <a:cs typeface="Courier New" panose="02070309020205020404" pitchFamily="49" charset="0"/>
              </a:rPr>
              <a:t>Param([</a:t>
            </a:r>
            <a:r>
              <a:rPr lang="en-US" dirty="0" err="1">
                <a:solidFill>
                  <a:schemeClr val="accent1"/>
                </a:solidFill>
                <a:latin typeface="Courier New" panose="02070309020205020404" pitchFamily="49" charset="0"/>
                <a:cs typeface="Courier New" panose="02070309020205020404" pitchFamily="49" charset="0"/>
              </a:rPr>
              <a:t>Hashtable</a:t>
            </a:r>
            <a:r>
              <a:rPr lang="en-US" dirty="0">
                <a:solidFill>
                  <a:schemeClr val="accent1"/>
                </a:solidFill>
                <a:latin typeface="Courier New" panose="02070309020205020404" pitchFamily="49" charset="0"/>
                <a:cs typeface="Courier New" panose="02070309020205020404" pitchFamily="49" charset="0"/>
              </a:rPr>
              <a:t>] $parameters)</a:t>
            </a:r>
          </a:p>
          <a:p>
            <a:pPr lvl="2"/>
            <a:r>
              <a:rPr lang="en-US" dirty="0">
                <a:solidFill>
                  <a:schemeClr val="accent1"/>
                </a:solidFill>
                <a:latin typeface="Courier New" panose="02070309020205020404" pitchFamily="49" charset="0"/>
                <a:cs typeface="Courier New" panose="02070309020205020404" pitchFamily="49" charset="0"/>
              </a:rPr>
              <a:t>Write-Host $</a:t>
            </a:r>
            <a:r>
              <a:rPr lang="en-US" dirty="0" err="1">
                <a:solidFill>
                  <a:schemeClr val="accent1"/>
                </a:solidFill>
                <a:latin typeface="Courier New" panose="02070309020205020404" pitchFamily="49" charset="0"/>
                <a:cs typeface="Courier New" panose="02070309020205020404" pitchFamily="49" charset="0"/>
              </a:rPr>
              <a:t>parameters.project</a:t>
            </a:r>
            <a:endParaRPr lang="en-US" dirty="0">
              <a:solidFill>
                <a:schemeClr val="accent1"/>
              </a:solidFill>
              <a:latin typeface="Courier New" panose="02070309020205020404" pitchFamily="49" charset="0"/>
              <a:cs typeface="Courier New" panose="02070309020205020404" pitchFamily="49" charset="0"/>
            </a:endParaRPr>
          </a:p>
          <a:p>
            <a:pPr lvl="2"/>
            <a:r>
              <a:rPr lang="en-US" dirty="0">
                <a:solidFill>
                  <a:schemeClr val="accent1"/>
                </a:solidFill>
                <a:latin typeface="Courier New" panose="02070309020205020404" pitchFamily="49" charset="0"/>
                <a:cs typeface="Courier New" panose="02070309020205020404" pitchFamily="49" charset="0"/>
              </a:rPr>
              <a:t>Write-Host $</a:t>
            </a:r>
            <a:r>
              <a:rPr lang="en-US" dirty="0" err="1">
                <a:solidFill>
                  <a:schemeClr val="accent1"/>
                </a:solidFill>
                <a:latin typeface="Courier New" panose="02070309020205020404" pitchFamily="49" charset="0"/>
                <a:cs typeface="Courier New" panose="02070309020205020404" pitchFamily="49" charset="0"/>
              </a:rPr>
              <a:t>parameters.projectName</a:t>
            </a:r>
            <a:endParaRPr lang="en-US" dirty="0">
              <a:solidFill>
                <a:schemeClr val="accent1"/>
              </a:solidFill>
              <a:latin typeface="Courier New" panose="02070309020205020404" pitchFamily="49" charset="0"/>
              <a:cs typeface="Courier New" panose="02070309020205020404" pitchFamily="49" charset="0"/>
            </a:endParaRPr>
          </a:p>
          <a:p>
            <a:pPr lvl="2"/>
            <a:r>
              <a:rPr lang="en-US" dirty="0">
                <a:solidFill>
                  <a:schemeClr val="accent1"/>
                </a:solidFill>
                <a:latin typeface="Courier New" panose="02070309020205020404" pitchFamily="49" charset="0"/>
                <a:cs typeface="Courier New" panose="02070309020205020404" pitchFamily="49" charset="0"/>
              </a:rPr>
              <a:t>$</a:t>
            </a:r>
            <a:r>
              <a:rPr lang="en-US" dirty="0" err="1">
                <a:solidFill>
                  <a:schemeClr val="accent1"/>
                </a:solidFill>
                <a:latin typeface="Courier New" panose="02070309020205020404" pitchFamily="49" charset="0"/>
                <a:cs typeface="Courier New" panose="02070309020205020404" pitchFamily="49" charset="0"/>
              </a:rPr>
              <a:t>parameters.RepoSettings</a:t>
            </a:r>
            <a:r>
              <a:rPr lang="en-US" dirty="0">
                <a:solidFill>
                  <a:schemeClr val="accent1"/>
                </a:solidFill>
                <a:latin typeface="Courier New" panose="02070309020205020404" pitchFamily="49" charset="0"/>
                <a:cs typeface="Courier New" panose="02070309020205020404" pitchFamily="49" charset="0"/>
              </a:rPr>
              <a:t> | Out-Host</a:t>
            </a:r>
          </a:p>
          <a:p>
            <a:pPr lvl="2"/>
            <a:r>
              <a:rPr lang="en-US" dirty="0">
                <a:solidFill>
                  <a:schemeClr val="accent1"/>
                </a:solidFill>
                <a:latin typeface="Courier New" panose="02070309020205020404" pitchFamily="49" charset="0"/>
                <a:cs typeface="Courier New" panose="02070309020205020404" pitchFamily="49" charset="0"/>
              </a:rPr>
              <a:t>$</a:t>
            </a:r>
            <a:r>
              <a:rPr lang="en-US" dirty="0" err="1">
                <a:solidFill>
                  <a:schemeClr val="accent1"/>
                </a:solidFill>
                <a:latin typeface="Courier New" panose="02070309020205020404" pitchFamily="49" charset="0"/>
                <a:cs typeface="Courier New" panose="02070309020205020404" pitchFamily="49" charset="0"/>
              </a:rPr>
              <a:t>parameters.ProjectSettings</a:t>
            </a:r>
            <a:r>
              <a:rPr lang="en-US" dirty="0">
                <a:solidFill>
                  <a:schemeClr val="accent1"/>
                </a:solidFill>
                <a:latin typeface="Courier New" panose="02070309020205020404" pitchFamily="49" charset="0"/>
                <a:cs typeface="Courier New" panose="02070309020205020404" pitchFamily="49" charset="0"/>
              </a:rPr>
              <a:t> | Out-Host</a:t>
            </a:r>
          </a:p>
          <a:p>
            <a:pPr lvl="2"/>
            <a:r>
              <a:rPr lang="en-US" dirty="0">
                <a:solidFill>
                  <a:schemeClr val="accent1"/>
                </a:solidFill>
                <a:latin typeface="Courier New" panose="02070309020205020404" pitchFamily="49" charset="0"/>
                <a:cs typeface="Courier New" panose="02070309020205020404" pitchFamily="49" charset="0"/>
              </a:rPr>
              <a:t>$</a:t>
            </a:r>
            <a:r>
              <a:rPr lang="en-US" dirty="0" err="1">
                <a:solidFill>
                  <a:schemeClr val="accent1"/>
                </a:solidFill>
                <a:latin typeface="Courier New" panose="02070309020205020404" pitchFamily="49" charset="0"/>
                <a:cs typeface="Courier New" panose="02070309020205020404" pitchFamily="49" charset="0"/>
              </a:rPr>
              <a:t>parameters.Context.ToUpper</a:t>
            </a:r>
            <a:r>
              <a:rPr lang="en-US" dirty="0">
                <a:solidFill>
                  <a:schemeClr val="accent1"/>
                </a:solidFill>
                <a:latin typeface="Courier New" panose="02070309020205020404" pitchFamily="49" charset="0"/>
                <a:cs typeface="Courier New" panose="02070309020205020404" pitchFamily="49" charset="0"/>
              </a:rPr>
              <a:t>() | Out-Host</a:t>
            </a:r>
          </a:p>
          <a:p>
            <a:pPr lvl="1"/>
            <a:r>
              <a:rPr lang="en-US" dirty="0"/>
              <a:t>Run the </a:t>
            </a:r>
            <a:r>
              <a:rPr lang="en-US" b="1" dirty="0"/>
              <a:t>CI/CD</a:t>
            </a:r>
            <a:r>
              <a:rPr lang="en-US" dirty="0"/>
              <a:t> workflow and inspect that your pipeline spins up a job, which invokes your custom delivery</a:t>
            </a:r>
          </a:p>
          <a:p>
            <a:pPr lvl="1"/>
            <a:r>
              <a:rPr lang="en-US" dirty="0"/>
              <a:t>Parameters in the </a:t>
            </a:r>
            <a:r>
              <a:rPr lang="en-US" b="1" dirty="0" err="1"/>
              <a:t>Hashtable</a:t>
            </a:r>
            <a:r>
              <a:rPr lang="en-US" dirty="0"/>
              <a:t> includes</a:t>
            </a:r>
          </a:p>
          <a:p>
            <a:pPr lvl="2"/>
            <a:r>
              <a:rPr lang="en-US" b="1" dirty="0"/>
              <a:t>Project</a:t>
            </a:r>
            <a:r>
              <a:rPr lang="en-US" dirty="0"/>
              <a:t>, </a:t>
            </a:r>
            <a:r>
              <a:rPr lang="en-US" b="1" dirty="0" err="1"/>
              <a:t>ProjectName</a:t>
            </a:r>
            <a:r>
              <a:rPr lang="en-US" dirty="0"/>
              <a:t>, </a:t>
            </a:r>
            <a:r>
              <a:rPr lang="en-US" b="1" dirty="0" err="1"/>
              <a:t>RepoSettings</a:t>
            </a:r>
            <a:r>
              <a:rPr lang="en-US" dirty="0"/>
              <a:t>, </a:t>
            </a:r>
            <a:r>
              <a:rPr lang="en-US" b="1" dirty="0" err="1"/>
              <a:t>ProjectSettings</a:t>
            </a:r>
            <a:r>
              <a:rPr lang="en-US" dirty="0"/>
              <a:t> and </a:t>
            </a:r>
            <a:r>
              <a:rPr lang="en-US" b="1" dirty="0"/>
              <a:t>Context</a:t>
            </a:r>
          </a:p>
        </p:txBody>
      </p:sp>
      <p:sp>
        <p:nvSpPr>
          <p:cNvPr id="4" name="TextBox 3">
            <a:extLst>
              <a:ext uri="{FF2B5EF4-FFF2-40B4-BE49-F238E27FC236}">
                <a16:creationId xmlns:a16="http://schemas.microsoft.com/office/drawing/2014/main" id="{8ECEBA0B-2D4C-1FF4-B7A6-9B26A674FAB6}"/>
              </a:ext>
            </a:extLst>
          </p:cNvPr>
          <p:cNvSpPr txBox="1"/>
          <p:nvPr/>
        </p:nvSpPr>
        <p:spPr>
          <a:xfrm rot="19552038">
            <a:off x="7784722" y="4541753"/>
            <a:ext cx="5090846" cy="923330"/>
          </a:xfrm>
          <a:prstGeom prst="rect">
            <a:avLst/>
          </a:prstGeom>
          <a:noFill/>
        </p:spPr>
        <p:txBody>
          <a:bodyPr wrap="square" lIns="0" tIns="0" rIns="0" bIns="0" rtlCol="0">
            <a:spAutoFit/>
          </a:bodyPr>
          <a:lstStyle/>
          <a:p>
            <a:pPr algn="l"/>
            <a:r>
              <a:rPr lang="en-US" sz="6000" dirty="0">
                <a:solidFill>
                  <a:srgbClr val="FF0000"/>
                </a:solidFill>
              </a:rPr>
              <a:t>Requires v2.0</a:t>
            </a:r>
            <a:endParaRPr lang="en-DK" sz="6000" dirty="0" err="1">
              <a:solidFill>
                <a:srgbClr val="FF0000"/>
              </a:solidFill>
            </a:endParaRPr>
          </a:p>
        </p:txBody>
      </p:sp>
      <p:sp>
        <p:nvSpPr>
          <p:cNvPr id="5" name="TextBox 4">
            <a:extLst>
              <a:ext uri="{FF2B5EF4-FFF2-40B4-BE49-F238E27FC236}">
                <a16:creationId xmlns:a16="http://schemas.microsoft.com/office/drawing/2014/main" id="{4D8C0EE4-4036-63FD-3FAF-D636BAB63A57}"/>
              </a:ext>
            </a:extLst>
          </p:cNvPr>
          <p:cNvSpPr txBox="1"/>
          <p:nvPr/>
        </p:nvSpPr>
        <p:spPr>
          <a:xfrm rot="19578319">
            <a:off x="8910127" y="3184430"/>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pic>
        <p:nvPicPr>
          <p:cNvPr id="10" name="Picture 9">
            <a:extLst>
              <a:ext uri="{FF2B5EF4-FFF2-40B4-BE49-F238E27FC236}">
                <a16:creationId xmlns:a16="http://schemas.microsoft.com/office/drawing/2014/main" id="{612A89F3-5C77-A1C3-3025-FC744DBD837D}"/>
              </a:ext>
            </a:extLst>
          </p:cNvPr>
          <p:cNvPicPr>
            <a:picLocks noChangeAspect="1"/>
          </p:cNvPicPr>
          <p:nvPr/>
        </p:nvPicPr>
        <p:blipFill>
          <a:blip r:embed="rId3"/>
          <a:stretch>
            <a:fillRect/>
          </a:stretch>
        </p:blipFill>
        <p:spPr>
          <a:xfrm>
            <a:off x="9265239" y="567692"/>
            <a:ext cx="2610214" cy="1305107"/>
          </a:xfrm>
          <a:prstGeom prst="rect">
            <a:avLst/>
          </a:prstGeom>
        </p:spPr>
      </p:pic>
    </p:spTree>
    <p:extLst>
      <p:ext uri="{BB962C8B-B14F-4D97-AF65-F5344CB8AC3E}">
        <p14:creationId xmlns:p14="http://schemas.microsoft.com/office/powerpoint/2010/main" val="290573480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a:t>
            </a:r>
            <a:r>
              <a:rPr lang="en-US"/>
              <a:t>– Continuous</a:t>
            </a:r>
            <a:r>
              <a:rPr lang="en-US" dirty="0"/>
              <a:t>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8543341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CB0CDFA-9078-DA04-CC47-F774626B3473}"/>
              </a:ext>
            </a:extLst>
          </p:cNvPr>
          <p:cNvSpPr/>
          <p:nvPr/>
        </p:nvSpPr>
        <p:spPr bwMode="auto">
          <a:xfrm>
            <a:off x="9732503"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3rd Party Apps</a:t>
            </a:r>
            <a:endParaRPr lang="en-DK" sz="2000" dirty="0" err="1">
              <a:solidFill>
                <a:schemeClr val="tx1"/>
              </a:soli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CB46F0C8-C5F5-B72B-1E43-C5268E408E0B}"/>
              </a:ext>
            </a:extLst>
          </p:cNvPr>
          <p:cNvSpPr/>
          <p:nvPr/>
        </p:nvSpPr>
        <p:spPr bwMode="auto">
          <a:xfrm>
            <a:off x="73533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Common Repository</a:t>
            </a:r>
            <a:endParaRPr lang="en-DK" sz="2000" dirty="0" err="1">
              <a:solidFill>
                <a:schemeClr val="tx1"/>
              </a:soli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B44D163E-7650-5CA6-0E4C-72A2F25A7455}"/>
              </a:ext>
            </a:extLst>
          </p:cNvPr>
          <p:cNvSpPr/>
          <p:nvPr/>
        </p:nvSpPr>
        <p:spPr bwMode="auto">
          <a:xfrm>
            <a:off x="3619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Open Source</a:t>
            </a:r>
          </a:p>
          <a:p>
            <a:pPr algn="ctr" defTabSz="932472" fontAlgn="base">
              <a:spcBef>
                <a:spcPct val="0"/>
              </a:spcBef>
              <a:spcAft>
                <a:spcPct val="0"/>
              </a:spcAft>
            </a:pPr>
            <a:r>
              <a:rPr lang="en-US" sz="2000" dirty="0">
                <a:solidFill>
                  <a:schemeClr val="tx1"/>
                </a:solidFill>
                <a:ea typeface="Segoe UI" pitchFamily="34" charset="0"/>
                <a:cs typeface="Segoe UI" pitchFamily="34" charset="0"/>
              </a:rPr>
              <a:t>Repositories</a:t>
            </a:r>
            <a:endParaRPr lang="en-DK" sz="2000" dirty="0" err="1">
              <a:solidFill>
                <a:schemeClr val="tx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6F0E4BD4-74FA-BFD3-3085-BDF2E48FD750}"/>
              </a:ext>
            </a:extLst>
          </p:cNvPr>
          <p:cNvSpPr/>
          <p:nvPr/>
        </p:nvSpPr>
        <p:spPr bwMode="auto">
          <a:xfrm>
            <a:off x="26924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Microsoft Apps</a:t>
            </a:r>
            <a:endParaRPr lang="en-DK" sz="2000" dirty="0" err="1">
              <a:solidFill>
                <a:schemeClr val="tx1"/>
              </a:soli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522DA83B-660A-8737-8D9E-BB8A90ED19B2}"/>
              </a:ext>
            </a:extLst>
          </p:cNvPr>
          <p:cNvSpPr/>
          <p:nvPr/>
        </p:nvSpPr>
        <p:spPr bwMode="auto">
          <a:xfrm>
            <a:off x="50228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XYZ Repository</a:t>
            </a:r>
            <a:endParaRPr lang="en-DK" sz="2000" dirty="0" err="1">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F940380-E393-553D-5A72-1783D86D6D6A}"/>
              </a:ext>
            </a:extLst>
          </p:cNvPr>
          <p:cNvSpPr>
            <a:spLocks noGrp="1"/>
          </p:cNvSpPr>
          <p:nvPr>
            <p:ph type="title"/>
          </p:nvPr>
        </p:nvSpPr>
        <p:spPr>
          <a:xfrm>
            <a:off x="0" y="0"/>
            <a:ext cx="12192000" cy="553998"/>
          </a:xfrm>
        </p:spPr>
        <p:txBody>
          <a:bodyPr/>
          <a:lstStyle/>
          <a:p>
            <a:pPr algn="ctr"/>
            <a:r>
              <a:rPr lang="en-US" dirty="0"/>
              <a:t>Dependencies</a:t>
            </a:r>
            <a:endParaRPr lang="en-DK" dirty="0"/>
          </a:p>
        </p:txBody>
      </p:sp>
      <p:sp>
        <p:nvSpPr>
          <p:cNvPr id="6" name="Oval 5">
            <a:extLst>
              <a:ext uri="{FF2B5EF4-FFF2-40B4-BE49-F238E27FC236}">
                <a16:creationId xmlns:a16="http://schemas.microsoft.com/office/drawing/2014/main" id="{AA4E59B6-28D1-5200-813B-9E5BA5F2BD8C}"/>
              </a:ext>
            </a:extLst>
          </p:cNvPr>
          <p:cNvSpPr/>
          <p:nvPr/>
        </p:nvSpPr>
        <p:spPr bwMode="auto">
          <a:xfrm>
            <a:off x="7636251"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Common</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Functions</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8" name="Oval 7">
            <a:extLst>
              <a:ext uri="{FF2B5EF4-FFF2-40B4-BE49-F238E27FC236}">
                <a16:creationId xmlns:a16="http://schemas.microsoft.com/office/drawing/2014/main" id="{A1FB9E04-F1BC-A63F-7CC3-29E05EC1D80E}"/>
              </a:ext>
            </a:extLst>
          </p:cNvPr>
          <p:cNvSpPr/>
          <p:nvPr/>
        </p:nvSpPr>
        <p:spPr bwMode="auto">
          <a:xfrm>
            <a:off x="5302250"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sp>
        <p:nvSpPr>
          <p:cNvPr id="13" name="Oval 12">
            <a:extLst>
              <a:ext uri="{FF2B5EF4-FFF2-40B4-BE49-F238E27FC236}">
                <a16:creationId xmlns:a16="http://schemas.microsoft.com/office/drawing/2014/main" id="{C2D0276A-7AEF-57B2-160B-20CDECB5AD87}"/>
              </a:ext>
            </a:extLst>
          </p:cNvPr>
          <p:cNvSpPr/>
          <p:nvPr/>
        </p:nvSpPr>
        <p:spPr bwMode="auto">
          <a:xfrm>
            <a:off x="7636251"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Licensing</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7" name="Oval 16">
            <a:extLst>
              <a:ext uri="{FF2B5EF4-FFF2-40B4-BE49-F238E27FC236}">
                <a16:creationId xmlns:a16="http://schemas.microsoft.com/office/drawing/2014/main" id="{45F05F65-977D-FD5E-5BDB-9381ACA80298}"/>
              </a:ext>
            </a:extLst>
          </p:cNvPr>
          <p:cNvSpPr/>
          <p:nvPr/>
        </p:nvSpPr>
        <p:spPr bwMode="auto">
          <a:xfrm>
            <a:off x="2968249"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System</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9" name="Oval 18">
            <a:extLst>
              <a:ext uri="{FF2B5EF4-FFF2-40B4-BE49-F238E27FC236}">
                <a16:creationId xmlns:a16="http://schemas.microsoft.com/office/drawing/2014/main" id="{1ACA2475-5050-08D2-DFB4-3EA5966387F9}"/>
              </a:ext>
            </a:extLst>
          </p:cNvPr>
          <p:cNvSpPr/>
          <p:nvPr/>
        </p:nvSpPr>
        <p:spPr bwMode="auto">
          <a:xfrm>
            <a:off x="2968249"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21" name="Oval 20">
            <a:extLst>
              <a:ext uri="{FF2B5EF4-FFF2-40B4-BE49-F238E27FC236}">
                <a16:creationId xmlns:a16="http://schemas.microsoft.com/office/drawing/2014/main" id="{FB1A37EA-1508-5988-8D0F-6C69CEA4A999}"/>
              </a:ext>
            </a:extLst>
          </p:cNvPr>
          <p:cNvSpPr/>
          <p:nvPr/>
        </p:nvSpPr>
        <p:spPr bwMode="auto">
          <a:xfrm>
            <a:off x="2968249"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Other</a:t>
            </a:r>
            <a:br>
              <a:rPr lang="en-US" sz="1800" dirty="0">
                <a:solidFill>
                  <a:srgbClr val="FFFFFF"/>
                </a:solidFill>
                <a:ea typeface="Segoe UI" pitchFamily="34" charset="0"/>
                <a:cs typeface="Segoe UI" pitchFamily="34" charset="0"/>
              </a:rPr>
            </a:br>
            <a:r>
              <a:rPr lang="en-US" sz="1800" dirty="0">
                <a:solidFill>
                  <a:srgbClr val="FFFFFF"/>
                </a:solidFill>
                <a:ea typeface="Segoe UI" pitchFamily="34" charset="0"/>
                <a:cs typeface="Segoe UI" pitchFamily="34" charset="0"/>
              </a:rPr>
              <a:t>1</a:t>
            </a:r>
            <a:r>
              <a:rPr lang="en-US" sz="1800" baseline="30000" dirty="0">
                <a:solidFill>
                  <a:srgbClr val="FFFFFF"/>
                </a:solidFill>
                <a:ea typeface="Segoe UI" pitchFamily="34" charset="0"/>
                <a:cs typeface="Segoe UI" pitchFamily="34" charset="0"/>
              </a:rPr>
              <a:t>st</a:t>
            </a:r>
            <a:r>
              <a:rPr lang="en-US" sz="1800" dirty="0">
                <a:solidFill>
                  <a:srgbClr val="FFFFFF"/>
                </a:solidFill>
                <a:ea typeface="Segoe UI" pitchFamily="34" charset="0"/>
                <a:cs typeface="Segoe UI" pitchFamily="34" charset="0"/>
              </a:rPr>
              <a:t> party</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Apps</a:t>
            </a:r>
            <a:endParaRPr lang="en-DK" sz="1800" dirty="0" err="1">
              <a:solidFill>
                <a:srgbClr val="FFFFFF"/>
              </a:solidFill>
              <a:ea typeface="Segoe UI" pitchFamily="34" charset="0"/>
              <a:cs typeface="Segoe UI" pitchFamily="34" charset="0"/>
            </a:endParaRPr>
          </a:p>
        </p:txBody>
      </p:sp>
      <p:sp>
        <p:nvSpPr>
          <p:cNvPr id="23" name="Oval 22">
            <a:extLst>
              <a:ext uri="{FF2B5EF4-FFF2-40B4-BE49-F238E27FC236}">
                <a16:creationId xmlns:a16="http://schemas.microsoft.com/office/drawing/2014/main" id="{4F0A6208-8689-266E-C3E0-E18E80809BB3}"/>
              </a:ext>
            </a:extLst>
          </p:cNvPr>
          <p:cNvSpPr/>
          <p:nvPr/>
        </p:nvSpPr>
        <p:spPr bwMode="auto">
          <a:xfrm>
            <a:off x="634248"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Open Source App</a:t>
            </a:r>
            <a:endParaRPr lang="en-DK" sz="1800" dirty="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2BD2585C-1D36-CD89-A70D-854B5D570D59}"/>
              </a:ext>
            </a:extLst>
          </p:cNvPr>
          <p:cNvSpPr/>
          <p:nvPr/>
        </p:nvSpPr>
        <p:spPr bwMode="auto">
          <a:xfrm>
            <a:off x="9970252"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AppSource App</a:t>
            </a:r>
            <a:endParaRPr lang="en-DK" sz="1800" dirty="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B0ADE182-F377-2AD2-0196-FF726BE60541}"/>
              </a:ext>
            </a:extLst>
          </p:cNvPr>
          <p:cNvSpPr/>
          <p:nvPr/>
        </p:nvSpPr>
        <p:spPr bwMode="auto">
          <a:xfrm>
            <a:off x="9970252"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a:t>
            </a:r>
            <a:endParaRPr lang="en-DK" sz="1800" dirty="0" err="1">
              <a:solidFill>
                <a:srgbClr val="FFFFFF"/>
              </a:solidFill>
              <a:ea typeface="Segoe UI" pitchFamily="34" charset="0"/>
              <a:cs typeface="Segoe UI" pitchFamily="34" charset="0"/>
            </a:endParaRPr>
          </a:p>
        </p:txBody>
      </p:sp>
      <p:cxnSp>
        <p:nvCxnSpPr>
          <p:cNvPr id="33" name="Straight Arrow Connector 32">
            <a:extLst>
              <a:ext uri="{FF2B5EF4-FFF2-40B4-BE49-F238E27FC236}">
                <a16:creationId xmlns:a16="http://schemas.microsoft.com/office/drawing/2014/main" id="{D87713DD-43F8-3607-B1CC-651DB4091ADA}"/>
              </a:ext>
            </a:extLst>
          </p:cNvPr>
          <p:cNvCxnSpPr>
            <a:stCxn id="4" idx="1"/>
            <a:endCxn id="17" idx="5"/>
          </p:cNvCxnSpPr>
          <p:nvPr/>
        </p:nvCxnSpPr>
        <p:spPr>
          <a:xfrm flipH="1" flipV="1">
            <a:off x="4323265" y="2755195"/>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F49514-CAA0-EDFD-F802-A606E96B74CF}"/>
              </a:ext>
            </a:extLst>
          </p:cNvPr>
          <p:cNvCxnSpPr>
            <a:stCxn id="4" idx="2"/>
            <a:endCxn id="19" idx="6"/>
          </p:cNvCxnSpPr>
          <p:nvPr/>
        </p:nvCxnSpPr>
        <p:spPr>
          <a:xfrm flipH="1">
            <a:off x="4555749"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F064288-25E1-177F-68E6-10CF935CA482}"/>
              </a:ext>
            </a:extLst>
          </p:cNvPr>
          <p:cNvCxnSpPr>
            <a:stCxn id="4" idx="3"/>
            <a:endCxn id="21" idx="7"/>
          </p:cNvCxnSpPr>
          <p:nvPr/>
        </p:nvCxnSpPr>
        <p:spPr>
          <a:xfrm flipH="1">
            <a:off x="4323265" y="4599096"/>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AFB136-5D07-EB1B-649A-2708E311E2D9}"/>
              </a:ext>
            </a:extLst>
          </p:cNvPr>
          <p:cNvCxnSpPr>
            <a:stCxn id="4" idx="4"/>
            <a:endCxn id="8" idx="0"/>
          </p:cNvCxnSpPr>
          <p:nvPr/>
        </p:nvCxnSpPr>
        <p:spPr>
          <a:xfrm>
            <a:off x="6096000" y="4826000"/>
            <a:ext cx="0" cy="29690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998A9A-A509-F38E-DBE6-5B5EAB37CD6D}"/>
              </a:ext>
            </a:extLst>
          </p:cNvPr>
          <p:cNvCxnSpPr/>
          <p:nvPr/>
        </p:nvCxnSpPr>
        <p:spPr>
          <a:xfrm>
            <a:off x="6889750"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478ABCB-40D4-E008-D9A8-05E163801697}"/>
              </a:ext>
            </a:extLst>
          </p:cNvPr>
          <p:cNvCxnSpPr>
            <a:stCxn id="4" idx="5"/>
            <a:endCxn id="13" idx="1"/>
          </p:cNvCxnSpPr>
          <p:nvPr/>
        </p:nvCxnSpPr>
        <p:spPr>
          <a:xfrm>
            <a:off x="6657266" y="4599096"/>
            <a:ext cx="1211469" cy="75071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21AAB44-6756-6A52-E8C2-3FFEBDEF1A85}"/>
              </a:ext>
            </a:extLst>
          </p:cNvPr>
          <p:cNvCxnSpPr>
            <a:cxnSpLocks/>
          </p:cNvCxnSpPr>
          <p:nvPr/>
        </p:nvCxnSpPr>
        <p:spPr>
          <a:xfrm flipV="1">
            <a:off x="6769100" y="2543106"/>
            <a:ext cx="3298178" cy="121129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E84434C-E2DB-D567-320E-13995179BCB7}"/>
              </a:ext>
            </a:extLst>
          </p:cNvPr>
          <p:cNvCxnSpPr>
            <a:cxnSpLocks/>
          </p:cNvCxnSpPr>
          <p:nvPr/>
        </p:nvCxnSpPr>
        <p:spPr>
          <a:xfrm flipH="1">
            <a:off x="2187282" y="4345802"/>
            <a:ext cx="318390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A33EB50-703E-D9F7-9C08-27EF35AA3DC0}"/>
              </a:ext>
            </a:extLst>
          </p:cNvPr>
          <p:cNvSpPr/>
          <p:nvPr/>
        </p:nvSpPr>
        <p:spPr bwMode="auto">
          <a:xfrm>
            <a:off x="5302250"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Main</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cxnSp>
        <p:nvCxnSpPr>
          <p:cNvPr id="69" name="Straight Arrow Connector 68">
            <a:extLst>
              <a:ext uri="{FF2B5EF4-FFF2-40B4-BE49-F238E27FC236}">
                <a16:creationId xmlns:a16="http://schemas.microsoft.com/office/drawing/2014/main" id="{41D70F89-C0F7-ADAE-97A5-2D9AF2A5AE9D}"/>
              </a:ext>
            </a:extLst>
          </p:cNvPr>
          <p:cNvCxnSpPr>
            <a:cxnSpLocks/>
          </p:cNvCxnSpPr>
          <p:nvPr/>
        </p:nvCxnSpPr>
        <p:spPr>
          <a:xfrm>
            <a:off x="6820817" y="4345802"/>
            <a:ext cx="324646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3406CB-924F-AA06-E1F5-3191CACA199E}"/>
              </a:ext>
            </a:extLst>
          </p:cNvPr>
          <p:cNvGrpSpPr/>
          <p:nvPr/>
        </p:nvGrpSpPr>
        <p:grpSpPr>
          <a:xfrm>
            <a:off x="5218470" y="1670689"/>
            <a:ext cx="1755060" cy="1417813"/>
            <a:chOff x="5218470" y="1670689"/>
            <a:chExt cx="1755060" cy="1417813"/>
          </a:xfrm>
        </p:grpSpPr>
        <p:pic>
          <p:nvPicPr>
            <p:cNvPr id="5" name="Picture 4">
              <a:extLst>
                <a:ext uri="{FF2B5EF4-FFF2-40B4-BE49-F238E27FC236}">
                  <a16:creationId xmlns:a16="http://schemas.microsoft.com/office/drawing/2014/main" id="{6CAFEF92-72FB-D098-DA28-E7FF256307D3}"/>
                </a:ext>
              </a:extLst>
            </p:cNvPr>
            <p:cNvPicPr>
              <a:picLocks noChangeAspect="1"/>
            </p:cNvPicPr>
            <p:nvPr/>
          </p:nvPicPr>
          <p:blipFill>
            <a:blip r:embed="rId2"/>
            <a:stretch>
              <a:fillRect/>
            </a:stretch>
          </p:blipFill>
          <p:spPr>
            <a:xfrm>
              <a:off x="5218470" y="1670689"/>
              <a:ext cx="1755060" cy="1417813"/>
            </a:xfrm>
            <a:prstGeom prst="rect">
              <a:avLst/>
            </a:prstGeom>
          </p:spPr>
        </p:pic>
        <p:sp>
          <p:nvSpPr>
            <p:cNvPr id="7" name="TextBox 6">
              <a:extLst>
                <a:ext uri="{FF2B5EF4-FFF2-40B4-BE49-F238E27FC236}">
                  <a16:creationId xmlns:a16="http://schemas.microsoft.com/office/drawing/2014/main" id="{F5E353FC-EC1B-8D52-D8F4-668E60C5F231}"/>
                </a:ext>
              </a:extLst>
            </p:cNvPr>
            <p:cNvSpPr txBox="1"/>
            <p:nvPr/>
          </p:nvSpPr>
          <p:spPr>
            <a:xfrm>
              <a:off x="5640840" y="2092380"/>
              <a:ext cx="985846" cy="861774"/>
            </a:xfrm>
            <a:prstGeom prst="rect">
              <a:avLst/>
            </a:prstGeom>
            <a:noFill/>
          </p:spPr>
          <p:txBody>
            <a:bodyPr wrap="none" lIns="0" tIns="0" rIns="0" bIns="0" rtlCol="0">
              <a:spAutoFit/>
            </a:bodyPr>
            <a:lstStyle/>
            <a:p>
              <a:pPr algn="ctr"/>
              <a:r>
                <a:rPr lang="en-US" sz="2000" dirty="0"/>
                <a:t>Zipped</a:t>
              </a:r>
            </a:p>
            <a:p>
              <a:pPr algn="ctr"/>
              <a:endParaRPr lang="en-US" sz="1400" dirty="0"/>
            </a:p>
            <a:p>
              <a:pPr algn="ctr"/>
              <a:r>
                <a:rPr lang="en-US" sz="2000" dirty="0"/>
                <a:t>App files</a:t>
              </a:r>
              <a:endParaRPr lang="en-DK" sz="2000" dirty="0" err="1"/>
            </a:p>
          </p:txBody>
        </p:sp>
      </p:grpSp>
      <p:cxnSp>
        <p:nvCxnSpPr>
          <p:cNvPr id="10" name="Straight Arrow Connector 9">
            <a:extLst>
              <a:ext uri="{FF2B5EF4-FFF2-40B4-BE49-F238E27FC236}">
                <a16:creationId xmlns:a16="http://schemas.microsoft.com/office/drawing/2014/main" id="{091FCE6F-08B0-A10A-A306-E3F8C27D8A4F}"/>
              </a:ext>
            </a:extLst>
          </p:cNvPr>
          <p:cNvCxnSpPr>
            <a:cxnSpLocks/>
            <a:stCxn id="4" idx="0"/>
          </p:cNvCxnSpPr>
          <p:nvPr/>
        </p:nvCxnSpPr>
        <p:spPr>
          <a:xfrm flipV="1">
            <a:off x="6096000" y="2954154"/>
            <a:ext cx="0" cy="3224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699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500"/>
                                        <p:tgtEl>
                                          <p:spTgt spid="48"/>
                                        </p:tgtEl>
                                      </p:cBhvr>
                                    </p:animEffec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500"/>
                                        <p:tgtEl>
                                          <p:spTgt spid="6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childTnLst>
                          </p:cTn>
                        </p:par>
                        <p:par>
                          <p:cTn id="103" fill="hold">
                            <p:stCondLst>
                              <p:cond delay="500"/>
                            </p:stCondLst>
                            <p:childTnLst>
                              <p:par>
                                <p:cTn id="104" presetID="10" presetClass="entr" presetSubtype="0"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fade">
                                      <p:cBhvr>
                                        <p:cTn id="10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4" grpId="0" animBg="1"/>
      <p:bldP spid="48" grpId="0" animBg="1"/>
      <p:bldP spid="40" grpId="0" animBg="1"/>
      <p:bldP spid="6" grpId="0" animBg="1"/>
      <p:bldP spid="8" grpId="0" animBg="1"/>
      <p:bldP spid="13" grpId="0" animBg="1"/>
      <p:bldP spid="17" grpId="0" animBg="1"/>
      <p:bldP spid="19" grpId="0" animBg="1"/>
      <p:bldP spid="21" grpId="0" animBg="1"/>
      <p:bldP spid="23" grpId="0" animBg="1"/>
      <p:bldP spid="29" grpId="0" animBg="1"/>
      <p:bldP spid="3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93D2-B3DE-A837-76BA-A582A161BA78}"/>
              </a:ext>
            </a:extLst>
          </p:cNvPr>
          <p:cNvSpPr>
            <a:spLocks noGrp="1"/>
          </p:cNvSpPr>
          <p:nvPr>
            <p:ph type="title"/>
          </p:nvPr>
        </p:nvSpPr>
        <p:spPr/>
        <p:txBody>
          <a:bodyPr/>
          <a:lstStyle/>
          <a:p>
            <a:r>
              <a:rPr lang="en-US" dirty="0"/>
              <a:t>Dependencies</a:t>
            </a:r>
            <a:endParaRPr lang="en-DK" dirty="0"/>
          </a:p>
        </p:txBody>
      </p:sp>
      <p:sp>
        <p:nvSpPr>
          <p:cNvPr id="3" name="Text Placeholder 2">
            <a:extLst>
              <a:ext uri="{FF2B5EF4-FFF2-40B4-BE49-F238E27FC236}">
                <a16:creationId xmlns:a16="http://schemas.microsoft.com/office/drawing/2014/main" id="{64E734B2-4172-D103-9CDB-92E1B0501D01}"/>
              </a:ext>
            </a:extLst>
          </p:cNvPr>
          <p:cNvSpPr>
            <a:spLocks noGrp="1"/>
          </p:cNvSpPr>
          <p:nvPr>
            <p:ph type="body" sz="quarter" idx="10"/>
          </p:nvPr>
        </p:nvSpPr>
        <p:spPr>
          <a:xfrm>
            <a:off x="586390" y="1434370"/>
            <a:ext cx="11018520" cy="4936736"/>
          </a:xfrm>
        </p:spPr>
        <p:txBody>
          <a:bodyPr/>
          <a:lstStyle/>
          <a:p>
            <a:r>
              <a:rPr lang="en-US" dirty="0"/>
              <a:t>Microsoft Apps</a:t>
            </a:r>
          </a:p>
          <a:p>
            <a:pPr lvl="1"/>
            <a:r>
              <a:rPr lang="en-US" dirty="0"/>
              <a:t>Available in the artifacts/database from Microsoft</a:t>
            </a:r>
          </a:p>
          <a:p>
            <a:r>
              <a:rPr lang="en-US" dirty="0"/>
              <a:t>Contoso XYZ Repository</a:t>
            </a:r>
          </a:p>
          <a:p>
            <a:pPr lvl="1"/>
            <a:r>
              <a:rPr lang="en-US" dirty="0"/>
              <a:t>Dependencies to apps in the same repository are auto-resolved</a:t>
            </a:r>
          </a:p>
          <a:p>
            <a:pPr lvl="1"/>
            <a:r>
              <a:rPr lang="en-US" dirty="0"/>
              <a:t>Apps are automatically build in order of dependencies</a:t>
            </a:r>
          </a:p>
          <a:p>
            <a:r>
              <a:rPr lang="en-US" dirty="0"/>
              <a:t>Contoso Common Repository</a:t>
            </a:r>
          </a:p>
          <a:p>
            <a:pPr lvl="1"/>
            <a:r>
              <a:rPr lang="en-US" dirty="0"/>
              <a:t>Apps reused between multiple repositories can be in a repository owned by the same org.</a:t>
            </a:r>
          </a:p>
          <a:p>
            <a:pPr lvl="1"/>
            <a:r>
              <a:rPr lang="en-US" dirty="0"/>
              <a:t>Use </a:t>
            </a:r>
            <a:r>
              <a:rPr lang="en-US" dirty="0" err="1"/>
              <a:t>appDependencyProbingPaths</a:t>
            </a:r>
            <a:r>
              <a:rPr lang="en-US" dirty="0"/>
              <a:t> to include apps from a different AL-Go repository</a:t>
            </a:r>
          </a:p>
          <a:p>
            <a:r>
              <a:rPr lang="en-US" dirty="0"/>
              <a:t>Other apps</a:t>
            </a:r>
          </a:p>
          <a:p>
            <a:pPr lvl="1"/>
            <a:r>
              <a:rPr lang="en-US" dirty="0"/>
              <a:t>Use </a:t>
            </a:r>
            <a:r>
              <a:rPr lang="en-US" dirty="0" err="1"/>
              <a:t>installApps</a:t>
            </a:r>
            <a:r>
              <a:rPr lang="en-US" dirty="0"/>
              <a:t> to specify which apps to include</a:t>
            </a:r>
          </a:p>
          <a:p>
            <a:pPr lvl="1"/>
            <a:r>
              <a:rPr lang="en-US" dirty="0" err="1"/>
              <a:t>InstallApps</a:t>
            </a:r>
            <a:r>
              <a:rPr lang="en-US" dirty="0"/>
              <a:t> can be secure </a:t>
            </a:r>
            <a:r>
              <a:rPr lang="en-US" dirty="0" err="1"/>
              <a:t>Urls</a:t>
            </a:r>
            <a:r>
              <a:rPr lang="en-US" dirty="0"/>
              <a:t> to a number of apps in a .zip file or a local path to a file or folder</a:t>
            </a:r>
          </a:p>
          <a:p>
            <a:pPr lvl="1"/>
            <a:endParaRPr lang="en-DK" dirty="0"/>
          </a:p>
        </p:txBody>
      </p:sp>
    </p:spTree>
    <p:extLst>
      <p:ext uri="{BB962C8B-B14F-4D97-AF65-F5344CB8AC3E}">
        <p14:creationId xmlns:p14="http://schemas.microsoft.com/office/powerpoint/2010/main" val="310291897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CB0CDFA-9078-DA04-CC47-F774626B3473}"/>
              </a:ext>
            </a:extLst>
          </p:cNvPr>
          <p:cNvSpPr/>
          <p:nvPr/>
        </p:nvSpPr>
        <p:spPr bwMode="auto">
          <a:xfrm>
            <a:off x="9732503"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3rd Party Apps</a:t>
            </a:r>
            <a:endParaRPr lang="en-DK" sz="2000" dirty="0" err="1">
              <a:solidFill>
                <a:schemeClr val="tx1"/>
              </a:soli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CB46F0C8-C5F5-B72B-1E43-C5268E408E0B}"/>
              </a:ext>
            </a:extLst>
          </p:cNvPr>
          <p:cNvSpPr/>
          <p:nvPr/>
        </p:nvSpPr>
        <p:spPr bwMode="auto">
          <a:xfrm>
            <a:off x="73533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Common Repository</a:t>
            </a:r>
          </a:p>
          <a:p>
            <a:pPr algn="ctr" defTabSz="932472" fontAlgn="base">
              <a:spcBef>
                <a:spcPct val="0"/>
              </a:spcBef>
              <a:spcAft>
                <a:spcPct val="0"/>
              </a:spcAft>
            </a:pPr>
            <a:r>
              <a:rPr lang="en-US" sz="2000" dirty="0">
                <a:solidFill>
                  <a:schemeClr val="tx1"/>
                </a:solidFill>
                <a:ea typeface="Segoe UI" pitchFamily="34" charset="0"/>
                <a:cs typeface="Segoe UI" pitchFamily="34" charset="0"/>
              </a:rPr>
              <a:t>(or 2</a:t>
            </a:r>
            <a:r>
              <a:rPr lang="en-US" sz="2000" baseline="30000" dirty="0">
                <a:solidFill>
                  <a:schemeClr val="tx1"/>
                </a:solidFill>
                <a:ea typeface="Segoe UI" pitchFamily="34" charset="0"/>
                <a:cs typeface="Segoe UI" pitchFamily="34" charset="0"/>
              </a:rPr>
              <a:t>nd</a:t>
            </a:r>
            <a:r>
              <a:rPr lang="en-US" sz="2000" dirty="0">
                <a:solidFill>
                  <a:schemeClr val="tx1"/>
                </a:solidFill>
                <a:ea typeface="Segoe UI" pitchFamily="34" charset="0"/>
                <a:cs typeface="Segoe UI" pitchFamily="34" charset="0"/>
              </a:rPr>
              <a:t> project)</a:t>
            </a:r>
            <a:endParaRPr lang="en-DK" sz="2000" dirty="0" err="1">
              <a:solidFill>
                <a:schemeClr val="tx1"/>
              </a:soli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B44D163E-7650-5CA6-0E4C-72A2F25A7455}"/>
              </a:ext>
            </a:extLst>
          </p:cNvPr>
          <p:cNvSpPr/>
          <p:nvPr/>
        </p:nvSpPr>
        <p:spPr bwMode="auto">
          <a:xfrm>
            <a:off x="3619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Open Source</a:t>
            </a:r>
          </a:p>
          <a:p>
            <a:pPr algn="ctr" defTabSz="932472" fontAlgn="base">
              <a:spcBef>
                <a:spcPct val="0"/>
              </a:spcBef>
              <a:spcAft>
                <a:spcPct val="0"/>
              </a:spcAft>
            </a:pPr>
            <a:r>
              <a:rPr lang="en-US" sz="2000" dirty="0">
                <a:solidFill>
                  <a:schemeClr val="tx1"/>
                </a:solidFill>
                <a:ea typeface="Segoe UI" pitchFamily="34" charset="0"/>
                <a:cs typeface="Segoe UI" pitchFamily="34" charset="0"/>
              </a:rPr>
              <a:t>Repositories</a:t>
            </a:r>
            <a:endParaRPr lang="en-DK" sz="2000" dirty="0" err="1">
              <a:solidFill>
                <a:schemeClr val="tx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6F0E4BD4-74FA-BFD3-3085-BDF2E48FD750}"/>
              </a:ext>
            </a:extLst>
          </p:cNvPr>
          <p:cNvSpPr/>
          <p:nvPr/>
        </p:nvSpPr>
        <p:spPr bwMode="auto">
          <a:xfrm>
            <a:off x="26924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Microsoft Apps</a:t>
            </a:r>
            <a:endParaRPr lang="en-DK" sz="2000" dirty="0" err="1">
              <a:solidFill>
                <a:schemeClr val="tx1"/>
              </a:soli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522DA83B-660A-8737-8D9E-BB8A90ED19B2}"/>
              </a:ext>
            </a:extLst>
          </p:cNvPr>
          <p:cNvSpPr/>
          <p:nvPr/>
        </p:nvSpPr>
        <p:spPr bwMode="auto">
          <a:xfrm>
            <a:off x="50228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XYZ Repository</a:t>
            </a:r>
            <a:endParaRPr lang="en-DK" sz="2000" dirty="0" err="1">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F940380-E393-553D-5A72-1783D86D6D6A}"/>
              </a:ext>
            </a:extLst>
          </p:cNvPr>
          <p:cNvSpPr>
            <a:spLocks noGrp="1"/>
          </p:cNvSpPr>
          <p:nvPr>
            <p:ph type="title"/>
          </p:nvPr>
        </p:nvSpPr>
        <p:spPr>
          <a:xfrm>
            <a:off x="0" y="0"/>
            <a:ext cx="12192000" cy="553998"/>
          </a:xfrm>
        </p:spPr>
        <p:txBody>
          <a:bodyPr/>
          <a:lstStyle/>
          <a:p>
            <a:pPr algn="ctr"/>
            <a:r>
              <a:rPr lang="en-US" dirty="0"/>
              <a:t>Dependencies</a:t>
            </a:r>
            <a:endParaRPr lang="en-DK" dirty="0"/>
          </a:p>
        </p:txBody>
      </p:sp>
      <p:sp>
        <p:nvSpPr>
          <p:cNvPr id="6" name="Oval 5">
            <a:extLst>
              <a:ext uri="{FF2B5EF4-FFF2-40B4-BE49-F238E27FC236}">
                <a16:creationId xmlns:a16="http://schemas.microsoft.com/office/drawing/2014/main" id="{AA4E59B6-28D1-5200-813B-9E5BA5F2BD8C}"/>
              </a:ext>
            </a:extLst>
          </p:cNvPr>
          <p:cNvSpPr/>
          <p:nvPr/>
        </p:nvSpPr>
        <p:spPr bwMode="auto">
          <a:xfrm>
            <a:off x="7636251"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Common</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Functions</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8" name="Oval 7">
            <a:extLst>
              <a:ext uri="{FF2B5EF4-FFF2-40B4-BE49-F238E27FC236}">
                <a16:creationId xmlns:a16="http://schemas.microsoft.com/office/drawing/2014/main" id="{A1FB9E04-F1BC-A63F-7CC3-29E05EC1D80E}"/>
              </a:ext>
            </a:extLst>
          </p:cNvPr>
          <p:cNvSpPr/>
          <p:nvPr/>
        </p:nvSpPr>
        <p:spPr bwMode="auto">
          <a:xfrm>
            <a:off x="5302250"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sp>
        <p:nvSpPr>
          <p:cNvPr id="13" name="Oval 12">
            <a:extLst>
              <a:ext uri="{FF2B5EF4-FFF2-40B4-BE49-F238E27FC236}">
                <a16:creationId xmlns:a16="http://schemas.microsoft.com/office/drawing/2014/main" id="{C2D0276A-7AEF-57B2-160B-20CDECB5AD87}"/>
              </a:ext>
            </a:extLst>
          </p:cNvPr>
          <p:cNvSpPr/>
          <p:nvPr/>
        </p:nvSpPr>
        <p:spPr bwMode="auto">
          <a:xfrm>
            <a:off x="7636251"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Licensing</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7" name="Oval 16">
            <a:extLst>
              <a:ext uri="{FF2B5EF4-FFF2-40B4-BE49-F238E27FC236}">
                <a16:creationId xmlns:a16="http://schemas.microsoft.com/office/drawing/2014/main" id="{45F05F65-977D-FD5E-5BDB-9381ACA80298}"/>
              </a:ext>
            </a:extLst>
          </p:cNvPr>
          <p:cNvSpPr/>
          <p:nvPr/>
        </p:nvSpPr>
        <p:spPr bwMode="auto">
          <a:xfrm>
            <a:off x="2968249"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System</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9" name="Oval 18">
            <a:extLst>
              <a:ext uri="{FF2B5EF4-FFF2-40B4-BE49-F238E27FC236}">
                <a16:creationId xmlns:a16="http://schemas.microsoft.com/office/drawing/2014/main" id="{1ACA2475-5050-08D2-DFB4-3EA5966387F9}"/>
              </a:ext>
            </a:extLst>
          </p:cNvPr>
          <p:cNvSpPr/>
          <p:nvPr/>
        </p:nvSpPr>
        <p:spPr bwMode="auto">
          <a:xfrm>
            <a:off x="2968249"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21" name="Oval 20">
            <a:extLst>
              <a:ext uri="{FF2B5EF4-FFF2-40B4-BE49-F238E27FC236}">
                <a16:creationId xmlns:a16="http://schemas.microsoft.com/office/drawing/2014/main" id="{FB1A37EA-1508-5988-8D0F-6C69CEA4A999}"/>
              </a:ext>
            </a:extLst>
          </p:cNvPr>
          <p:cNvSpPr/>
          <p:nvPr/>
        </p:nvSpPr>
        <p:spPr bwMode="auto">
          <a:xfrm>
            <a:off x="2968249"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Other</a:t>
            </a:r>
            <a:br>
              <a:rPr lang="en-US" sz="1800" dirty="0">
                <a:solidFill>
                  <a:srgbClr val="FFFFFF"/>
                </a:solidFill>
                <a:ea typeface="Segoe UI" pitchFamily="34" charset="0"/>
                <a:cs typeface="Segoe UI" pitchFamily="34" charset="0"/>
              </a:rPr>
            </a:br>
            <a:r>
              <a:rPr lang="en-US" sz="1800" dirty="0">
                <a:solidFill>
                  <a:srgbClr val="FFFFFF"/>
                </a:solidFill>
                <a:ea typeface="Segoe UI" pitchFamily="34" charset="0"/>
                <a:cs typeface="Segoe UI" pitchFamily="34" charset="0"/>
              </a:rPr>
              <a:t>1</a:t>
            </a:r>
            <a:r>
              <a:rPr lang="en-US" sz="1800" baseline="30000" dirty="0">
                <a:solidFill>
                  <a:srgbClr val="FFFFFF"/>
                </a:solidFill>
                <a:ea typeface="Segoe UI" pitchFamily="34" charset="0"/>
                <a:cs typeface="Segoe UI" pitchFamily="34" charset="0"/>
              </a:rPr>
              <a:t>st</a:t>
            </a:r>
            <a:r>
              <a:rPr lang="en-US" sz="1800" dirty="0">
                <a:solidFill>
                  <a:srgbClr val="FFFFFF"/>
                </a:solidFill>
                <a:ea typeface="Segoe UI" pitchFamily="34" charset="0"/>
                <a:cs typeface="Segoe UI" pitchFamily="34" charset="0"/>
              </a:rPr>
              <a:t> party</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Apps</a:t>
            </a:r>
            <a:endParaRPr lang="en-DK" sz="1800" dirty="0" err="1">
              <a:solidFill>
                <a:srgbClr val="FFFFFF"/>
              </a:solidFill>
              <a:ea typeface="Segoe UI" pitchFamily="34" charset="0"/>
              <a:cs typeface="Segoe UI" pitchFamily="34" charset="0"/>
            </a:endParaRPr>
          </a:p>
        </p:txBody>
      </p:sp>
      <p:sp>
        <p:nvSpPr>
          <p:cNvPr id="23" name="Oval 22">
            <a:extLst>
              <a:ext uri="{FF2B5EF4-FFF2-40B4-BE49-F238E27FC236}">
                <a16:creationId xmlns:a16="http://schemas.microsoft.com/office/drawing/2014/main" id="{4F0A6208-8689-266E-C3E0-E18E80809BB3}"/>
              </a:ext>
            </a:extLst>
          </p:cNvPr>
          <p:cNvSpPr/>
          <p:nvPr/>
        </p:nvSpPr>
        <p:spPr bwMode="auto">
          <a:xfrm>
            <a:off x="634248"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Open Source App</a:t>
            </a:r>
            <a:endParaRPr lang="en-DK" sz="1800" dirty="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2BD2585C-1D36-CD89-A70D-854B5D570D59}"/>
              </a:ext>
            </a:extLst>
          </p:cNvPr>
          <p:cNvSpPr/>
          <p:nvPr/>
        </p:nvSpPr>
        <p:spPr bwMode="auto">
          <a:xfrm>
            <a:off x="9970252"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AppSource App</a:t>
            </a:r>
            <a:endParaRPr lang="en-DK" sz="1800" dirty="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B0ADE182-F377-2AD2-0196-FF726BE60541}"/>
              </a:ext>
            </a:extLst>
          </p:cNvPr>
          <p:cNvSpPr/>
          <p:nvPr/>
        </p:nvSpPr>
        <p:spPr bwMode="auto">
          <a:xfrm>
            <a:off x="9970252"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a:t>
            </a:r>
            <a:endParaRPr lang="en-DK" sz="1800" dirty="0" err="1">
              <a:solidFill>
                <a:srgbClr val="FFFFFF"/>
              </a:solidFill>
              <a:ea typeface="Segoe UI" pitchFamily="34" charset="0"/>
              <a:cs typeface="Segoe UI" pitchFamily="34" charset="0"/>
            </a:endParaRPr>
          </a:p>
        </p:txBody>
      </p:sp>
      <p:cxnSp>
        <p:nvCxnSpPr>
          <p:cNvPr id="33" name="Straight Arrow Connector 32">
            <a:extLst>
              <a:ext uri="{FF2B5EF4-FFF2-40B4-BE49-F238E27FC236}">
                <a16:creationId xmlns:a16="http://schemas.microsoft.com/office/drawing/2014/main" id="{D87713DD-43F8-3607-B1CC-651DB4091ADA}"/>
              </a:ext>
            </a:extLst>
          </p:cNvPr>
          <p:cNvCxnSpPr>
            <a:stCxn id="4" idx="1"/>
            <a:endCxn id="17" idx="5"/>
          </p:cNvCxnSpPr>
          <p:nvPr/>
        </p:nvCxnSpPr>
        <p:spPr>
          <a:xfrm flipH="1" flipV="1">
            <a:off x="4323265" y="2755195"/>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F49514-CAA0-EDFD-F802-A606E96B74CF}"/>
              </a:ext>
            </a:extLst>
          </p:cNvPr>
          <p:cNvCxnSpPr>
            <a:stCxn id="4" idx="2"/>
            <a:endCxn id="19" idx="6"/>
          </p:cNvCxnSpPr>
          <p:nvPr/>
        </p:nvCxnSpPr>
        <p:spPr>
          <a:xfrm flipH="1">
            <a:off x="4555749"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F064288-25E1-177F-68E6-10CF935CA482}"/>
              </a:ext>
            </a:extLst>
          </p:cNvPr>
          <p:cNvCxnSpPr>
            <a:stCxn id="4" idx="3"/>
            <a:endCxn id="21" idx="7"/>
          </p:cNvCxnSpPr>
          <p:nvPr/>
        </p:nvCxnSpPr>
        <p:spPr>
          <a:xfrm flipH="1">
            <a:off x="4323265" y="4599096"/>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AFB136-5D07-EB1B-649A-2708E311E2D9}"/>
              </a:ext>
            </a:extLst>
          </p:cNvPr>
          <p:cNvCxnSpPr>
            <a:stCxn id="4" idx="4"/>
            <a:endCxn id="8" idx="0"/>
          </p:cNvCxnSpPr>
          <p:nvPr/>
        </p:nvCxnSpPr>
        <p:spPr>
          <a:xfrm>
            <a:off x="6096000" y="4826000"/>
            <a:ext cx="0" cy="29690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998A9A-A509-F38E-DBE6-5B5EAB37CD6D}"/>
              </a:ext>
            </a:extLst>
          </p:cNvPr>
          <p:cNvCxnSpPr/>
          <p:nvPr/>
        </p:nvCxnSpPr>
        <p:spPr>
          <a:xfrm>
            <a:off x="6889750"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478ABCB-40D4-E008-D9A8-05E163801697}"/>
              </a:ext>
            </a:extLst>
          </p:cNvPr>
          <p:cNvCxnSpPr>
            <a:stCxn id="4" idx="5"/>
            <a:endCxn id="13" idx="1"/>
          </p:cNvCxnSpPr>
          <p:nvPr/>
        </p:nvCxnSpPr>
        <p:spPr>
          <a:xfrm>
            <a:off x="6657266" y="4599096"/>
            <a:ext cx="1211469" cy="75071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21AAB44-6756-6A52-E8C2-3FFEBDEF1A85}"/>
              </a:ext>
            </a:extLst>
          </p:cNvPr>
          <p:cNvCxnSpPr>
            <a:cxnSpLocks/>
          </p:cNvCxnSpPr>
          <p:nvPr/>
        </p:nvCxnSpPr>
        <p:spPr>
          <a:xfrm flipV="1">
            <a:off x="6769100" y="2543106"/>
            <a:ext cx="3298178" cy="121129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E84434C-E2DB-D567-320E-13995179BCB7}"/>
              </a:ext>
            </a:extLst>
          </p:cNvPr>
          <p:cNvCxnSpPr>
            <a:cxnSpLocks/>
          </p:cNvCxnSpPr>
          <p:nvPr/>
        </p:nvCxnSpPr>
        <p:spPr>
          <a:xfrm flipH="1">
            <a:off x="2187282" y="4345802"/>
            <a:ext cx="318390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A33EB50-703E-D9F7-9C08-27EF35AA3DC0}"/>
              </a:ext>
            </a:extLst>
          </p:cNvPr>
          <p:cNvSpPr/>
          <p:nvPr/>
        </p:nvSpPr>
        <p:spPr bwMode="auto">
          <a:xfrm>
            <a:off x="5302250"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Main</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cxnSp>
        <p:nvCxnSpPr>
          <p:cNvPr id="69" name="Straight Arrow Connector 68">
            <a:extLst>
              <a:ext uri="{FF2B5EF4-FFF2-40B4-BE49-F238E27FC236}">
                <a16:creationId xmlns:a16="http://schemas.microsoft.com/office/drawing/2014/main" id="{41D70F89-C0F7-ADAE-97A5-2D9AF2A5AE9D}"/>
              </a:ext>
            </a:extLst>
          </p:cNvPr>
          <p:cNvCxnSpPr>
            <a:cxnSpLocks/>
          </p:cNvCxnSpPr>
          <p:nvPr/>
        </p:nvCxnSpPr>
        <p:spPr>
          <a:xfrm>
            <a:off x="6820817" y="4345802"/>
            <a:ext cx="324646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Speech Bubble: Rectangle with Corners Rounded 2">
            <a:extLst>
              <a:ext uri="{FF2B5EF4-FFF2-40B4-BE49-F238E27FC236}">
                <a16:creationId xmlns:a16="http://schemas.microsoft.com/office/drawing/2014/main" id="{D08E945B-9F2D-01C7-9346-2732F7DB893D}"/>
              </a:ext>
            </a:extLst>
          </p:cNvPr>
          <p:cNvSpPr/>
          <p:nvPr/>
        </p:nvSpPr>
        <p:spPr bwMode="auto">
          <a:xfrm>
            <a:off x="313197" y="344100"/>
            <a:ext cx="3619500" cy="553998"/>
          </a:xfrm>
          <a:prstGeom prst="wedgeRoundRectCallout">
            <a:avLst>
              <a:gd name="adj1" fmla="val 32995"/>
              <a:gd name="adj2" fmla="val 15534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Application property</a:t>
            </a:r>
            <a:endParaRPr lang="en-DK" sz="2000" dirty="0" err="1">
              <a:solidFill>
                <a:srgbClr val="FFFFFF"/>
              </a:solidFill>
              <a:ea typeface="Segoe UI" pitchFamily="34" charset="0"/>
              <a:cs typeface="Segoe UI" pitchFamily="34" charset="0"/>
            </a:endParaRPr>
          </a:p>
        </p:txBody>
      </p:sp>
      <p:sp>
        <p:nvSpPr>
          <p:cNvPr id="7" name="Speech Bubble: Rectangle with Corners Rounded 6">
            <a:extLst>
              <a:ext uri="{FF2B5EF4-FFF2-40B4-BE49-F238E27FC236}">
                <a16:creationId xmlns:a16="http://schemas.microsoft.com/office/drawing/2014/main" id="{F31538CE-3159-E1A4-3977-23CF139BBBA3}"/>
              </a:ext>
            </a:extLst>
          </p:cNvPr>
          <p:cNvSpPr/>
          <p:nvPr/>
        </p:nvSpPr>
        <p:spPr bwMode="auto">
          <a:xfrm>
            <a:off x="4303255" y="125447"/>
            <a:ext cx="3956050" cy="553998"/>
          </a:xfrm>
          <a:prstGeom prst="wedgeRoundRectCallout">
            <a:avLst>
              <a:gd name="adj1" fmla="val 32674"/>
              <a:gd name="adj2" fmla="val 171389"/>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appDependencyProbingPaths</a:t>
            </a:r>
            <a:endParaRPr lang="en-DK" sz="2000" dirty="0" err="1">
              <a:solidFill>
                <a:srgbClr val="FFFFFF"/>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FDD39884-4979-1917-ED4C-A9A51EFC5F6F}"/>
              </a:ext>
            </a:extLst>
          </p:cNvPr>
          <p:cNvSpPr/>
          <p:nvPr/>
        </p:nvSpPr>
        <p:spPr bwMode="auto">
          <a:xfrm>
            <a:off x="9335252" y="3499214"/>
            <a:ext cx="2857500" cy="982691"/>
          </a:xfrm>
          <a:prstGeom prst="wedgeRoundRectCallout">
            <a:avLst>
              <a:gd name="adj1" fmla="val 10394"/>
              <a:gd name="adj2" fmla="val 104494"/>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Runtime package and </a:t>
            </a:r>
            <a:r>
              <a:rPr lang="en-US" sz="2000" dirty="0" err="1">
                <a:solidFill>
                  <a:srgbClr val="FFFFFF"/>
                </a:solidFill>
                <a:ea typeface="Segoe UI" pitchFamily="34" charset="0"/>
                <a:cs typeface="Segoe UI" pitchFamily="34" charset="0"/>
              </a:rPr>
              <a:t>installApps</a:t>
            </a:r>
            <a:endParaRPr lang="en-DK" sz="2000" dirty="0" err="1">
              <a:solidFill>
                <a:srgbClr val="FFFFFF"/>
              </a:solidFill>
              <a:ea typeface="Segoe UI" pitchFamily="34" charset="0"/>
              <a:cs typeface="Segoe UI" pitchFamily="34" charset="0"/>
            </a:endParaRPr>
          </a:p>
        </p:txBody>
      </p:sp>
      <p:sp>
        <p:nvSpPr>
          <p:cNvPr id="5" name="Speech Bubble: Rectangle with Corners Rounded 4">
            <a:extLst>
              <a:ext uri="{FF2B5EF4-FFF2-40B4-BE49-F238E27FC236}">
                <a16:creationId xmlns:a16="http://schemas.microsoft.com/office/drawing/2014/main" id="{3F47B0C9-7EB6-0833-AC53-F7785D9097A1}"/>
              </a:ext>
            </a:extLst>
          </p:cNvPr>
          <p:cNvSpPr/>
          <p:nvPr/>
        </p:nvSpPr>
        <p:spPr bwMode="auto">
          <a:xfrm>
            <a:off x="1553819" y="4460529"/>
            <a:ext cx="2442975" cy="553998"/>
          </a:xfrm>
          <a:prstGeom prst="wedgeRoundRectCallout">
            <a:avLst>
              <a:gd name="adj1" fmla="val 26352"/>
              <a:gd name="adj2" fmla="val 115797"/>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endParaRPr lang="en-DK" sz="2000" dirty="0" err="1">
              <a:solidFill>
                <a:srgbClr val="FFFFFF"/>
              </a:soli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696F9D7D-B8CE-1CA9-70EC-04B6DBF412D1}"/>
              </a:ext>
            </a:extLst>
          </p:cNvPr>
          <p:cNvSpPr/>
          <p:nvPr/>
        </p:nvSpPr>
        <p:spPr bwMode="auto">
          <a:xfrm>
            <a:off x="8411918" y="114653"/>
            <a:ext cx="3619500" cy="878690"/>
          </a:xfrm>
          <a:prstGeom prst="wedgeRoundRectCallout">
            <a:avLst>
              <a:gd name="adj1" fmla="val 19644"/>
              <a:gd name="adj2" fmla="val 13858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r>
              <a:rPr lang="en-US" sz="2000" dirty="0">
                <a:solidFill>
                  <a:srgbClr val="FFFFFF"/>
                </a:solidFill>
                <a:ea typeface="Segoe UI" pitchFamily="34" charset="0"/>
                <a:cs typeface="Segoe UI" pitchFamily="34" charset="0"/>
              </a:rPr>
              <a:t> or </a:t>
            </a:r>
            <a:r>
              <a:rPr lang="en-US" sz="2000" dirty="0" err="1">
                <a:solidFill>
                  <a:srgbClr val="FFFFFF"/>
                </a:solidFill>
                <a:ea typeface="Segoe UI" pitchFamily="34" charset="0"/>
                <a:cs typeface="Segoe UI" pitchFamily="34" charset="0"/>
              </a:rPr>
              <a:t>appDependencyProbingPaths</a:t>
            </a:r>
            <a:endParaRPr lang="en-DK" sz="2000" dirty="0" err="1">
              <a:solidFill>
                <a:srgbClr val="FFFFFF"/>
              </a:soli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A1F19613-6CE2-02B4-F0CE-3AE1EF106F01}"/>
              </a:ext>
            </a:extLst>
          </p:cNvPr>
          <p:cNvSpPr/>
          <p:nvPr/>
        </p:nvSpPr>
        <p:spPr bwMode="auto">
          <a:xfrm>
            <a:off x="4061284" y="4695051"/>
            <a:ext cx="1736020" cy="553998"/>
          </a:xfrm>
          <a:prstGeom prst="wedgeRoundRectCallout">
            <a:avLst>
              <a:gd name="adj1" fmla="val 42572"/>
              <a:gd name="adj2" fmla="val 112044"/>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Automatic</a:t>
            </a:r>
            <a:endParaRPr lang="en-DK" sz="2000" dirty="0" err="1">
              <a:solidFill>
                <a:srgbClr val="FFFFFF"/>
              </a:solidFill>
              <a:ea typeface="Segoe UI" pitchFamily="34" charset="0"/>
              <a:cs typeface="Segoe UI" pitchFamily="34" charset="0"/>
            </a:endParaRPr>
          </a:p>
        </p:txBody>
      </p:sp>
      <p:sp>
        <p:nvSpPr>
          <p:cNvPr id="18" name="Speech Bubble: Rectangle with Corners Rounded 17">
            <a:extLst>
              <a:ext uri="{FF2B5EF4-FFF2-40B4-BE49-F238E27FC236}">
                <a16:creationId xmlns:a16="http://schemas.microsoft.com/office/drawing/2014/main" id="{5003DA1F-D7C6-832E-91E2-53D29C670651}"/>
              </a:ext>
            </a:extLst>
          </p:cNvPr>
          <p:cNvSpPr/>
          <p:nvPr/>
        </p:nvSpPr>
        <p:spPr bwMode="auto">
          <a:xfrm>
            <a:off x="377294" y="2709407"/>
            <a:ext cx="3619500" cy="878690"/>
          </a:xfrm>
          <a:prstGeom prst="wedgeRoundRectCallout">
            <a:avLst>
              <a:gd name="adj1" fmla="val -26145"/>
              <a:gd name="adj2" fmla="val 24156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r>
              <a:rPr lang="en-US" sz="2000" dirty="0">
                <a:solidFill>
                  <a:srgbClr val="FFFFFF"/>
                </a:solidFill>
                <a:ea typeface="Segoe UI" pitchFamily="34" charset="0"/>
                <a:cs typeface="Segoe UI" pitchFamily="34" charset="0"/>
              </a:rPr>
              <a:t> or </a:t>
            </a:r>
            <a:r>
              <a:rPr lang="en-US" sz="2000" dirty="0" err="1">
                <a:solidFill>
                  <a:srgbClr val="FFFFFF"/>
                </a:solidFill>
                <a:ea typeface="Segoe UI" pitchFamily="34" charset="0"/>
                <a:cs typeface="Segoe UI" pitchFamily="34" charset="0"/>
              </a:rPr>
              <a:t>appDependencyProbingPaths</a:t>
            </a:r>
            <a:endParaRPr lang="en-DK" sz="2000" dirty="0" err="1">
              <a:solidFill>
                <a:srgbClr val="FFFFFF"/>
              </a:soli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E76846B2-7AD1-8F9C-C2F1-F64914149102}"/>
              </a:ext>
            </a:extLst>
          </p:cNvPr>
          <p:cNvGrpSpPr/>
          <p:nvPr/>
        </p:nvGrpSpPr>
        <p:grpSpPr>
          <a:xfrm>
            <a:off x="5218470" y="1670689"/>
            <a:ext cx="1755060" cy="1417813"/>
            <a:chOff x="5218470" y="1670689"/>
            <a:chExt cx="1755060" cy="1417813"/>
          </a:xfrm>
        </p:grpSpPr>
        <p:pic>
          <p:nvPicPr>
            <p:cNvPr id="14" name="Picture 13">
              <a:extLst>
                <a:ext uri="{FF2B5EF4-FFF2-40B4-BE49-F238E27FC236}">
                  <a16:creationId xmlns:a16="http://schemas.microsoft.com/office/drawing/2014/main" id="{7EA7E3BC-0997-2DD8-8514-473F5FDE9DCD}"/>
                </a:ext>
              </a:extLst>
            </p:cNvPr>
            <p:cNvPicPr>
              <a:picLocks noChangeAspect="1"/>
            </p:cNvPicPr>
            <p:nvPr/>
          </p:nvPicPr>
          <p:blipFill>
            <a:blip r:embed="rId2"/>
            <a:stretch>
              <a:fillRect/>
            </a:stretch>
          </p:blipFill>
          <p:spPr>
            <a:xfrm>
              <a:off x="5218470" y="1670689"/>
              <a:ext cx="1755060" cy="1417813"/>
            </a:xfrm>
            <a:prstGeom prst="rect">
              <a:avLst/>
            </a:prstGeom>
          </p:spPr>
        </p:pic>
        <p:sp>
          <p:nvSpPr>
            <p:cNvPr id="15" name="TextBox 14">
              <a:extLst>
                <a:ext uri="{FF2B5EF4-FFF2-40B4-BE49-F238E27FC236}">
                  <a16:creationId xmlns:a16="http://schemas.microsoft.com/office/drawing/2014/main" id="{A2EF341C-E67E-6DA6-3DC0-CA152A4D93EA}"/>
                </a:ext>
              </a:extLst>
            </p:cNvPr>
            <p:cNvSpPr txBox="1"/>
            <p:nvPr/>
          </p:nvSpPr>
          <p:spPr>
            <a:xfrm>
              <a:off x="5640840" y="2092380"/>
              <a:ext cx="985846" cy="861774"/>
            </a:xfrm>
            <a:prstGeom prst="rect">
              <a:avLst/>
            </a:prstGeom>
            <a:noFill/>
          </p:spPr>
          <p:txBody>
            <a:bodyPr wrap="none" lIns="0" tIns="0" rIns="0" bIns="0" rtlCol="0">
              <a:spAutoFit/>
            </a:bodyPr>
            <a:lstStyle/>
            <a:p>
              <a:pPr algn="ctr"/>
              <a:r>
                <a:rPr lang="en-US" sz="2000" dirty="0"/>
                <a:t>Zipped</a:t>
              </a:r>
            </a:p>
            <a:p>
              <a:pPr algn="ctr"/>
              <a:endParaRPr lang="en-US" sz="1400" dirty="0"/>
            </a:p>
            <a:p>
              <a:pPr algn="ctr"/>
              <a:r>
                <a:rPr lang="en-US" sz="2000" dirty="0"/>
                <a:t>App files</a:t>
              </a:r>
              <a:endParaRPr lang="en-DK" sz="2000" dirty="0" err="1"/>
            </a:p>
          </p:txBody>
        </p:sp>
      </p:grpSp>
      <p:cxnSp>
        <p:nvCxnSpPr>
          <p:cNvPr id="16" name="Straight Arrow Connector 15">
            <a:extLst>
              <a:ext uri="{FF2B5EF4-FFF2-40B4-BE49-F238E27FC236}">
                <a16:creationId xmlns:a16="http://schemas.microsoft.com/office/drawing/2014/main" id="{4CDC730C-171F-FF53-113C-78AA04695DD7}"/>
              </a:ext>
            </a:extLst>
          </p:cNvPr>
          <p:cNvCxnSpPr>
            <a:cxnSpLocks/>
          </p:cNvCxnSpPr>
          <p:nvPr/>
        </p:nvCxnSpPr>
        <p:spPr>
          <a:xfrm flipV="1">
            <a:off x="6096000" y="2954154"/>
            <a:ext cx="0" cy="3224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Speech Bubble: Rectangle with Corners Rounded 19">
            <a:extLst>
              <a:ext uri="{FF2B5EF4-FFF2-40B4-BE49-F238E27FC236}">
                <a16:creationId xmlns:a16="http://schemas.microsoft.com/office/drawing/2014/main" id="{26CD742F-BD08-CF98-29FA-78B63B35F1CF}"/>
              </a:ext>
            </a:extLst>
          </p:cNvPr>
          <p:cNvSpPr/>
          <p:nvPr/>
        </p:nvSpPr>
        <p:spPr bwMode="auto">
          <a:xfrm>
            <a:off x="4326125" y="943897"/>
            <a:ext cx="2442975" cy="553998"/>
          </a:xfrm>
          <a:prstGeom prst="wedgeRoundRectCallout">
            <a:avLst>
              <a:gd name="adj1" fmla="val 24433"/>
              <a:gd name="adj2" fmla="val 160235"/>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245088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5" grpId="0" animBg="1"/>
      <p:bldP spid="12" grpId="0" animBg="1"/>
      <p:bldP spid="9" grpId="0" animBg="1"/>
      <p:bldP spid="18" grpId="0"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F908-7EDF-B359-8920-1DE9177A65E3}"/>
              </a:ext>
            </a:extLst>
          </p:cNvPr>
          <p:cNvSpPr>
            <a:spLocks noGrp="1"/>
          </p:cNvSpPr>
          <p:nvPr>
            <p:ph type="title"/>
          </p:nvPr>
        </p:nvSpPr>
        <p:spPr/>
        <p:txBody>
          <a:bodyPr/>
          <a:lstStyle/>
          <a:p>
            <a:r>
              <a:rPr lang="en-US" dirty="0"/>
              <a:t>Dependency management ideas</a:t>
            </a:r>
            <a:endParaRPr lang="en-DK" dirty="0"/>
          </a:p>
        </p:txBody>
      </p:sp>
      <p:sp>
        <p:nvSpPr>
          <p:cNvPr id="3" name="Text Placeholder 2">
            <a:extLst>
              <a:ext uri="{FF2B5EF4-FFF2-40B4-BE49-F238E27FC236}">
                <a16:creationId xmlns:a16="http://schemas.microsoft.com/office/drawing/2014/main" id="{83C0F46B-15CF-473D-55E2-A44801DD8141}"/>
              </a:ext>
            </a:extLst>
          </p:cNvPr>
          <p:cNvSpPr>
            <a:spLocks noGrp="1"/>
          </p:cNvSpPr>
          <p:nvPr>
            <p:ph type="body" sz="quarter" idx="10"/>
          </p:nvPr>
        </p:nvSpPr>
        <p:spPr>
          <a:xfrm>
            <a:off x="586390" y="1434370"/>
            <a:ext cx="11018520" cy="3902607"/>
          </a:xfrm>
        </p:spPr>
        <p:txBody>
          <a:bodyPr/>
          <a:lstStyle/>
          <a:p>
            <a:r>
              <a:rPr lang="en-US" dirty="0"/>
              <a:t>Support NuGet or Azure Feeds to locate dependent apps</a:t>
            </a:r>
          </a:p>
          <a:p>
            <a:r>
              <a:rPr lang="en-US" dirty="0"/>
              <a:t>Get runtime packages of AppSource apps without major </a:t>
            </a:r>
            <a:r>
              <a:rPr lang="en-US" dirty="0" err="1"/>
              <a:t>hazzle</a:t>
            </a:r>
            <a:endParaRPr lang="en-US" dirty="0"/>
          </a:p>
          <a:p>
            <a:pPr lvl="1"/>
            <a:r>
              <a:rPr lang="en-US" dirty="0"/>
              <a:t>Maybe through NuGet or Azure Feeds</a:t>
            </a:r>
          </a:p>
          <a:p>
            <a:r>
              <a:rPr lang="en-US" dirty="0"/>
              <a:t>Include tests from dependencies to run during CI/CD</a:t>
            </a:r>
          </a:p>
          <a:p>
            <a:endParaRPr lang="en-US" dirty="0"/>
          </a:p>
          <a:p>
            <a:r>
              <a:rPr lang="en-US" dirty="0"/>
              <a:t>Some of those will come to a repository near you in the future</a:t>
            </a:r>
          </a:p>
          <a:p>
            <a:endParaRPr lang="en-US" dirty="0"/>
          </a:p>
          <a:p>
            <a:r>
              <a:rPr lang="en-US" dirty="0"/>
              <a:t>For the next tasks – the preview of AL-Go is required</a:t>
            </a:r>
            <a:endParaRPr lang="en-DK" dirty="0"/>
          </a:p>
        </p:txBody>
      </p:sp>
    </p:spTree>
    <p:extLst>
      <p:ext uri="{BB962C8B-B14F-4D97-AF65-F5344CB8AC3E}">
        <p14:creationId xmlns:p14="http://schemas.microsoft.com/office/powerpoint/2010/main" val="2227670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355234" cy="1107996"/>
          </a:xfrm>
        </p:spPr>
        <p:txBody>
          <a:bodyPr/>
          <a:lstStyle/>
          <a:p>
            <a:r>
              <a:rPr lang="en-US" dirty="0"/>
              <a:t>Section #1 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920903"/>
            <a:ext cx="7730309" cy="3016210"/>
          </a:xfrm>
        </p:spPr>
        <p:txBody>
          <a:bodyPr/>
          <a:lstStyle/>
          <a:p>
            <a:r>
              <a:rPr lang="en-US" dirty="0"/>
              <a:t>Getting started</a:t>
            </a:r>
          </a:p>
          <a:p>
            <a:pPr lvl="1"/>
            <a:r>
              <a:rPr lang="en-US" dirty="0"/>
              <a:t>What is GitHub?</a:t>
            </a:r>
          </a:p>
          <a:p>
            <a:pPr lvl="1"/>
            <a:r>
              <a:rPr lang="en-US" dirty="0"/>
              <a:t>GitHub vs. Azure DevOps</a:t>
            </a:r>
          </a:p>
          <a:p>
            <a:pPr lvl="1"/>
            <a:r>
              <a:rPr lang="en-US" dirty="0"/>
              <a:t>Working with GitHub</a:t>
            </a:r>
          </a:p>
          <a:p>
            <a:pPr lvl="1"/>
            <a:r>
              <a:rPr lang="en-US" dirty="0"/>
              <a:t>Personal vs. Organizational accounts</a:t>
            </a:r>
          </a:p>
          <a:p>
            <a:pPr lvl="1"/>
            <a:r>
              <a:rPr lang="en-US" dirty="0"/>
              <a:t>Free vs. paid plans</a:t>
            </a:r>
          </a:p>
          <a:p>
            <a:pPr lvl="1"/>
            <a:r>
              <a:rPr lang="en-US" dirty="0"/>
              <a:t>GitHub hosted runners vs. self hosted runners</a:t>
            </a:r>
          </a:p>
          <a:p>
            <a:pPr lvl="1"/>
            <a:r>
              <a:rPr lang="en-US" dirty="0"/>
              <a:t>GitHub settings for AL-Go for GitHub</a:t>
            </a:r>
          </a:p>
        </p:txBody>
      </p:sp>
    </p:spTree>
    <p:extLst>
      <p:ext uri="{BB962C8B-B14F-4D97-AF65-F5344CB8AC3E}">
        <p14:creationId xmlns:p14="http://schemas.microsoft.com/office/powerpoint/2010/main" val="304807802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another app in the same repository</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3902607"/>
          </a:xfrm>
        </p:spPr>
        <p:txBody>
          <a:bodyPr/>
          <a:lstStyle/>
          <a:p>
            <a:r>
              <a:rPr lang="en-US" dirty="0"/>
              <a:t>In VS Code</a:t>
            </a:r>
          </a:p>
          <a:p>
            <a:pPr lvl="1"/>
            <a:r>
              <a:rPr lang="en-US" dirty="0"/>
              <a:t>Use </a:t>
            </a:r>
            <a:r>
              <a:rPr lang="en-US" b="1" dirty="0" err="1"/>
              <a:t>Ctrl+Shift</a:t>
            </a:r>
            <a:r>
              <a:rPr lang="en-US" b="1" dirty="0"/>
              <a:t> P</a:t>
            </a:r>
            <a:r>
              <a:rPr lang="en-US" dirty="0"/>
              <a:t>, </a:t>
            </a:r>
            <a:r>
              <a:rPr lang="en-US" b="1" dirty="0" err="1"/>
              <a:t>AL:Go</a:t>
            </a:r>
            <a:r>
              <a:rPr lang="en-US" b="1" dirty="0"/>
              <a:t>!</a:t>
            </a:r>
          </a:p>
          <a:p>
            <a:pPr lvl="1"/>
            <a:r>
              <a:rPr lang="en-US" dirty="0"/>
              <a:t>Select </a:t>
            </a:r>
            <a:r>
              <a:rPr lang="en-US" b="1" dirty="0"/>
              <a:t>&lt;your project folder&gt;\App1Base</a:t>
            </a:r>
            <a:r>
              <a:rPr lang="en-US" dirty="0"/>
              <a:t> as location, select </a:t>
            </a:r>
            <a:r>
              <a:rPr lang="en-US" b="1" dirty="0"/>
              <a:t>target platform</a:t>
            </a:r>
          </a:p>
          <a:p>
            <a:pPr lvl="1"/>
            <a:r>
              <a:rPr lang="en-US" dirty="0"/>
              <a:t>Re-open </a:t>
            </a:r>
            <a:r>
              <a:rPr lang="en-US" b="1" dirty="0"/>
              <a:t>&lt;your project folder&gt;</a:t>
            </a:r>
            <a:endParaRPr lang="en-US" dirty="0"/>
          </a:p>
          <a:p>
            <a:pPr lvl="1"/>
            <a:r>
              <a:rPr lang="en-US" dirty="0"/>
              <a:t>Modify the </a:t>
            </a:r>
            <a:r>
              <a:rPr lang="en-US" b="1" dirty="0"/>
              <a:t>App1Base\HelloWorld.al</a:t>
            </a:r>
            <a:r>
              <a:rPr lang="en-US" dirty="0"/>
              <a:t>, rename the object and remove the message</a:t>
            </a:r>
          </a:p>
          <a:p>
            <a:pPr lvl="1"/>
            <a:r>
              <a:rPr lang="en-US" dirty="0"/>
              <a:t>Modify </a:t>
            </a:r>
            <a:r>
              <a:rPr lang="en-US" b="1" dirty="0"/>
              <a:t>App1Base\</a:t>
            </a:r>
            <a:r>
              <a:rPr lang="en-US" b="1" dirty="0" err="1"/>
              <a:t>app.json</a:t>
            </a:r>
            <a:r>
              <a:rPr lang="en-US" dirty="0"/>
              <a:t> and change the </a:t>
            </a:r>
            <a:r>
              <a:rPr lang="en-US" b="1" dirty="0"/>
              <a:t>publisher</a:t>
            </a:r>
          </a:p>
          <a:p>
            <a:pPr lvl="1"/>
            <a:r>
              <a:rPr lang="en-US" dirty="0"/>
              <a:t>Create a dependency in </a:t>
            </a:r>
            <a:r>
              <a:rPr lang="en-US" b="1" dirty="0"/>
              <a:t>App1\</a:t>
            </a:r>
            <a:r>
              <a:rPr lang="en-US" b="1" dirty="0" err="1"/>
              <a:t>app.json</a:t>
            </a:r>
            <a:r>
              <a:rPr lang="en-US" dirty="0"/>
              <a:t> to </a:t>
            </a:r>
            <a:r>
              <a:rPr lang="en-US" b="1" dirty="0"/>
              <a:t>App1Base</a:t>
            </a:r>
          </a:p>
          <a:p>
            <a:pPr lvl="1"/>
            <a:r>
              <a:rPr lang="en-US" b="1" dirty="0"/>
              <a:t>Commit</a:t>
            </a:r>
            <a:r>
              <a:rPr lang="en-US" dirty="0"/>
              <a:t> and </a:t>
            </a:r>
            <a:r>
              <a:rPr lang="en-US" b="1" dirty="0"/>
              <a:t>Push </a:t>
            </a:r>
            <a:r>
              <a:rPr lang="en-US" dirty="0"/>
              <a:t>your changes</a:t>
            </a:r>
          </a:p>
          <a:p>
            <a:r>
              <a:rPr lang="en-US" dirty="0"/>
              <a:t>In a browser</a:t>
            </a:r>
          </a:p>
          <a:p>
            <a:pPr lvl="1"/>
            <a:r>
              <a:rPr lang="en-US" dirty="0"/>
              <a:t>Monitor the </a:t>
            </a:r>
            <a:r>
              <a:rPr lang="en-US" b="1" dirty="0"/>
              <a:t>CI/CD </a:t>
            </a:r>
            <a:r>
              <a:rPr lang="en-US" dirty="0"/>
              <a:t>workflow</a:t>
            </a:r>
          </a:p>
        </p:txBody>
      </p:sp>
    </p:spTree>
    <p:extLst>
      <p:ext uri="{BB962C8B-B14F-4D97-AF65-F5344CB8AC3E}">
        <p14:creationId xmlns:p14="http://schemas.microsoft.com/office/powerpoint/2010/main" val="83398670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an app in another repository</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5232202"/>
          </a:xfrm>
        </p:spPr>
        <p:txBody>
          <a:bodyPr/>
          <a:lstStyle/>
          <a:p>
            <a:r>
              <a:rPr lang="en-US" dirty="0"/>
              <a:t>In your browser</a:t>
            </a:r>
          </a:p>
          <a:p>
            <a:pPr lvl="1"/>
            <a:r>
              <a:rPr lang="en-US" dirty="0"/>
              <a:t>Navigate to </a:t>
            </a:r>
            <a:r>
              <a:rPr lang="en-US" dirty="0">
                <a:hlinkClick r:id="rId3"/>
              </a:rPr>
              <a:t>https://aka.ms/AL-Go-PTE</a:t>
            </a:r>
            <a:r>
              <a:rPr lang="en-US" dirty="0"/>
              <a:t>, click </a:t>
            </a:r>
            <a:r>
              <a:rPr lang="en-US" b="1" dirty="0"/>
              <a:t>Use this template</a:t>
            </a:r>
          </a:p>
          <a:p>
            <a:pPr lvl="1"/>
            <a:r>
              <a:rPr lang="en-US" dirty="0"/>
              <a:t>Create a new </a:t>
            </a:r>
            <a:r>
              <a:rPr lang="en-US" b="1" dirty="0"/>
              <a:t>PTE</a:t>
            </a:r>
            <a:r>
              <a:rPr lang="en-US" dirty="0"/>
              <a:t> repository called </a:t>
            </a:r>
            <a:r>
              <a:rPr lang="en-US" b="1" dirty="0"/>
              <a:t>Common</a:t>
            </a:r>
            <a:r>
              <a:rPr lang="en-US" dirty="0"/>
              <a:t> in the same organization</a:t>
            </a:r>
            <a:endParaRPr lang="en-US" b="1" dirty="0"/>
          </a:p>
          <a:p>
            <a:pPr lvl="1"/>
            <a:r>
              <a:rPr lang="en-US" dirty="0"/>
              <a:t>Using the </a:t>
            </a:r>
            <a:r>
              <a:rPr lang="en-US" b="1" dirty="0"/>
              <a:t>Create a new app</a:t>
            </a:r>
            <a:r>
              <a:rPr lang="en-US" dirty="0"/>
              <a:t> workflow, create an app called </a:t>
            </a:r>
            <a:r>
              <a:rPr lang="en-US" b="1" dirty="0"/>
              <a:t>Common</a:t>
            </a:r>
          </a:p>
          <a:p>
            <a:pPr lvl="1"/>
            <a:r>
              <a:rPr lang="en-US" dirty="0"/>
              <a:t>When the workflow completes, modify </a:t>
            </a:r>
            <a:r>
              <a:rPr lang="en-US" b="1" dirty="0"/>
              <a:t>HelloWorld.al</a:t>
            </a:r>
          </a:p>
          <a:p>
            <a:pPr lvl="1"/>
            <a:r>
              <a:rPr lang="en-US" dirty="0"/>
              <a:t>Rename the </a:t>
            </a:r>
            <a:r>
              <a:rPr lang="en-US" b="1" dirty="0"/>
              <a:t>object</a:t>
            </a:r>
            <a:r>
              <a:rPr lang="en-US" dirty="0"/>
              <a:t> and remove the </a:t>
            </a:r>
            <a:r>
              <a:rPr lang="en-US" b="1" dirty="0"/>
              <a:t>message</a:t>
            </a:r>
          </a:p>
          <a:p>
            <a:pPr lvl="1"/>
            <a:r>
              <a:rPr lang="en-US" dirty="0"/>
              <a:t>Wait for the build to </a:t>
            </a:r>
            <a:r>
              <a:rPr lang="en-US" b="1" dirty="0"/>
              <a:t>complete</a:t>
            </a:r>
          </a:p>
          <a:p>
            <a:r>
              <a:rPr lang="en-US" dirty="0"/>
              <a:t>In VS Code</a:t>
            </a:r>
          </a:p>
          <a:p>
            <a:pPr lvl="1"/>
            <a:r>
              <a:rPr lang="en-US" dirty="0"/>
              <a:t>Create a dependency in </a:t>
            </a:r>
            <a:r>
              <a:rPr lang="en-US" b="1" dirty="0"/>
              <a:t>App1\</a:t>
            </a:r>
            <a:r>
              <a:rPr lang="en-US" b="1" dirty="0" err="1"/>
              <a:t>app.json</a:t>
            </a:r>
            <a:r>
              <a:rPr lang="en-US" dirty="0"/>
              <a:t> to </a:t>
            </a:r>
            <a:r>
              <a:rPr lang="en-US" b="1" dirty="0"/>
              <a:t>Common</a:t>
            </a:r>
          </a:p>
          <a:p>
            <a:pPr lvl="1"/>
            <a:r>
              <a:rPr lang="en-US" dirty="0"/>
              <a:t>In </a:t>
            </a:r>
            <a:r>
              <a:rPr lang="en-US" b="1" dirty="0"/>
              <a:t>.AL-Go\</a:t>
            </a:r>
            <a:r>
              <a:rPr lang="en-US" b="1" dirty="0" err="1"/>
              <a:t>settings.json</a:t>
            </a:r>
            <a:endParaRPr lang="en-US" b="1" dirty="0"/>
          </a:p>
          <a:p>
            <a:pPr lvl="2"/>
            <a:r>
              <a:rPr lang="en-US" dirty="0"/>
              <a:t>Add </a:t>
            </a:r>
            <a:r>
              <a:rPr lang="en-US" b="1" dirty="0" err="1"/>
              <a:t>appDependencyProbingPaths</a:t>
            </a:r>
            <a:endParaRPr lang="en-US" b="1" dirty="0"/>
          </a:p>
          <a:p>
            <a:pPr lvl="2"/>
            <a:r>
              <a:rPr lang="en-US" dirty="0"/>
              <a:t>Add </a:t>
            </a:r>
            <a:r>
              <a:rPr lang="en-US" b="1" dirty="0"/>
              <a:t>"</a:t>
            </a:r>
            <a:r>
              <a:rPr lang="en-US" b="1" dirty="0" err="1"/>
              <a:t>generateDependencyArtifact</a:t>
            </a:r>
            <a:r>
              <a:rPr lang="en-US" b="1" dirty="0"/>
              <a:t>":  true</a:t>
            </a:r>
          </a:p>
          <a:p>
            <a:pPr lvl="1"/>
            <a:r>
              <a:rPr lang="en-US" b="1" dirty="0"/>
              <a:t>Commit</a:t>
            </a:r>
            <a:r>
              <a:rPr lang="en-US" dirty="0"/>
              <a:t> and </a:t>
            </a:r>
            <a:r>
              <a:rPr lang="en-US" b="1" dirty="0"/>
              <a:t>Push </a:t>
            </a:r>
            <a:r>
              <a:rPr lang="en-US" dirty="0"/>
              <a:t>your changes</a:t>
            </a:r>
          </a:p>
          <a:p>
            <a:pPr lvl="1"/>
            <a:endParaRPr lang="en-US" dirty="0"/>
          </a:p>
        </p:txBody>
      </p:sp>
      <p:sp>
        <p:nvSpPr>
          <p:cNvPr id="6" name="TextBox 5">
            <a:extLst>
              <a:ext uri="{FF2B5EF4-FFF2-40B4-BE49-F238E27FC236}">
                <a16:creationId xmlns:a16="http://schemas.microsoft.com/office/drawing/2014/main" id="{70F7C746-46DD-4EC7-D887-B6F2AE984185}"/>
              </a:ext>
            </a:extLst>
          </p:cNvPr>
          <p:cNvSpPr txBox="1"/>
          <p:nvPr/>
        </p:nvSpPr>
        <p:spPr>
          <a:xfrm>
            <a:off x="5981700" y="5272767"/>
            <a:ext cx="6014467" cy="1508105"/>
          </a:xfrm>
          <a:prstGeom prst="rect">
            <a:avLst/>
          </a:prstGeom>
          <a:noFill/>
        </p:spPr>
        <p:txBody>
          <a:bodyPr wrap="none" lIns="0" tIns="0" rIns="0" bIns="0" rtlCol="0">
            <a:spAutoFit/>
          </a:bodyPr>
          <a:lstStyle/>
          <a:p>
            <a:pPr algn="l"/>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appDependencyProbingPaths</a:t>
            </a:r>
            <a:r>
              <a:rPr lang="en-US" sz="1400" dirty="0">
                <a:latin typeface="Courier New" panose="02070309020205020404" pitchFamily="49" charset="0"/>
                <a:cs typeface="Courier New" panose="02070309020205020404" pitchFamily="49" charset="0"/>
              </a:rPr>
              <a:t>": [</a:t>
            </a:r>
          </a:p>
          <a:p>
            <a:pPr algn="l"/>
            <a:r>
              <a:rPr lang="en-US" sz="1400" dirty="0">
                <a:latin typeface="Courier New" panose="02070309020205020404" pitchFamily="49" charset="0"/>
                <a:cs typeface="Courier New" panose="02070309020205020404" pitchFamily="49" charset="0"/>
              </a:rPr>
              <a:t>    {</a:t>
            </a:r>
          </a:p>
          <a:p>
            <a:pPr algn="l"/>
            <a:r>
              <a:rPr lang="en-US" sz="1400" dirty="0">
                <a:latin typeface="Courier New" panose="02070309020205020404" pitchFamily="49" charset="0"/>
                <a:cs typeface="Courier New" panose="02070309020205020404" pitchFamily="49" charset="0"/>
              </a:rPr>
              <a:t>        "repo": "https://github.com/</a:t>
            </a:r>
            <a:r>
              <a:rPr lang="en-US" sz="1400" dirty="0" err="1">
                <a:latin typeface="Courier New" panose="02070309020205020404" pitchFamily="49" charset="0"/>
                <a:cs typeface="Courier New" panose="02070309020205020404" pitchFamily="49" charset="0"/>
              </a:rPr>
              <a:t>FreundDKorg</a:t>
            </a:r>
            <a:r>
              <a:rPr lang="en-US" sz="1400" dirty="0">
                <a:latin typeface="Courier New" panose="02070309020205020404" pitchFamily="49" charset="0"/>
                <a:cs typeface="Courier New" panose="02070309020205020404" pitchFamily="49" charset="0"/>
              </a:rPr>
              <a:t>/common",</a:t>
            </a:r>
          </a:p>
          <a:p>
            <a:pPr algn="l"/>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release_status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latestBuild</a:t>
            </a:r>
            <a:r>
              <a:rPr lang="en-US" sz="1400" dirty="0">
                <a:latin typeface="Courier New" panose="02070309020205020404" pitchFamily="49" charset="0"/>
                <a:cs typeface="Courier New" panose="02070309020205020404" pitchFamily="49" charset="0"/>
              </a:rPr>
              <a:t>",</a:t>
            </a:r>
          </a:p>
          <a:p>
            <a:pPr algn="l"/>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AuthTokenSecret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GhTokenWorkflow</a:t>
            </a:r>
            <a:r>
              <a:rPr lang="en-US" sz="1400" dirty="0">
                <a:latin typeface="Courier New" panose="02070309020205020404" pitchFamily="49" charset="0"/>
                <a:cs typeface="Courier New" panose="02070309020205020404" pitchFamily="49" charset="0"/>
              </a:rPr>
              <a:t>"</a:t>
            </a:r>
          </a:p>
          <a:p>
            <a:pPr algn="l"/>
            <a:r>
              <a:rPr lang="en-US" sz="1400" dirty="0">
                <a:latin typeface="Courier New" panose="02070309020205020404" pitchFamily="49" charset="0"/>
                <a:cs typeface="Courier New" panose="02070309020205020404" pitchFamily="49" charset="0"/>
              </a:rPr>
              <a:t>    }</a:t>
            </a:r>
          </a:p>
          <a:p>
            <a:pPr algn="l"/>
            <a:r>
              <a:rPr lang="en-US" sz="1400" dirty="0">
                <a:latin typeface="Courier New" panose="02070309020205020404" pitchFamily="49" charset="0"/>
                <a:cs typeface="Courier New" panose="02070309020205020404" pitchFamily="49" charset="0"/>
              </a:rPr>
              <a:t>]</a:t>
            </a:r>
            <a:endParaRPr lang="en-DK" sz="1400" dirty="0" err="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153331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 public 3</a:t>
            </a:r>
            <a:r>
              <a:rPr lang="en-US" baseline="30000" dirty="0">
                <a:hlinkClick r:id="rId2"/>
              </a:rPr>
              <a:t>rd</a:t>
            </a:r>
            <a:r>
              <a:rPr lang="en-US" dirty="0">
                <a:hlinkClick r:id="rId2"/>
              </a:rPr>
              <a:t> party app</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4789003"/>
          </a:xfrm>
        </p:spPr>
        <p:txBody>
          <a:bodyPr/>
          <a:lstStyle/>
          <a:p>
            <a:r>
              <a:rPr lang="en-US" dirty="0"/>
              <a:t>In VS Code</a:t>
            </a:r>
          </a:p>
          <a:p>
            <a:pPr lvl="1"/>
            <a:r>
              <a:rPr lang="en-US" dirty="0"/>
              <a:t>Create a dependency in </a:t>
            </a:r>
            <a:r>
              <a:rPr lang="en-US" b="1" dirty="0"/>
              <a:t>App1Base\</a:t>
            </a:r>
            <a:r>
              <a:rPr lang="en-US" b="1" dirty="0" err="1"/>
              <a:t>app.json</a:t>
            </a:r>
            <a:r>
              <a:rPr lang="en-US" dirty="0"/>
              <a:t> to </a:t>
            </a:r>
            <a:r>
              <a:rPr lang="en-US" b="1" dirty="0" err="1"/>
              <a:t>PublicDependencyApp</a:t>
            </a:r>
            <a:endParaRPr lang="en-US" b="1" dirty="0"/>
          </a:p>
          <a:p>
            <a:pPr lvl="2"/>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"id": "1631b0e7-f7b2-429b-948d-318e375c66da",</a:t>
            </a:r>
          </a:p>
          <a:p>
            <a:pPr lvl="2"/>
            <a:r>
              <a:rPr lang="en-US" dirty="0">
                <a:latin typeface="Courier New" panose="02070309020205020404" pitchFamily="49" charset="0"/>
                <a:cs typeface="Courier New" panose="02070309020205020404" pitchFamily="49" charset="0"/>
              </a:rPr>
              <a:t>     "publisher": "Freddy",</a:t>
            </a:r>
          </a:p>
          <a:p>
            <a:pPr lvl="2"/>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PublicDependencyApp</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"version": "1.0.0.0"</a:t>
            </a:r>
          </a:p>
          <a:p>
            <a:pPr lvl="2"/>
            <a:r>
              <a:rPr lang="en-US" dirty="0">
                <a:latin typeface="Courier New" panose="02070309020205020404" pitchFamily="49" charset="0"/>
                <a:cs typeface="Courier New" panose="02070309020205020404" pitchFamily="49" charset="0"/>
              </a:rPr>
              <a:t>}</a:t>
            </a:r>
          </a:p>
          <a:p>
            <a:pPr lvl="1"/>
            <a:r>
              <a:rPr lang="en-US" dirty="0"/>
              <a:t>In </a:t>
            </a:r>
            <a:r>
              <a:rPr lang="en-US" b="1" dirty="0"/>
              <a:t>.AL-Go\</a:t>
            </a:r>
            <a:r>
              <a:rPr lang="en-US" b="1" dirty="0" err="1"/>
              <a:t>settings.json</a:t>
            </a:r>
            <a:r>
              <a:rPr lang="en-US" dirty="0"/>
              <a:t>, add </a:t>
            </a:r>
            <a:r>
              <a:rPr lang="en-US" b="1" dirty="0" err="1"/>
              <a:t>appDependencyProbingPaths</a:t>
            </a:r>
            <a:endParaRPr lang="en-US" b="1" dirty="0"/>
          </a:p>
          <a:p>
            <a:pPr lvl="2"/>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appDependencyProbingPaths</a:t>
            </a:r>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        "repo": "https://github.com/</a:t>
            </a:r>
            <a:r>
              <a:rPr lang="en-US" dirty="0" err="1">
                <a:latin typeface="Courier New" panose="02070309020205020404" pitchFamily="49" charset="0"/>
                <a:cs typeface="Courier New" panose="02070309020205020404" pitchFamily="49" charset="0"/>
              </a:rPr>
              <a:t>businesscentralapps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publicdependency</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a:t>
            </a:r>
          </a:p>
          <a:p>
            <a:pPr lvl="1"/>
            <a:r>
              <a:rPr lang="en-US" b="1" dirty="0"/>
              <a:t>Commit</a:t>
            </a:r>
            <a:r>
              <a:rPr lang="en-US" dirty="0"/>
              <a:t> and </a:t>
            </a:r>
            <a:r>
              <a:rPr lang="en-US" b="1" dirty="0"/>
              <a:t>Push </a:t>
            </a:r>
            <a:r>
              <a:rPr lang="en-US" dirty="0"/>
              <a:t>your changes</a:t>
            </a:r>
          </a:p>
        </p:txBody>
      </p:sp>
    </p:spTree>
    <p:extLst>
      <p:ext uri="{BB962C8B-B14F-4D97-AF65-F5344CB8AC3E}">
        <p14:creationId xmlns:p14="http://schemas.microsoft.com/office/powerpoint/2010/main" val="995197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 private 3</a:t>
            </a:r>
            <a:r>
              <a:rPr lang="en-US" baseline="30000" dirty="0">
                <a:hlinkClick r:id="rId2"/>
              </a:rPr>
              <a:t>rd</a:t>
            </a:r>
            <a:r>
              <a:rPr lang="en-US" dirty="0">
                <a:hlinkClick r:id="rId2"/>
              </a:rPr>
              <a:t> party app</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4444294"/>
          </a:xfrm>
        </p:spPr>
        <p:txBody>
          <a:bodyPr/>
          <a:lstStyle/>
          <a:p>
            <a:r>
              <a:rPr lang="en-US" dirty="0"/>
              <a:t>In VS Code</a:t>
            </a:r>
          </a:p>
          <a:p>
            <a:pPr lvl="1"/>
            <a:r>
              <a:rPr lang="en-US" dirty="0"/>
              <a:t>Create a dependency in </a:t>
            </a:r>
            <a:r>
              <a:rPr lang="en-US" b="1" dirty="0"/>
              <a:t>App1\</a:t>
            </a:r>
            <a:r>
              <a:rPr lang="en-US" b="1" dirty="0" err="1"/>
              <a:t>app.json</a:t>
            </a:r>
            <a:r>
              <a:rPr lang="en-US" dirty="0"/>
              <a:t> to </a:t>
            </a:r>
            <a:r>
              <a:rPr lang="en-US" b="1" dirty="0" err="1"/>
              <a:t>PrivateDependencyApp</a:t>
            </a:r>
            <a:endParaRPr lang="en-US" b="1" dirty="0"/>
          </a:p>
          <a:p>
            <a:pPr lvl="2"/>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"id": "afc4ea02-a561-4a0f-ad97-c2bb6f2bc0e3",</a:t>
            </a:r>
          </a:p>
          <a:p>
            <a:pPr lvl="2"/>
            <a:r>
              <a:rPr lang="en-US" dirty="0">
                <a:latin typeface="Courier New" panose="02070309020205020404" pitchFamily="49" charset="0"/>
                <a:cs typeface="Courier New" panose="02070309020205020404" pitchFamily="49" charset="0"/>
              </a:rPr>
              <a:t>     "publisher": "Freddy",</a:t>
            </a:r>
          </a:p>
          <a:p>
            <a:pPr lvl="2"/>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PrivateDependencyApp</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"version": "1.0.0.0"</a:t>
            </a:r>
          </a:p>
          <a:p>
            <a:pPr lvl="2"/>
            <a:r>
              <a:rPr lang="en-US" dirty="0">
                <a:latin typeface="Courier New" panose="02070309020205020404" pitchFamily="49" charset="0"/>
                <a:cs typeface="Courier New" panose="02070309020205020404" pitchFamily="49" charset="0"/>
              </a:rPr>
              <a:t>}</a:t>
            </a:r>
          </a:p>
          <a:p>
            <a:pPr lvl="1"/>
            <a:r>
              <a:rPr lang="en-US" dirty="0"/>
              <a:t>In </a:t>
            </a:r>
            <a:r>
              <a:rPr lang="en-US" b="1" dirty="0"/>
              <a:t>.AL-Go\</a:t>
            </a:r>
            <a:r>
              <a:rPr lang="en-US" b="1" dirty="0" err="1"/>
              <a:t>settings.json</a:t>
            </a:r>
            <a:r>
              <a:rPr lang="en-US" dirty="0"/>
              <a:t>, add </a:t>
            </a:r>
            <a:r>
              <a:rPr lang="en-US" b="1" dirty="0" err="1"/>
              <a:t>installApps</a:t>
            </a:r>
            <a:endParaRPr lang="en-US" b="1" dirty="0"/>
          </a:p>
          <a:p>
            <a:pPr lvl="2"/>
            <a:r>
              <a:rPr lang="sv-SE" dirty="0">
                <a:latin typeface="Courier New" panose="02070309020205020404" pitchFamily="49" charset="0"/>
                <a:cs typeface="Courier New" panose="02070309020205020404" pitchFamily="49" charset="0"/>
              </a:rPr>
              <a:t>"installApps":  [</a:t>
            </a:r>
          </a:p>
          <a:p>
            <a:pPr lvl="2"/>
            <a:r>
              <a:rPr lang="sv-SE" dirty="0">
                <a:latin typeface="Courier New" panose="02070309020205020404" pitchFamily="49" charset="0"/>
                <a:cs typeface="Courier New" panose="02070309020205020404" pitchFamily="49" charset="0"/>
              </a:rPr>
              <a:t>"https://businesscentralapps.blob.core.windows.net/privatedependency/preview/privatedependency-apps.zip?&lt;sastoken&gt;"</a:t>
            </a:r>
          </a:p>
          <a:p>
            <a:pPr lvl="2"/>
            <a:r>
              <a:rPr lang="sv-SE"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lvl="1"/>
            <a:r>
              <a:rPr lang="en-US" b="1" dirty="0"/>
              <a:t>Commit</a:t>
            </a:r>
            <a:r>
              <a:rPr lang="en-US" dirty="0"/>
              <a:t> and </a:t>
            </a:r>
            <a:r>
              <a:rPr lang="en-US" b="1" dirty="0"/>
              <a:t>Push </a:t>
            </a:r>
            <a:r>
              <a:rPr lang="en-US" dirty="0"/>
              <a:t>your changes</a:t>
            </a:r>
          </a:p>
        </p:txBody>
      </p:sp>
      <p:sp>
        <p:nvSpPr>
          <p:cNvPr id="4" name="TextBox 3">
            <a:extLst>
              <a:ext uri="{FF2B5EF4-FFF2-40B4-BE49-F238E27FC236}">
                <a16:creationId xmlns:a16="http://schemas.microsoft.com/office/drawing/2014/main" id="{31FA6310-C4E1-4D47-26AE-6D242A97E2C0}"/>
              </a:ext>
            </a:extLst>
          </p:cNvPr>
          <p:cNvSpPr txBox="1"/>
          <p:nvPr/>
        </p:nvSpPr>
        <p:spPr>
          <a:xfrm>
            <a:off x="3049860" y="6031468"/>
            <a:ext cx="10276876" cy="738664"/>
          </a:xfrm>
          <a:prstGeom prst="rect">
            <a:avLst/>
          </a:prstGeom>
          <a:noFill/>
        </p:spPr>
        <p:txBody>
          <a:bodyPr wrap="square" lIns="0" tIns="0" rIns="0" bIns="0" rtlCol="0">
            <a:spAutoFit/>
          </a:bodyPr>
          <a:lstStyle/>
          <a:p>
            <a:pPr algn="l"/>
            <a:r>
              <a:rPr lang="en-US" sz="2000" dirty="0"/>
              <a:t>&lt;</a:t>
            </a:r>
            <a:r>
              <a:rPr lang="en-US" sz="2000" dirty="0" err="1"/>
              <a:t>sastoken</a:t>
            </a:r>
            <a:r>
              <a:rPr lang="en-US" sz="2000" dirty="0"/>
              <a:t>&gt; for this blob is:</a:t>
            </a:r>
          </a:p>
          <a:p>
            <a:pPr algn="l"/>
            <a:r>
              <a:rPr lang="sv-SE" sz="1400" dirty="0">
                <a:latin typeface="Courier New" panose="02070309020205020404" pitchFamily="49" charset="0"/>
                <a:cs typeface="Courier New" panose="02070309020205020404" pitchFamily="49" charset="0"/>
              </a:rPr>
              <a:t>sv=2021-04-10&amp;st=2022-09-09T02%3A17%3A38Z&amp;se=2023-09-10T02%3A17%3A00Z&amp;sr=b&amp;sp=r&amp;sig=g%2FpbeWPaYnvDNVh4RjuVDo5gqXKXbA7g%2Bphqh9%2FntYQ%3D</a:t>
            </a:r>
            <a:endParaRPr lang="en-DK" sz="1400" dirty="0" err="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681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8B72-D9AD-58DD-AE7F-87767A7DF4A1}"/>
              </a:ext>
            </a:extLst>
          </p:cNvPr>
          <p:cNvSpPr>
            <a:spLocks noGrp="1"/>
          </p:cNvSpPr>
          <p:nvPr>
            <p:ph type="title"/>
          </p:nvPr>
        </p:nvSpPr>
        <p:spPr>
          <a:xfrm>
            <a:off x="588262" y="457200"/>
            <a:ext cx="11603737" cy="553998"/>
          </a:xfrm>
        </p:spPr>
        <p:txBody>
          <a:bodyPr/>
          <a:lstStyle/>
          <a:p>
            <a:r>
              <a:rPr lang="en-US" dirty="0">
                <a:hlinkClick r:id="rId2"/>
              </a:rPr>
              <a:t>TASK: Dependency to apps in a .zip file in the repository</a:t>
            </a:r>
            <a:endParaRPr lang="en-DK" dirty="0"/>
          </a:p>
        </p:txBody>
      </p:sp>
      <p:sp>
        <p:nvSpPr>
          <p:cNvPr id="3" name="Text Placeholder 2">
            <a:extLst>
              <a:ext uri="{FF2B5EF4-FFF2-40B4-BE49-F238E27FC236}">
                <a16:creationId xmlns:a16="http://schemas.microsoft.com/office/drawing/2014/main" id="{13B260C0-AAF4-03F8-6B3C-D11850A92C5B}"/>
              </a:ext>
            </a:extLst>
          </p:cNvPr>
          <p:cNvSpPr>
            <a:spLocks noGrp="1"/>
          </p:cNvSpPr>
          <p:nvPr>
            <p:ph type="body" sz="quarter" idx="10"/>
          </p:nvPr>
        </p:nvSpPr>
        <p:spPr>
          <a:xfrm>
            <a:off x="586390" y="1434370"/>
            <a:ext cx="11018520" cy="5232202"/>
          </a:xfrm>
        </p:spPr>
        <p:txBody>
          <a:bodyPr/>
          <a:lstStyle/>
          <a:p>
            <a:r>
              <a:rPr lang="en-US" dirty="0"/>
              <a:t>In VS Code</a:t>
            </a:r>
          </a:p>
          <a:p>
            <a:pPr lvl="1"/>
            <a:r>
              <a:rPr lang="en-US" dirty="0"/>
              <a:t>Create a dependency in </a:t>
            </a:r>
            <a:r>
              <a:rPr lang="en-US" b="1" dirty="0"/>
              <a:t>App1\</a:t>
            </a:r>
            <a:r>
              <a:rPr lang="en-US" b="1" dirty="0" err="1"/>
              <a:t>app.json</a:t>
            </a:r>
            <a:r>
              <a:rPr lang="en-US" dirty="0"/>
              <a:t> to </a:t>
            </a:r>
            <a:r>
              <a:rPr lang="en-US" b="1" dirty="0" err="1"/>
              <a:t>BingMaps.PTE</a:t>
            </a:r>
            <a:endParaRPr lang="en-US" b="1" dirty="0"/>
          </a:p>
          <a:p>
            <a:pPr lvl="2"/>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"id":  "165d73c1-39a4-4fb6-85a5-925edc1684fb",</a:t>
            </a:r>
          </a:p>
          <a:p>
            <a:pPr lvl="2"/>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BingMaps.PTE</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"publisher":  "Freddy Kristiansen",</a:t>
            </a:r>
          </a:p>
          <a:p>
            <a:pPr lvl="2"/>
            <a:r>
              <a:rPr lang="en-US" dirty="0">
                <a:latin typeface="Courier New" panose="02070309020205020404" pitchFamily="49" charset="0"/>
                <a:cs typeface="Courier New" panose="02070309020205020404" pitchFamily="49" charset="0"/>
              </a:rPr>
              <a:t>    "version":  "4.1.0.0"                        </a:t>
            </a:r>
          </a:p>
          <a:p>
            <a:pPr lvl="2"/>
            <a:r>
              <a:rPr lang="en-US" dirty="0">
                <a:latin typeface="Courier New" panose="02070309020205020404" pitchFamily="49" charset="0"/>
                <a:cs typeface="Courier New" panose="02070309020205020404" pitchFamily="49" charset="0"/>
              </a:rPr>
              <a:t>}</a:t>
            </a:r>
          </a:p>
          <a:p>
            <a:pPr lvl="1"/>
            <a:r>
              <a:rPr lang="en-US" dirty="0"/>
              <a:t>In </a:t>
            </a:r>
            <a:r>
              <a:rPr lang="en-US" b="1" dirty="0"/>
              <a:t>.AL-Go\</a:t>
            </a:r>
            <a:r>
              <a:rPr lang="en-US" b="1" dirty="0" err="1"/>
              <a:t>settings.json</a:t>
            </a:r>
            <a:r>
              <a:rPr lang="en-US" dirty="0"/>
              <a:t>, add an entry to </a:t>
            </a:r>
            <a:r>
              <a:rPr lang="en-US" b="1" dirty="0" err="1"/>
              <a:t>installApps</a:t>
            </a:r>
            <a:endParaRPr lang="en-US" b="1" dirty="0"/>
          </a:p>
          <a:p>
            <a:pPr lvl="2"/>
            <a:r>
              <a:rPr lang="sv-SE" dirty="0">
                <a:latin typeface="Courier New" panose="02070309020205020404" pitchFamily="49" charset="0"/>
                <a:cs typeface="Courier New" panose="02070309020205020404" pitchFamily="49" charset="0"/>
              </a:rPr>
              <a:t>"Dependencies\\*.zip"</a:t>
            </a:r>
            <a:endParaRPr lang="en-US" dirty="0">
              <a:latin typeface="Courier New" panose="02070309020205020404" pitchFamily="49" charset="0"/>
              <a:cs typeface="Courier New" panose="02070309020205020404" pitchFamily="49" charset="0"/>
            </a:endParaRPr>
          </a:p>
          <a:p>
            <a:pPr lvl="1"/>
            <a:r>
              <a:rPr lang="en-US" dirty="0"/>
              <a:t>Create a folder called </a:t>
            </a:r>
            <a:r>
              <a:rPr lang="en-US" b="1" dirty="0"/>
              <a:t>Dependencies</a:t>
            </a:r>
          </a:p>
          <a:p>
            <a:pPr lvl="2"/>
            <a:r>
              <a:rPr lang="en-US" dirty="0"/>
              <a:t>Download the </a:t>
            </a:r>
            <a:r>
              <a:rPr lang="en-US" b="1" dirty="0" err="1"/>
              <a:t>BingMaps.PTE</a:t>
            </a:r>
            <a:r>
              <a:rPr lang="en-US" dirty="0"/>
              <a:t> here</a:t>
            </a:r>
          </a:p>
          <a:p>
            <a:pPr lvl="2"/>
            <a:r>
              <a:rPr lang="en-US" b="1" dirty="0">
                <a:hlinkClick r:id="rId3"/>
              </a:rPr>
              <a:t>https://businesscentralapps.blob.core.windows.net/bingmaps-pte/latest/bingmaps-pte-apps.zip</a:t>
            </a:r>
            <a:endParaRPr lang="en-US" b="1" dirty="0"/>
          </a:p>
          <a:p>
            <a:pPr lvl="2"/>
            <a:r>
              <a:rPr lang="en-US" dirty="0"/>
              <a:t>Place the .zip file in the </a:t>
            </a:r>
            <a:r>
              <a:rPr lang="en-US" b="1" dirty="0"/>
              <a:t>Dependencies</a:t>
            </a:r>
            <a:r>
              <a:rPr lang="en-US" dirty="0"/>
              <a:t> folder</a:t>
            </a:r>
          </a:p>
          <a:p>
            <a:pPr lvl="1"/>
            <a:r>
              <a:rPr lang="en-US" b="1" dirty="0"/>
              <a:t>Commit</a:t>
            </a:r>
            <a:r>
              <a:rPr lang="en-US" dirty="0"/>
              <a:t> and </a:t>
            </a:r>
            <a:r>
              <a:rPr lang="en-US" b="1" dirty="0"/>
              <a:t>Push </a:t>
            </a:r>
            <a:r>
              <a:rPr lang="en-US" dirty="0"/>
              <a:t>your changes</a:t>
            </a:r>
          </a:p>
          <a:p>
            <a:pPr lvl="2"/>
            <a:r>
              <a:rPr lang="en-US" dirty="0"/>
              <a:t>Monitor the CI/CD workflow</a:t>
            </a:r>
          </a:p>
        </p:txBody>
      </p:sp>
    </p:spTree>
    <p:extLst>
      <p:ext uri="{BB962C8B-B14F-4D97-AF65-F5344CB8AC3E}">
        <p14:creationId xmlns:p14="http://schemas.microsoft.com/office/powerpoint/2010/main" val="365491533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a:t>
            </a:r>
            <a:r>
              <a:rPr lang="en-US"/>
              <a:t>– Continuous</a:t>
            </a:r>
            <a:r>
              <a:rPr lang="en-US" dirty="0"/>
              <a:t>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095298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p:txBody>
          <a:bodyPr/>
          <a:lstStyle/>
          <a:p>
            <a:r>
              <a:rPr lang="en-US" dirty="0"/>
              <a:t>Release Management in AL-Go for GitHub</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018520" cy="4567404"/>
          </a:xfrm>
        </p:spPr>
        <p:txBody>
          <a:bodyPr/>
          <a:lstStyle/>
          <a:p>
            <a:r>
              <a:rPr lang="en-US" dirty="0"/>
              <a:t>Release management is of course much more than releasing code</a:t>
            </a:r>
          </a:p>
          <a:p>
            <a:endParaRPr lang="en-US" dirty="0"/>
          </a:p>
          <a:p>
            <a:r>
              <a:rPr lang="en-US" dirty="0"/>
              <a:t>Here’s what AL-Go for GitHub can do for you</a:t>
            </a:r>
          </a:p>
          <a:p>
            <a:pPr lvl="1"/>
            <a:r>
              <a:rPr lang="en-US" dirty="0"/>
              <a:t>Draft and Prerelease</a:t>
            </a:r>
          </a:p>
          <a:p>
            <a:pPr lvl="1"/>
            <a:r>
              <a:rPr lang="en-US" dirty="0"/>
              <a:t>Creating release branches</a:t>
            </a:r>
          </a:p>
          <a:p>
            <a:pPr lvl="1"/>
            <a:r>
              <a:rPr lang="en-US" dirty="0"/>
              <a:t>Incrementing version numbers in all apps</a:t>
            </a:r>
          </a:p>
          <a:p>
            <a:pPr lvl="1"/>
            <a:r>
              <a:rPr lang="en-US" dirty="0"/>
              <a:t>Tagging the release</a:t>
            </a:r>
          </a:p>
          <a:p>
            <a:pPr lvl="1"/>
            <a:r>
              <a:rPr lang="en-US" dirty="0"/>
              <a:t>Using latest released bits as previous build for future builds</a:t>
            </a:r>
          </a:p>
          <a:p>
            <a:r>
              <a:rPr lang="en-US" dirty="0"/>
              <a:t>Beside that, GitHub supports</a:t>
            </a:r>
          </a:p>
          <a:p>
            <a:pPr lvl="1"/>
            <a:r>
              <a:rPr lang="en-US" dirty="0"/>
              <a:t>Issues, projects, discussions and a lot of other stuff to assist in this process</a:t>
            </a:r>
          </a:p>
          <a:p>
            <a:pPr lvl="1"/>
            <a:endParaRPr lang="en-US" dirty="0"/>
          </a:p>
        </p:txBody>
      </p:sp>
    </p:spTree>
    <p:extLst>
      <p:ext uri="{BB962C8B-B14F-4D97-AF65-F5344CB8AC3E}">
        <p14:creationId xmlns:p14="http://schemas.microsoft.com/office/powerpoint/2010/main" val="166625036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a:xfrm>
            <a:off x="588263" y="457200"/>
            <a:ext cx="11018520" cy="553998"/>
          </a:xfrm>
        </p:spPr>
        <p:txBody>
          <a:bodyPr/>
          <a:lstStyle/>
          <a:p>
            <a:r>
              <a:rPr lang="en-US" dirty="0">
                <a:hlinkClick r:id="rId2"/>
              </a:rPr>
              <a:t>TASK: Create a Release</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018520" cy="5010602"/>
          </a:xfrm>
        </p:spPr>
        <p:txBody>
          <a:bodyPr/>
          <a:lstStyle/>
          <a:p>
            <a:r>
              <a:rPr lang="en-US" dirty="0"/>
              <a:t>In your repository, run the Create release workflow</a:t>
            </a:r>
          </a:p>
          <a:p>
            <a:pPr lvl="1"/>
            <a:r>
              <a:rPr lang="en-US" dirty="0"/>
              <a:t>Set </a:t>
            </a:r>
            <a:r>
              <a:rPr lang="en-US" b="1" dirty="0"/>
              <a:t>Name </a:t>
            </a:r>
            <a:r>
              <a:rPr lang="en-US" dirty="0"/>
              <a:t>of the release to </a:t>
            </a:r>
            <a:r>
              <a:rPr lang="en-US" b="1" dirty="0"/>
              <a:t>1.0</a:t>
            </a:r>
          </a:p>
          <a:p>
            <a:pPr lvl="1"/>
            <a:r>
              <a:rPr lang="en-US" dirty="0"/>
              <a:t>Set </a:t>
            </a:r>
            <a:r>
              <a:rPr lang="en-US" b="1" dirty="0"/>
              <a:t>Tag</a:t>
            </a:r>
            <a:r>
              <a:rPr lang="en-US" dirty="0"/>
              <a:t> of the release to </a:t>
            </a:r>
            <a:r>
              <a:rPr lang="en-US" b="1" dirty="0"/>
              <a:t>1.0.0</a:t>
            </a:r>
            <a:r>
              <a:rPr lang="en-US" dirty="0"/>
              <a:t> (must be semver.org)</a:t>
            </a:r>
          </a:p>
          <a:p>
            <a:pPr lvl="1"/>
            <a:r>
              <a:rPr lang="en-US" dirty="0"/>
              <a:t>Set </a:t>
            </a:r>
            <a:r>
              <a:rPr lang="en-US" b="1" dirty="0"/>
              <a:t>Create Release Branch </a:t>
            </a:r>
            <a:r>
              <a:rPr lang="en-US" dirty="0"/>
              <a:t>to </a:t>
            </a:r>
            <a:r>
              <a:rPr lang="en-US" b="1" dirty="0"/>
              <a:t>Y</a:t>
            </a:r>
          </a:p>
          <a:p>
            <a:pPr lvl="1"/>
            <a:r>
              <a:rPr lang="en-US" dirty="0"/>
              <a:t>Set </a:t>
            </a:r>
            <a:r>
              <a:rPr lang="en-US" b="1" dirty="0"/>
              <a:t>New Version Number </a:t>
            </a:r>
            <a:r>
              <a:rPr lang="en-US" dirty="0"/>
              <a:t>in main branch to </a:t>
            </a:r>
            <a:r>
              <a:rPr lang="en-US" b="1" dirty="0"/>
              <a:t>+0.1</a:t>
            </a:r>
          </a:p>
          <a:p>
            <a:pPr lvl="1"/>
            <a:r>
              <a:rPr lang="en-US" dirty="0"/>
              <a:t>Click </a:t>
            </a:r>
            <a:r>
              <a:rPr lang="en-US" b="1" dirty="0"/>
              <a:t>Run workflow</a:t>
            </a:r>
          </a:p>
          <a:p>
            <a:r>
              <a:rPr lang="en-US" dirty="0"/>
              <a:t>In your repository</a:t>
            </a:r>
          </a:p>
          <a:p>
            <a:pPr lvl="1"/>
            <a:r>
              <a:rPr lang="en-US" dirty="0"/>
              <a:t>Inspect the </a:t>
            </a:r>
            <a:r>
              <a:rPr lang="en-US" b="1" dirty="0"/>
              <a:t>Pull Request</a:t>
            </a:r>
          </a:p>
          <a:p>
            <a:pPr lvl="1"/>
            <a:r>
              <a:rPr lang="en-US" dirty="0"/>
              <a:t>Inspect the </a:t>
            </a:r>
            <a:r>
              <a:rPr lang="en-US" b="1" dirty="0"/>
              <a:t>release</a:t>
            </a:r>
            <a:r>
              <a:rPr lang="en-US" dirty="0"/>
              <a:t> and the </a:t>
            </a:r>
            <a:r>
              <a:rPr lang="en-US" b="1" dirty="0"/>
              <a:t>tag</a:t>
            </a:r>
          </a:p>
          <a:p>
            <a:pPr lvl="1"/>
            <a:r>
              <a:rPr lang="en-US" dirty="0"/>
              <a:t>Inspect the </a:t>
            </a:r>
            <a:r>
              <a:rPr lang="en-US" b="1" dirty="0"/>
              <a:t>release branch</a:t>
            </a:r>
          </a:p>
          <a:p>
            <a:pPr lvl="1"/>
            <a:r>
              <a:rPr lang="en-US" dirty="0"/>
              <a:t>Merge the pull request and </a:t>
            </a:r>
            <a:r>
              <a:rPr lang="en-US" b="1" dirty="0"/>
              <a:t>wait</a:t>
            </a:r>
            <a:r>
              <a:rPr lang="en-US" dirty="0"/>
              <a:t> for the </a:t>
            </a:r>
            <a:r>
              <a:rPr lang="en-US" b="1" dirty="0"/>
              <a:t>CI/CD </a:t>
            </a:r>
            <a:r>
              <a:rPr lang="en-US" dirty="0"/>
              <a:t>workflow to complete</a:t>
            </a:r>
          </a:p>
          <a:p>
            <a:pPr lvl="1"/>
            <a:r>
              <a:rPr lang="en-US" dirty="0"/>
              <a:t>Inspect </a:t>
            </a:r>
            <a:r>
              <a:rPr lang="en-US" b="1" dirty="0"/>
              <a:t>artifacts </a:t>
            </a:r>
            <a:r>
              <a:rPr lang="en-US" dirty="0"/>
              <a:t>and </a:t>
            </a:r>
            <a:r>
              <a:rPr lang="en-US" b="1" dirty="0"/>
              <a:t>versions</a:t>
            </a:r>
          </a:p>
          <a:p>
            <a:pPr lvl="1"/>
            <a:endParaRPr lang="en-DK" dirty="0"/>
          </a:p>
        </p:txBody>
      </p:sp>
    </p:spTree>
    <p:extLst>
      <p:ext uri="{BB962C8B-B14F-4D97-AF65-F5344CB8AC3E}">
        <p14:creationId xmlns:p14="http://schemas.microsoft.com/office/powerpoint/2010/main" val="358102116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18E-0657-2C7D-CB5D-878B0EC783BE}"/>
              </a:ext>
            </a:extLst>
          </p:cNvPr>
          <p:cNvSpPr>
            <a:spLocks noGrp="1"/>
          </p:cNvSpPr>
          <p:nvPr>
            <p:ph type="title"/>
          </p:nvPr>
        </p:nvSpPr>
        <p:spPr/>
        <p:txBody>
          <a:bodyPr/>
          <a:lstStyle/>
          <a:p>
            <a:r>
              <a:rPr lang="en-US" dirty="0"/>
              <a:t>Publish to FAT / Production</a:t>
            </a:r>
            <a:endParaRPr lang="en-DK" dirty="0"/>
          </a:p>
        </p:txBody>
      </p:sp>
      <p:sp>
        <p:nvSpPr>
          <p:cNvPr id="3" name="Text Placeholder 2">
            <a:extLst>
              <a:ext uri="{FF2B5EF4-FFF2-40B4-BE49-F238E27FC236}">
                <a16:creationId xmlns:a16="http://schemas.microsoft.com/office/drawing/2014/main" id="{0E2DC595-B819-2669-2914-449878B22576}"/>
              </a:ext>
            </a:extLst>
          </p:cNvPr>
          <p:cNvSpPr>
            <a:spLocks noGrp="1"/>
          </p:cNvSpPr>
          <p:nvPr>
            <p:ph type="body" sz="quarter" idx="10"/>
          </p:nvPr>
        </p:nvSpPr>
        <p:spPr>
          <a:xfrm>
            <a:off x="586390" y="1434370"/>
            <a:ext cx="11605610" cy="4419671"/>
          </a:xfrm>
        </p:spPr>
        <p:txBody>
          <a:bodyPr/>
          <a:lstStyle/>
          <a:p>
            <a:r>
              <a:rPr lang="en-US" dirty="0"/>
              <a:t>Currently, continuous deployment only works on sandbox environments</a:t>
            </a:r>
          </a:p>
          <a:p>
            <a:r>
              <a:rPr lang="en-US" dirty="0"/>
              <a:t>Publishing to FAT or PROD environments is done via a workflow</a:t>
            </a:r>
          </a:p>
          <a:p>
            <a:pPr lvl="1"/>
            <a:r>
              <a:rPr lang="en-US" dirty="0"/>
              <a:t>By default, the workflow publishes the current release</a:t>
            </a:r>
          </a:p>
          <a:p>
            <a:pPr lvl="1"/>
            <a:r>
              <a:rPr lang="en-US" dirty="0"/>
              <a:t>You can also deploy a prerelease, the latest build or even a specific version</a:t>
            </a:r>
          </a:p>
          <a:p>
            <a:pPr lvl="1"/>
            <a:r>
              <a:rPr lang="en-US" dirty="0"/>
              <a:t>But… - be careful – know what you are doing</a:t>
            </a:r>
          </a:p>
          <a:p>
            <a:r>
              <a:rPr lang="en-US" dirty="0"/>
              <a:t>Recommended flow</a:t>
            </a:r>
          </a:p>
          <a:p>
            <a:pPr lvl="1"/>
            <a:r>
              <a:rPr lang="en-US" dirty="0"/>
              <a:t>Develop and run automated tests until done.</a:t>
            </a:r>
          </a:p>
          <a:p>
            <a:pPr lvl="1"/>
            <a:r>
              <a:rPr lang="en-US" dirty="0"/>
              <a:t>Run continuous Deployment to QA environment with every build.</a:t>
            </a:r>
          </a:p>
          <a:p>
            <a:pPr lvl="1"/>
            <a:r>
              <a:rPr lang="en-US" dirty="0"/>
              <a:t>Release to pre-release and publish pre-release to FAT</a:t>
            </a:r>
          </a:p>
          <a:p>
            <a:pPr lvl="1"/>
            <a:r>
              <a:rPr lang="en-US" dirty="0"/>
              <a:t>Fix bugs in pre-release branch, re-publish to FAT</a:t>
            </a:r>
          </a:p>
          <a:p>
            <a:pPr lvl="1"/>
            <a:r>
              <a:rPr lang="en-US" dirty="0"/>
              <a:t>Release and publish current to FAT and PROD</a:t>
            </a:r>
            <a:endParaRPr lang="en-DK" dirty="0"/>
          </a:p>
        </p:txBody>
      </p:sp>
    </p:spTree>
    <p:extLst>
      <p:ext uri="{BB962C8B-B14F-4D97-AF65-F5344CB8AC3E}">
        <p14:creationId xmlns:p14="http://schemas.microsoft.com/office/powerpoint/2010/main" val="28388554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18E-0657-2C7D-CB5D-878B0EC783BE}"/>
              </a:ext>
            </a:extLst>
          </p:cNvPr>
          <p:cNvSpPr>
            <a:spLocks noGrp="1"/>
          </p:cNvSpPr>
          <p:nvPr>
            <p:ph type="title"/>
          </p:nvPr>
        </p:nvSpPr>
        <p:spPr/>
        <p:txBody>
          <a:bodyPr/>
          <a:lstStyle/>
          <a:p>
            <a:r>
              <a:rPr lang="en-US" dirty="0">
                <a:hlinkClick r:id="rId2"/>
              </a:rPr>
              <a:t>TASK: Publish your app to FAT</a:t>
            </a:r>
            <a:endParaRPr lang="en-DK" dirty="0"/>
          </a:p>
        </p:txBody>
      </p:sp>
      <p:sp>
        <p:nvSpPr>
          <p:cNvPr id="3" name="Text Placeholder 2">
            <a:extLst>
              <a:ext uri="{FF2B5EF4-FFF2-40B4-BE49-F238E27FC236}">
                <a16:creationId xmlns:a16="http://schemas.microsoft.com/office/drawing/2014/main" id="{0E2DC595-B819-2669-2914-449878B22576}"/>
              </a:ext>
            </a:extLst>
          </p:cNvPr>
          <p:cNvSpPr>
            <a:spLocks noGrp="1"/>
          </p:cNvSpPr>
          <p:nvPr>
            <p:ph type="body" sz="quarter" idx="10"/>
          </p:nvPr>
        </p:nvSpPr>
        <p:spPr>
          <a:xfrm>
            <a:off x="586390" y="1434370"/>
            <a:ext cx="11018520" cy="4345805"/>
          </a:xfrm>
        </p:spPr>
        <p:txBody>
          <a:bodyPr/>
          <a:lstStyle/>
          <a:p>
            <a:r>
              <a:rPr lang="en-US" dirty="0"/>
              <a:t>Pre-requisites</a:t>
            </a:r>
          </a:p>
          <a:p>
            <a:pPr lvl="1"/>
            <a:r>
              <a:rPr lang="en-US" dirty="0"/>
              <a:t>A </a:t>
            </a:r>
            <a:r>
              <a:rPr lang="en-US" b="1" dirty="0"/>
              <a:t>Final Acceptance Test </a:t>
            </a:r>
            <a:r>
              <a:rPr lang="en-US" dirty="0"/>
              <a:t>(FAT) and a </a:t>
            </a:r>
            <a:r>
              <a:rPr lang="en-US" b="1" dirty="0"/>
              <a:t>production</a:t>
            </a:r>
            <a:r>
              <a:rPr lang="en-US" dirty="0"/>
              <a:t> environment for Business Central</a:t>
            </a:r>
          </a:p>
          <a:p>
            <a:r>
              <a:rPr lang="en-US" dirty="0"/>
              <a:t>In your repository, modify </a:t>
            </a:r>
            <a:r>
              <a:rPr lang="en-US" b="1" dirty="0"/>
              <a:t>.</a:t>
            </a:r>
            <a:r>
              <a:rPr lang="en-US" b="1" dirty="0" err="1"/>
              <a:t>github</a:t>
            </a:r>
            <a:r>
              <a:rPr lang="en-US" b="1" dirty="0"/>
              <a:t>/AL-Go-</a:t>
            </a:r>
            <a:r>
              <a:rPr lang="en-US" b="1" dirty="0" err="1"/>
              <a:t>Settings.json</a:t>
            </a:r>
            <a:endParaRPr lang="en-US" b="1" dirty="0"/>
          </a:p>
          <a:p>
            <a:pPr lvl="1"/>
            <a:r>
              <a:rPr lang="en-US" dirty="0"/>
              <a:t>Add your environments to the array (</a:t>
            </a:r>
            <a:r>
              <a:rPr lang="en-US" b="1" dirty="0"/>
              <a:t>FAT</a:t>
            </a:r>
            <a:r>
              <a:rPr lang="en-US" dirty="0"/>
              <a:t> and </a:t>
            </a:r>
            <a:r>
              <a:rPr lang="en-US" b="1" dirty="0"/>
              <a:t>PROD</a:t>
            </a:r>
            <a:r>
              <a:rPr lang="en-US" dirty="0"/>
              <a:t>)</a:t>
            </a:r>
          </a:p>
          <a:p>
            <a:pPr lvl="2"/>
            <a:r>
              <a:rPr lang="en-US" dirty="0"/>
              <a:t>Decorate FAT environments with </a:t>
            </a:r>
            <a:r>
              <a:rPr lang="en-US" b="1" dirty="0"/>
              <a:t>“ (FAT)”</a:t>
            </a:r>
            <a:r>
              <a:rPr lang="en-US" dirty="0"/>
              <a:t> and the production environments with </a:t>
            </a:r>
            <a:r>
              <a:rPr lang="en-US" b="1" dirty="0"/>
              <a:t>“ (PROD)”</a:t>
            </a:r>
          </a:p>
          <a:p>
            <a:pPr lvl="1"/>
            <a:r>
              <a:rPr lang="en-US" dirty="0"/>
              <a:t>Set </a:t>
            </a:r>
            <a:r>
              <a:rPr lang="en-US" b="1" dirty="0" err="1"/>
              <a:t>FAT_AuthContextSecretName</a:t>
            </a:r>
            <a:r>
              <a:rPr lang="en-US" dirty="0"/>
              <a:t> and </a:t>
            </a:r>
            <a:r>
              <a:rPr lang="en-US" b="1" dirty="0" err="1"/>
              <a:t>PROD_AuthContextSecretName</a:t>
            </a:r>
            <a:r>
              <a:rPr lang="en-US" dirty="0"/>
              <a:t> to </a:t>
            </a:r>
            <a:r>
              <a:rPr lang="en-US" b="1" dirty="0" err="1"/>
              <a:t>QA_AuthContext</a:t>
            </a:r>
            <a:endParaRPr lang="en-US" b="1" dirty="0"/>
          </a:p>
          <a:p>
            <a:pPr lvl="1"/>
            <a:r>
              <a:rPr lang="en-US" b="1" dirty="0"/>
              <a:t>Commit</a:t>
            </a:r>
            <a:r>
              <a:rPr lang="en-US" dirty="0"/>
              <a:t> and </a:t>
            </a:r>
            <a:r>
              <a:rPr lang="en-US" b="1" dirty="0"/>
              <a:t>push </a:t>
            </a:r>
            <a:r>
              <a:rPr lang="en-US" dirty="0"/>
              <a:t>your changes</a:t>
            </a:r>
          </a:p>
          <a:p>
            <a:r>
              <a:rPr lang="en-US" dirty="0"/>
              <a:t>In your repository</a:t>
            </a:r>
          </a:p>
          <a:p>
            <a:pPr lvl="1"/>
            <a:r>
              <a:rPr lang="en-US" dirty="0"/>
              <a:t>Select </a:t>
            </a:r>
            <a:r>
              <a:rPr lang="en-US" b="1" dirty="0"/>
              <a:t>Actions</a:t>
            </a:r>
            <a:r>
              <a:rPr lang="en-US" dirty="0"/>
              <a:t> -&gt; </a:t>
            </a:r>
            <a:r>
              <a:rPr lang="en-US" b="1" dirty="0"/>
              <a:t>Publish To Environment</a:t>
            </a:r>
            <a:r>
              <a:rPr lang="en-US" dirty="0"/>
              <a:t>, click </a:t>
            </a:r>
            <a:r>
              <a:rPr lang="en-US" b="1" dirty="0"/>
              <a:t>Run Workflow</a:t>
            </a:r>
          </a:p>
          <a:p>
            <a:pPr lvl="1"/>
            <a:r>
              <a:rPr lang="en-US" dirty="0"/>
              <a:t>Enter </a:t>
            </a:r>
            <a:r>
              <a:rPr lang="en-US" b="1" dirty="0"/>
              <a:t>FAT</a:t>
            </a:r>
            <a:r>
              <a:rPr lang="en-US" dirty="0"/>
              <a:t> in environment mask and click </a:t>
            </a:r>
            <a:r>
              <a:rPr lang="en-US" b="1" dirty="0"/>
              <a:t>Run Workflow</a:t>
            </a:r>
          </a:p>
          <a:p>
            <a:pPr lvl="1"/>
            <a:endParaRPr lang="en-DK" dirty="0"/>
          </a:p>
        </p:txBody>
      </p:sp>
    </p:spTree>
    <p:extLst>
      <p:ext uri="{BB962C8B-B14F-4D97-AF65-F5344CB8AC3E}">
        <p14:creationId xmlns:p14="http://schemas.microsoft.com/office/powerpoint/2010/main" val="5678821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95EA35-4EF8-C9AD-438E-EA6036B2F490}"/>
              </a:ext>
            </a:extLst>
          </p:cNvPr>
          <p:cNvSpPr>
            <a:spLocks noGrp="1"/>
          </p:cNvSpPr>
          <p:nvPr>
            <p:ph type="title"/>
          </p:nvPr>
        </p:nvSpPr>
        <p:spPr/>
        <p:txBody>
          <a:bodyPr/>
          <a:lstStyle/>
          <a:p>
            <a:r>
              <a:rPr lang="en-US" dirty="0"/>
              <a:t>What is GitHub?</a:t>
            </a:r>
            <a:endParaRPr lang="en-DK" dirty="0"/>
          </a:p>
        </p:txBody>
      </p:sp>
      <p:sp>
        <p:nvSpPr>
          <p:cNvPr id="4" name="Text Placeholder 3">
            <a:extLst>
              <a:ext uri="{FF2B5EF4-FFF2-40B4-BE49-F238E27FC236}">
                <a16:creationId xmlns:a16="http://schemas.microsoft.com/office/drawing/2014/main" id="{AAC432A4-3F33-CFA8-303B-2BEF4C2AB027}"/>
              </a:ext>
            </a:extLst>
          </p:cNvPr>
          <p:cNvSpPr>
            <a:spLocks noGrp="1"/>
          </p:cNvSpPr>
          <p:nvPr>
            <p:ph type="body" sz="quarter" idx="10"/>
          </p:nvPr>
        </p:nvSpPr>
        <p:spPr>
          <a:xfrm>
            <a:off x="586390" y="1434370"/>
            <a:ext cx="11605610" cy="2412968"/>
          </a:xfrm>
        </p:spPr>
        <p:txBody>
          <a:bodyPr/>
          <a:lstStyle/>
          <a:p>
            <a:r>
              <a:rPr lang="en-US" dirty="0"/>
              <a:t>GitHub is a code hosting platform for collaboration and version control.</a:t>
            </a:r>
          </a:p>
          <a:p>
            <a:r>
              <a:rPr lang="en-US" dirty="0"/>
              <a:t>Built for developers, inspired by the way you work.</a:t>
            </a:r>
          </a:p>
          <a:p>
            <a:r>
              <a:rPr lang="en-US" dirty="0"/>
              <a:t>From open source to business, you can host and review code, manage projects, and build software alongside 83 million developers.</a:t>
            </a:r>
          </a:p>
          <a:p>
            <a:r>
              <a:rPr lang="en-US" dirty="0"/>
              <a:t>Owned by Microsoft, who is heavily investing in evolving GitHub.</a:t>
            </a:r>
            <a:endParaRPr lang="en-DK" dirty="0"/>
          </a:p>
        </p:txBody>
      </p:sp>
    </p:spTree>
    <p:extLst>
      <p:ext uri="{BB962C8B-B14F-4D97-AF65-F5344CB8AC3E}">
        <p14:creationId xmlns:p14="http://schemas.microsoft.com/office/powerpoint/2010/main" val="2612412763"/>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13FBC3-ED7B-4B32-9244-A432E85CE4A7}"/>
              </a:ext>
            </a:extLst>
          </p:cNvPr>
          <p:cNvSpPr>
            <a:spLocks noGrp="1"/>
          </p:cNvSpPr>
          <p:nvPr>
            <p:ph type="title"/>
          </p:nvPr>
        </p:nvSpPr>
        <p:spPr/>
        <p:txBody>
          <a:bodyPr/>
          <a:lstStyle/>
          <a:p>
            <a:r>
              <a:rPr lang="da-DK" dirty="0"/>
              <a:t>Versioning of AL-Go for GitHub (not your apps)</a:t>
            </a:r>
            <a:endParaRPr lang="en-DK" dirty="0"/>
          </a:p>
        </p:txBody>
      </p:sp>
      <p:sp>
        <p:nvSpPr>
          <p:cNvPr id="3" name="Pladsholder til indhold 2">
            <a:extLst>
              <a:ext uri="{FF2B5EF4-FFF2-40B4-BE49-F238E27FC236}">
                <a16:creationId xmlns:a16="http://schemas.microsoft.com/office/drawing/2014/main" id="{2BE68E76-F79E-428C-95E3-E8DD2BE396DA}"/>
              </a:ext>
            </a:extLst>
          </p:cNvPr>
          <p:cNvSpPr>
            <a:spLocks noGrp="1"/>
          </p:cNvSpPr>
          <p:nvPr>
            <p:ph idx="1"/>
          </p:nvPr>
        </p:nvSpPr>
        <p:spPr>
          <a:xfrm>
            <a:off x="584200" y="1435503"/>
            <a:ext cx="11018520" cy="4965297"/>
          </a:xfrm>
        </p:spPr>
        <p:txBody>
          <a:bodyPr/>
          <a:lstStyle/>
          <a:p>
            <a:pPr marL="0" indent="0">
              <a:buNone/>
            </a:pPr>
            <a:r>
              <a:rPr lang="da-DK" dirty="0"/>
              <a:t>Using a template </a:t>
            </a:r>
            <a:r>
              <a:rPr lang="da-DK" dirty="0" err="1"/>
              <a:t>simply</a:t>
            </a:r>
            <a:r>
              <a:rPr lang="da-DK" dirty="0"/>
              <a:t> </a:t>
            </a:r>
            <a:r>
              <a:rPr lang="da-DK" dirty="0" err="1"/>
              <a:t>copies</a:t>
            </a:r>
            <a:r>
              <a:rPr lang="da-DK" dirty="0"/>
              <a:t> the </a:t>
            </a:r>
            <a:r>
              <a:rPr lang="da-DK" dirty="0" err="1"/>
              <a:t>repository</a:t>
            </a:r>
            <a:endParaRPr lang="da-DK" dirty="0"/>
          </a:p>
          <a:p>
            <a:pPr marL="228600" lvl="1" indent="0">
              <a:buNone/>
            </a:pPr>
            <a:r>
              <a:rPr lang="da-DK" dirty="0"/>
              <a:t>With a reference to the template</a:t>
            </a:r>
          </a:p>
          <a:p>
            <a:pPr marL="0" indent="0">
              <a:buNone/>
            </a:pPr>
            <a:r>
              <a:rPr lang="da-DK" dirty="0"/>
              <a:t>Workflows points to a </a:t>
            </a:r>
            <a:r>
              <a:rPr lang="da-DK" dirty="0" err="1"/>
              <a:t>specific</a:t>
            </a:r>
            <a:r>
              <a:rPr lang="da-DK" dirty="0"/>
              <a:t> version of actions</a:t>
            </a:r>
          </a:p>
          <a:p>
            <a:pPr marL="228600" lvl="1" indent="0">
              <a:buNone/>
            </a:pPr>
            <a:r>
              <a:rPr lang="da-DK" dirty="0"/>
              <a:t>Main </a:t>
            </a:r>
            <a:r>
              <a:rPr lang="da-DK" dirty="0" err="1"/>
              <a:t>branch</a:t>
            </a:r>
            <a:r>
              <a:rPr lang="da-DK" dirty="0"/>
              <a:t> in AL-Go-Actions is not </a:t>
            </a:r>
            <a:r>
              <a:rPr lang="da-DK" dirty="0" err="1"/>
              <a:t>referenced</a:t>
            </a:r>
            <a:endParaRPr lang="da-DK" dirty="0"/>
          </a:p>
          <a:p>
            <a:pPr marL="0" indent="0">
              <a:buNone/>
            </a:pPr>
            <a:r>
              <a:rPr lang="da-DK" dirty="0"/>
              <a:t>With </a:t>
            </a:r>
            <a:r>
              <a:rPr lang="da-DK" dirty="0" err="1"/>
              <a:t>every</a:t>
            </a:r>
            <a:r>
              <a:rPr lang="da-DK" dirty="0"/>
              <a:t> </a:t>
            </a:r>
            <a:r>
              <a:rPr lang="da-DK" dirty="0" err="1"/>
              <a:t>build</a:t>
            </a:r>
            <a:r>
              <a:rPr lang="da-DK" dirty="0"/>
              <a:t> the template is </a:t>
            </a:r>
            <a:r>
              <a:rPr lang="da-DK" dirty="0" err="1"/>
              <a:t>checked</a:t>
            </a:r>
            <a:r>
              <a:rPr lang="da-DK" dirty="0"/>
              <a:t> for </a:t>
            </a:r>
            <a:r>
              <a:rPr lang="da-DK" dirty="0" err="1"/>
              <a:t>updates</a:t>
            </a:r>
            <a:endParaRPr lang="da-DK" dirty="0"/>
          </a:p>
          <a:p>
            <a:pPr marL="228600" lvl="1" indent="0">
              <a:buNone/>
            </a:pPr>
            <a:r>
              <a:rPr lang="da-DK" dirty="0"/>
              <a:t>Notification </a:t>
            </a:r>
            <a:r>
              <a:rPr lang="da-DK" dirty="0" err="1"/>
              <a:t>if</a:t>
            </a:r>
            <a:r>
              <a:rPr lang="da-DK" dirty="0"/>
              <a:t> </a:t>
            </a:r>
            <a:r>
              <a:rPr lang="da-DK" dirty="0" err="1"/>
              <a:t>changes</a:t>
            </a:r>
            <a:r>
              <a:rPr lang="da-DK" dirty="0"/>
              <a:t> to workflows or references</a:t>
            </a:r>
          </a:p>
          <a:p>
            <a:pPr marL="0" indent="0">
              <a:buNone/>
            </a:pPr>
            <a:r>
              <a:rPr lang="da-DK" dirty="0"/>
              <a:t>Update AL-Go System Files</a:t>
            </a:r>
          </a:p>
          <a:p>
            <a:pPr marL="228600" lvl="1" indent="0">
              <a:buNone/>
            </a:pPr>
            <a:r>
              <a:rPr lang="da-DK" dirty="0"/>
              <a:t>By running a workflow</a:t>
            </a:r>
          </a:p>
          <a:p>
            <a:pPr marL="0" indent="0">
              <a:buNone/>
            </a:pPr>
            <a:endParaRPr lang="da-DK" dirty="0"/>
          </a:p>
          <a:p>
            <a:pPr marL="0" indent="0">
              <a:buNone/>
            </a:pPr>
            <a:endParaRPr lang="da-DK" dirty="0"/>
          </a:p>
          <a:p>
            <a:pPr marL="0" indent="0">
              <a:buNone/>
            </a:pPr>
            <a:endParaRPr lang="en-DK" dirty="0"/>
          </a:p>
        </p:txBody>
      </p:sp>
      <p:pic>
        <p:nvPicPr>
          <p:cNvPr id="5" name="Billede 4">
            <a:extLst>
              <a:ext uri="{FF2B5EF4-FFF2-40B4-BE49-F238E27FC236}">
                <a16:creationId xmlns:a16="http://schemas.microsoft.com/office/drawing/2014/main" id="{745D03AA-4241-4D35-B2B4-F2924F4093F7}"/>
              </a:ext>
            </a:extLst>
          </p:cNvPr>
          <p:cNvPicPr>
            <a:picLocks noChangeAspect="1"/>
          </p:cNvPicPr>
          <p:nvPr/>
        </p:nvPicPr>
        <p:blipFill>
          <a:blip r:embed="rId2"/>
          <a:stretch>
            <a:fillRect/>
          </a:stretch>
        </p:blipFill>
        <p:spPr>
          <a:xfrm>
            <a:off x="7924204" y="1579291"/>
            <a:ext cx="4267796" cy="752580"/>
          </a:xfrm>
          <a:prstGeom prst="rect">
            <a:avLst/>
          </a:prstGeom>
        </p:spPr>
      </p:pic>
      <p:pic>
        <p:nvPicPr>
          <p:cNvPr id="7" name="Billede 6">
            <a:extLst>
              <a:ext uri="{FF2B5EF4-FFF2-40B4-BE49-F238E27FC236}">
                <a16:creationId xmlns:a16="http://schemas.microsoft.com/office/drawing/2014/main" id="{EB18816E-97CC-4D8F-A527-9EDBE86E77F3}"/>
              </a:ext>
            </a:extLst>
          </p:cNvPr>
          <p:cNvPicPr>
            <a:picLocks noChangeAspect="1"/>
          </p:cNvPicPr>
          <p:nvPr/>
        </p:nvPicPr>
        <p:blipFill>
          <a:blip r:embed="rId3"/>
          <a:stretch>
            <a:fillRect/>
          </a:stretch>
        </p:blipFill>
        <p:spPr>
          <a:xfrm>
            <a:off x="9021085" y="3405567"/>
            <a:ext cx="2581635" cy="543001"/>
          </a:xfrm>
          <a:prstGeom prst="rect">
            <a:avLst/>
          </a:prstGeom>
        </p:spPr>
      </p:pic>
      <p:pic>
        <p:nvPicPr>
          <p:cNvPr id="9" name="Billede 8">
            <a:extLst>
              <a:ext uri="{FF2B5EF4-FFF2-40B4-BE49-F238E27FC236}">
                <a16:creationId xmlns:a16="http://schemas.microsoft.com/office/drawing/2014/main" id="{98E274C1-2A64-4C64-BD28-D6AE4CF9C7D8}"/>
              </a:ext>
            </a:extLst>
          </p:cNvPr>
          <p:cNvPicPr>
            <a:picLocks noChangeAspect="1"/>
          </p:cNvPicPr>
          <p:nvPr/>
        </p:nvPicPr>
        <p:blipFill>
          <a:blip r:embed="rId4"/>
          <a:stretch>
            <a:fillRect/>
          </a:stretch>
        </p:blipFill>
        <p:spPr>
          <a:xfrm>
            <a:off x="8630587" y="2620309"/>
            <a:ext cx="3258005" cy="390580"/>
          </a:xfrm>
          <a:prstGeom prst="rect">
            <a:avLst/>
          </a:prstGeom>
        </p:spPr>
      </p:pic>
      <p:pic>
        <p:nvPicPr>
          <p:cNvPr id="12" name="Billede 11">
            <a:extLst>
              <a:ext uri="{FF2B5EF4-FFF2-40B4-BE49-F238E27FC236}">
                <a16:creationId xmlns:a16="http://schemas.microsoft.com/office/drawing/2014/main" id="{12BB8F76-A80C-4C98-9930-AB129F8324C2}"/>
              </a:ext>
            </a:extLst>
          </p:cNvPr>
          <p:cNvPicPr>
            <a:picLocks noChangeAspect="1"/>
          </p:cNvPicPr>
          <p:nvPr/>
        </p:nvPicPr>
        <p:blipFill>
          <a:blip r:embed="rId5"/>
          <a:stretch>
            <a:fillRect/>
          </a:stretch>
        </p:blipFill>
        <p:spPr>
          <a:xfrm>
            <a:off x="7924204" y="4320429"/>
            <a:ext cx="2067213" cy="362001"/>
          </a:xfrm>
          <a:prstGeom prst="rect">
            <a:avLst/>
          </a:prstGeom>
        </p:spPr>
      </p:pic>
    </p:spTree>
    <p:extLst>
      <p:ext uri="{BB962C8B-B14F-4D97-AF65-F5344CB8AC3E}">
        <p14:creationId xmlns:p14="http://schemas.microsoft.com/office/powerpoint/2010/main" val="4233603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ktangel 17">
            <a:extLst>
              <a:ext uri="{FF2B5EF4-FFF2-40B4-BE49-F238E27FC236}">
                <a16:creationId xmlns:a16="http://schemas.microsoft.com/office/drawing/2014/main" id="{A0D91267-47ED-4FB3-AED4-9C20201EC6AE}"/>
              </a:ext>
            </a:extLst>
          </p:cNvPr>
          <p:cNvSpPr/>
          <p:nvPr/>
        </p:nvSpPr>
        <p:spPr bwMode="auto">
          <a:xfrm>
            <a:off x="7781731" y="5053428"/>
            <a:ext cx="4152434" cy="1157865"/>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err="1">
                <a:solidFill>
                  <a:srgbClr val="FFFFFF"/>
                </a:solidFill>
                <a:ea typeface="Segoe UI" pitchFamily="34" charset="0"/>
                <a:cs typeface="Segoe UI" pitchFamily="34" charset="0"/>
              </a:rPr>
              <a:t>businesscentraldemos</a:t>
            </a:r>
            <a:r>
              <a:rPr lang="en-US" sz="1800" dirty="0">
                <a:solidFill>
                  <a:srgbClr val="FFFFFF"/>
                </a:solidFill>
                <a:ea typeface="Segoe UI" pitchFamily="34" charset="0"/>
                <a:cs typeface="Segoe UI" pitchFamily="34" charset="0"/>
              </a:rPr>
              <a:t>/app1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Template: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al-go-pte</a:t>
            </a:r>
            <a:r>
              <a:rPr lang="en-US" sz="1200" dirty="0">
                <a:solidFill>
                  <a:srgbClr val="FFFFFF"/>
                </a:solidFill>
                <a:ea typeface="Segoe UI" pitchFamily="34" charset="0"/>
                <a:cs typeface="Segoe UI" pitchFamily="34" charset="0"/>
              </a:rPr>
              <a:t>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Using: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a:t>
            </a:r>
            <a:r>
              <a:rPr lang="en-US" sz="1200" dirty="0">
                <a:solidFill>
                  <a:srgbClr val="FFFFFF"/>
                </a:solidFill>
                <a:ea typeface="Segoe UI" pitchFamily="34" charset="0"/>
                <a:cs typeface="Segoe UI" pitchFamily="34" charset="0"/>
              </a:rPr>
              <a:t>-actions @ v0.1</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New AL-Go System Files Exists!</a:t>
            </a:r>
            <a:endParaRPr lang="en-DK" sz="1800" dirty="0" err="1">
              <a:solidFill>
                <a:srgbClr val="FFFFFF"/>
              </a:solidFill>
              <a:ea typeface="Segoe UI" pitchFamily="34" charset="0"/>
              <a:cs typeface="Segoe UI" pitchFamily="34" charset="0"/>
            </a:endParaRPr>
          </a:p>
        </p:txBody>
      </p:sp>
      <p:sp>
        <p:nvSpPr>
          <p:cNvPr id="24" name="Rektangel 23">
            <a:extLst>
              <a:ext uri="{FF2B5EF4-FFF2-40B4-BE49-F238E27FC236}">
                <a16:creationId xmlns:a16="http://schemas.microsoft.com/office/drawing/2014/main" id="{9A88F95E-4336-41AF-AB1C-48D13FA3C03C}"/>
              </a:ext>
            </a:extLst>
          </p:cNvPr>
          <p:cNvSpPr/>
          <p:nvPr/>
        </p:nvSpPr>
        <p:spPr bwMode="auto">
          <a:xfrm>
            <a:off x="7781731" y="5053428"/>
            <a:ext cx="4152434" cy="1157865"/>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err="1">
                <a:solidFill>
                  <a:srgbClr val="FFFFFF"/>
                </a:solidFill>
                <a:ea typeface="Segoe UI" pitchFamily="34" charset="0"/>
                <a:cs typeface="Segoe UI" pitchFamily="34" charset="0"/>
              </a:rPr>
              <a:t>businesscentraldemos</a:t>
            </a:r>
            <a:r>
              <a:rPr lang="en-US" sz="1800" dirty="0">
                <a:solidFill>
                  <a:srgbClr val="FFFFFF"/>
                </a:solidFill>
                <a:ea typeface="Segoe UI" pitchFamily="34" charset="0"/>
                <a:cs typeface="Segoe UI" pitchFamily="34" charset="0"/>
              </a:rPr>
              <a:t>/app1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Template: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al-go-pte</a:t>
            </a:r>
            <a:r>
              <a:rPr lang="en-US" sz="1200" dirty="0">
                <a:solidFill>
                  <a:srgbClr val="FFFFFF"/>
                </a:solidFill>
                <a:ea typeface="Segoe UI" pitchFamily="34" charset="0"/>
                <a:cs typeface="Segoe UI" pitchFamily="34" charset="0"/>
              </a:rPr>
              <a:t>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Using: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a:t>
            </a:r>
            <a:r>
              <a:rPr lang="en-US" sz="1200" dirty="0">
                <a:solidFill>
                  <a:srgbClr val="FFFFFF"/>
                </a:solidFill>
                <a:ea typeface="Segoe UI" pitchFamily="34" charset="0"/>
                <a:cs typeface="Segoe UI" pitchFamily="34" charset="0"/>
              </a:rPr>
              <a:t>-actions @ v0.2</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New AL-Go System files exists!</a:t>
            </a:r>
          </a:p>
        </p:txBody>
      </p:sp>
      <p:sp>
        <p:nvSpPr>
          <p:cNvPr id="8" name="Rektangel 7">
            <a:extLst>
              <a:ext uri="{FF2B5EF4-FFF2-40B4-BE49-F238E27FC236}">
                <a16:creationId xmlns:a16="http://schemas.microsoft.com/office/drawing/2014/main" id="{CB907288-A15F-4AEE-892E-E25FB499D912}"/>
              </a:ext>
            </a:extLst>
          </p:cNvPr>
          <p:cNvSpPr/>
          <p:nvPr/>
        </p:nvSpPr>
        <p:spPr bwMode="auto">
          <a:xfrm>
            <a:off x="6162128" y="1434370"/>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a:t>
            </a:r>
            <a:r>
              <a:rPr lang="en-US" sz="2000" dirty="0">
                <a:solidFill>
                  <a:srgbClr val="FFFFFF"/>
                </a:solidFill>
                <a:ea typeface="Segoe UI" pitchFamily="34" charset="0"/>
                <a:cs typeface="Segoe UI" pitchFamily="34" charset="0"/>
              </a:rPr>
              <a:t>-actions @ v0.1</a:t>
            </a:r>
            <a:endParaRPr lang="en-DK" sz="2000" dirty="0" err="1">
              <a:solidFill>
                <a:srgbClr val="FFFFFF"/>
              </a:solidFill>
              <a:ea typeface="Segoe UI" pitchFamily="34" charset="0"/>
              <a:cs typeface="Segoe UI" pitchFamily="34" charset="0"/>
            </a:endParaRPr>
          </a:p>
        </p:txBody>
      </p:sp>
      <p:sp>
        <p:nvSpPr>
          <p:cNvPr id="10" name="Rektangel 9">
            <a:extLst>
              <a:ext uri="{FF2B5EF4-FFF2-40B4-BE49-F238E27FC236}">
                <a16:creationId xmlns:a16="http://schemas.microsoft.com/office/drawing/2014/main" id="{ED816FBD-31DC-440E-AF40-B150E394D6D8}"/>
              </a:ext>
            </a:extLst>
          </p:cNvPr>
          <p:cNvSpPr/>
          <p:nvPr/>
        </p:nvSpPr>
        <p:spPr bwMode="auto">
          <a:xfrm>
            <a:off x="586390" y="1434370"/>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v0.1</a:t>
            </a:r>
            <a:endParaRPr lang="en-DK" sz="2000" dirty="0" err="1">
              <a:solidFill>
                <a:srgbClr val="FFFFFF"/>
              </a:solidFill>
              <a:ea typeface="Segoe UI" pitchFamily="34" charset="0"/>
              <a:cs typeface="Segoe UI" pitchFamily="34" charset="0"/>
            </a:endParaRPr>
          </a:p>
        </p:txBody>
      </p:sp>
      <p:cxnSp>
        <p:nvCxnSpPr>
          <p:cNvPr id="16" name="Lige pilforbindelse 15">
            <a:extLst>
              <a:ext uri="{FF2B5EF4-FFF2-40B4-BE49-F238E27FC236}">
                <a16:creationId xmlns:a16="http://schemas.microsoft.com/office/drawing/2014/main" id="{7CA19987-AEC4-459F-9A11-FDF0D16C5D75}"/>
              </a:ext>
            </a:extLst>
          </p:cNvPr>
          <p:cNvCxnSpPr>
            <a:cxnSpLocks/>
            <a:stCxn id="10" idx="3"/>
            <a:endCxn id="8" idx="1"/>
          </p:cNvCxnSpPr>
          <p:nvPr/>
        </p:nvCxnSpPr>
        <p:spPr>
          <a:xfrm>
            <a:off x="4542886" y="1844771"/>
            <a:ext cx="1619242" cy="0"/>
          </a:xfrm>
          <a:prstGeom prst="straightConnector1">
            <a:avLst/>
          </a:prstGeom>
          <a:ln>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 name="Rektangel 3">
            <a:extLst>
              <a:ext uri="{FF2B5EF4-FFF2-40B4-BE49-F238E27FC236}">
                <a16:creationId xmlns:a16="http://schemas.microsoft.com/office/drawing/2014/main" id="{ED3D0623-3E1B-4CAE-BCCF-D7A808A53DBB}"/>
              </a:ext>
            </a:extLst>
          </p:cNvPr>
          <p:cNvSpPr/>
          <p:nvPr/>
        </p:nvSpPr>
        <p:spPr bwMode="auto">
          <a:xfrm>
            <a:off x="586390" y="1434370"/>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v0.1</a:t>
            </a:r>
            <a:endParaRPr lang="en-DK" sz="2000" dirty="0">
              <a:solidFill>
                <a:srgbClr val="FFFFFF"/>
              </a:solidFill>
              <a:ea typeface="Segoe UI" pitchFamily="34" charset="0"/>
              <a:cs typeface="Segoe UI" pitchFamily="34" charset="0"/>
            </a:endParaRP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main</a:t>
            </a:r>
            <a:endParaRPr lang="en-DK" sz="2000" dirty="0" err="1">
              <a:solidFill>
                <a:srgbClr val="FFFFFF"/>
              </a:solidFill>
              <a:ea typeface="Segoe UI" pitchFamily="34" charset="0"/>
              <a:cs typeface="Segoe UI" pitchFamily="34" charset="0"/>
            </a:endParaRPr>
          </a:p>
        </p:txBody>
      </p:sp>
      <p:sp>
        <p:nvSpPr>
          <p:cNvPr id="28" name="Titel 27">
            <a:extLst>
              <a:ext uri="{FF2B5EF4-FFF2-40B4-BE49-F238E27FC236}">
                <a16:creationId xmlns:a16="http://schemas.microsoft.com/office/drawing/2014/main" id="{26D2E898-8B75-4312-927E-A5F0129EE269}"/>
              </a:ext>
            </a:extLst>
          </p:cNvPr>
          <p:cNvSpPr>
            <a:spLocks noGrp="1"/>
          </p:cNvSpPr>
          <p:nvPr>
            <p:ph type="title"/>
          </p:nvPr>
        </p:nvSpPr>
        <p:spPr/>
        <p:txBody>
          <a:bodyPr/>
          <a:lstStyle/>
          <a:p>
            <a:r>
              <a:rPr lang="en-US" dirty="0"/>
              <a:t>Versioning of AL-Go for GitHub (not your apps)</a:t>
            </a:r>
            <a:endParaRPr lang="en-DK" dirty="0"/>
          </a:p>
        </p:txBody>
      </p:sp>
      <p:sp>
        <p:nvSpPr>
          <p:cNvPr id="31" name="Rektangel 30">
            <a:extLst>
              <a:ext uri="{FF2B5EF4-FFF2-40B4-BE49-F238E27FC236}">
                <a16:creationId xmlns:a16="http://schemas.microsoft.com/office/drawing/2014/main" id="{314A6820-C3D5-4AA7-9262-7B1E4FC7774D}"/>
              </a:ext>
            </a:extLst>
          </p:cNvPr>
          <p:cNvSpPr/>
          <p:nvPr/>
        </p:nvSpPr>
        <p:spPr bwMode="auto">
          <a:xfrm>
            <a:off x="6162128" y="2497874"/>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a:t>
            </a:r>
            <a:r>
              <a:rPr lang="en-US" sz="2000" dirty="0">
                <a:solidFill>
                  <a:srgbClr val="FFFFFF"/>
                </a:solidFill>
                <a:ea typeface="Segoe UI" pitchFamily="34" charset="0"/>
                <a:cs typeface="Segoe UI" pitchFamily="34" charset="0"/>
              </a:rPr>
              <a:t>-actions @ v0.2</a:t>
            </a:r>
            <a:endParaRPr lang="en-DK" sz="2000" dirty="0" err="1">
              <a:solidFill>
                <a:srgbClr val="FFFFFF"/>
              </a:solidFill>
              <a:ea typeface="Segoe UI" pitchFamily="34" charset="0"/>
              <a:cs typeface="Segoe UI" pitchFamily="34" charset="0"/>
            </a:endParaRPr>
          </a:p>
        </p:txBody>
      </p:sp>
      <p:sp>
        <p:nvSpPr>
          <p:cNvPr id="33" name="Rektangel 32">
            <a:extLst>
              <a:ext uri="{FF2B5EF4-FFF2-40B4-BE49-F238E27FC236}">
                <a16:creationId xmlns:a16="http://schemas.microsoft.com/office/drawing/2014/main" id="{DD2167CC-0093-459D-B18F-C126D689B818}"/>
              </a:ext>
            </a:extLst>
          </p:cNvPr>
          <p:cNvSpPr/>
          <p:nvPr/>
        </p:nvSpPr>
        <p:spPr bwMode="auto">
          <a:xfrm>
            <a:off x="586390" y="2497874"/>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v0.2</a:t>
            </a:r>
            <a:endParaRPr lang="en-DK" sz="2000" dirty="0" err="1">
              <a:solidFill>
                <a:srgbClr val="FFFFFF"/>
              </a:solidFill>
              <a:ea typeface="Segoe UI" pitchFamily="34" charset="0"/>
              <a:cs typeface="Segoe UI" pitchFamily="34" charset="0"/>
            </a:endParaRPr>
          </a:p>
        </p:txBody>
      </p:sp>
      <p:cxnSp>
        <p:nvCxnSpPr>
          <p:cNvPr id="35" name="Lige pilforbindelse 34">
            <a:extLst>
              <a:ext uri="{FF2B5EF4-FFF2-40B4-BE49-F238E27FC236}">
                <a16:creationId xmlns:a16="http://schemas.microsoft.com/office/drawing/2014/main" id="{034C42DC-803E-4335-8DD4-3B78239701D9}"/>
              </a:ext>
            </a:extLst>
          </p:cNvPr>
          <p:cNvCxnSpPr>
            <a:cxnSpLocks/>
            <a:stCxn id="33" idx="3"/>
            <a:endCxn id="31" idx="1"/>
          </p:cNvCxnSpPr>
          <p:nvPr/>
        </p:nvCxnSpPr>
        <p:spPr>
          <a:xfrm>
            <a:off x="4542886" y="2908275"/>
            <a:ext cx="1619242" cy="0"/>
          </a:xfrm>
          <a:prstGeom prst="straightConnector1">
            <a:avLst/>
          </a:prstGeom>
          <a:ln>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3" name="Rektangel 42">
            <a:extLst>
              <a:ext uri="{FF2B5EF4-FFF2-40B4-BE49-F238E27FC236}">
                <a16:creationId xmlns:a16="http://schemas.microsoft.com/office/drawing/2014/main" id="{97FD11DF-8B7C-48E0-BDB9-124419A363E6}"/>
              </a:ext>
            </a:extLst>
          </p:cNvPr>
          <p:cNvSpPr/>
          <p:nvPr/>
        </p:nvSpPr>
        <p:spPr bwMode="auto">
          <a:xfrm>
            <a:off x="586390" y="2497873"/>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v0.2</a:t>
            </a:r>
            <a:endParaRPr lang="en-DK" sz="2000" dirty="0">
              <a:solidFill>
                <a:srgbClr val="FFFFFF"/>
              </a:solidFill>
              <a:ea typeface="Segoe UI" pitchFamily="34" charset="0"/>
              <a:cs typeface="Segoe UI" pitchFamily="34" charset="0"/>
            </a:endParaRP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main</a:t>
            </a:r>
            <a:endParaRPr lang="en-DK" sz="2000" dirty="0" err="1">
              <a:solidFill>
                <a:srgbClr val="FFFFFF"/>
              </a:solidFill>
              <a:ea typeface="Segoe UI" pitchFamily="34" charset="0"/>
              <a:cs typeface="Segoe UI" pitchFamily="34" charset="0"/>
            </a:endParaRPr>
          </a:p>
        </p:txBody>
      </p:sp>
      <p:sp>
        <p:nvSpPr>
          <p:cNvPr id="44" name="Rektangel 43">
            <a:extLst>
              <a:ext uri="{FF2B5EF4-FFF2-40B4-BE49-F238E27FC236}">
                <a16:creationId xmlns:a16="http://schemas.microsoft.com/office/drawing/2014/main" id="{CC9D5670-D8FE-4BF6-B4A3-32BA0EEAD18A}"/>
              </a:ext>
            </a:extLst>
          </p:cNvPr>
          <p:cNvSpPr/>
          <p:nvPr/>
        </p:nvSpPr>
        <p:spPr bwMode="auto">
          <a:xfrm>
            <a:off x="6162128" y="3561378"/>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a:t>
            </a:r>
            <a:r>
              <a:rPr lang="en-US" sz="2000" dirty="0">
                <a:solidFill>
                  <a:srgbClr val="FFFFFF"/>
                </a:solidFill>
                <a:ea typeface="Segoe UI" pitchFamily="34" charset="0"/>
                <a:cs typeface="Segoe UI" pitchFamily="34" charset="0"/>
              </a:rPr>
              <a:t>-actions @ v1.0</a:t>
            </a:r>
            <a:endParaRPr lang="en-DK" sz="2000" dirty="0" err="1">
              <a:solidFill>
                <a:srgbClr val="FFFFFF"/>
              </a:solidFill>
              <a:ea typeface="Segoe UI" pitchFamily="34" charset="0"/>
              <a:cs typeface="Segoe UI" pitchFamily="34" charset="0"/>
            </a:endParaRPr>
          </a:p>
        </p:txBody>
      </p:sp>
      <p:sp>
        <p:nvSpPr>
          <p:cNvPr id="45" name="Rektangel 44">
            <a:extLst>
              <a:ext uri="{FF2B5EF4-FFF2-40B4-BE49-F238E27FC236}">
                <a16:creationId xmlns:a16="http://schemas.microsoft.com/office/drawing/2014/main" id="{C71CD05C-9699-44F2-818F-C9AA6F7F4319}"/>
              </a:ext>
            </a:extLst>
          </p:cNvPr>
          <p:cNvSpPr/>
          <p:nvPr/>
        </p:nvSpPr>
        <p:spPr bwMode="auto">
          <a:xfrm>
            <a:off x="586390" y="3561378"/>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v1.0</a:t>
            </a:r>
            <a:endParaRPr lang="en-DK" sz="2000" dirty="0" err="1">
              <a:solidFill>
                <a:srgbClr val="FFFFFF"/>
              </a:solidFill>
              <a:ea typeface="Segoe UI" pitchFamily="34" charset="0"/>
              <a:cs typeface="Segoe UI" pitchFamily="34" charset="0"/>
            </a:endParaRPr>
          </a:p>
        </p:txBody>
      </p:sp>
      <p:cxnSp>
        <p:nvCxnSpPr>
          <p:cNvPr id="46" name="Lige pilforbindelse 45">
            <a:extLst>
              <a:ext uri="{FF2B5EF4-FFF2-40B4-BE49-F238E27FC236}">
                <a16:creationId xmlns:a16="http://schemas.microsoft.com/office/drawing/2014/main" id="{B141CB1A-CF3C-4454-8B54-F0BA712F513B}"/>
              </a:ext>
            </a:extLst>
          </p:cNvPr>
          <p:cNvCxnSpPr>
            <a:cxnSpLocks/>
            <a:stCxn id="45" idx="3"/>
            <a:endCxn id="44" idx="1"/>
          </p:cNvCxnSpPr>
          <p:nvPr/>
        </p:nvCxnSpPr>
        <p:spPr>
          <a:xfrm>
            <a:off x="4542886" y="3971779"/>
            <a:ext cx="1619242" cy="0"/>
          </a:xfrm>
          <a:prstGeom prst="straightConnector1">
            <a:avLst/>
          </a:prstGeom>
          <a:ln>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7" name="Rektangel 46">
            <a:extLst>
              <a:ext uri="{FF2B5EF4-FFF2-40B4-BE49-F238E27FC236}">
                <a16:creationId xmlns:a16="http://schemas.microsoft.com/office/drawing/2014/main" id="{1B983FF3-B742-4013-A0BE-9E289EFBFB84}"/>
              </a:ext>
            </a:extLst>
          </p:cNvPr>
          <p:cNvSpPr/>
          <p:nvPr/>
        </p:nvSpPr>
        <p:spPr bwMode="auto">
          <a:xfrm>
            <a:off x="586390" y="3561377"/>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v1.0</a:t>
            </a:r>
            <a:endParaRPr lang="en-DK" sz="2000" dirty="0">
              <a:solidFill>
                <a:srgbClr val="FFFFFF"/>
              </a:solidFill>
              <a:ea typeface="Segoe UI" pitchFamily="34" charset="0"/>
              <a:cs typeface="Segoe UI" pitchFamily="34" charset="0"/>
            </a:endParaRP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main</a:t>
            </a:r>
            <a:endParaRPr lang="en-DK" sz="2000" dirty="0" err="1">
              <a:solidFill>
                <a:srgbClr val="FFFFFF"/>
              </a:solidFill>
              <a:ea typeface="Segoe UI" pitchFamily="34" charset="0"/>
              <a:cs typeface="Segoe UI" pitchFamily="34" charset="0"/>
            </a:endParaRPr>
          </a:p>
        </p:txBody>
      </p:sp>
      <p:sp>
        <p:nvSpPr>
          <p:cNvPr id="53" name="Pladsholder til tekst 2">
            <a:extLst>
              <a:ext uri="{FF2B5EF4-FFF2-40B4-BE49-F238E27FC236}">
                <a16:creationId xmlns:a16="http://schemas.microsoft.com/office/drawing/2014/main" id="{7B00B903-6962-4FB9-A54E-85A08B3F5666}"/>
              </a:ext>
            </a:extLst>
          </p:cNvPr>
          <p:cNvSpPr txBox="1">
            <a:spLocks/>
          </p:cNvSpPr>
          <p:nvPr/>
        </p:nvSpPr>
        <p:spPr>
          <a:xfrm>
            <a:off x="426134" y="4643028"/>
            <a:ext cx="6723966" cy="205283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Never</a:t>
            </a:r>
            <a:r>
              <a:rPr lang="en-US" sz="2400" dirty="0"/>
              <a:t> just modify your repository workflows</a:t>
            </a:r>
          </a:p>
          <a:p>
            <a:pPr marL="0" indent="0">
              <a:buNone/>
            </a:pPr>
            <a:r>
              <a:rPr lang="en-US" sz="2400" dirty="0"/>
              <a:t>Create your own fork of AL-Go</a:t>
            </a:r>
          </a:p>
          <a:p>
            <a:pPr marL="0" indent="0">
              <a:buNone/>
            </a:pPr>
            <a:r>
              <a:rPr lang="en-US" sz="2400" dirty="0"/>
              <a:t>More about this in Extending AL-Go for GitHub</a:t>
            </a:r>
          </a:p>
        </p:txBody>
      </p:sp>
      <p:cxnSp>
        <p:nvCxnSpPr>
          <p:cNvPr id="3" name="Lige pilforbindelse 2">
            <a:extLst>
              <a:ext uri="{FF2B5EF4-FFF2-40B4-BE49-F238E27FC236}">
                <a16:creationId xmlns:a16="http://schemas.microsoft.com/office/drawing/2014/main" id="{705A0F30-9EDC-4CB6-8137-BF7A4AB08734}"/>
              </a:ext>
            </a:extLst>
          </p:cNvPr>
          <p:cNvCxnSpPr>
            <a:cxnSpLocks/>
          </p:cNvCxnSpPr>
          <p:nvPr/>
        </p:nvCxnSpPr>
        <p:spPr>
          <a:xfrm>
            <a:off x="4542537" y="1844770"/>
            <a:ext cx="3239194" cy="3208658"/>
          </a:xfrm>
          <a:prstGeom prst="straightConnector1">
            <a:avLst/>
          </a:prstGeom>
          <a:ln w="63500">
            <a:solidFill>
              <a:srgbClr val="00B050"/>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9" name="Tekstfelt 8">
            <a:extLst>
              <a:ext uri="{FF2B5EF4-FFF2-40B4-BE49-F238E27FC236}">
                <a16:creationId xmlns:a16="http://schemas.microsoft.com/office/drawing/2014/main" id="{2F51F2AB-B42C-4D96-AEF1-FB17B66E3D1B}"/>
              </a:ext>
            </a:extLst>
          </p:cNvPr>
          <p:cNvSpPr txBox="1"/>
          <p:nvPr/>
        </p:nvSpPr>
        <p:spPr>
          <a:xfrm rot="2687680">
            <a:off x="5179093" y="2814987"/>
            <a:ext cx="1701556" cy="400110"/>
          </a:xfrm>
          <a:prstGeom prst="rect">
            <a:avLst/>
          </a:prstGeom>
          <a:noFill/>
        </p:spPr>
        <p:txBody>
          <a:bodyPr wrap="none" rtlCol="0">
            <a:spAutoFit/>
          </a:bodyPr>
          <a:lstStyle/>
          <a:p>
            <a:r>
              <a:rPr lang="da-DK" sz="2000" dirty="0">
                <a:solidFill>
                  <a:srgbClr val="00B050"/>
                </a:solidFill>
              </a:rPr>
              <a:t>Use Template</a:t>
            </a:r>
            <a:endParaRPr lang="en-DK" sz="2000" dirty="0">
              <a:solidFill>
                <a:srgbClr val="00B050"/>
              </a:solidFill>
            </a:endParaRPr>
          </a:p>
        </p:txBody>
      </p:sp>
      <p:cxnSp>
        <p:nvCxnSpPr>
          <p:cNvPr id="30" name="Lige pilforbindelse 29">
            <a:extLst>
              <a:ext uri="{FF2B5EF4-FFF2-40B4-BE49-F238E27FC236}">
                <a16:creationId xmlns:a16="http://schemas.microsoft.com/office/drawing/2014/main" id="{0264737C-D618-4EFB-A926-E0A51E6F3B28}"/>
              </a:ext>
            </a:extLst>
          </p:cNvPr>
          <p:cNvCxnSpPr>
            <a:cxnSpLocks/>
            <a:stCxn id="24" idx="1"/>
            <a:endCxn id="43" idx="3"/>
          </p:cNvCxnSpPr>
          <p:nvPr/>
        </p:nvCxnSpPr>
        <p:spPr>
          <a:xfrm flipH="1" flipV="1">
            <a:off x="4542886" y="2908274"/>
            <a:ext cx="3238845" cy="2724087"/>
          </a:xfrm>
          <a:prstGeom prst="straightConnector1">
            <a:avLst/>
          </a:prstGeom>
          <a:ln w="63500">
            <a:solidFill>
              <a:srgbClr val="00B050"/>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2" name="Tekstfelt 31">
            <a:extLst>
              <a:ext uri="{FF2B5EF4-FFF2-40B4-BE49-F238E27FC236}">
                <a16:creationId xmlns:a16="http://schemas.microsoft.com/office/drawing/2014/main" id="{D2715336-91A9-470B-BB44-838FF225EA7D}"/>
              </a:ext>
            </a:extLst>
          </p:cNvPr>
          <p:cNvSpPr txBox="1"/>
          <p:nvPr/>
        </p:nvSpPr>
        <p:spPr>
          <a:xfrm rot="2418164">
            <a:off x="4776670" y="4006964"/>
            <a:ext cx="3234925" cy="400110"/>
          </a:xfrm>
          <a:prstGeom prst="rect">
            <a:avLst/>
          </a:prstGeom>
          <a:noFill/>
        </p:spPr>
        <p:txBody>
          <a:bodyPr wrap="none" rtlCol="0">
            <a:spAutoFit/>
          </a:bodyPr>
          <a:lstStyle/>
          <a:p>
            <a:r>
              <a:rPr lang="da-DK" sz="2000" dirty="0">
                <a:solidFill>
                  <a:srgbClr val="00B050"/>
                </a:solidFill>
              </a:rPr>
              <a:t>Update AL-Go System Files</a:t>
            </a:r>
            <a:endParaRPr lang="en-DK" sz="2000" dirty="0">
              <a:solidFill>
                <a:srgbClr val="00B050"/>
              </a:solidFill>
            </a:endParaRPr>
          </a:p>
        </p:txBody>
      </p:sp>
    </p:spTree>
    <p:extLst>
      <p:ext uri="{BB962C8B-B14F-4D97-AF65-F5344CB8AC3E}">
        <p14:creationId xmlns:p14="http://schemas.microsoft.com/office/powerpoint/2010/main" val="1608611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fade">
                                      <p:cBhvr>
                                        <p:cTn id="14" dur="500"/>
                                        <p:tgtEl>
                                          <p:spTgt spid="18">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fade">
                                      <p:cBhvr>
                                        <p:cTn id="20" dur="500"/>
                                        <p:tgtEl>
                                          <p:spTgt spid="18">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fade">
                                      <p:cBhvr>
                                        <p:cTn id="23" dur="500"/>
                                        <p:tgtEl>
                                          <p:spTgt spid="18">
                                            <p:txEl>
                                              <p:pRg st="2" end="2"/>
                                            </p:txEl>
                                          </p:spTgt>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8">
                                            <p:txEl>
                                              <p:pRg st="3" end="3"/>
                                            </p:txEl>
                                          </p:spTgt>
                                        </p:tgtEl>
                                        <p:attrNameLst>
                                          <p:attrName>style.visibility</p:attrName>
                                        </p:attrNameLst>
                                      </p:cBhvr>
                                      <p:to>
                                        <p:strVal val="visible"/>
                                      </p:to>
                                    </p:set>
                                    <p:animEffect transition="in" filter="fade">
                                      <p:cBhvr>
                                        <p:cTn id="53" dur="500"/>
                                        <p:tgtEl>
                                          <p:spTgt spid="18">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par>
                          <p:cTn id="62" fill="hold">
                            <p:stCondLst>
                              <p:cond delay="500"/>
                            </p:stCondLst>
                            <p:childTnLst>
                              <p:par>
                                <p:cTn id="63" presetID="10" presetClass="exit" presetSubtype="0" fill="hold" grpId="1" nodeType="afterEffect">
                                  <p:stCondLst>
                                    <p:cond delay="0"/>
                                  </p:stCondLst>
                                  <p:childTnLst>
                                    <p:animEffect transition="out" filter="fade">
                                      <p:cBhvr>
                                        <p:cTn id="64" dur="500"/>
                                        <p:tgtEl>
                                          <p:spTgt spid="18">
                                            <p:txEl>
                                              <p:pRg st="0" end="0"/>
                                            </p:txEl>
                                          </p:spTgt>
                                        </p:tgtEl>
                                      </p:cBhvr>
                                    </p:animEffect>
                                    <p:set>
                                      <p:cBhvr>
                                        <p:cTn id="65" dur="1" fill="hold">
                                          <p:stCondLst>
                                            <p:cond delay="499"/>
                                          </p:stCondLst>
                                        </p:cTn>
                                        <p:tgtEl>
                                          <p:spTgt spid="18">
                                            <p:txEl>
                                              <p:pRg st="0" end="0"/>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8">
                                            <p:txEl>
                                              <p:pRg st="1" end="1"/>
                                            </p:txEl>
                                          </p:spTgt>
                                        </p:tgtEl>
                                      </p:cBhvr>
                                    </p:animEffect>
                                    <p:set>
                                      <p:cBhvr>
                                        <p:cTn id="68" dur="1" fill="hold">
                                          <p:stCondLst>
                                            <p:cond delay="499"/>
                                          </p:stCondLst>
                                        </p:cTn>
                                        <p:tgtEl>
                                          <p:spTgt spid="18">
                                            <p:txEl>
                                              <p:pRg st="1" end="1"/>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8">
                                            <p:txEl>
                                              <p:pRg st="2" end="2"/>
                                            </p:txEl>
                                          </p:spTgt>
                                        </p:tgtEl>
                                      </p:cBhvr>
                                    </p:animEffect>
                                    <p:set>
                                      <p:cBhvr>
                                        <p:cTn id="71" dur="1" fill="hold">
                                          <p:stCondLst>
                                            <p:cond delay="499"/>
                                          </p:stCondLst>
                                        </p:cTn>
                                        <p:tgtEl>
                                          <p:spTgt spid="18">
                                            <p:txEl>
                                              <p:pRg st="2" end="2"/>
                                            </p:txEl>
                                          </p:spTgt>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8">
                                            <p:txEl>
                                              <p:pRg st="3" end="3"/>
                                            </p:txEl>
                                          </p:spTgt>
                                        </p:tgtEl>
                                      </p:cBhvr>
                                    </p:animEffect>
                                    <p:set>
                                      <p:cBhvr>
                                        <p:cTn id="74" dur="1" fill="hold">
                                          <p:stCondLst>
                                            <p:cond delay="499"/>
                                          </p:stCondLst>
                                        </p:cTn>
                                        <p:tgtEl>
                                          <p:spTgt spid="18">
                                            <p:txEl>
                                              <p:pRg st="3" end="3"/>
                                            </p:txEl>
                                          </p:spTgt>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8">
                                            <p:bg/>
                                          </p:spTgt>
                                        </p:tgtEl>
                                      </p:cBhvr>
                                    </p:animEffect>
                                    <p:set>
                                      <p:cBhvr>
                                        <p:cTn id="77" dur="1" fill="hold">
                                          <p:stCondLst>
                                            <p:cond delay="499"/>
                                          </p:stCondLst>
                                        </p:cTn>
                                        <p:tgtEl>
                                          <p:spTgt spid="18">
                                            <p:bg/>
                                          </p:spTgt>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4">
                                            <p:bg/>
                                          </p:spTgt>
                                        </p:tgtEl>
                                        <p:attrNameLst>
                                          <p:attrName>style.visibility</p:attrName>
                                        </p:attrNameLst>
                                      </p:cBhvr>
                                      <p:to>
                                        <p:strVal val="visible"/>
                                      </p:to>
                                    </p:set>
                                    <p:animEffect transition="in" filter="fade">
                                      <p:cBhvr>
                                        <p:cTn id="80" dur="500"/>
                                        <p:tgtEl>
                                          <p:spTgt spid="24">
                                            <p:bg/>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xEl>
                                              <p:pRg st="0" end="0"/>
                                            </p:txEl>
                                          </p:spTgt>
                                        </p:tgtEl>
                                        <p:attrNameLst>
                                          <p:attrName>style.visibility</p:attrName>
                                        </p:attrNameLst>
                                      </p:cBhvr>
                                      <p:to>
                                        <p:strVal val="visible"/>
                                      </p:to>
                                    </p:set>
                                    <p:animEffect transition="in" filter="fade">
                                      <p:cBhvr>
                                        <p:cTn id="83" dur="500"/>
                                        <p:tgtEl>
                                          <p:spTgt spid="24">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
                                            <p:txEl>
                                              <p:pRg st="1" end="1"/>
                                            </p:txEl>
                                          </p:spTgt>
                                        </p:tgtEl>
                                        <p:attrNameLst>
                                          <p:attrName>style.visibility</p:attrName>
                                        </p:attrNameLst>
                                      </p:cBhvr>
                                      <p:to>
                                        <p:strVal val="visible"/>
                                      </p:to>
                                    </p:set>
                                    <p:animEffect transition="in" filter="fade">
                                      <p:cBhvr>
                                        <p:cTn id="86" dur="500"/>
                                        <p:tgtEl>
                                          <p:spTgt spid="24">
                                            <p:txEl>
                                              <p:pRg st="1" end="1"/>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4">
                                            <p:txEl>
                                              <p:pRg st="2" end="2"/>
                                            </p:txEl>
                                          </p:spTgt>
                                        </p:tgtEl>
                                        <p:attrNameLst>
                                          <p:attrName>style.visibility</p:attrName>
                                        </p:attrNameLst>
                                      </p:cBhvr>
                                      <p:to>
                                        <p:strVal val="visible"/>
                                      </p:to>
                                    </p:set>
                                    <p:animEffect transition="in" filter="fade">
                                      <p:cBhvr>
                                        <p:cTn id="89" dur="500"/>
                                        <p:tgtEl>
                                          <p:spTgt spid="24">
                                            <p:txEl>
                                              <p:pRg st="2" end="2"/>
                                            </p:txEl>
                                          </p:spTgt>
                                        </p:tgtEl>
                                      </p:cBhvr>
                                    </p:animEffect>
                                  </p:childTnLst>
                                </p:cTn>
                              </p:par>
                            </p:childTnLst>
                          </p:cTn>
                        </p:par>
                        <p:par>
                          <p:cTn id="90" fill="hold">
                            <p:stCondLst>
                              <p:cond delay="1000"/>
                            </p:stCondLst>
                            <p:childTnLst>
                              <p:par>
                                <p:cTn id="91" presetID="10" presetClass="exit" presetSubtype="0" fill="hold" nodeType="afterEffect">
                                  <p:stCondLst>
                                    <p:cond delay="0"/>
                                  </p:stCondLst>
                                  <p:childTnLst>
                                    <p:animEffect transition="out" filter="fade">
                                      <p:cBhvr>
                                        <p:cTn id="92" dur="500"/>
                                        <p:tgtEl>
                                          <p:spTgt spid="30"/>
                                        </p:tgtEl>
                                      </p:cBhvr>
                                    </p:animEffect>
                                    <p:set>
                                      <p:cBhvr>
                                        <p:cTn id="93" dur="1" fill="hold">
                                          <p:stCondLst>
                                            <p:cond delay="499"/>
                                          </p:stCondLst>
                                        </p:cTn>
                                        <p:tgtEl>
                                          <p:spTgt spid="3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32"/>
                                        </p:tgtEl>
                                      </p:cBhvr>
                                    </p:animEffect>
                                    <p:set>
                                      <p:cBhvr>
                                        <p:cTn id="96" dur="1" fill="hold">
                                          <p:stCondLst>
                                            <p:cond delay="499"/>
                                          </p:stCondLst>
                                        </p:cTn>
                                        <p:tgtEl>
                                          <p:spTgt spid="3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fade">
                                      <p:cBhvr>
                                        <p:cTn id="101" dur="500"/>
                                        <p:tgtEl>
                                          <p:spTgt spid="4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500"/>
                                        <p:tgtEl>
                                          <p:spTgt spid="4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xit" presetSubtype="0" fill="hold" grpId="1" nodeType="withEffect">
                                  <p:stCondLst>
                                    <p:cond delay="0"/>
                                  </p:stCondLst>
                                  <p:childTnLst>
                                    <p:animEffect transition="out" filter="fade">
                                      <p:cBhvr>
                                        <p:cTn id="114" dur="500"/>
                                        <p:tgtEl>
                                          <p:spTgt spid="43"/>
                                        </p:tgtEl>
                                      </p:cBhvr>
                                    </p:animEffect>
                                    <p:set>
                                      <p:cBhvr>
                                        <p:cTn id="115" dur="1" fill="hold">
                                          <p:stCondLst>
                                            <p:cond delay="499"/>
                                          </p:stCondLst>
                                        </p:cTn>
                                        <p:tgtEl>
                                          <p:spTgt spid="43"/>
                                        </p:tgtEl>
                                        <p:attrNameLst>
                                          <p:attrName>style.visibility</p:attrName>
                                        </p:attrNameLst>
                                      </p:cBhvr>
                                      <p:to>
                                        <p:strVal val="hidden"/>
                                      </p:to>
                                    </p:set>
                                  </p:childTnLst>
                                </p:cTn>
                              </p:par>
                            </p:childTnLst>
                          </p:cTn>
                        </p:par>
                        <p:par>
                          <p:cTn id="116" fill="hold">
                            <p:stCondLst>
                              <p:cond delay="500"/>
                            </p:stCondLst>
                            <p:childTnLst>
                              <p:par>
                                <p:cTn id="117" presetID="10" presetClass="entr" presetSubtype="0" fill="hold" nodeType="afterEffect">
                                  <p:stCondLst>
                                    <p:cond delay="0"/>
                                  </p:stCondLst>
                                  <p:childTnLst>
                                    <p:set>
                                      <p:cBhvr>
                                        <p:cTn id="118" dur="1" fill="hold">
                                          <p:stCondLst>
                                            <p:cond delay="0"/>
                                          </p:stCondLst>
                                        </p:cTn>
                                        <p:tgtEl>
                                          <p:spTgt spid="24">
                                            <p:txEl>
                                              <p:pRg st="3" end="3"/>
                                            </p:txEl>
                                          </p:spTgt>
                                        </p:tgtEl>
                                        <p:attrNameLst>
                                          <p:attrName>style.visibility</p:attrName>
                                        </p:attrNameLst>
                                      </p:cBhvr>
                                      <p:to>
                                        <p:strVal val="visible"/>
                                      </p:to>
                                    </p:set>
                                    <p:animEffect transition="in" filter="fade">
                                      <p:cBhvr>
                                        <p:cTn id="119" dur="500"/>
                                        <p:tgtEl>
                                          <p:spTgt spid="24">
                                            <p:txEl>
                                              <p:pRg st="3" end="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53">
                                            <p:txEl>
                                              <p:pRg st="0" end="0"/>
                                            </p:txEl>
                                          </p:spTgt>
                                        </p:tgtEl>
                                        <p:attrNameLst>
                                          <p:attrName>style.visibility</p:attrName>
                                        </p:attrNameLst>
                                      </p:cBhvr>
                                      <p:to>
                                        <p:strVal val="visible"/>
                                      </p:to>
                                    </p:set>
                                    <p:animEffect transition="in" filter="fade">
                                      <p:cBhvr>
                                        <p:cTn id="124" dur="500"/>
                                        <p:tgtEl>
                                          <p:spTgt spid="53">
                                            <p:txEl>
                                              <p:pRg st="0" end="0"/>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53">
                                            <p:txEl>
                                              <p:pRg st="1" end="1"/>
                                            </p:txEl>
                                          </p:spTgt>
                                        </p:tgtEl>
                                        <p:attrNameLst>
                                          <p:attrName>style.visibility</p:attrName>
                                        </p:attrNameLst>
                                      </p:cBhvr>
                                      <p:to>
                                        <p:strVal val="visible"/>
                                      </p:to>
                                    </p:set>
                                    <p:animEffect transition="in" filter="fade">
                                      <p:cBhvr>
                                        <p:cTn id="129" dur="500"/>
                                        <p:tgtEl>
                                          <p:spTgt spid="53">
                                            <p:txEl>
                                              <p:pRg st="1" end="1"/>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53">
                                            <p:txEl>
                                              <p:pRg st="2" end="2"/>
                                            </p:txEl>
                                          </p:spTgt>
                                        </p:tgtEl>
                                        <p:attrNameLst>
                                          <p:attrName>style.visibility</p:attrName>
                                        </p:attrNameLst>
                                      </p:cBhvr>
                                      <p:to>
                                        <p:strVal val="visible"/>
                                      </p:to>
                                    </p:set>
                                    <p:animEffect transition="in" filter="fade">
                                      <p:cBhvr>
                                        <p:cTn id="134"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animBg="1"/>
      <p:bldP spid="18" grpId="1" uiExpand="1" build="allAtOnce" animBg="1"/>
      <p:bldP spid="24" grpId="0" build="allAtOnce" animBg="1"/>
      <p:bldP spid="4" grpId="0" animBg="1"/>
      <p:bldP spid="31" grpId="0" animBg="1"/>
      <p:bldP spid="33" grpId="0" animBg="1"/>
      <p:bldP spid="43" grpId="0" animBg="1"/>
      <p:bldP spid="43" grpId="1" animBg="1"/>
      <p:bldP spid="44" grpId="0" animBg="1"/>
      <p:bldP spid="45" grpId="0" animBg="1"/>
      <p:bldP spid="47" grpId="0" animBg="1"/>
      <p:bldP spid="9" grpId="0"/>
      <p:bldP spid="9" grpId="1"/>
      <p:bldP spid="32" grpId="0"/>
      <p:bldP spid="32"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7830-F929-408F-7553-ED9E6426AD7E}"/>
              </a:ext>
            </a:extLst>
          </p:cNvPr>
          <p:cNvSpPr>
            <a:spLocks noGrp="1"/>
          </p:cNvSpPr>
          <p:nvPr>
            <p:ph type="title"/>
          </p:nvPr>
        </p:nvSpPr>
        <p:spPr/>
        <p:txBody>
          <a:bodyPr/>
          <a:lstStyle/>
          <a:p>
            <a:r>
              <a:rPr lang="en-US" dirty="0"/>
              <a:t>Keep all your repositories running</a:t>
            </a:r>
            <a:endParaRPr lang="en-DK" dirty="0"/>
          </a:p>
        </p:txBody>
      </p:sp>
      <p:sp>
        <p:nvSpPr>
          <p:cNvPr id="3" name="Text Placeholder 2">
            <a:extLst>
              <a:ext uri="{FF2B5EF4-FFF2-40B4-BE49-F238E27FC236}">
                <a16:creationId xmlns:a16="http://schemas.microsoft.com/office/drawing/2014/main" id="{55B1F2F2-7DDD-8911-7E6D-9BE0480609EB}"/>
              </a:ext>
            </a:extLst>
          </p:cNvPr>
          <p:cNvSpPr>
            <a:spLocks noGrp="1"/>
          </p:cNvSpPr>
          <p:nvPr>
            <p:ph type="body" sz="quarter" idx="10"/>
          </p:nvPr>
        </p:nvSpPr>
        <p:spPr>
          <a:xfrm>
            <a:off x="586390" y="1434370"/>
            <a:ext cx="11018520" cy="4419671"/>
          </a:xfrm>
        </p:spPr>
        <p:txBody>
          <a:bodyPr/>
          <a:lstStyle/>
          <a:p>
            <a:r>
              <a:rPr lang="en-US" dirty="0"/>
              <a:t>AL-Go for GitHub won’t suddenly break your workflow</a:t>
            </a:r>
          </a:p>
          <a:p>
            <a:pPr lvl="1"/>
            <a:r>
              <a:rPr lang="en-US" dirty="0"/>
              <a:t>Upgrades to Business Central might (or will eventually)</a:t>
            </a:r>
          </a:p>
          <a:p>
            <a:pPr lvl="1"/>
            <a:r>
              <a:rPr lang="en-US" dirty="0"/>
              <a:t>Upgrades to </a:t>
            </a:r>
            <a:r>
              <a:rPr lang="en-US" dirty="0" err="1"/>
              <a:t>BcContainerHelper</a:t>
            </a:r>
            <a:r>
              <a:rPr lang="en-US" dirty="0"/>
              <a:t> might (or will eventually)</a:t>
            </a:r>
          </a:p>
          <a:p>
            <a:pPr lvl="1"/>
            <a:r>
              <a:rPr lang="en-US" dirty="0"/>
              <a:t>Upgrades to Docker, Windows, PowerShell might (or will eventually)</a:t>
            </a:r>
          </a:p>
          <a:p>
            <a:r>
              <a:rPr lang="en-US" dirty="0"/>
              <a:t>The answer to any of these situations would be to upgrade AL-Go</a:t>
            </a:r>
          </a:p>
          <a:p>
            <a:pPr lvl="1"/>
            <a:r>
              <a:rPr lang="en-US" dirty="0"/>
              <a:t>It is recommended to upgrade your repository as soon as you see that an upgrade is available</a:t>
            </a:r>
          </a:p>
          <a:p>
            <a:pPr lvl="1"/>
            <a:r>
              <a:rPr lang="en-US" dirty="0"/>
              <a:t>If upgrading doesn’t work as expected, downgrade (and file an issue on </a:t>
            </a:r>
            <a:r>
              <a:rPr lang="en-US" dirty="0">
                <a:hlinkClick r:id="rId2"/>
              </a:rPr>
              <a:t>GitHub issues</a:t>
            </a:r>
            <a:r>
              <a:rPr lang="en-US" dirty="0"/>
              <a:t>)</a:t>
            </a:r>
          </a:p>
          <a:p>
            <a:pPr lvl="1"/>
            <a:r>
              <a:rPr lang="en-US" dirty="0"/>
              <a:t>Downgrading might leave “new non-working” workflows in the repo</a:t>
            </a:r>
          </a:p>
          <a:p>
            <a:r>
              <a:rPr lang="en-US" dirty="0"/>
              <a:t>You can enable scheduled runs of Update AL-Go System files</a:t>
            </a:r>
          </a:p>
          <a:p>
            <a:pPr lvl="1"/>
            <a:r>
              <a:rPr lang="en-US" dirty="0"/>
              <a:t>To ensure that you always have the latest</a:t>
            </a:r>
          </a:p>
          <a:p>
            <a:pPr lvl="1"/>
            <a:r>
              <a:rPr lang="en-US" dirty="0"/>
              <a:t>It does require you to store a long-lasting PAT in secrets</a:t>
            </a:r>
          </a:p>
        </p:txBody>
      </p:sp>
    </p:spTree>
    <p:extLst>
      <p:ext uri="{BB962C8B-B14F-4D97-AF65-F5344CB8AC3E}">
        <p14:creationId xmlns:p14="http://schemas.microsoft.com/office/powerpoint/2010/main" val="2010745256"/>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96FF-794F-77E1-375A-A980BC08C257}"/>
              </a:ext>
            </a:extLst>
          </p:cNvPr>
          <p:cNvSpPr>
            <a:spLocks noGrp="1"/>
          </p:cNvSpPr>
          <p:nvPr>
            <p:ph type="title"/>
          </p:nvPr>
        </p:nvSpPr>
        <p:spPr/>
        <p:txBody>
          <a:bodyPr/>
          <a:lstStyle/>
          <a:p>
            <a:r>
              <a:rPr lang="en-US" dirty="0">
                <a:hlinkClick r:id="rId2"/>
              </a:rPr>
              <a:t>TASK: Downgrade to an earlier version?</a:t>
            </a:r>
            <a:endParaRPr lang="en-DK" dirty="0"/>
          </a:p>
        </p:txBody>
      </p:sp>
      <p:sp>
        <p:nvSpPr>
          <p:cNvPr id="3" name="Text Placeholder 2">
            <a:extLst>
              <a:ext uri="{FF2B5EF4-FFF2-40B4-BE49-F238E27FC236}">
                <a16:creationId xmlns:a16="http://schemas.microsoft.com/office/drawing/2014/main" id="{B1F7FB12-8495-AD53-3EA5-E5BE73AD3CAF}"/>
              </a:ext>
            </a:extLst>
          </p:cNvPr>
          <p:cNvSpPr>
            <a:spLocks noGrp="1"/>
          </p:cNvSpPr>
          <p:nvPr>
            <p:ph type="body" sz="quarter" idx="10"/>
          </p:nvPr>
        </p:nvSpPr>
        <p:spPr>
          <a:xfrm>
            <a:off x="586390" y="1434370"/>
            <a:ext cx="11018520" cy="2646878"/>
          </a:xfrm>
        </p:spPr>
        <p:txBody>
          <a:bodyPr/>
          <a:lstStyle/>
          <a:p>
            <a:r>
              <a:rPr lang="en-US" dirty="0"/>
              <a:t>In your repository</a:t>
            </a:r>
          </a:p>
          <a:p>
            <a:pPr lvl="1"/>
            <a:r>
              <a:rPr lang="en-US" dirty="0"/>
              <a:t>Select </a:t>
            </a:r>
            <a:r>
              <a:rPr lang="en-US" b="1" dirty="0"/>
              <a:t>Actions</a:t>
            </a:r>
            <a:r>
              <a:rPr lang="en-US" dirty="0"/>
              <a:t> -&gt; </a:t>
            </a:r>
            <a:r>
              <a:rPr lang="en-US" b="1" dirty="0"/>
              <a:t>Update AL-Go system files</a:t>
            </a:r>
            <a:r>
              <a:rPr lang="en-US" dirty="0"/>
              <a:t>, click </a:t>
            </a:r>
            <a:r>
              <a:rPr lang="en-US" b="1" dirty="0"/>
              <a:t>Run Workflow</a:t>
            </a:r>
          </a:p>
          <a:p>
            <a:pPr lvl="1"/>
            <a:r>
              <a:rPr lang="en-US" dirty="0"/>
              <a:t>Enter </a:t>
            </a:r>
            <a:r>
              <a:rPr lang="en-US" b="1" dirty="0">
                <a:hlinkClick r:id="rId3"/>
              </a:rPr>
              <a:t>https://github.com/microsoft/AL-Go-PTE@v1.5</a:t>
            </a:r>
            <a:r>
              <a:rPr lang="en-US" dirty="0"/>
              <a:t> and click </a:t>
            </a:r>
            <a:r>
              <a:rPr lang="en-US" b="1" dirty="0"/>
              <a:t>Run Workflow</a:t>
            </a:r>
            <a:endParaRPr lang="en-US" dirty="0"/>
          </a:p>
          <a:p>
            <a:pPr lvl="1"/>
            <a:r>
              <a:rPr lang="en-US" dirty="0"/>
              <a:t>Wait for the </a:t>
            </a:r>
            <a:r>
              <a:rPr lang="en-US" b="1" dirty="0"/>
              <a:t>workflow</a:t>
            </a:r>
            <a:r>
              <a:rPr lang="en-US" dirty="0"/>
              <a:t> to </a:t>
            </a:r>
            <a:r>
              <a:rPr lang="en-US" b="1" dirty="0"/>
              <a:t>complete</a:t>
            </a:r>
          </a:p>
          <a:p>
            <a:pPr lvl="1"/>
            <a:r>
              <a:rPr lang="en-US" dirty="0"/>
              <a:t>Inspect the </a:t>
            </a:r>
            <a:r>
              <a:rPr lang="en-US" b="1" dirty="0"/>
              <a:t>Pull Request</a:t>
            </a:r>
            <a:r>
              <a:rPr lang="en-US" dirty="0"/>
              <a:t> </a:t>
            </a:r>
          </a:p>
          <a:p>
            <a:pPr lvl="1"/>
            <a:endParaRPr lang="en-US" dirty="0"/>
          </a:p>
          <a:p>
            <a:pPr lvl="1"/>
            <a:endParaRPr lang="en-DK" dirty="0"/>
          </a:p>
        </p:txBody>
      </p:sp>
      <p:sp>
        <p:nvSpPr>
          <p:cNvPr id="7" name="TextBox 6">
            <a:extLst>
              <a:ext uri="{FF2B5EF4-FFF2-40B4-BE49-F238E27FC236}">
                <a16:creationId xmlns:a16="http://schemas.microsoft.com/office/drawing/2014/main" id="{A974D63E-6E93-B119-EB0D-CAD16B80E4C3}"/>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1851357004"/>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a:t>
            </a:r>
            <a:r>
              <a:rPr lang="en-US"/>
              <a:t>– Continuous</a:t>
            </a:r>
            <a:r>
              <a:rPr lang="en-US" dirty="0"/>
              <a:t>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2822746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449905" cy="1107996"/>
          </a:xfrm>
        </p:spPr>
        <p:txBody>
          <a:bodyPr/>
          <a:lstStyle/>
          <a:p>
            <a:r>
              <a:rPr lang="en-US" dirty="0"/>
              <a:t>Section #4</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443844"/>
            <a:ext cx="7730309" cy="3970318"/>
          </a:xfrm>
        </p:spPr>
        <p:txBody>
          <a:bodyPr/>
          <a:lstStyle/>
          <a:p>
            <a:r>
              <a:rPr lang="en-US" dirty="0"/>
              <a:t>Advanced usage of AL-Go for GitHub</a:t>
            </a:r>
          </a:p>
          <a:p>
            <a:pPr lvl="1"/>
            <a:r>
              <a:rPr lang="en-US" dirty="0" err="1"/>
              <a:t>UpdateDependencies</a:t>
            </a:r>
            <a:r>
              <a:rPr lang="en-US" dirty="0"/>
              <a:t> and </a:t>
            </a:r>
            <a:r>
              <a:rPr lang="en-US" dirty="0" err="1"/>
              <a:t>GenerateDependencyArtifacts</a:t>
            </a:r>
            <a:endParaRPr lang="en-US" dirty="0"/>
          </a:p>
          <a:p>
            <a:pPr lvl="1"/>
            <a:r>
              <a:rPr lang="en-US" dirty="0"/>
              <a:t>Scheduled workflow execution</a:t>
            </a:r>
          </a:p>
          <a:p>
            <a:pPr lvl="1"/>
            <a:r>
              <a:rPr lang="en-US" dirty="0"/>
              <a:t>Conditional settings</a:t>
            </a:r>
          </a:p>
          <a:p>
            <a:pPr lvl="1"/>
            <a:r>
              <a:rPr lang="en-US" dirty="0"/>
              <a:t>Which branches should run CI/CD on PR and Commit</a:t>
            </a:r>
          </a:p>
          <a:p>
            <a:pPr lvl="1"/>
            <a:r>
              <a:rPr lang="en-US" dirty="0" err="1"/>
              <a:t>KeyVault</a:t>
            </a:r>
            <a:r>
              <a:rPr lang="en-US" dirty="0"/>
              <a:t> access for AppSource apps</a:t>
            </a:r>
          </a:p>
          <a:p>
            <a:pPr lvl="1"/>
            <a:r>
              <a:rPr lang="en-US" dirty="0"/>
              <a:t>Which version of </a:t>
            </a:r>
            <a:r>
              <a:rPr lang="en-US" dirty="0" err="1"/>
              <a:t>BcContainerHelper</a:t>
            </a:r>
            <a:endParaRPr lang="en-US" dirty="0"/>
          </a:p>
          <a:p>
            <a:pPr lvl="1"/>
            <a:r>
              <a:rPr lang="en-US" dirty="0" err="1"/>
              <a:t>BcContainerHelper</a:t>
            </a:r>
            <a:r>
              <a:rPr lang="en-US" dirty="0"/>
              <a:t> settings</a:t>
            </a:r>
          </a:p>
          <a:p>
            <a:pPr lvl="1"/>
            <a:r>
              <a:rPr lang="en-US" dirty="0"/>
              <a:t>Overriding scripts</a:t>
            </a:r>
          </a:p>
          <a:p>
            <a:endParaRPr lang="en-US" dirty="0"/>
          </a:p>
        </p:txBody>
      </p:sp>
    </p:spTree>
    <p:extLst>
      <p:ext uri="{BB962C8B-B14F-4D97-AF65-F5344CB8AC3E}">
        <p14:creationId xmlns:p14="http://schemas.microsoft.com/office/powerpoint/2010/main" val="287463182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D3DC-5A34-4687-181C-E69E386796B4}"/>
              </a:ext>
            </a:extLst>
          </p:cNvPr>
          <p:cNvSpPr>
            <a:spLocks noGrp="1"/>
          </p:cNvSpPr>
          <p:nvPr>
            <p:ph type="title"/>
          </p:nvPr>
        </p:nvSpPr>
        <p:spPr>
          <a:xfrm>
            <a:off x="588262" y="457200"/>
            <a:ext cx="11603737" cy="553998"/>
          </a:xfrm>
        </p:spPr>
        <p:txBody>
          <a:bodyPr/>
          <a:lstStyle/>
          <a:p>
            <a:r>
              <a:rPr lang="en-US" dirty="0" err="1"/>
              <a:t>UpdateDependencies</a:t>
            </a:r>
            <a:r>
              <a:rPr lang="en-US" dirty="0"/>
              <a:t> and </a:t>
            </a:r>
            <a:r>
              <a:rPr lang="en-US" dirty="0" err="1"/>
              <a:t>GenerateDependencyArtifacts</a:t>
            </a:r>
            <a:endParaRPr lang="en-DK" dirty="0"/>
          </a:p>
        </p:txBody>
      </p:sp>
      <p:sp>
        <p:nvSpPr>
          <p:cNvPr id="5" name="Text Placeholder 4">
            <a:extLst>
              <a:ext uri="{FF2B5EF4-FFF2-40B4-BE49-F238E27FC236}">
                <a16:creationId xmlns:a16="http://schemas.microsoft.com/office/drawing/2014/main" id="{5B89F237-DCCE-7D21-2CBE-0C249D1B34DF}"/>
              </a:ext>
            </a:extLst>
          </p:cNvPr>
          <p:cNvSpPr>
            <a:spLocks noGrp="1"/>
          </p:cNvSpPr>
          <p:nvPr>
            <p:ph type="body" sz="quarter" idx="10"/>
          </p:nvPr>
        </p:nvSpPr>
        <p:spPr>
          <a:xfrm>
            <a:off x="586390" y="1434370"/>
            <a:ext cx="11603736" cy="4936736"/>
          </a:xfrm>
        </p:spPr>
        <p:txBody>
          <a:bodyPr/>
          <a:lstStyle/>
          <a:p>
            <a:r>
              <a:rPr lang="en-US" dirty="0"/>
              <a:t>Setting </a:t>
            </a:r>
            <a:r>
              <a:rPr lang="en-US" dirty="0" err="1"/>
              <a:t>UpdateDependencies</a:t>
            </a:r>
            <a:r>
              <a:rPr lang="en-US" dirty="0"/>
              <a:t> to true in your project, causes</a:t>
            </a:r>
          </a:p>
          <a:p>
            <a:pPr lvl="1"/>
            <a:r>
              <a:rPr lang="en-US" dirty="0"/>
              <a:t>the artifacts used for building the apps will be determined by Application dependency in </a:t>
            </a:r>
            <a:r>
              <a:rPr lang="en-US" dirty="0" err="1"/>
              <a:t>app.json</a:t>
            </a:r>
            <a:endParaRPr lang="en-US" dirty="0"/>
          </a:p>
          <a:p>
            <a:pPr lvl="1"/>
            <a:r>
              <a:rPr lang="en-US" dirty="0"/>
              <a:t>the application reference in resulting .app file will be the actual application version used for building</a:t>
            </a:r>
          </a:p>
          <a:p>
            <a:pPr lvl="1"/>
            <a:r>
              <a:rPr lang="en-US" dirty="0"/>
              <a:t>the platform reference in resulting .app file will be the actual platform version used for building</a:t>
            </a:r>
          </a:p>
          <a:p>
            <a:pPr lvl="1"/>
            <a:r>
              <a:rPr lang="en-US" dirty="0"/>
              <a:t>dependency version numbers in resulting .app file will be actual app versions used for building</a:t>
            </a:r>
          </a:p>
          <a:p>
            <a:r>
              <a:rPr lang="en-US" dirty="0"/>
              <a:t>Project setting:</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updateDependencies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D4D4D4"/>
              </a:solidFill>
              <a:effectLst/>
              <a:latin typeface="Consolas" panose="020B0609020204030204" pitchFamily="49" charset="0"/>
            </a:endParaRPr>
          </a:p>
          <a:p>
            <a:r>
              <a:rPr lang="en-US" dirty="0"/>
              <a:t>Setting </a:t>
            </a:r>
            <a:r>
              <a:rPr lang="en-US" dirty="0" err="1"/>
              <a:t>GenerateDependencyArtifacts</a:t>
            </a:r>
            <a:r>
              <a:rPr lang="en-US" dirty="0"/>
              <a:t> to true in your project, causes</a:t>
            </a:r>
          </a:p>
          <a:p>
            <a:pPr lvl="1"/>
            <a:r>
              <a:rPr lang="en-US" dirty="0"/>
              <a:t>the CI/CD workflow to generate a build artifact, containing the dependencies used for the build</a:t>
            </a:r>
          </a:p>
          <a:p>
            <a:r>
              <a:rPr lang="en-US" dirty="0"/>
              <a:t>Project setting:</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generateDependencyArtifact</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dirty="0">
              <a:solidFill>
                <a:srgbClr val="D4D4D4"/>
              </a:solidFill>
              <a:latin typeface="Consolas" panose="020B0609020204030204" pitchFamily="49" charset="0"/>
            </a:endParaRPr>
          </a:p>
          <a:p>
            <a:pPr lvl="1"/>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55685927"/>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2834-E30E-B1FB-CC06-4CB21C6D9647}"/>
              </a:ext>
            </a:extLst>
          </p:cNvPr>
          <p:cNvSpPr>
            <a:spLocks noGrp="1"/>
          </p:cNvSpPr>
          <p:nvPr>
            <p:ph type="title"/>
          </p:nvPr>
        </p:nvSpPr>
        <p:spPr/>
        <p:txBody>
          <a:bodyPr/>
          <a:lstStyle/>
          <a:p>
            <a:r>
              <a:rPr lang="en-US" dirty="0"/>
              <a:t>Scheduled workflow execution</a:t>
            </a:r>
            <a:endParaRPr lang="en-DK" dirty="0"/>
          </a:p>
        </p:txBody>
      </p:sp>
      <p:sp>
        <p:nvSpPr>
          <p:cNvPr id="3" name="Text Placeholder 2">
            <a:extLst>
              <a:ext uri="{FF2B5EF4-FFF2-40B4-BE49-F238E27FC236}">
                <a16:creationId xmlns:a16="http://schemas.microsoft.com/office/drawing/2014/main" id="{957819D0-DB9F-0521-5CBC-720491697905}"/>
              </a:ext>
            </a:extLst>
          </p:cNvPr>
          <p:cNvSpPr>
            <a:spLocks noGrp="1"/>
          </p:cNvSpPr>
          <p:nvPr>
            <p:ph type="body" sz="quarter" idx="10"/>
          </p:nvPr>
        </p:nvSpPr>
        <p:spPr>
          <a:xfrm>
            <a:off x="586390" y="1434370"/>
            <a:ext cx="11018520" cy="3644075"/>
          </a:xfrm>
        </p:spPr>
        <p:txBody>
          <a:bodyPr/>
          <a:lstStyle/>
          <a:p>
            <a:r>
              <a:rPr lang="en-US" dirty="0"/>
              <a:t>Workflows without parameters can be scheduled.</a:t>
            </a:r>
          </a:p>
          <a:p>
            <a:r>
              <a:rPr lang="en-US" dirty="0"/>
              <a:t>Repo Settings (</a:t>
            </a:r>
            <a:r>
              <a:rPr lang="en-US" b="1" dirty="0"/>
              <a:t>.</a:t>
            </a:r>
            <a:r>
              <a:rPr lang="en-US" b="1" dirty="0" err="1"/>
              <a:t>github</a:t>
            </a:r>
            <a:r>
              <a:rPr lang="en-US" b="1" dirty="0"/>
              <a:t>/AL-Go-</a:t>
            </a:r>
            <a:r>
              <a:rPr lang="en-US" b="1" dirty="0" err="1"/>
              <a:t>Settings.json</a:t>
            </a:r>
            <a:r>
              <a:rPr lang="en-US" dirty="0"/>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NextMajorSchedule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2 * * 0"</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NextMinorSchedule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2 * * 6"</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CurrentSchedule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2 * * 1,2,3,4,5"</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UpdateGitHubGoSystemFilesSchedule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0 * * *"</a:t>
            </a:r>
            <a:r>
              <a:rPr lang="en-US" b="0" dirty="0">
                <a:solidFill>
                  <a:srgbClr val="D4D4D4"/>
                </a:solidFill>
                <a:effectLst/>
                <a:latin typeface="Consolas" panose="020B0609020204030204" pitchFamily="49" charset="0"/>
              </a:rPr>
              <a:t>,</a:t>
            </a:r>
          </a:p>
          <a:p>
            <a:endParaRPr lang="en-US" sz="2600" dirty="0"/>
          </a:p>
          <a:p>
            <a:r>
              <a:rPr lang="en-US" sz="2600" dirty="0"/>
              <a:t>Run </a:t>
            </a:r>
            <a:r>
              <a:rPr lang="en-US" sz="2600" b="1" dirty="0"/>
              <a:t>Update AL Go System Files </a:t>
            </a:r>
            <a:r>
              <a:rPr lang="en-US" sz="2600" dirty="0"/>
              <a:t>after changing these</a:t>
            </a:r>
          </a:p>
          <a:p>
            <a:pPr lvl="1"/>
            <a:endParaRPr lang="en-DK" sz="1400" dirty="0"/>
          </a:p>
        </p:txBody>
      </p:sp>
    </p:spTree>
    <p:extLst>
      <p:ext uri="{BB962C8B-B14F-4D97-AF65-F5344CB8AC3E}">
        <p14:creationId xmlns:p14="http://schemas.microsoft.com/office/powerpoint/2010/main" val="199508679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3678A-3030-245D-2177-722B97BD1849}"/>
              </a:ext>
            </a:extLst>
          </p:cNvPr>
          <p:cNvSpPr>
            <a:spLocks noGrp="1"/>
          </p:cNvSpPr>
          <p:nvPr>
            <p:ph type="title"/>
          </p:nvPr>
        </p:nvSpPr>
        <p:spPr>
          <a:xfrm>
            <a:off x="588262" y="457200"/>
            <a:ext cx="11603737" cy="553998"/>
          </a:xfrm>
        </p:spPr>
        <p:txBody>
          <a:bodyPr/>
          <a:lstStyle/>
          <a:p>
            <a:r>
              <a:rPr lang="en-US" dirty="0"/>
              <a:t>Which branches should run CI/CD on PR and Commit?</a:t>
            </a:r>
            <a:endParaRPr lang="en-DK" dirty="0"/>
          </a:p>
        </p:txBody>
      </p:sp>
      <p:sp>
        <p:nvSpPr>
          <p:cNvPr id="5" name="Text Placeholder 4">
            <a:extLst>
              <a:ext uri="{FF2B5EF4-FFF2-40B4-BE49-F238E27FC236}">
                <a16:creationId xmlns:a16="http://schemas.microsoft.com/office/drawing/2014/main" id="{F5F37CB6-BE18-A6A5-5F5D-116F94DAF57C}"/>
              </a:ext>
            </a:extLst>
          </p:cNvPr>
          <p:cNvSpPr>
            <a:spLocks noGrp="1"/>
          </p:cNvSpPr>
          <p:nvPr>
            <p:ph type="body" sz="quarter" idx="10"/>
          </p:nvPr>
        </p:nvSpPr>
        <p:spPr>
          <a:xfrm>
            <a:off x="586389" y="1434370"/>
            <a:ext cx="11565163" cy="4198072"/>
          </a:xfrm>
        </p:spPr>
        <p:txBody>
          <a:bodyPr/>
          <a:lstStyle/>
          <a:p>
            <a:r>
              <a:rPr lang="en-US" dirty="0"/>
              <a:t>Two properties are controlling which branches kick off a CI/CD workflow</a:t>
            </a:r>
          </a:p>
          <a:p>
            <a:r>
              <a:rPr lang="en-US" dirty="0"/>
              <a:t>Repo Settings:</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CICDPushBranches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"main"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"release</a:t>
            </a:r>
            <a:r>
              <a:rPr lang="en-US" b="0" dirty="0">
                <a:solidFill>
                  <a:srgbClr val="D7BA7D"/>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"feature</a:t>
            </a:r>
            <a:r>
              <a:rPr lang="en-US" b="0" dirty="0">
                <a:solidFill>
                  <a:srgbClr val="D7BA7D"/>
                </a:solidFill>
                <a:effectLst/>
                <a:latin typeface="Consolas" panose="020B0609020204030204" pitchFamily="49" charset="0"/>
              </a:rPr>
              <a:t>\/</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CICDPullRequestBranches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"main"</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a:t>
            </a:r>
          </a:p>
          <a:p>
            <a:endParaRPr lang="en-US" dirty="0"/>
          </a:p>
          <a:p>
            <a:r>
              <a:rPr lang="en-US" dirty="0"/>
              <a:t>Run </a:t>
            </a:r>
            <a:r>
              <a:rPr lang="en-US" b="1" dirty="0"/>
              <a:t>Update AL Go System Files </a:t>
            </a:r>
            <a:r>
              <a:rPr lang="en-US" dirty="0"/>
              <a:t>after changing these</a:t>
            </a:r>
          </a:p>
        </p:txBody>
      </p:sp>
    </p:spTree>
    <p:extLst>
      <p:ext uri="{BB962C8B-B14F-4D97-AF65-F5344CB8AC3E}">
        <p14:creationId xmlns:p14="http://schemas.microsoft.com/office/powerpoint/2010/main" val="333534257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3678A-3030-245D-2177-722B97BD1849}"/>
              </a:ext>
            </a:extLst>
          </p:cNvPr>
          <p:cNvSpPr>
            <a:spLocks noGrp="1"/>
          </p:cNvSpPr>
          <p:nvPr>
            <p:ph type="title"/>
          </p:nvPr>
        </p:nvSpPr>
        <p:spPr/>
        <p:txBody>
          <a:bodyPr/>
          <a:lstStyle/>
          <a:p>
            <a:r>
              <a:rPr lang="en-US" dirty="0"/>
              <a:t>Conditional Settings</a:t>
            </a:r>
            <a:endParaRPr lang="en-DK" dirty="0"/>
          </a:p>
        </p:txBody>
      </p:sp>
      <p:sp>
        <p:nvSpPr>
          <p:cNvPr id="5" name="Text Placeholder 4">
            <a:extLst>
              <a:ext uri="{FF2B5EF4-FFF2-40B4-BE49-F238E27FC236}">
                <a16:creationId xmlns:a16="http://schemas.microsoft.com/office/drawing/2014/main" id="{F5F37CB6-BE18-A6A5-5F5D-116F94DAF57C}"/>
              </a:ext>
            </a:extLst>
          </p:cNvPr>
          <p:cNvSpPr>
            <a:spLocks noGrp="1"/>
          </p:cNvSpPr>
          <p:nvPr>
            <p:ph type="body" sz="quarter" idx="10"/>
          </p:nvPr>
        </p:nvSpPr>
        <p:spPr>
          <a:xfrm>
            <a:off x="586390" y="1434370"/>
            <a:ext cx="11543494" cy="4924425"/>
          </a:xfrm>
        </p:spPr>
        <p:txBody>
          <a:bodyPr/>
          <a:lstStyle/>
          <a:p>
            <a:r>
              <a:rPr lang="en-US" dirty="0"/>
              <a:t>You can specify settings that only are active in certain branches (CI/CD)</a:t>
            </a:r>
            <a:endParaRPr lang="en-DK" dirty="0"/>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ConditionalSettings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lvl="1"/>
            <a:r>
              <a:rPr lang="en-US" dirty="0">
                <a:solidFill>
                  <a:srgbClr val="D4D4D4"/>
                </a:solidFill>
                <a:latin typeface="Consolas" panose="020B0609020204030204" pitchFamily="49" charset="0"/>
              </a:rPr>
              <a:t>    </a:t>
            </a:r>
            <a:r>
              <a:rPr lang="en-US" b="0" dirty="0">
                <a:solidFill>
                  <a:srgbClr val="D4D4D4"/>
                </a:solidFill>
                <a:effectLst/>
                <a:latin typeface="Consolas" panose="020B0609020204030204" pitchFamily="49" charset="0"/>
              </a:rPr>
              <a:t>{</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"branches"</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"feature/*"</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"settings"</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doNotPublishApps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doNotSignApps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479464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69DC-A46D-2D12-F243-1C43C88A4842}"/>
              </a:ext>
            </a:extLst>
          </p:cNvPr>
          <p:cNvSpPr>
            <a:spLocks noGrp="1"/>
          </p:cNvSpPr>
          <p:nvPr>
            <p:ph type="title"/>
          </p:nvPr>
        </p:nvSpPr>
        <p:spPr/>
        <p:txBody>
          <a:bodyPr/>
          <a:lstStyle/>
          <a:p>
            <a:r>
              <a:rPr lang="en-US" dirty="0"/>
              <a:t>Why GitHub? Why not Azure DevOps?</a:t>
            </a:r>
            <a:endParaRPr lang="en-DK" dirty="0"/>
          </a:p>
        </p:txBody>
      </p:sp>
      <p:sp>
        <p:nvSpPr>
          <p:cNvPr id="3" name="Text Placeholder 2">
            <a:extLst>
              <a:ext uri="{FF2B5EF4-FFF2-40B4-BE49-F238E27FC236}">
                <a16:creationId xmlns:a16="http://schemas.microsoft.com/office/drawing/2014/main" id="{1716E4BE-8FC3-7CEB-EA2B-D39213C55830}"/>
              </a:ext>
            </a:extLst>
          </p:cNvPr>
          <p:cNvSpPr>
            <a:spLocks noGrp="1"/>
          </p:cNvSpPr>
          <p:nvPr>
            <p:ph type="body" sz="quarter" idx="10"/>
          </p:nvPr>
        </p:nvSpPr>
        <p:spPr>
          <a:xfrm>
            <a:off x="586390" y="1434370"/>
            <a:ext cx="11018520" cy="5084469"/>
          </a:xfrm>
        </p:spPr>
        <p:txBody>
          <a:bodyPr/>
          <a:lstStyle/>
          <a:p>
            <a:pPr marL="0" indent="0">
              <a:buNone/>
            </a:pPr>
            <a:r>
              <a:rPr lang="en-US" dirty="0"/>
              <a:t>If Azure DevOps is Enterprise Level DevOps</a:t>
            </a:r>
          </a:p>
          <a:p>
            <a:pPr lvl="1"/>
            <a:r>
              <a:rPr lang="en-US" sz="2800" dirty="0"/>
              <a:t>   then GitHub is it’s lean and simple DevOps sibling</a:t>
            </a:r>
          </a:p>
          <a:p>
            <a:pPr marL="0" indent="0">
              <a:buNone/>
            </a:pPr>
            <a:r>
              <a:rPr lang="en-US" dirty="0"/>
              <a:t>If DevOps engineers love Azure DevOps</a:t>
            </a:r>
          </a:p>
          <a:p>
            <a:pPr lvl="1"/>
            <a:r>
              <a:rPr lang="en-US" sz="2800" dirty="0"/>
              <a:t>   then Developers love GitHub</a:t>
            </a:r>
          </a:p>
          <a:p>
            <a:pPr marL="0" indent="0">
              <a:buNone/>
            </a:pPr>
            <a:r>
              <a:rPr lang="en-US" dirty="0"/>
              <a:t>If Azure DevOps is like Visual Studio</a:t>
            </a:r>
          </a:p>
          <a:p>
            <a:pPr lvl="1"/>
            <a:r>
              <a:rPr lang="en-US" sz="2800" dirty="0"/>
              <a:t>   then GitHub is like VS Code</a:t>
            </a:r>
          </a:p>
          <a:p>
            <a:pPr marL="0" indent="0">
              <a:buNone/>
            </a:pPr>
            <a:r>
              <a:rPr lang="en-US" dirty="0"/>
              <a:t>Other alternatives for Business Central on Azure DevOps exists</a:t>
            </a:r>
          </a:p>
          <a:p>
            <a:pPr lvl="1"/>
            <a:r>
              <a:rPr lang="en-US" sz="2800" dirty="0"/>
              <a:t>   none existed for GitHub before AL-Go for GitHub</a:t>
            </a:r>
          </a:p>
          <a:p>
            <a:pPr marL="0" indent="0">
              <a:buNone/>
            </a:pPr>
            <a:r>
              <a:rPr lang="en-US" dirty="0"/>
              <a:t>Yes, Azure DevOps is more feature rich</a:t>
            </a:r>
          </a:p>
          <a:p>
            <a:pPr lvl="1"/>
            <a:r>
              <a:rPr lang="en-US" sz="2800" dirty="0"/>
              <a:t>   but Microsoft is investing heavily in GitHub…</a:t>
            </a:r>
          </a:p>
        </p:txBody>
      </p:sp>
    </p:spTree>
    <p:extLst>
      <p:ext uri="{BB962C8B-B14F-4D97-AF65-F5344CB8AC3E}">
        <p14:creationId xmlns:p14="http://schemas.microsoft.com/office/powerpoint/2010/main" val="390061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FE04-A532-D4A1-9673-34C1D7726291}"/>
              </a:ext>
            </a:extLst>
          </p:cNvPr>
          <p:cNvSpPr>
            <a:spLocks noGrp="1"/>
          </p:cNvSpPr>
          <p:nvPr>
            <p:ph type="title"/>
          </p:nvPr>
        </p:nvSpPr>
        <p:spPr/>
        <p:txBody>
          <a:bodyPr/>
          <a:lstStyle/>
          <a:p>
            <a:r>
              <a:rPr lang="en-US" dirty="0" err="1"/>
              <a:t>KeyVault</a:t>
            </a:r>
            <a:r>
              <a:rPr lang="en-US" dirty="0"/>
              <a:t> access for AppSource apps</a:t>
            </a:r>
            <a:endParaRPr lang="en-DK" dirty="0"/>
          </a:p>
        </p:txBody>
      </p:sp>
      <p:sp>
        <p:nvSpPr>
          <p:cNvPr id="3" name="Text Placeholder 2">
            <a:extLst>
              <a:ext uri="{FF2B5EF4-FFF2-40B4-BE49-F238E27FC236}">
                <a16:creationId xmlns:a16="http://schemas.microsoft.com/office/drawing/2014/main" id="{90A16BA6-471D-4652-4BEA-71F1D2319069}"/>
              </a:ext>
            </a:extLst>
          </p:cNvPr>
          <p:cNvSpPr>
            <a:spLocks noGrp="1"/>
          </p:cNvSpPr>
          <p:nvPr>
            <p:ph type="body" sz="quarter" idx="10"/>
          </p:nvPr>
        </p:nvSpPr>
        <p:spPr>
          <a:xfrm>
            <a:off x="586390" y="1434370"/>
            <a:ext cx="11018520" cy="2055947"/>
          </a:xfrm>
        </p:spPr>
        <p:txBody>
          <a:bodyPr/>
          <a:lstStyle/>
          <a:p>
            <a:r>
              <a:rPr lang="en-US" dirty="0"/>
              <a:t>If your AppSource app needs </a:t>
            </a:r>
            <a:r>
              <a:rPr lang="en-US" dirty="0" err="1"/>
              <a:t>KeyVault</a:t>
            </a:r>
            <a:r>
              <a:rPr lang="en-US" dirty="0"/>
              <a:t> access?</a:t>
            </a:r>
          </a:p>
          <a:p>
            <a:r>
              <a:rPr lang="en-US" dirty="0"/>
              <a:t>Project settings:</a:t>
            </a:r>
            <a:endParaRPr lang="en-DK" dirty="0"/>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KeyVaultCertificateUrlSecretName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KeyVaultCertificateFile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KeyVaultCertificatePasswordSecretName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KeyVaultCertificatePassword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KeyVaultClientIdSecretName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KeyVaultClientId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581611"/>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8FFE-8DE4-10A9-6E44-2985BE506412}"/>
              </a:ext>
            </a:extLst>
          </p:cNvPr>
          <p:cNvSpPr>
            <a:spLocks noGrp="1"/>
          </p:cNvSpPr>
          <p:nvPr>
            <p:ph type="title"/>
          </p:nvPr>
        </p:nvSpPr>
        <p:spPr/>
        <p:txBody>
          <a:bodyPr/>
          <a:lstStyle/>
          <a:p>
            <a:r>
              <a:rPr lang="en-US" dirty="0"/>
              <a:t>Which version of </a:t>
            </a:r>
            <a:r>
              <a:rPr lang="en-US" dirty="0" err="1"/>
              <a:t>BcContainerHelper</a:t>
            </a:r>
            <a:endParaRPr lang="en-DK" dirty="0"/>
          </a:p>
        </p:txBody>
      </p:sp>
      <p:sp>
        <p:nvSpPr>
          <p:cNvPr id="3" name="Text Placeholder 2">
            <a:extLst>
              <a:ext uri="{FF2B5EF4-FFF2-40B4-BE49-F238E27FC236}">
                <a16:creationId xmlns:a16="http://schemas.microsoft.com/office/drawing/2014/main" id="{D060DC64-B219-BE7F-6C6C-FEAE30F1F281}"/>
              </a:ext>
            </a:extLst>
          </p:cNvPr>
          <p:cNvSpPr>
            <a:spLocks noGrp="1"/>
          </p:cNvSpPr>
          <p:nvPr>
            <p:ph type="body" sz="quarter" idx="10"/>
          </p:nvPr>
        </p:nvSpPr>
        <p:spPr>
          <a:xfrm>
            <a:off x="586390" y="1434370"/>
            <a:ext cx="11018520" cy="4050340"/>
          </a:xfrm>
        </p:spPr>
        <p:txBody>
          <a:bodyPr/>
          <a:lstStyle/>
          <a:p>
            <a:r>
              <a:rPr lang="en-US" dirty="0"/>
              <a:t>You can control which version of </a:t>
            </a:r>
            <a:r>
              <a:rPr lang="en-US" dirty="0" err="1"/>
              <a:t>BcContainerHelper</a:t>
            </a:r>
            <a:r>
              <a:rPr lang="en-US" dirty="0"/>
              <a:t> is used</a:t>
            </a:r>
          </a:p>
          <a:p>
            <a:pPr lvl="1"/>
            <a:r>
              <a:rPr lang="en-US" dirty="0"/>
              <a:t>AL-Go defaults to latest</a:t>
            </a:r>
          </a:p>
          <a:p>
            <a:pPr lvl="1"/>
            <a:r>
              <a:rPr lang="en-US" dirty="0"/>
              <a:t>AL-Go preview defaults to preview</a:t>
            </a:r>
          </a:p>
          <a:p>
            <a:r>
              <a:rPr lang="en-US" dirty="0"/>
              <a:t>Repo setting:</a:t>
            </a:r>
            <a:endParaRPr lang="en-DK" dirty="0"/>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BcContainerHelperVersion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"preview"</a:t>
            </a:r>
            <a:endParaRPr lang="en-US" b="0" dirty="0">
              <a:solidFill>
                <a:srgbClr val="D4D4D4"/>
              </a:solidFill>
              <a:effectLst/>
              <a:latin typeface="Consolas" panose="020B0609020204030204" pitchFamily="49" charset="0"/>
            </a:endParaRPr>
          </a:p>
          <a:p>
            <a:r>
              <a:rPr lang="en-US" dirty="0"/>
              <a:t>Values</a:t>
            </a:r>
          </a:p>
          <a:p>
            <a:pPr lvl="1"/>
            <a:r>
              <a:rPr lang="en-US" dirty="0"/>
              <a:t>latest – use the latest released version of </a:t>
            </a:r>
            <a:r>
              <a:rPr lang="en-US" dirty="0" err="1"/>
              <a:t>BcContainerHelper</a:t>
            </a:r>
            <a:endParaRPr lang="en-US" dirty="0"/>
          </a:p>
          <a:p>
            <a:pPr lvl="1"/>
            <a:r>
              <a:rPr lang="en-US" dirty="0"/>
              <a:t>preview – use the pre-release version of </a:t>
            </a:r>
            <a:r>
              <a:rPr lang="en-US" dirty="0" err="1"/>
              <a:t>BcContainerHelper</a:t>
            </a:r>
            <a:endParaRPr lang="en-US" dirty="0"/>
          </a:p>
          <a:p>
            <a:pPr lvl="1"/>
            <a:r>
              <a:rPr lang="en-US" dirty="0"/>
              <a:t>dev – use the current content of the dev branch on </a:t>
            </a:r>
            <a:r>
              <a:rPr lang="en-US" dirty="0" err="1"/>
              <a:t>github</a:t>
            </a:r>
            <a:endParaRPr lang="en-US" dirty="0"/>
          </a:p>
          <a:p>
            <a:pPr lvl="1"/>
            <a:r>
              <a:rPr lang="en-US" dirty="0"/>
              <a:t>&lt;version&gt; - use a specific version of </a:t>
            </a:r>
            <a:r>
              <a:rPr lang="en-US" dirty="0" err="1"/>
              <a:t>BcContainerHelper</a:t>
            </a:r>
            <a:endParaRPr lang="en-US" dirty="0"/>
          </a:p>
        </p:txBody>
      </p:sp>
    </p:spTree>
    <p:extLst>
      <p:ext uri="{BB962C8B-B14F-4D97-AF65-F5344CB8AC3E}">
        <p14:creationId xmlns:p14="http://schemas.microsoft.com/office/powerpoint/2010/main" val="137606802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5B82-A25C-9279-0A55-7532DD1C37C5}"/>
              </a:ext>
            </a:extLst>
          </p:cNvPr>
          <p:cNvSpPr>
            <a:spLocks noGrp="1"/>
          </p:cNvSpPr>
          <p:nvPr>
            <p:ph type="title"/>
          </p:nvPr>
        </p:nvSpPr>
        <p:spPr/>
        <p:txBody>
          <a:bodyPr/>
          <a:lstStyle/>
          <a:p>
            <a:r>
              <a:rPr lang="en-US" dirty="0" err="1"/>
              <a:t>BcContainerHelper</a:t>
            </a:r>
            <a:r>
              <a:rPr lang="en-US" dirty="0"/>
              <a:t> settings</a:t>
            </a:r>
            <a:endParaRPr lang="en-DK" dirty="0"/>
          </a:p>
        </p:txBody>
      </p:sp>
      <p:sp>
        <p:nvSpPr>
          <p:cNvPr id="3" name="Text Placeholder 2">
            <a:extLst>
              <a:ext uri="{FF2B5EF4-FFF2-40B4-BE49-F238E27FC236}">
                <a16:creationId xmlns:a16="http://schemas.microsoft.com/office/drawing/2014/main" id="{F3DDFC0D-86BD-B450-D71F-85ABDBA1B235}"/>
              </a:ext>
            </a:extLst>
          </p:cNvPr>
          <p:cNvSpPr>
            <a:spLocks noGrp="1"/>
          </p:cNvSpPr>
          <p:nvPr>
            <p:ph type="body" sz="quarter" idx="10"/>
          </p:nvPr>
        </p:nvSpPr>
        <p:spPr>
          <a:xfrm>
            <a:off x="586390" y="1434370"/>
            <a:ext cx="11018520" cy="2425279"/>
          </a:xfrm>
        </p:spPr>
        <p:txBody>
          <a:bodyPr/>
          <a:lstStyle/>
          <a:p>
            <a:r>
              <a:rPr lang="en-US" dirty="0"/>
              <a:t>You can include </a:t>
            </a:r>
            <a:r>
              <a:rPr lang="en-US" dirty="0" err="1"/>
              <a:t>BcContainerHelper</a:t>
            </a:r>
            <a:r>
              <a:rPr lang="en-US" dirty="0"/>
              <a:t> settings in the Repo settings</a:t>
            </a:r>
          </a:p>
          <a:p>
            <a:r>
              <a:rPr lang="en-US" dirty="0"/>
              <a:t>Examples. Repo or Project Settings:</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memoryLimit</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"20G"</a:t>
            </a:r>
            <a:endParaRPr lang="en-US" b="0" dirty="0">
              <a:solidFill>
                <a:srgbClr val="D4D4D4"/>
              </a:solidFill>
              <a:effectLst/>
              <a:latin typeface="Consolas" panose="020B0609020204030204" pitchFamily="49" charset="0"/>
            </a:endParaRP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cacheImageName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usePsSession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false</a:t>
            </a:r>
            <a:endParaRPr lang="en-US" b="0" dirty="0">
              <a:solidFill>
                <a:srgbClr val="D4D4D4"/>
              </a:solidFill>
              <a:effectLst/>
              <a:latin typeface="Consolas" panose="020B0609020204030204" pitchFamily="49" charset="0"/>
            </a:endParaRPr>
          </a:p>
          <a:p>
            <a:pPr lvl="1"/>
            <a:r>
              <a:rPr lang="en-US" dirty="0"/>
              <a:t>And more…</a:t>
            </a:r>
          </a:p>
        </p:txBody>
      </p:sp>
    </p:spTree>
    <p:extLst>
      <p:ext uri="{BB962C8B-B14F-4D97-AF65-F5344CB8AC3E}">
        <p14:creationId xmlns:p14="http://schemas.microsoft.com/office/powerpoint/2010/main" val="2624687849"/>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DA6C-92EA-FDD4-73DE-0B60CB3D9016}"/>
              </a:ext>
            </a:extLst>
          </p:cNvPr>
          <p:cNvSpPr>
            <a:spLocks noGrp="1"/>
          </p:cNvSpPr>
          <p:nvPr>
            <p:ph type="title"/>
          </p:nvPr>
        </p:nvSpPr>
        <p:spPr/>
        <p:txBody>
          <a:bodyPr/>
          <a:lstStyle/>
          <a:p>
            <a:r>
              <a:rPr lang="en-US" dirty="0"/>
              <a:t>Overriding scripts</a:t>
            </a:r>
            <a:endParaRPr lang="en-DK" dirty="0"/>
          </a:p>
        </p:txBody>
      </p:sp>
      <p:sp>
        <p:nvSpPr>
          <p:cNvPr id="7" name="Text Placeholder 6">
            <a:extLst>
              <a:ext uri="{FF2B5EF4-FFF2-40B4-BE49-F238E27FC236}">
                <a16:creationId xmlns:a16="http://schemas.microsoft.com/office/drawing/2014/main" id="{E9C7620C-3BF1-8034-7765-32C098ABCFB8}"/>
              </a:ext>
            </a:extLst>
          </p:cNvPr>
          <p:cNvSpPr>
            <a:spLocks noGrp="1"/>
          </p:cNvSpPr>
          <p:nvPr>
            <p:ph type="body" sz="quarter" idx="10"/>
          </p:nvPr>
        </p:nvSpPr>
        <p:spPr>
          <a:xfrm>
            <a:off x="586390" y="1434369"/>
            <a:ext cx="11018520" cy="4850559"/>
          </a:xfrm>
        </p:spPr>
        <p:txBody>
          <a:bodyPr/>
          <a:lstStyle/>
          <a:p>
            <a:r>
              <a:rPr lang="en-US" dirty="0"/>
              <a:t>By placing PowerShell scripts in the .AL-Go folder, you can change the behavior of the CI/CD pipeline.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hlinkClick r:id="rId2"/>
              </a:rPr>
              <a:t>https://github.com/microsoft/AL-Go/blob/main/Scenarios/settings.md#run-alpipeline-script-override</a:t>
            </a:r>
            <a:endParaRPr lang="en-US" sz="1800" dirty="0"/>
          </a:p>
          <a:p>
            <a:endParaRPr lang="en-US" sz="1800" dirty="0"/>
          </a:p>
        </p:txBody>
      </p:sp>
      <p:graphicFrame>
        <p:nvGraphicFramePr>
          <p:cNvPr id="5" name="Table 5">
            <a:extLst>
              <a:ext uri="{FF2B5EF4-FFF2-40B4-BE49-F238E27FC236}">
                <a16:creationId xmlns:a16="http://schemas.microsoft.com/office/drawing/2014/main" id="{963D61F9-069C-1BCC-8B9F-0719C6E3C1D2}"/>
              </a:ext>
            </a:extLst>
          </p:cNvPr>
          <p:cNvGraphicFramePr>
            <a:graphicFrameLocks noGrp="1"/>
          </p:cNvGraphicFramePr>
          <p:nvPr>
            <p:extLst>
              <p:ext uri="{D42A27DB-BD31-4B8C-83A1-F6EECF244321}">
                <p14:modId xmlns:p14="http://schemas.microsoft.com/office/powerpoint/2010/main" val="2525236519"/>
              </p:ext>
            </p:extLst>
          </p:nvPr>
        </p:nvGraphicFramePr>
        <p:xfrm>
          <a:off x="586391" y="2426775"/>
          <a:ext cx="11018519" cy="2865120"/>
        </p:xfrm>
        <a:graphic>
          <a:graphicData uri="http://schemas.openxmlformats.org/drawingml/2006/table">
            <a:tbl>
              <a:tblPr firstRow="1" bandRow="1">
                <a:tableStyleId>{5C22544A-7EE6-4342-B048-85BDC9FD1C3A}</a:tableStyleId>
              </a:tblPr>
              <a:tblGrid>
                <a:gridCol w="3556579">
                  <a:extLst>
                    <a:ext uri="{9D8B030D-6E8A-4147-A177-3AD203B41FA5}">
                      <a16:colId xmlns:a16="http://schemas.microsoft.com/office/drawing/2014/main" val="4072607348"/>
                    </a:ext>
                  </a:extLst>
                </a:gridCol>
                <a:gridCol w="7461940">
                  <a:extLst>
                    <a:ext uri="{9D8B030D-6E8A-4147-A177-3AD203B41FA5}">
                      <a16:colId xmlns:a16="http://schemas.microsoft.com/office/drawing/2014/main" val="1724905350"/>
                    </a:ext>
                  </a:extLst>
                </a:gridCol>
              </a:tblGrid>
              <a:tr h="370840">
                <a:tc>
                  <a:txBody>
                    <a:bodyPr/>
                    <a:lstStyle/>
                    <a:p>
                      <a:r>
                        <a:rPr lang="en-US" dirty="0"/>
                        <a:t>PowerShell script</a:t>
                      </a:r>
                      <a:endParaRPr lang="en-DK" dirty="0"/>
                    </a:p>
                  </a:txBody>
                  <a:tcPr/>
                </a:tc>
                <a:tc>
                  <a:txBody>
                    <a:bodyPr/>
                    <a:lstStyle/>
                    <a:p>
                      <a:r>
                        <a:rPr lang="en-US" dirty="0"/>
                        <a:t>Function</a:t>
                      </a:r>
                      <a:endParaRPr lang="en-DK" dirty="0"/>
                    </a:p>
                  </a:txBody>
                  <a:tcPr/>
                </a:tc>
                <a:extLst>
                  <a:ext uri="{0D108BD9-81ED-4DB2-BD59-A6C34878D82A}">
                    <a16:rowId xmlns:a16="http://schemas.microsoft.com/office/drawing/2014/main" val="270032678"/>
                  </a:ext>
                </a:extLst>
              </a:tr>
              <a:tr h="370840">
                <a:tc>
                  <a:txBody>
                    <a:bodyPr/>
                    <a:lstStyle/>
                    <a:p>
                      <a:r>
                        <a:rPr lang="en-US" sz="1800" b="0" i="0" kern="1200" dirty="0">
                          <a:solidFill>
                            <a:schemeClr val="dk1"/>
                          </a:solidFill>
                          <a:effectLst/>
                          <a:latin typeface="+mn-lt"/>
                          <a:ea typeface="+mn-ea"/>
                          <a:cs typeface="+mn-cs"/>
                        </a:rPr>
                        <a:t>NewBcContainer.ps1</a:t>
                      </a:r>
                      <a:endParaRPr lang="en-DK" dirty="0"/>
                    </a:p>
                  </a:txBody>
                  <a:tcPr/>
                </a:tc>
                <a:tc>
                  <a:txBody>
                    <a:bodyPr/>
                    <a:lstStyle/>
                    <a:p>
                      <a:r>
                        <a:rPr lang="en-US" sz="1800" b="0" i="0" kern="1200" dirty="0">
                          <a:solidFill>
                            <a:schemeClr val="dk1"/>
                          </a:solidFill>
                          <a:effectLst/>
                          <a:latin typeface="+mn-lt"/>
                          <a:ea typeface="+mn-ea"/>
                          <a:cs typeface="+mn-cs"/>
                        </a:rPr>
                        <a:t>Create the container using the parameters transferred in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2451368154"/>
                  </a:ext>
                </a:extLst>
              </a:tr>
              <a:tr h="370840">
                <a:tc>
                  <a:txBody>
                    <a:bodyPr/>
                    <a:lstStyle/>
                    <a:p>
                      <a:r>
                        <a:rPr lang="en-US" sz="1800" b="0" i="0" kern="1200" dirty="0">
                          <a:solidFill>
                            <a:schemeClr val="dk1"/>
                          </a:solidFill>
                          <a:effectLst/>
                          <a:latin typeface="+mn-lt"/>
                          <a:ea typeface="+mn-ea"/>
                          <a:cs typeface="+mn-cs"/>
                        </a:rPr>
                        <a:t>CompileAppInBcContainer.ps1</a:t>
                      </a:r>
                      <a:endParaRPr lang="en-DK" dirty="0"/>
                    </a:p>
                  </a:txBody>
                  <a:tcPr/>
                </a:tc>
                <a:tc>
                  <a:txBody>
                    <a:bodyPr/>
                    <a:lstStyle/>
                    <a:p>
                      <a:r>
                        <a:rPr lang="en-US" sz="1800" b="0" i="0" kern="1200" dirty="0">
                          <a:solidFill>
                            <a:schemeClr val="dk1"/>
                          </a:solidFill>
                          <a:effectLst/>
                          <a:latin typeface="+mn-lt"/>
                          <a:ea typeface="+mn-ea"/>
                          <a:cs typeface="+mn-cs"/>
                        </a:rPr>
                        <a:t>Compile the apps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842930334"/>
                  </a:ext>
                </a:extLst>
              </a:tr>
              <a:tr h="370840">
                <a:tc>
                  <a:txBody>
                    <a:bodyPr/>
                    <a:lstStyle/>
                    <a:p>
                      <a:r>
                        <a:rPr lang="en-US" sz="1800" b="0" i="0" kern="1200" dirty="0">
                          <a:solidFill>
                            <a:schemeClr val="dk1"/>
                          </a:solidFill>
                          <a:effectLst/>
                          <a:latin typeface="+mn-lt"/>
                          <a:ea typeface="+mn-ea"/>
                          <a:cs typeface="+mn-cs"/>
                        </a:rPr>
                        <a:t>RunTestsInBcContainer.ps1</a:t>
                      </a:r>
                      <a:endParaRPr lang="en-DK" dirty="0"/>
                    </a:p>
                  </a:txBody>
                  <a:tcPr/>
                </a:tc>
                <a:tc>
                  <a:txBody>
                    <a:bodyPr/>
                    <a:lstStyle/>
                    <a:p>
                      <a:r>
                        <a:rPr lang="en-US" sz="1800" b="0" i="0" kern="1200" dirty="0">
                          <a:solidFill>
                            <a:schemeClr val="dk1"/>
                          </a:solidFill>
                          <a:effectLst/>
                          <a:latin typeface="+mn-lt"/>
                          <a:ea typeface="+mn-ea"/>
                          <a:cs typeface="+mn-cs"/>
                        </a:rPr>
                        <a:t>Run the tests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2850941707"/>
                  </a:ext>
                </a:extLst>
              </a:tr>
              <a:tr h="370840">
                <a:tc>
                  <a:txBody>
                    <a:bodyPr/>
                    <a:lstStyle/>
                    <a:p>
                      <a:r>
                        <a:rPr lang="en-US" sz="1800" b="0" i="0" kern="1200" dirty="0">
                          <a:solidFill>
                            <a:schemeClr val="dk1"/>
                          </a:solidFill>
                          <a:effectLst/>
                          <a:latin typeface="+mn-lt"/>
                          <a:ea typeface="+mn-ea"/>
                          <a:cs typeface="+mn-cs"/>
                        </a:rPr>
                        <a:t>PublishBcContainerApp.ps1</a:t>
                      </a:r>
                      <a:endParaRPr lang="en-DK" dirty="0"/>
                    </a:p>
                  </a:txBody>
                  <a:tcPr/>
                </a:tc>
                <a:tc>
                  <a:txBody>
                    <a:bodyPr/>
                    <a:lstStyle/>
                    <a:p>
                      <a:r>
                        <a:rPr lang="en-US" sz="1800" b="0" i="0" kern="1200" dirty="0">
                          <a:solidFill>
                            <a:schemeClr val="dk1"/>
                          </a:solidFill>
                          <a:effectLst/>
                          <a:latin typeface="+mn-lt"/>
                          <a:ea typeface="+mn-ea"/>
                          <a:cs typeface="+mn-cs"/>
                        </a:rPr>
                        <a:t>Publish apps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603426759"/>
                  </a:ext>
                </a:extLst>
              </a:tr>
              <a:tr h="370840">
                <a:tc>
                  <a:txBody>
                    <a:bodyPr/>
                    <a:lstStyle/>
                    <a:p>
                      <a:r>
                        <a:rPr lang="en-US" sz="1800" b="0" i="0" kern="1200" dirty="0">
                          <a:solidFill>
                            <a:schemeClr val="dk1"/>
                          </a:solidFill>
                          <a:effectLst/>
                          <a:latin typeface="+mn-lt"/>
                          <a:ea typeface="+mn-ea"/>
                          <a:cs typeface="+mn-cs"/>
                        </a:rPr>
                        <a:t>UnPublishBcContainerApp.ps1</a:t>
                      </a:r>
                      <a:endParaRPr lang="en-DK" dirty="0"/>
                    </a:p>
                  </a:txBody>
                  <a:tcPr/>
                </a:tc>
                <a:tc>
                  <a:txBody>
                    <a:bodyPr/>
                    <a:lstStyle/>
                    <a:p>
                      <a:r>
                        <a:rPr lang="en-US" sz="1800" b="0" i="0" kern="1200" dirty="0" err="1">
                          <a:solidFill>
                            <a:schemeClr val="dk1"/>
                          </a:solidFill>
                          <a:effectLst/>
                          <a:latin typeface="+mn-lt"/>
                          <a:ea typeface="+mn-ea"/>
                          <a:cs typeface="+mn-cs"/>
                        </a:rPr>
                        <a:t>UnPublish</a:t>
                      </a:r>
                      <a:r>
                        <a:rPr lang="en-US" sz="1800" b="0" i="0" kern="1200" dirty="0">
                          <a:solidFill>
                            <a:schemeClr val="dk1"/>
                          </a:solidFill>
                          <a:effectLst/>
                          <a:latin typeface="+mn-lt"/>
                          <a:ea typeface="+mn-ea"/>
                          <a:cs typeface="+mn-cs"/>
                        </a:rPr>
                        <a:t> apps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1347364919"/>
                  </a:ext>
                </a:extLst>
              </a:tr>
              <a:tr h="370840">
                <a:tc>
                  <a:txBody>
                    <a:bodyPr/>
                    <a:lstStyle/>
                    <a:p>
                      <a:r>
                        <a:rPr lang="en-US" dirty="0"/>
                        <a:t>… - and many more</a:t>
                      </a:r>
                      <a:endParaRPr lang="en-DK" dirty="0"/>
                    </a:p>
                  </a:txBody>
                  <a:tcPr/>
                </a:tc>
                <a:tc>
                  <a:txBody>
                    <a:bodyPr/>
                    <a:lstStyle/>
                    <a:p>
                      <a:endParaRPr lang="en-DK" dirty="0"/>
                    </a:p>
                  </a:txBody>
                  <a:tcPr/>
                </a:tc>
                <a:extLst>
                  <a:ext uri="{0D108BD9-81ED-4DB2-BD59-A6C34878D82A}">
                    <a16:rowId xmlns:a16="http://schemas.microsoft.com/office/drawing/2014/main" val="3412335560"/>
                  </a:ext>
                </a:extLst>
              </a:tr>
            </a:tbl>
          </a:graphicData>
        </a:graphic>
      </p:graphicFrame>
    </p:spTree>
    <p:extLst>
      <p:ext uri="{BB962C8B-B14F-4D97-AF65-F5344CB8AC3E}">
        <p14:creationId xmlns:p14="http://schemas.microsoft.com/office/powerpoint/2010/main" val="2143855724"/>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469569" cy="1107996"/>
          </a:xfrm>
        </p:spPr>
        <p:txBody>
          <a:bodyPr/>
          <a:lstStyle/>
          <a:p>
            <a:r>
              <a:rPr lang="en-US" dirty="0"/>
              <a:t>Section #5</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813176"/>
            <a:ext cx="7730309" cy="3231654"/>
          </a:xfrm>
        </p:spPr>
        <p:txBody>
          <a:bodyPr/>
          <a:lstStyle/>
          <a:p>
            <a:r>
              <a:rPr lang="en-US" dirty="0"/>
              <a:t>Extending AL-Go for GitHub</a:t>
            </a:r>
          </a:p>
          <a:p>
            <a:pPr lvl="1"/>
            <a:r>
              <a:rPr lang="en-US" dirty="0"/>
              <a:t>Create your own AL-Go for GitHub edition</a:t>
            </a:r>
          </a:p>
          <a:p>
            <a:pPr lvl="1"/>
            <a:r>
              <a:rPr lang="en-US" dirty="0"/>
              <a:t>Use your own AL-Go repo</a:t>
            </a:r>
          </a:p>
          <a:p>
            <a:pPr lvl="1"/>
            <a:r>
              <a:rPr lang="en-US" dirty="0"/>
              <a:t>Make a change</a:t>
            </a:r>
          </a:p>
          <a:p>
            <a:pPr lvl="1"/>
            <a:r>
              <a:rPr lang="en-US" dirty="0"/>
              <a:t>Contribute to AL-Go for GitHub</a:t>
            </a:r>
          </a:p>
          <a:p>
            <a:pPr lvl="1"/>
            <a:r>
              <a:rPr lang="en-US" dirty="0"/>
              <a:t>Get latest updates from Microsoft</a:t>
            </a:r>
          </a:p>
          <a:p>
            <a:pPr lvl="1"/>
            <a:r>
              <a:rPr lang="en-US" dirty="0"/>
              <a:t>Contributing to AL-Go for GitHub</a:t>
            </a:r>
          </a:p>
          <a:p>
            <a:endParaRPr lang="en-US" dirty="0"/>
          </a:p>
        </p:txBody>
      </p:sp>
    </p:spTree>
    <p:extLst>
      <p:ext uri="{BB962C8B-B14F-4D97-AF65-F5344CB8AC3E}">
        <p14:creationId xmlns:p14="http://schemas.microsoft.com/office/powerpoint/2010/main" val="114726453"/>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23881D-4901-1707-0B13-38A87A49088D}"/>
              </a:ext>
            </a:extLst>
          </p:cNvPr>
          <p:cNvSpPr>
            <a:spLocks noGrp="1"/>
          </p:cNvSpPr>
          <p:nvPr>
            <p:ph type="title"/>
          </p:nvPr>
        </p:nvSpPr>
        <p:spPr>
          <a:xfrm>
            <a:off x="588263" y="457200"/>
            <a:ext cx="11018520" cy="553998"/>
          </a:xfrm>
        </p:spPr>
        <p:txBody>
          <a:bodyPr wrap="square" anchor="t">
            <a:normAutofit/>
          </a:bodyPr>
          <a:lstStyle/>
          <a:p>
            <a:r>
              <a:rPr lang="en-US" dirty="0"/>
              <a:t>Create your own AL-Go for GitHub edition</a:t>
            </a:r>
            <a:endParaRPr lang="en-DK" dirty="0"/>
          </a:p>
        </p:txBody>
      </p:sp>
      <p:graphicFrame>
        <p:nvGraphicFramePr>
          <p:cNvPr id="7" name="Text Placeholder 4">
            <a:extLst>
              <a:ext uri="{FF2B5EF4-FFF2-40B4-BE49-F238E27FC236}">
                <a16:creationId xmlns:a16="http://schemas.microsoft.com/office/drawing/2014/main" id="{8A42B157-52C7-E25B-3FD3-E5DA1A954F77}"/>
              </a:ext>
            </a:extLst>
          </p:cNvPr>
          <p:cNvGraphicFramePr/>
          <p:nvPr>
            <p:extLst>
              <p:ext uri="{D42A27DB-BD31-4B8C-83A1-F6EECF244321}">
                <p14:modId xmlns:p14="http://schemas.microsoft.com/office/powerpoint/2010/main" val="172458352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9636122"/>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D40A6E-D9AD-1804-C7E4-229AAD47D008}"/>
              </a:ext>
            </a:extLst>
          </p:cNvPr>
          <p:cNvSpPr>
            <a:spLocks noGrp="1"/>
          </p:cNvSpPr>
          <p:nvPr>
            <p:ph type="title"/>
          </p:nvPr>
        </p:nvSpPr>
        <p:spPr>
          <a:xfrm>
            <a:off x="588263" y="457200"/>
            <a:ext cx="11018520" cy="553998"/>
          </a:xfrm>
        </p:spPr>
        <p:txBody>
          <a:bodyPr/>
          <a:lstStyle/>
          <a:p>
            <a:r>
              <a:rPr lang="en-US" dirty="0">
                <a:hlinkClick r:id="rId2"/>
              </a:rPr>
              <a:t>TASK: Create your own AL-Go for GitHub edition</a:t>
            </a:r>
            <a:endParaRPr lang="en-DK" dirty="0"/>
          </a:p>
        </p:txBody>
      </p:sp>
      <p:sp>
        <p:nvSpPr>
          <p:cNvPr id="5" name="Text Placeholder 4">
            <a:extLst>
              <a:ext uri="{FF2B5EF4-FFF2-40B4-BE49-F238E27FC236}">
                <a16:creationId xmlns:a16="http://schemas.microsoft.com/office/drawing/2014/main" id="{BADBA78A-9B02-E0F2-E1ED-7088CED442A3}"/>
              </a:ext>
            </a:extLst>
          </p:cNvPr>
          <p:cNvSpPr>
            <a:spLocks noGrp="1"/>
          </p:cNvSpPr>
          <p:nvPr>
            <p:ph type="body" sz="quarter" idx="10"/>
          </p:nvPr>
        </p:nvSpPr>
        <p:spPr>
          <a:xfrm>
            <a:off x="586390" y="1434370"/>
            <a:ext cx="11018520" cy="5010602"/>
          </a:xfrm>
        </p:spPr>
        <p:txBody>
          <a:bodyPr/>
          <a:lstStyle/>
          <a:p>
            <a:r>
              <a:rPr lang="en-US" dirty="0"/>
              <a:t>In your browser, navigate to </a:t>
            </a:r>
            <a:r>
              <a:rPr lang="en-US" dirty="0">
                <a:hlinkClick r:id="rId3"/>
              </a:rPr>
              <a:t>https://github.com/microsoft/AL-Go</a:t>
            </a:r>
            <a:endParaRPr lang="en-US" dirty="0"/>
          </a:p>
          <a:p>
            <a:pPr lvl="1"/>
            <a:r>
              <a:rPr lang="en-US" dirty="0"/>
              <a:t>Fork the repository to your personal account</a:t>
            </a:r>
          </a:p>
          <a:p>
            <a:pPr lvl="1"/>
            <a:r>
              <a:rPr lang="en-US" dirty="0"/>
              <a:t>Navigate to </a:t>
            </a:r>
            <a:r>
              <a:rPr lang="en-US" dirty="0">
                <a:hlinkClick r:id="rId4"/>
              </a:rPr>
              <a:t>https://github.com/settings/tokens</a:t>
            </a:r>
            <a:r>
              <a:rPr lang="en-US" dirty="0"/>
              <a:t> and create a </a:t>
            </a:r>
            <a:r>
              <a:rPr lang="en-US" b="1" dirty="0"/>
              <a:t>Personal Access Token</a:t>
            </a:r>
          </a:p>
          <a:p>
            <a:pPr lvl="2"/>
            <a:r>
              <a:rPr lang="en-US" dirty="0"/>
              <a:t>Add </a:t>
            </a:r>
            <a:r>
              <a:rPr lang="en-US" b="1" dirty="0"/>
              <a:t>repo</a:t>
            </a:r>
            <a:r>
              <a:rPr lang="en-US" dirty="0"/>
              <a:t>, </a:t>
            </a:r>
            <a:r>
              <a:rPr lang="en-US" b="1" dirty="0"/>
              <a:t>workflow </a:t>
            </a:r>
            <a:r>
              <a:rPr lang="en-US" dirty="0"/>
              <a:t>and </a:t>
            </a:r>
            <a:r>
              <a:rPr lang="en-US" b="1" dirty="0" err="1"/>
              <a:t>admin:org</a:t>
            </a:r>
            <a:r>
              <a:rPr lang="en-US" b="1" dirty="0"/>
              <a:t> </a:t>
            </a:r>
            <a:r>
              <a:rPr lang="en-US" dirty="0"/>
              <a:t>permissions, set expiration, save and </a:t>
            </a:r>
            <a:r>
              <a:rPr lang="en-US" b="1" dirty="0"/>
              <a:t>copy the token</a:t>
            </a:r>
          </a:p>
          <a:p>
            <a:pPr lvl="1"/>
            <a:r>
              <a:rPr lang="en-US" dirty="0"/>
              <a:t>In our fork, create a repository secret called </a:t>
            </a:r>
            <a:r>
              <a:rPr lang="en-US" b="1" dirty="0" err="1"/>
              <a:t>OrgPAT</a:t>
            </a:r>
            <a:r>
              <a:rPr lang="en-US" dirty="0"/>
              <a:t> with the </a:t>
            </a:r>
            <a:r>
              <a:rPr lang="en-US" b="1" dirty="0"/>
              <a:t>token</a:t>
            </a:r>
          </a:p>
          <a:p>
            <a:pPr lvl="1"/>
            <a:r>
              <a:rPr lang="en-US" dirty="0"/>
              <a:t>Under </a:t>
            </a:r>
            <a:r>
              <a:rPr lang="en-US" b="1" dirty="0"/>
              <a:t>Actions</a:t>
            </a:r>
            <a:r>
              <a:rPr lang="en-US" dirty="0"/>
              <a:t>, select </a:t>
            </a:r>
            <a:r>
              <a:rPr lang="en-US" b="1" dirty="0"/>
              <a:t>Deploy</a:t>
            </a:r>
            <a:r>
              <a:rPr lang="en-US" dirty="0"/>
              <a:t> and click </a:t>
            </a:r>
            <a:r>
              <a:rPr lang="en-US" b="1" dirty="0"/>
              <a:t>Run Workflow</a:t>
            </a:r>
            <a:endParaRPr lang="en-US" dirty="0"/>
          </a:p>
          <a:p>
            <a:pPr lvl="2"/>
            <a:r>
              <a:rPr lang="en-US" dirty="0"/>
              <a:t>Accept default values and click </a:t>
            </a:r>
            <a:r>
              <a:rPr lang="en-US" b="1" dirty="0"/>
              <a:t>Run Workflow</a:t>
            </a:r>
          </a:p>
          <a:p>
            <a:pPr lvl="1"/>
            <a:r>
              <a:rPr lang="en-US" dirty="0"/>
              <a:t>Wait for the deploy step to complete.</a:t>
            </a:r>
          </a:p>
          <a:p>
            <a:r>
              <a:rPr lang="en-US" dirty="0"/>
              <a:t>Go to your personal </a:t>
            </a:r>
            <a:r>
              <a:rPr lang="en-US" b="1" dirty="0"/>
              <a:t>AL-Go-PTE</a:t>
            </a:r>
            <a:r>
              <a:rPr lang="en-US" dirty="0"/>
              <a:t> and </a:t>
            </a:r>
            <a:r>
              <a:rPr lang="en-US" b="1" dirty="0"/>
              <a:t>AL-Go-AppSource</a:t>
            </a:r>
            <a:r>
              <a:rPr lang="en-US" dirty="0"/>
              <a:t> repositories</a:t>
            </a:r>
          </a:p>
          <a:p>
            <a:pPr lvl="1"/>
            <a:r>
              <a:rPr lang="en-US" dirty="0"/>
              <a:t>Under </a:t>
            </a:r>
            <a:r>
              <a:rPr lang="en-US" b="1" dirty="0"/>
              <a:t>Settings </a:t>
            </a:r>
            <a:r>
              <a:rPr lang="en-US" dirty="0"/>
              <a:t>-&gt; </a:t>
            </a:r>
            <a:r>
              <a:rPr lang="en-US" b="1" dirty="0"/>
              <a:t>General</a:t>
            </a:r>
            <a:r>
              <a:rPr lang="en-US" dirty="0"/>
              <a:t>, check the </a:t>
            </a:r>
            <a:r>
              <a:rPr lang="en-US" b="1" dirty="0"/>
              <a:t>Template Repository</a:t>
            </a:r>
            <a:r>
              <a:rPr lang="en-US" dirty="0"/>
              <a:t> checkbox</a:t>
            </a:r>
          </a:p>
          <a:p>
            <a:pPr lvl="1"/>
            <a:r>
              <a:rPr lang="en-US" dirty="0"/>
              <a:t>Inspect the template repositories, their workflows, actions usage etc.</a:t>
            </a:r>
          </a:p>
          <a:p>
            <a:r>
              <a:rPr lang="en-US" dirty="0"/>
              <a:t>Inspect your personal </a:t>
            </a:r>
            <a:r>
              <a:rPr lang="en-US" b="1" dirty="0"/>
              <a:t>AL-Go-Actions</a:t>
            </a:r>
            <a:r>
              <a:rPr lang="en-US" dirty="0"/>
              <a:t> repository</a:t>
            </a:r>
          </a:p>
          <a:p>
            <a:pPr lvl="1"/>
            <a:r>
              <a:rPr lang="en-US" dirty="0"/>
              <a:t>Investigate the actions, their parameters, the code, etc.</a:t>
            </a:r>
          </a:p>
        </p:txBody>
      </p:sp>
    </p:spTree>
    <p:extLst>
      <p:ext uri="{BB962C8B-B14F-4D97-AF65-F5344CB8AC3E}">
        <p14:creationId xmlns:p14="http://schemas.microsoft.com/office/powerpoint/2010/main" val="409219680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7EFD-149B-9D57-802C-42EA17B0FB44}"/>
              </a:ext>
            </a:extLst>
          </p:cNvPr>
          <p:cNvSpPr>
            <a:spLocks noGrp="1"/>
          </p:cNvSpPr>
          <p:nvPr>
            <p:ph type="title"/>
          </p:nvPr>
        </p:nvSpPr>
        <p:spPr/>
        <p:txBody>
          <a:bodyPr/>
          <a:lstStyle/>
          <a:p>
            <a:r>
              <a:rPr lang="en-US" dirty="0">
                <a:hlinkClick r:id="rId2"/>
              </a:rPr>
              <a:t>TASK: Use your own AL-Go for GitHub edition</a:t>
            </a:r>
            <a:endParaRPr lang="en-DK" dirty="0"/>
          </a:p>
        </p:txBody>
      </p:sp>
      <p:sp>
        <p:nvSpPr>
          <p:cNvPr id="3" name="Text Placeholder 2">
            <a:extLst>
              <a:ext uri="{FF2B5EF4-FFF2-40B4-BE49-F238E27FC236}">
                <a16:creationId xmlns:a16="http://schemas.microsoft.com/office/drawing/2014/main" id="{CA745697-64A3-6656-CBC7-A1BEA99C2A23}"/>
              </a:ext>
            </a:extLst>
          </p:cNvPr>
          <p:cNvSpPr>
            <a:spLocks noGrp="1"/>
          </p:cNvSpPr>
          <p:nvPr>
            <p:ph type="body" sz="quarter" idx="10"/>
          </p:nvPr>
        </p:nvSpPr>
        <p:spPr>
          <a:xfrm>
            <a:off x="586390" y="1434370"/>
            <a:ext cx="11018520" cy="3016210"/>
          </a:xfrm>
        </p:spPr>
        <p:txBody>
          <a:bodyPr/>
          <a:lstStyle/>
          <a:p>
            <a:r>
              <a:rPr lang="en-US" dirty="0"/>
              <a:t>In your browser, navigate to the </a:t>
            </a:r>
            <a:r>
              <a:rPr lang="en-US" b="1" dirty="0"/>
              <a:t>App</a:t>
            </a:r>
            <a:r>
              <a:rPr lang="en-US" dirty="0"/>
              <a:t> we created in </a:t>
            </a:r>
            <a:r>
              <a:rPr lang="en-US" b="1" dirty="0"/>
              <a:t>the first section</a:t>
            </a:r>
          </a:p>
          <a:p>
            <a:pPr lvl="1"/>
            <a:r>
              <a:rPr lang="en-US" dirty="0"/>
              <a:t>Under </a:t>
            </a:r>
            <a:r>
              <a:rPr lang="en-US" b="1" dirty="0"/>
              <a:t>Actions</a:t>
            </a:r>
            <a:r>
              <a:rPr lang="en-US" dirty="0"/>
              <a:t> -&gt; </a:t>
            </a:r>
            <a:r>
              <a:rPr lang="en-US" b="1" dirty="0"/>
              <a:t>Update AL-Go System Files</a:t>
            </a:r>
            <a:r>
              <a:rPr lang="en-US" dirty="0"/>
              <a:t>, click </a:t>
            </a:r>
            <a:r>
              <a:rPr lang="en-US" b="1" dirty="0"/>
              <a:t>Run Workflow</a:t>
            </a:r>
          </a:p>
          <a:p>
            <a:pPr lvl="1"/>
            <a:r>
              <a:rPr lang="en-US" dirty="0"/>
              <a:t>Enter the </a:t>
            </a:r>
            <a:r>
              <a:rPr lang="en-US" b="1" dirty="0"/>
              <a:t>URL</a:t>
            </a:r>
            <a:r>
              <a:rPr lang="en-US" dirty="0"/>
              <a:t> of </a:t>
            </a:r>
            <a:r>
              <a:rPr lang="en-US" b="1" dirty="0"/>
              <a:t>your personal AL-Go-PTE template</a:t>
            </a:r>
            <a:r>
              <a:rPr lang="en-US" dirty="0"/>
              <a:t> repository followed by </a:t>
            </a:r>
            <a:r>
              <a:rPr lang="en-US" b="1" dirty="0"/>
              <a:t>@main</a:t>
            </a:r>
          </a:p>
          <a:p>
            <a:pPr lvl="1"/>
            <a:r>
              <a:rPr lang="en-US" dirty="0"/>
              <a:t>Click </a:t>
            </a:r>
            <a:r>
              <a:rPr lang="en-US" b="1" dirty="0"/>
              <a:t>Run Workflow</a:t>
            </a:r>
          </a:p>
          <a:p>
            <a:pPr lvl="1"/>
            <a:r>
              <a:rPr lang="en-US" dirty="0"/>
              <a:t>Inspect the </a:t>
            </a:r>
            <a:r>
              <a:rPr lang="en-US" b="1" dirty="0"/>
              <a:t>Pull Request</a:t>
            </a:r>
          </a:p>
          <a:p>
            <a:pPr lvl="1"/>
            <a:r>
              <a:rPr lang="en-US" b="1" dirty="0"/>
              <a:t>Merge</a:t>
            </a:r>
            <a:r>
              <a:rPr lang="en-US" dirty="0"/>
              <a:t> the </a:t>
            </a:r>
            <a:r>
              <a:rPr lang="en-US" b="1" dirty="0"/>
              <a:t>Pull Request</a:t>
            </a:r>
          </a:p>
          <a:p>
            <a:pPr lvl="1"/>
            <a:r>
              <a:rPr lang="en-US" dirty="0"/>
              <a:t>Under </a:t>
            </a:r>
            <a:r>
              <a:rPr lang="en-US" b="1" dirty="0"/>
              <a:t>Actions</a:t>
            </a:r>
            <a:r>
              <a:rPr lang="en-US" dirty="0"/>
              <a:t> -&gt; </a:t>
            </a:r>
            <a:r>
              <a:rPr lang="en-US" b="1" dirty="0"/>
              <a:t>CI/CD</a:t>
            </a:r>
            <a:r>
              <a:rPr lang="en-US" dirty="0"/>
              <a:t>, click </a:t>
            </a:r>
            <a:r>
              <a:rPr lang="en-US" b="1" dirty="0"/>
              <a:t>Run Workflow</a:t>
            </a:r>
            <a:endParaRPr lang="en-US" dirty="0"/>
          </a:p>
          <a:p>
            <a:pPr lvl="1"/>
            <a:r>
              <a:rPr lang="en-US" dirty="0"/>
              <a:t>Inspect that your </a:t>
            </a:r>
            <a:r>
              <a:rPr lang="en-US" b="1" dirty="0"/>
              <a:t>workflow runs</a:t>
            </a:r>
            <a:r>
              <a:rPr lang="en-US" dirty="0"/>
              <a:t>, using </a:t>
            </a:r>
            <a:r>
              <a:rPr lang="en-US" b="1" dirty="0"/>
              <a:t>your personal AL-Go actions</a:t>
            </a:r>
            <a:endParaRPr lang="en-DK" b="1" dirty="0"/>
          </a:p>
        </p:txBody>
      </p:sp>
    </p:spTree>
    <p:extLst>
      <p:ext uri="{BB962C8B-B14F-4D97-AF65-F5344CB8AC3E}">
        <p14:creationId xmlns:p14="http://schemas.microsoft.com/office/powerpoint/2010/main" val="300740207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9F97D-3DD8-BA88-05BB-E78CCDD62123}"/>
              </a:ext>
            </a:extLst>
          </p:cNvPr>
          <p:cNvSpPr>
            <a:spLocks noGrp="1"/>
          </p:cNvSpPr>
          <p:nvPr>
            <p:ph type="title"/>
          </p:nvPr>
        </p:nvSpPr>
        <p:spPr>
          <a:xfrm>
            <a:off x="552958" y="2930402"/>
            <a:ext cx="11086084" cy="997196"/>
          </a:xfrm>
        </p:spPr>
        <p:txBody>
          <a:bodyPr/>
          <a:lstStyle/>
          <a:p>
            <a:pPr algn="ctr"/>
            <a:r>
              <a:rPr lang="en-US" dirty="0"/>
              <a:t>If you want to make AL-Go a better tool,</a:t>
            </a:r>
            <a:br>
              <a:rPr lang="en-US" dirty="0"/>
            </a:br>
            <a:r>
              <a:rPr lang="en-US" dirty="0"/>
              <a:t>take a look at the code and then make that change…</a:t>
            </a:r>
            <a:endParaRPr lang="en-DK" dirty="0"/>
          </a:p>
        </p:txBody>
      </p:sp>
    </p:spTree>
    <p:extLst>
      <p:ext uri="{BB962C8B-B14F-4D97-AF65-F5344CB8AC3E}">
        <p14:creationId xmlns:p14="http://schemas.microsoft.com/office/powerpoint/2010/main" val="1055178218"/>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E0C-21F1-68CA-EB66-F0D9524F1FE7}"/>
              </a:ext>
            </a:extLst>
          </p:cNvPr>
          <p:cNvSpPr>
            <a:spLocks noGrp="1"/>
          </p:cNvSpPr>
          <p:nvPr>
            <p:ph type="title"/>
          </p:nvPr>
        </p:nvSpPr>
        <p:spPr/>
        <p:txBody>
          <a:bodyPr/>
          <a:lstStyle/>
          <a:p>
            <a:r>
              <a:rPr lang="en-US" dirty="0">
                <a:hlinkClick r:id="rId2"/>
              </a:rPr>
              <a:t>TASK: Make that change</a:t>
            </a:r>
            <a:endParaRPr lang="en-DK" dirty="0"/>
          </a:p>
        </p:txBody>
      </p:sp>
      <p:sp>
        <p:nvSpPr>
          <p:cNvPr id="3" name="Text Placeholder 2">
            <a:extLst>
              <a:ext uri="{FF2B5EF4-FFF2-40B4-BE49-F238E27FC236}">
                <a16:creationId xmlns:a16="http://schemas.microsoft.com/office/drawing/2014/main" id="{9EE62C6B-C543-B3B3-94C6-0F41D10044FC}"/>
              </a:ext>
            </a:extLst>
          </p:cNvPr>
          <p:cNvSpPr>
            <a:spLocks noGrp="1"/>
          </p:cNvSpPr>
          <p:nvPr>
            <p:ph type="body" sz="quarter" idx="10"/>
          </p:nvPr>
        </p:nvSpPr>
        <p:spPr>
          <a:xfrm>
            <a:off x="586390" y="1434370"/>
            <a:ext cx="11018520" cy="4862870"/>
          </a:xfrm>
        </p:spPr>
        <p:txBody>
          <a:bodyPr/>
          <a:lstStyle/>
          <a:p>
            <a:r>
              <a:rPr lang="en-US" dirty="0"/>
              <a:t>In a browser, navigate to your AL-Go-Actions repository</a:t>
            </a:r>
          </a:p>
          <a:p>
            <a:pPr lvl="1"/>
            <a:r>
              <a:rPr lang="en-US" dirty="0"/>
              <a:t>Modify the </a:t>
            </a:r>
            <a:r>
              <a:rPr lang="en-US" b="1" dirty="0" err="1"/>
              <a:t>workflowInitialize</a:t>
            </a:r>
            <a:r>
              <a:rPr lang="en-US" dirty="0"/>
              <a:t> action</a:t>
            </a:r>
          </a:p>
          <a:p>
            <a:pPr lvl="2"/>
            <a:r>
              <a:rPr lang="en-US" dirty="0"/>
              <a:t>Modify the </a:t>
            </a:r>
            <a:r>
              <a:rPr lang="en-US" b="1" dirty="0"/>
              <a:t>workflowInitialize.ps1</a:t>
            </a:r>
            <a:r>
              <a:rPr lang="en-US" dirty="0"/>
              <a:t> script and add some </a:t>
            </a:r>
            <a:r>
              <a:rPr lang="en-US" b="1" dirty="0"/>
              <a:t>Write-Host</a:t>
            </a:r>
            <a:r>
              <a:rPr lang="en-US" dirty="0"/>
              <a:t> lines to show what you changed</a:t>
            </a:r>
          </a:p>
          <a:p>
            <a:r>
              <a:rPr lang="en-US" dirty="0"/>
              <a:t>In your repository</a:t>
            </a:r>
          </a:p>
          <a:p>
            <a:pPr lvl="1"/>
            <a:r>
              <a:rPr lang="en-US" dirty="0"/>
              <a:t>Modify the </a:t>
            </a:r>
            <a:r>
              <a:rPr lang="en-US" b="1" dirty="0"/>
              <a:t>CI/CD</a:t>
            </a:r>
            <a:r>
              <a:rPr lang="en-US" dirty="0"/>
              <a:t> workflow (</a:t>
            </a:r>
            <a:r>
              <a:rPr lang="en-US" b="1" dirty="0" err="1"/>
              <a:t>CICD.yaml</a:t>
            </a:r>
            <a:r>
              <a:rPr lang="en-US" dirty="0"/>
              <a:t>)</a:t>
            </a:r>
          </a:p>
          <a:p>
            <a:pPr lvl="2"/>
            <a:r>
              <a:rPr lang="en-US" dirty="0"/>
              <a:t>Add an inline </a:t>
            </a:r>
            <a:r>
              <a:rPr lang="en-US" b="1" dirty="0"/>
              <a:t>PowerShell Task </a:t>
            </a:r>
            <a:r>
              <a:rPr lang="en-US" dirty="0"/>
              <a:t>to the initialization job, which writes some lines</a:t>
            </a:r>
          </a:p>
          <a:p>
            <a:r>
              <a:rPr lang="en-US" dirty="0"/>
              <a:t>Run the </a:t>
            </a:r>
            <a:r>
              <a:rPr lang="en-US" b="1" dirty="0"/>
              <a:t>CI/CD</a:t>
            </a:r>
            <a:r>
              <a:rPr lang="en-US" dirty="0"/>
              <a:t> workflow</a:t>
            </a:r>
          </a:p>
          <a:p>
            <a:pPr lvl="1"/>
            <a:r>
              <a:rPr lang="en-US" dirty="0"/>
              <a:t>Monitor the </a:t>
            </a:r>
            <a:r>
              <a:rPr lang="en-US" b="1" dirty="0"/>
              <a:t>output</a:t>
            </a:r>
          </a:p>
          <a:p>
            <a:r>
              <a:rPr lang="en-US" dirty="0"/>
              <a:t>Copy the same change to </a:t>
            </a:r>
            <a:r>
              <a:rPr lang="en-US" b="1" dirty="0"/>
              <a:t>AL-Go-PTE</a:t>
            </a:r>
          </a:p>
          <a:p>
            <a:pPr lvl="1"/>
            <a:r>
              <a:rPr lang="en-US" dirty="0"/>
              <a:t>No more </a:t>
            </a:r>
            <a:r>
              <a:rPr lang="en-US" b="1" dirty="0"/>
              <a:t>Updated AL-Go system files</a:t>
            </a:r>
            <a:r>
              <a:rPr lang="en-US" dirty="0"/>
              <a:t> message</a:t>
            </a:r>
          </a:p>
          <a:p>
            <a:pPr lvl="1"/>
            <a:endParaRPr lang="en-US" dirty="0"/>
          </a:p>
          <a:p>
            <a:pPr lvl="2"/>
            <a:endParaRPr lang="en-DK" dirty="0"/>
          </a:p>
        </p:txBody>
      </p:sp>
    </p:spTree>
    <p:extLst>
      <p:ext uri="{BB962C8B-B14F-4D97-AF65-F5344CB8AC3E}">
        <p14:creationId xmlns:p14="http://schemas.microsoft.com/office/powerpoint/2010/main" val="1925368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AE7B37-4ED8-2CC1-9471-E7EAF38B2CAD}"/>
              </a:ext>
            </a:extLst>
          </p:cNvPr>
          <p:cNvSpPr>
            <a:spLocks noGrp="1"/>
          </p:cNvSpPr>
          <p:nvPr>
            <p:ph type="title"/>
          </p:nvPr>
        </p:nvSpPr>
        <p:spPr>
          <a:xfrm>
            <a:off x="1524000" y="1683907"/>
            <a:ext cx="9144000" cy="3490186"/>
          </a:xfrm>
        </p:spPr>
        <p:txBody>
          <a:bodyPr/>
          <a:lstStyle/>
          <a:p>
            <a:pPr algn="ctr"/>
            <a:r>
              <a:rPr lang="en-US" dirty="0"/>
              <a:t>As of June 2022, GitHub reported having over 83 million developers and more than 200 million repositories, including at least 28 million public repositories.</a:t>
            </a:r>
            <a:br>
              <a:rPr lang="en-US" dirty="0"/>
            </a:br>
            <a:br>
              <a:rPr lang="en-US" dirty="0"/>
            </a:br>
            <a:r>
              <a:rPr lang="en-US" dirty="0"/>
              <a:t>It is the largest source code host as of November 2021.</a:t>
            </a:r>
            <a:endParaRPr lang="en-DK" dirty="0"/>
          </a:p>
        </p:txBody>
      </p:sp>
    </p:spTree>
    <p:extLst>
      <p:ext uri="{BB962C8B-B14F-4D97-AF65-F5344CB8AC3E}">
        <p14:creationId xmlns:p14="http://schemas.microsoft.com/office/powerpoint/2010/main" val="2315188888"/>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CE87-843E-A246-476B-40D098E80431}"/>
              </a:ext>
            </a:extLst>
          </p:cNvPr>
          <p:cNvSpPr>
            <a:spLocks noGrp="1"/>
          </p:cNvSpPr>
          <p:nvPr>
            <p:ph type="title"/>
          </p:nvPr>
        </p:nvSpPr>
        <p:spPr/>
        <p:txBody>
          <a:bodyPr/>
          <a:lstStyle/>
          <a:p>
            <a:r>
              <a:rPr lang="en-US" dirty="0">
                <a:hlinkClick r:id="rId2"/>
              </a:rPr>
              <a:t>TASK: Collect your changes</a:t>
            </a:r>
            <a:endParaRPr lang="en-DK" dirty="0"/>
          </a:p>
        </p:txBody>
      </p:sp>
      <p:sp>
        <p:nvSpPr>
          <p:cNvPr id="3" name="Text Placeholder 2">
            <a:extLst>
              <a:ext uri="{FF2B5EF4-FFF2-40B4-BE49-F238E27FC236}">
                <a16:creationId xmlns:a16="http://schemas.microsoft.com/office/drawing/2014/main" id="{07D390DB-23A2-C8F9-22AB-5286342F16BD}"/>
              </a:ext>
            </a:extLst>
          </p:cNvPr>
          <p:cNvSpPr>
            <a:spLocks noGrp="1"/>
          </p:cNvSpPr>
          <p:nvPr>
            <p:ph type="body" sz="quarter" idx="10"/>
          </p:nvPr>
        </p:nvSpPr>
        <p:spPr>
          <a:xfrm>
            <a:off x="586390" y="1434370"/>
            <a:ext cx="11018520" cy="1908215"/>
          </a:xfrm>
        </p:spPr>
        <p:txBody>
          <a:bodyPr/>
          <a:lstStyle/>
          <a:p>
            <a:r>
              <a:rPr lang="en-US" dirty="0"/>
              <a:t>In a browser, navigate to your </a:t>
            </a:r>
            <a:r>
              <a:rPr lang="en-US" b="1" dirty="0"/>
              <a:t>local AL-Go repository</a:t>
            </a:r>
          </a:p>
          <a:p>
            <a:pPr lvl="1"/>
            <a:r>
              <a:rPr lang="en-US" dirty="0"/>
              <a:t>Run the Collect workflow to collect changes from </a:t>
            </a:r>
            <a:r>
              <a:rPr lang="en-US" b="1" dirty="0"/>
              <a:t>AL-Go-Actions</a:t>
            </a:r>
            <a:r>
              <a:rPr lang="en-US" dirty="0"/>
              <a:t> and </a:t>
            </a:r>
            <a:r>
              <a:rPr lang="en-US" b="1" dirty="0"/>
              <a:t>AL-Go-PTE</a:t>
            </a:r>
          </a:p>
          <a:p>
            <a:pPr lvl="1"/>
            <a:r>
              <a:rPr lang="en-US" b="1" dirty="0"/>
              <a:t>Inspect</a:t>
            </a:r>
            <a:r>
              <a:rPr lang="en-US" dirty="0"/>
              <a:t> your changes</a:t>
            </a:r>
          </a:p>
          <a:p>
            <a:pPr lvl="1"/>
            <a:r>
              <a:rPr lang="en-US" b="1" dirty="0"/>
              <a:t>Merge</a:t>
            </a:r>
            <a:r>
              <a:rPr lang="en-US" dirty="0"/>
              <a:t> your changes</a:t>
            </a:r>
          </a:p>
          <a:p>
            <a:pPr lvl="1"/>
            <a:endParaRPr lang="en-DK" dirty="0"/>
          </a:p>
        </p:txBody>
      </p:sp>
    </p:spTree>
    <p:extLst>
      <p:ext uri="{BB962C8B-B14F-4D97-AF65-F5344CB8AC3E}">
        <p14:creationId xmlns:p14="http://schemas.microsoft.com/office/powerpoint/2010/main" val="693134412"/>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B775-BDB6-324A-A81B-6F16BC8E7BB6}"/>
              </a:ext>
            </a:extLst>
          </p:cNvPr>
          <p:cNvSpPr>
            <a:spLocks noGrp="1"/>
          </p:cNvSpPr>
          <p:nvPr>
            <p:ph type="title"/>
          </p:nvPr>
        </p:nvSpPr>
        <p:spPr/>
        <p:txBody>
          <a:bodyPr/>
          <a:lstStyle/>
          <a:p>
            <a:r>
              <a:rPr lang="en-US" dirty="0">
                <a:hlinkClick r:id="rId2"/>
              </a:rPr>
              <a:t>TASK: Contribute to </a:t>
            </a:r>
            <a:r>
              <a:rPr lang="en-US" dirty="0" err="1">
                <a:hlinkClick r:id="rId2"/>
              </a:rPr>
              <a:t>microsoft</a:t>
            </a:r>
            <a:r>
              <a:rPr lang="en-US" dirty="0">
                <a:hlinkClick r:id="rId2"/>
              </a:rPr>
              <a:t>/AL-Go</a:t>
            </a:r>
            <a:endParaRPr lang="en-DK" dirty="0"/>
          </a:p>
        </p:txBody>
      </p:sp>
      <p:sp>
        <p:nvSpPr>
          <p:cNvPr id="3" name="Text Placeholder 2">
            <a:extLst>
              <a:ext uri="{FF2B5EF4-FFF2-40B4-BE49-F238E27FC236}">
                <a16:creationId xmlns:a16="http://schemas.microsoft.com/office/drawing/2014/main" id="{F1931EF6-6826-3D23-B5AE-62B2EF80D7F1}"/>
              </a:ext>
            </a:extLst>
          </p:cNvPr>
          <p:cNvSpPr>
            <a:spLocks noGrp="1"/>
          </p:cNvSpPr>
          <p:nvPr>
            <p:ph type="body" sz="quarter" idx="10"/>
          </p:nvPr>
        </p:nvSpPr>
        <p:spPr>
          <a:xfrm>
            <a:off x="586390" y="1434370"/>
            <a:ext cx="11018520" cy="1538883"/>
          </a:xfrm>
        </p:spPr>
        <p:txBody>
          <a:bodyPr/>
          <a:lstStyle/>
          <a:p>
            <a:r>
              <a:rPr lang="en-US" dirty="0"/>
              <a:t>In a browser, navigate to your </a:t>
            </a:r>
            <a:r>
              <a:rPr lang="en-US" b="1" dirty="0"/>
              <a:t>local AL-Go repository</a:t>
            </a:r>
          </a:p>
          <a:p>
            <a:pPr lvl="1"/>
            <a:r>
              <a:rPr lang="en-US" b="1" dirty="0"/>
              <a:t>Sync </a:t>
            </a:r>
            <a:r>
              <a:rPr lang="en-US" dirty="0"/>
              <a:t>changes from </a:t>
            </a:r>
            <a:r>
              <a:rPr lang="en-US" b="1" dirty="0" err="1"/>
              <a:t>microsoft</a:t>
            </a:r>
            <a:r>
              <a:rPr lang="en-US" b="1" dirty="0"/>
              <a:t>/AL-Go </a:t>
            </a:r>
            <a:r>
              <a:rPr lang="en-US" dirty="0"/>
              <a:t>and </a:t>
            </a:r>
            <a:r>
              <a:rPr lang="en-US" b="1" dirty="0"/>
              <a:t>merge </a:t>
            </a:r>
            <a:r>
              <a:rPr lang="en-US" dirty="0"/>
              <a:t>them into your AL-Go version</a:t>
            </a:r>
          </a:p>
          <a:p>
            <a:pPr lvl="1"/>
            <a:r>
              <a:rPr lang="en-US" b="1" dirty="0"/>
              <a:t>Contribute </a:t>
            </a:r>
            <a:r>
              <a:rPr lang="en-US" dirty="0"/>
              <a:t>your </a:t>
            </a:r>
            <a:r>
              <a:rPr lang="en-US" b="1" dirty="0"/>
              <a:t>changes to </a:t>
            </a:r>
            <a:r>
              <a:rPr lang="en-US" b="1" dirty="0" err="1"/>
              <a:t>microsoft</a:t>
            </a:r>
            <a:r>
              <a:rPr lang="en-US" b="1" dirty="0"/>
              <a:t>/AL-Go</a:t>
            </a:r>
          </a:p>
          <a:p>
            <a:pPr lvl="1"/>
            <a:r>
              <a:rPr lang="en-US" dirty="0"/>
              <a:t>Re-run Deploy to ensure that </a:t>
            </a:r>
            <a:r>
              <a:rPr lang="en-US" b="1" dirty="0"/>
              <a:t>changes from </a:t>
            </a:r>
            <a:r>
              <a:rPr lang="en-US" b="1" dirty="0" err="1"/>
              <a:t>microsoft</a:t>
            </a:r>
            <a:r>
              <a:rPr lang="en-US" b="1" dirty="0"/>
              <a:t>/AL-Go</a:t>
            </a:r>
            <a:r>
              <a:rPr lang="en-US" dirty="0"/>
              <a:t> are published to your templates</a:t>
            </a:r>
            <a:endParaRPr lang="en-DK" dirty="0"/>
          </a:p>
        </p:txBody>
      </p:sp>
    </p:spTree>
    <p:extLst>
      <p:ext uri="{BB962C8B-B14F-4D97-AF65-F5344CB8AC3E}">
        <p14:creationId xmlns:p14="http://schemas.microsoft.com/office/powerpoint/2010/main" val="1875031556"/>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991108" y="2182505"/>
            <a:ext cx="10209784" cy="2492990"/>
          </a:xfrm>
        </p:spPr>
        <p:txBody>
          <a:bodyPr/>
          <a:lstStyle/>
          <a:p>
            <a:pPr algn="ctr"/>
            <a:r>
              <a:rPr lang="en-US" dirty="0"/>
              <a:t>Modify AL-Go for GitHub with your own ideas</a:t>
            </a:r>
            <a:br>
              <a:rPr lang="en-US" dirty="0"/>
            </a:br>
            <a:br>
              <a:rPr lang="en-US" dirty="0"/>
            </a:br>
            <a:r>
              <a:rPr lang="en-US" dirty="0"/>
              <a:t>Inspect the code</a:t>
            </a:r>
            <a:br>
              <a:rPr lang="en-US" dirty="0"/>
            </a:br>
            <a:r>
              <a:rPr lang="en-US" dirty="0"/>
              <a:t>Understand the flows</a:t>
            </a:r>
            <a:br>
              <a:rPr lang="en-US" dirty="0"/>
            </a:br>
            <a:r>
              <a:rPr lang="en-US" dirty="0"/>
              <a:t>Make that change</a:t>
            </a:r>
          </a:p>
        </p:txBody>
      </p:sp>
    </p:spTree>
    <p:extLst>
      <p:ext uri="{BB962C8B-B14F-4D97-AF65-F5344CB8AC3E}">
        <p14:creationId xmlns:p14="http://schemas.microsoft.com/office/powerpoint/2010/main" val="4184974637"/>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449905" cy="1107996"/>
          </a:xfrm>
        </p:spPr>
        <p:txBody>
          <a:bodyPr/>
          <a:lstStyle/>
          <a:p>
            <a:r>
              <a:rPr lang="en-US" dirty="0"/>
              <a:t>Section #6</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3028893"/>
            <a:ext cx="7730309" cy="800219"/>
          </a:xfrm>
        </p:spPr>
        <p:txBody>
          <a:bodyPr/>
          <a:lstStyle/>
          <a:p>
            <a:r>
              <a:rPr lang="en-US" dirty="0"/>
              <a:t>Try AL-Go for GitHub with your own App</a:t>
            </a:r>
          </a:p>
          <a:p>
            <a:pPr lvl="1"/>
            <a:r>
              <a:rPr lang="en-US" dirty="0"/>
              <a:t>Create a new repository for your own app</a:t>
            </a:r>
          </a:p>
        </p:txBody>
      </p:sp>
    </p:spTree>
    <p:extLst>
      <p:ext uri="{BB962C8B-B14F-4D97-AF65-F5344CB8AC3E}">
        <p14:creationId xmlns:p14="http://schemas.microsoft.com/office/powerpoint/2010/main" val="2197169160"/>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F2D2B-29CD-4D96-7F14-FBFFD08220E3}"/>
              </a:ext>
            </a:extLst>
          </p:cNvPr>
          <p:cNvSpPr>
            <a:spLocks noGrp="1"/>
          </p:cNvSpPr>
          <p:nvPr>
            <p:ph type="title"/>
          </p:nvPr>
        </p:nvSpPr>
        <p:spPr/>
        <p:txBody>
          <a:bodyPr/>
          <a:lstStyle/>
          <a:p>
            <a:r>
              <a:rPr lang="en-US" dirty="0"/>
              <a:t>Try AL-Go for GitHub with your own App</a:t>
            </a:r>
            <a:endParaRPr lang="en-DK" dirty="0"/>
          </a:p>
        </p:txBody>
      </p:sp>
      <p:sp>
        <p:nvSpPr>
          <p:cNvPr id="5" name="Text Placeholder 4">
            <a:extLst>
              <a:ext uri="{FF2B5EF4-FFF2-40B4-BE49-F238E27FC236}">
                <a16:creationId xmlns:a16="http://schemas.microsoft.com/office/drawing/2014/main" id="{5BE19855-21EC-971F-ACC5-1E35A9C4FB6E}"/>
              </a:ext>
            </a:extLst>
          </p:cNvPr>
          <p:cNvSpPr>
            <a:spLocks noGrp="1"/>
          </p:cNvSpPr>
          <p:nvPr>
            <p:ph type="body" sz="quarter" idx="10"/>
          </p:nvPr>
        </p:nvSpPr>
        <p:spPr>
          <a:xfrm>
            <a:off x="586390" y="1434370"/>
            <a:ext cx="11018520" cy="3459409"/>
          </a:xfrm>
        </p:spPr>
        <p:txBody>
          <a:bodyPr/>
          <a:lstStyle/>
          <a:p>
            <a:r>
              <a:rPr lang="en-US" dirty="0"/>
              <a:t>Use </a:t>
            </a:r>
            <a:r>
              <a:rPr lang="en-US" dirty="0">
                <a:hlinkClick r:id="rId2"/>
              </a:rPr>
              <a:t>https://aka.ms/al-go-pte</a:t>
            </a:r>
            <a:r>
              <a:rPr lang="en-US" dirty="0"/>
              <a:t> or </a:t>
            </a:r>
            <a:r>
              <a:rPr lang="en-US" dirty="0">
                <a:hlinkClick r:id="rId3"/>
              </a:rPr>
              <a:t>https://aka.ms/al-go-appsource</a:t>
            </a:r>
            <a:r>
              <a:rPr lang="en-US" dirty="0"/>
              <a:t> </a:t>
            </a:r>
          </a:p>
          <a:p>
            <a:pPr lvl="1"/>
            <a:r>
              <a:rPr lang="en-US" dirty="0"/>
              <a:t>and create your own empty repository</a:t>
            </a:r>
          </a:p>
          <a:p>
            <a:r>
              <a:rPr lang="en-US" dirty="0"/>
              <a:t>Upload your source code, using one of these options</a:t>
            </a:r>
          </a:p>
          <a:p>
            <a:pPr marL="685800" lvl="1" indent="-457200">
              <a:buAutoNum type="arabicPeriod"/>
            </a:pPr>
            <a:r>
              <a:rPr lang="en-US" dirty="0"/>
              <a:t>Use the </a:t>
            </a:r>
            <a:r>
              <a:rPr lang="en-US" b="1" dirty="0"/>
              <a:t>Add existing app or test app</a:t>
            </a:r>
            <a:r>
              <a:rPr lang="en-US" dirty="0"/>
              <a:t> workflow in the repo and upload your .app files</a:t>
            </a:r>
          </a:p>
          <a:p>
            <a:pPr marL="685800" lvl="1" indent="-457200">
              <a:buAutoNum type="arabicPeriod"/>
            </a:pPr>
            <a:r>
              <a:rPr lang="en-US" dirty="0"/>
              <a:t>Upload source files using </a:t>
            </a:r>
            <a:r>
              <a:rPr lang="en-US" b="1" dirty="0"/>
              <a:t>Code</a:t>
            </a:r>
            <a:r>
              <a:rPr lang="en-US" dirty="0"/>
              <a:t> -&gt; </a:t>
            </a:r>
            <a:r>
              <a:rPr lang="en-US" b="1" dirty="0"/>
              <a:t>Add files</a:t>
            </a:r>
            <a:r>
              <a:rPr lang="en-US" dirty="0"/>
              <a:t> and drag and drop</a:t>
            </a:r>
            <a:endParaRPr lang="en-US" b="1" dirty="0"/>
          </a:p>
          <a:p>
            <a:pPr marL="685800" lvl="1" indent="-457200">
              <a:buAutoNum type="arabicPeriod"/>
            </a:pPr>
            <a:r>
              <a:rPr lang="en-US" dirty="0"/>
              <a:t>Clone the repo, </a:t>
            </a:r>
            <a:r>
              <a:rPr lang="en-US" b="1" dirty="0"/>
              <a:t>add files</a:t>
            </a:r>
            <a:r>
              <a:rPr lang="en-US" dirty="0"/>
              <a:t> to the repo and </a:t>
            </a:r>
            <a:r>
              <a:rPr lang="en-US" b="1" dirty="0"/>
              <a:t>commit</a:t>
            </a:r>
            <a:r>
              <a:rPr lang="en-US" dirty="0"/>
              <a:t> and </a:t>
            </a:r>
            <a:r>
              <a:rPr lang="en-US" b="1" dirty="0"/>
              <a:t>push</a:t>
            </a:r>
            <a:r>
              <a:rPr lang="en-US" dirty="0"/>
              <a:t> the changes</a:t>
            </a:r>
          </a:p>
          <a:p>
            <a:endParaRPr lang="en-US" dirty="0"/>
          </a:p>
          <a:p>
            <a:r>
              <a:rPr lang="en-US" dirty="0"/>
              <a:t>Discuss challenges with your instructor</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800794031"/>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1EDB7-7667-4B5B-81E0-C23953556363}"/>
              </a:ext>
            </a:extLst>
          </p:cNvPr>
          <p:cNvSpPr>
            <a:spLocks noGrp="1"/>
          </p:cNvSpPr>
          <p:nvPr>
            <p:ph type="title"/>
          </p:nvPr>
        </p:nvSpPr>
        <p:spPr>
          <a:xfrm>
            <a:off x="585216" y="2537210"/>
            <a:ext cx="5232110" cy="997196"/>
          </a:xfrm>
        </p:spPr>
        <p:txBody>
          <a:bodyPr/>
          <a:lstStyle/>
          <a:p>
            <a:r>
              <a:rPr lang="en-US" dirty="0"/>
              <a:t>Cleanup after workshop</a:t>
            </a:r>
          </a:p>
        </p:txBody>
      </p:sp>
    </p:spTree>
    <p:extLst>
      <p:ext uri="{BB962C8B-B14F-4D97-AF65-F5344CB8AC3E}">
        <p14:creationId xmlns:p14="http://schemas.microsoft.com/office/powerpoint/2010/main" val="3905449822"/>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AB7A0-9988-E3D4-2B02-1972B868FB00}"/>
              </a:ext>
            </a:extLst>
          </p:cNvPr>
          <p:cNvSpPr>
            <a:spLocks noGrp="1"/>
          </p:cNvSpPr>
          <p:nvPr>
            <p:ph type="title"/>
          </p:nvPr>
        </p:nvSpPr>
        <p:spPr>
          <a:xfrm>
            <a:off x="588263" y="457200"/>
            <a:ext cx="11018520" cy="553998"/>
          </a:xfrm>
        </p:spPr>
        <p:txBody>
          <a:bodyPr/>
          <a:lstStyle/>
          <a:p>
            <a:r>
              <a:rPr lang="en-US" dirty="0"/>
              <a:t>Cleanup</a:t>
            </a:r>
            <a:endParaRPr lang="en-DK" dirty="0"/>
          </a:p>
        </p:txBody>
      </p:sp>
      <p:sp>
        <p:nvSpPr>
          <p:cNvPr id="6" name="Text Placeholder 5">
            <a:extLst>
              <a:ext uri="{FF2B5EF4-FFF2-40B4-BE49-F238E27FC236}">
                <a16:creationId xmlns:a16="http://schemas.microsoft.com/office/drawing/2014/main" id="{45BD922E-6919-1975-F30C-9822EB6B2548}"/>
              </a:ext>
            </a:extLst>
          </p:cNvPr>
          <p:cNvSpPr>
            <a:spLocks noGrp="1"/>
          </p:cNvSpPr>
          <p:nvPr>
            <p:ph type="body" sz="quarter" idx="10"/>
          </p:nvPr>
        </p:nvSpPr>
        <p:spPr>
          <a:xfrm>
            <a:off x="586390" y="1434370"/>
            <a:ext cx="11018520" cy="2720745"/>
          </a:xfrm>
        </p:spPr>
        <p:txBody>
          <a:bodyPr/>
          <a:lstStyle/>
          <a:p>
            <a:r>
              <a:rPr lang="en-US" dirty="0"/>
              <a:t>Remove self-hosted runner from your laptop</a:t>
            </a:r>
          </a:p>
          <a:p>
            <a:pPr lvl="1"/>
            <a:r>
              <a:rPr lang="en-US" dirty="0"/>
              <a:t>Stop the agent and delete the folder</a:t>
            </a:r>
          </a:p>
          <a:p>
            <a:pPr lvl="1"/>
            <a:r>
              <a:rPr lang="en-US" dirty="0"/>
              <a:t>Run Flush-</a:t>
            </a:r>
            <a:r>
              <a:rPr lang="en-US" dirty="0" err="1"/>
              <a:t>ContainerHelperCache</a:t>
            </a:r>
            <a:r>
              <a:rPr lang="en-US" dirty="0"/>
              <a:t> to clean up caches</a:t>
            </a:r>
          </a:p>
          <a:p>
            <a:r>
              <a:rPr lang="en-US" dirty="0"/>
              <a:t>Remove Azure VM with GitHub runner</a:t>
            </a:r>
          </a:p>
          <a:p>
            <a:r>
              <a:rPr lang="en-US" dirty="0"/>
              <a:t>Remove test organization</a:t>
            </a:r>
          </a:p>
          <a:p>
            <a:r>
              <a:rPr lang="en-US" dirty="0"/>
              <a:t>Remove AL-Go repositories from your personal account</a:t>
            </a:r>
          </a:p>
        </p:txBody>
      </p:sp>
    </p:spTree>
    <p:extLst>
      <p:ext uri="{BB962C8B-B14F-4D97-AF65-F5344CB8AC3E}">
        <p14:creationId xmlns:p14="http://schemas.microsoft.com/office/powerpoint/2010/main" val="1566098386"/>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1EDB7-7667-4B5B-81E0-C23953556363}"/>
              </a:ext>
            </a:extLst>
          </p:cNvPr>
          <p:cNvSpPr>
            <a:spLocks noGrp="1"/>
          </p:cNvSpPr>
          <p:nvPr>
            <p:ph type="title"/>
          </p:nvPr>
        </p:nvSpPr>
        <p:spPr>
          <a:xfrm>
            <a:off x="585216" y="3035808"/>
            <a:ext cx="5232110" cy="498598"/>
          </a:xfrm>
        </p:spPr>
        <p:txBody>
          <a:bodyPr/>
          <a:lstStyle/>
          <a:p>
            <a:r>
              <a:rPr lang="en-US" dirty="0"/>
              <a:t>THANKS!</a:t>
            </a:r>
          </a:p>
        </p:txBody>
      </p:sp>
    </p:spTree>
    <p:extLst>
      <p:ext uri="{BB962C8B-B14F-4D97-AF65-F5344CB8AC3E}">
        <p14:creationId xmlns:p14="http://schemas.microsoft.com/office/powerpoint/2010/main" val="256158879"/>
      </p:ext>
    </p:extLst>
  </p:cSld>
  <p:clrMapOvr>
    <a:masterClrMapping/>
  </p:clrMapOvr>
  <p:transition>
    <p:fade/>
  </p:transition>
</p:sld>
</file>

<file path=ppt/theme/theme1.xml><?xml version="1.0" encoding="utf-8"?>
<a:theme xmlns:a="http://schemas.openxmlformats.org/drawingml/2006/main" name="Microsoft D365 template">
  <a:themeElements>
    <a:clrScheme name="Microsoft D365">
      <a:dk1>
        <a:srgbClr val="000000"/>
      </a:dk1>
      <a:lt1>
        <a:srgbClr val="FFFFFF"/>
      </a:lt1>
      <a:dk2>
        <a:srgbClr val="0A1B45"/>
      </a:dk2>
      <a:lt2>
        <a:srgbClr val="FFFFFF"/>
      </a:lt2>
      <a:accent1>
        <a:srgbClr val="0078D4"/>
      </a:accent1>
      <a:accent2>
        <a:srgbClr val="770180"/>
      </a:accent2>
      <a:accent3>
        <a:srgbClr val="1392B4"/>
      </a:accent3>
      <a:accent4>
        <a:srgbClr val="FFB900"/>
      </a:accent4>
      <a:accent5>
        <a:srgbClr val="D83B01"/>
      </a:accent5>
      <a:accent6>
        <a:srgbClr val="EAE4DC"/>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D365_Template_v09  -  Read-Only" id="{2D57D977-5F8F-4C2B-9746-7D70A251AB29}" vid="{C2060AB1-A179-414A-B11F-06D63BDFD6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2f24b742-9de8-4eeb-b924-4f28c6541a8f" xsi:nil="true"/>
    <lcf76f155ced4ddcb4097134ff3c332f xmlns="2f24b742-9de8-4eeb-b924-4f28c6541a8f">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07C991AC558D1408E953BFF4360EBF1" ma:contentTypeVersion="18" ma:contentTypeDescription="Opret et nyt dokument." ma:contentTypeScope="" ma:versionID="08c824469e6209dc89f9275d426988fd">
  <xsd:schema xmlns:xsd="http://www.w3.org/2001/XMLSchema" xmlns:xs="http://www.w3.org/2001/XMLSchema" xmlns:p="http://schemas.microsoft.com/office/2006/metadata/properties" xmlns:ns1="http://schemas.microsoft.com/sharepoint/v3" xmlns:ns2="2f24b742-9de8-4eeb-b924-4f28c6541a8f" xmlns:ns3="d7a81c30-4d04-45fd-b48e-37757b7e45a1" xmlns:ns4="230e9df3-be65-4c73-a93b-d1236ebd677e" targetNamespace="http://schemas.microsoft.com/office/2006/metadata/properties" ma:root="true" ma:fieldsID="e5b88410df44d8ea6a4ed1e578132a96" ns1:_="" ns2:_="" ns3:_="" ns4:_="">
    <xsd:import namespace="http://schemas.microsoft.com/sharepoint/v3"/>
    <xsd:import namespace="2f24b742-9de8-4eeb-b924-4f28c6541a8f"/>
    <xsd:import namespace="d7a81c30-4d04-45fd-b48e-37757b7e45a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Egenskaber for Unified Compliance Policy" ma:hidden="true" ma:internalName="_ip_UnifiedCompliancePolicyProperties">
      <xsd:simpleType>
        <xsd:restriction base="dms:Note"/>
      </xsd:simpleType>
    </xsd:element>
    <xsd:element name="_ip_UnifiedCompliancePolicyUIAction" ma:index="20" nillable="true" ma:displayName="Handling for Unified Compliance Policy-grænseflad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4b742-9de8-4eeb-b924-4f28c6541a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ledmærker"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7a81c30-4d04-45fd-b48e-37757b7e45a1" elementFormDefault="qualified">
    <xsd:import namespace="http://schemas.microsoft.com/office/2006/documentManagement/types"/>
    <xsd:import namespace="http://schemas.microsoft.com/office/infopath/2007/PartnerControls"/>
    <xsd:element name="SharedWithUsers" ma:index="15"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lt med detaljer"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a2c9ae58-efbf-42b7-9c1d-ad670b444bbd}" ma:internalName="TaxCatchAll" ma:showField="CatchAllData" ma:web="d7a81c30-4d04-45fd-b48e-37757b7e45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purl.org/dc/elements/1.1/"/>
    <ds:schemaRef ds:uri="d7a81c30-4d04-45fd-b48e-37757b7e45a1"/>
    <ds:schemaRef ds:uri="230e9df3-be65-4c73-a93b-d1236ebd677e"/>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2f24b742-9de8-4eeb-b924-4f28c6541a8f"/>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2D5A0E1C-E275-4447-8156-4DB145D6AD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24b742-9de8-4eeb-b924-4f28c6541a8f"/>
    <ds:schemaRef ds:uri="d7a81c30-4d04-45fd-b48e-37757b7e45a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19787</TotalTime>
  <Words>7495</Words>
  <Application>Microsoft Office PowerPoint</Application>
  <PresentationFormat>Widescreen</PresentationFormat>
  <Paragraphs>1111</Paragraphs>
  <Slides>97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97</vt:i4>
      </vt:variant>
    </vt:vector>
  </HeadingPairs>
  <TitlesOfParts>
    <vt:vector size="106" baseType="lpstr">
      <vt:lpstr>Arial</vt:lpstr>
      <vt:lpstr>Calibri</vt:lpstr>
      <vt:lpstr>Consolas</vt:lpstr>
      <vt:lpstr>Courier New</vt:lpstr>
      <vt:lpstr>Lucida Console</vt:lpstr>
      <vt:lpstr>Segoe UI</vt:lpstr>
      <vt:lpstr>Segoe UI Semibold</vt:lpstr>
      <vt:lpstr>Wingdings</vt:lpstr>
      <vt:lpstr>Microsoft D365 template</vt:lpstr>
      <vt:lpstr>AL-Go for GitHub Workshop</vt:lpstr>
      <vt:lpstr>Agenda</vt:lpstr>
      <vt:lpstr>People saying that they are too busy to setup DevOps is like a woodcutter saying he is too busy to sharpen his saw</vt:lpstr>
      <vt:lpstr>What is AL-Go for GitHub</vt:lpstr>
      <vt:lpstr>The DevOps Stairway To Heaven</vt:lpstr>
      <vt:lpstr>Section #1 Agenda</vt:lpstr>
      <vt:lpstr>What is GitHub?</vt:lpstr>
      <vt:lpstr>Why GitHub? Why not Azure DevOps?</vt:lpstr>
      <vt:lpstr>As of June 2022, GitHub reported having over 83 million developers and more than 200 million repositories, including at least 28 million public repositories.  It is the largest source code host as of November 2021.</vt:lpstr>
      <vt:lpstr>Working with GitHub</vt:lpstr>
      <vt:lpstr>Personal vs. Organizational accounts</vt:lpstr>
      <vt:lpstr>When to use organizational accounts</vt:lpstr>
      <vt:lpstr>Organizational accounts</vt:lpstr>
      <vt:lpstr>TASK: Let’s get started</vt:lpstr>
      <vt:lpstr>GitHub hosted runners vs. self hosted runners</vt:lpstr>
      <vt:lpstr>Self hosted runners</vt:lpstr>
      <vt:lpstr>TASK: Create self-hosted runner(s)</vt:lpstr>
      <vt:lpstr>TASK: Modify a few GitHub settings</vt:lpstr>
      <vt:lpstr>Section #2 Agenda</vt:lpstr>
      <vt:lpstr>The DevOps Stairway To Heaven</vt:lpstr>
      <vt:lpstr>TASK: Create your first AL-Go repository </vt:lpstr>
      <vt:lpstr>TASK: Use the self-hosted runners</vt:lpstr>
      <vt:lpstr>Inspecting the build</vt:lpstr>
      <vt:lpstr>Annotations and artifacts</vt:lpstr>
      <vt:lpstr>Inspecting the artifacts</vt:lpstr>
      <vt:lpstr>Settings.Versioningstrategy</vt:lpstr>
      <vt:lpstr>TASK: Add a test app to your repository</vt:lpstr>
      <vt:lpstr>Test results</vt:lpstr>
      <vt:lpstr>TASK: Adding test data</vt:lpstr>
      <vt:lpstr>Single-project vs. Multi-project</vt:lpstr>
      <vt:lpstr>Single-project vs. multi-project structure</vt:lpstr>
      <vt:lpstr>How far up the stairway are we?</vt:lpstr>
      <vt:lpstr>Settings</vt:lpstr>
      <vt:lpstr>Secrets</vt:lpstr>
      <vt:lpstr>TASK: Test Next Minor, Next Major and multi-country</vt:lpstr>
      <vt:lpstr>TASK: Add a performance test app to your repository</vt:lpstr>
      <vt:lpstr>How far up the stairway are we?</vt:lpstr>
      <vt:lpstr>Section #3 Agenda</vt:lpstr>
      <vt:lpstr>Development environments</vt:lpstr>
      <vt:lpstr>TASK: Create an online development environment</vt:lpstr>
      <vt:lpstr>TASK: Clone your repository</vt:lpstr>
      <vt:lpstr>TASK: Create a local development environment</vt:lpstr>
      <vt:lpstr>The GitHub flow</vt:lpstr>
      <vt:lpstr>TASK: Change your app (using the GitHub flow)</vt:lpstr>
      <vt:lpstr>TASK: Signing your app</vt:lpstr>
      <vt:lpstr>How far up the stairway are we?</vt:lpstr>
      <vt:lpstr>Continuous Deployment from AL-Go for GitHub</vt:lpstr>
      <vt:lpstr>TASK: Setup Continuous Deployment to QA</vt:lpstr>
      <vt:lpstr>Continuous Delivery from AL-Go for GitHub</vt:lpstr>
      <vt:lpstr>TASK: Upgrade to the preview version </vt:lpstr>
      <vt:lpstr>TASK: Setup Continuous Delivery to a storage account</vt:lpstr>
      <vt:lpstr>Continuous Delivery to AppSource</vt:lpstr>
      <vt:lpstr>Continuous Delivery - future…</vt:lpstr>
      <vt:lpstr>TASK: Setup Custom Delivery </vt:lpstr>
      <vt:lpstr>How far up the stairway are we?</vt:lpstr>
      <vt:lpstr>Dependencies</vt:lpstr>
      <vt:lpstr>Dependencies</vt:lpstr>
      <vt:lpstr>Dependencies</vt:lpstr>
      <vt:lpstr>Dependency management ideas</vt:lpstr>
      <vt:lpstr>TASK: Dependency to another app in the same repository</vt:lpstr>
      <vt:lpstr>TASK: Dependency to an app in another repository</vt:lpstr>
      <vt:lpstr>TASK: Dependency to a public 3rd party app</vt:lpstr>
      <vt:lpstr>TASK: Dependency to a private 3rd party app</vt:lpstr>
      <vt:lpstr>TASK: Dependency to apps in a .zip file in the repository</vt:lpstr>
      <vt:lpstr>How far up the stairway are we?</vt:lpstr>
      <vt:lpstr>Release Management in AL-Go for GitHub</vt:lpstr>
      <vt:lpstr>TASK: Create a Release</vt:lpstr>
      <vt:lpstr>Publish to FAT / Production</vt:lpstr>
      <vt:lpstr>TASK: Publish your app to FAT</vt:lpstr>
      <vt:lpstr>Versioning of AL-Go for GitHub (not your apps)</vt:lpstr>
      <vt:lpstr>Versioning of AL-Go for GitHub (not your apps)</vt:lpstr>
      <vt:lpstr>Keep all your repositories running</vt:lpstr>
      <vt:lpstr>TASK: Downgrade to an earlier version?</vt:lpstr>
      <vt:lpstr>How far up the stairway are we?</vt:lpstr>
      <vt:lpstr>Section #4 Agenda</vt:lpstr>
      <vt:lpstr>UpdateDependencies and GenerateDependencyArtifacts</vt:lpstr>
      <vt:lpstr>Scheduled workflow execution</vt:lpstr>
      <vt:lpstr>Which branches should run CI/CD on PR and Commit?</vt:lpstr>
      <vt:lpstr>Conditional Settings</vt:lpstr>
      <vt:lpstr>KeyVault access for AppSource apps</vt:lpstr>
      <vt:lpstr>Which version of BcContainerHelper</vt:lpstr>
      <vt:lpstr>BcContainerHelper settings</vt:lpstr>
      <vt:lpstr>Overriding scripts</vt:lpstr>
      <vt:lpstr>Section #5 Agenda</vt:lpstr>
      <vt:lpstr>Create your own AL-Go for GitHub edition</vt:lpstr>
      <vt:lpstr>TASK: Create your own AL-Go for GitHub edition</vt:lpstr>
      <vt:lpstr>TASK: Use your own AL-Go for GitHub edition</vt:lpstr>
      <vt:lpstr>If you want to make AL-Go a better tool, take a look at the code and then make that change…</vt:lpstr>
      <vt:lpstr>TASK: Make that change</vt:lpstr>
      <vt:lpstr>TASK: Collect your changes</vt:lpstr>
      <vt:lpstr>TASK: Contribute to microsoft/AL-Go</vt:lpstr>
      <vt:lpstr>Modify AL-Go for GitHub with your own ideas  Inspect the code Understand the flows Make that change</vt:lpstr>
      <vt:lpstr>Section #6 Agenda</vt:lpstr>
      <vt:lpstr>Try AL-Go for GitHub with your own App</vt:lpstr>
      <vt:lpstr>Cleanup after workshop</vt:lpstr>
      <vt:lpstr>Cleanup</vt:lpstr>
      <vt:lpstr>THANKS!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Freddy Kristiansen</dc:creator>
  <cp:keywords/>
  <dc:description/>
  <cp:lastModifiedBy>Freddy Kristiansen</cp:lastModifiedBy>
  <cp:revision>105</cp:revision>
  <dcterms:created xsi:type="dcterms:W3CDTF">2021-02-22T21:47:26Z</dcterms:created>
  <dcterms:modified xsi:type="dcterms:W3CDTF">2022-09-24T05:38:11Z</dcterms:modified>
  <cp:category>Microsoft D365</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0x010100607C991AC558D1408E953BFF4360EBF1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