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0" r:id="rId4"/>
    <p:sldId id="262" r:id="rId5"/>
    <p:sldId id="299" r:id="rId6"/>
    <p:sldId id="259" r:id="rId7"/>
    <p:sldId id="285" r:id="rId8"/>
    <p:sldId id="258" r:id="rId9"/>
    <p:sldId id="291" r:id="rId10"/>
    <p:sldId id="266" r:id="rId11"/>
    <p:sldId id="292" r:id="rId12"/>
    <p:sldId id="265" r:id="rId13"/>
    <p:sldId id="295" r:id="rId14"/>
    <p:sldId id="270" r:id="rId15"/>
    <p:sldId id="288" r:id="rId16"/>
    <p:sldId id="274" r:id="rId17"/>
    <p:sldId id="289" r:id="rId18"/>
    <p:sldId id="275" r:id="rId19"/>
    <p:sldId id="272" r:id="rId20"/>
    <p:sldId id="276" r:id="rId21"/>
    <p:sldId id="301" r:id="rId22"/>
    <p:sldId id="303" r:id="rId23"/>
    <p:sldId id="290" r:id="rId24"/>
    <p:sldId id="282" r:id="rId25"/>
    <p:sldId id="304" r:id="rId26"/>
    <p:sldId id="283" r:id="rId27"/>
    <p:sldId id="297" r:id="rId28"/>
    <p:sldId id="284" r:id="rId29"/>
    <p:sldId id="298" r:id="rId30"/>
    <p:sldId id="294" r:id="rId31"/>
    <p:sldId id="293" r:id="rId32"/>
    <p:sldId id="273" r:id="rId33"/>
    <p:sldId id="30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E45D5E-BA8C-9446-AD8D-E699A545621F}">
          <p14:sldIdLst>
            <p14:sldId id="256"/>
            <p14:sldId id="257"/>
            <p14:sldId id="260"/>
            <p14:sldId id="262"/>
            <p14:sldId id="299"/>
            <p14:sldId id="259"/>
            <p14:sldId id="285"/>
            <p14:sldId id="258"/>
            <p14:sldId id="291"/>
            <p14:sldId id="266"/>
            <p14:sldId id="292"/>
            <p14:sldId id="265"/>
            <p14:sldId id="295"/>
            <p14:sldId id="270"/>
            <p14:sldId id="288"/>
            <p14:sldId id="274"/>
            <p14:sldId id="289"/>
            <p14:sldId id="275"/>
            <p14:sldId id="272"/>
            <p14:sldId id="276"/>
            <p14:sldId id="301"/>
            <p14:sldId id="303"/>
            <p14:sldId id="290"/>
            <p14:sldId id="282"/>
            <p14:sldId id="304"/>
            <p14:sldId id="283"/>
            <p14:sldId id="297"/>
            <p14:sldId id="284"/>
            <p14:sldId id="298"/>
            <p14:sldId id="294"/>
            <p14:sldId id="293"/>
            <p14:sldId id="273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5B51A-49E4-8F4B-8426-4D638E98FAE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CC1AE-F5D4-6F49-80A0-30D46E33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24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0B4A4-5E9E-694A-BC4C-E1E554FAACA1}" type="datetimeFigureOut">
              <a:rPr lang="en-US" smtClean="0"/>
              <a:t>7/18/12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FA1E-BDC9-A649-BEE1-02CDF4469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89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Hint that this is a growing research area – lots of people are doing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6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from </a:t>
            </a:r>
            <a:r>
              <a:rPr lang="en-US" baseline="0" dirty="0" err="1" smtClean="0"/>
              <a:t>lighttpd</a:t>
            </a:r>
            <a:endParaRPr lang="en-US" baseline="0" dirty="0" smtClean="0"/>
          </a:p>
          <a:p>
            <a:r>
              <a:rPr lang="en-US" baseline="0" dirty="0" smtClean="0"/>
              <a:t>We altered the </a:t>
            </a:r>
            <a:r>
              <a:rPr lang="en-US" baseline="0" dirty="0" err="1" smtClean="0"/>
              <a:t>DeltaDoc</a:t>
            </a:r>
            <a:r>
              <a:rPr lang="en-US" baseline="0" dirty="0" smtClean="0"/>
              <a:t> algorithm to favor comprehensive descriptions rather than concise ones, details in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Are automatically</a:t>
            </a:r>
            <a:r>
              <a:rPr lang="en-US" baseline="0" dirty="0" smtClean="0"/>
              <a:t> generated patches as maintainable as human patches?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What about code makes it more or less easy for humans to reason about?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Do humans actually recognize which features make code easier to understand?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23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include human reverted patches because it helps to ground</a:t>
            </a:r>
            <a:r>
              <a:rPr lang="en-US" baseline="0" dirty="0" smtClean="0"/>
              <a:t> our findings – human patches inherently represent a loss of maintenance effort so they should be worse.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5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9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being presented with detailed instructions and examples of all question types and suitable answers, they begin the study.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8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8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(time is money – maintenance cost)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9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Percent</a:t>
            </a:r>
            <a:r>
              <a:rPr lang="en-US" baseline="0" dirty="0" smtClean="0"/>
              <a:t> change in accuracy is the relative change between patches of a given type and the original code corresponding to the locations of these patches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02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Mean time to correct answer for </a:t>
            </a:r>
            <a:r>
              <a:rPr lang="en-US" baseline="0" dirty="0" err="1" smtClean="0"/>
              <a:t>Machine+Doc</a:t>
            </a:r>
            <a:r>
              <a:rPr lang="en-US" baseline="0" dirty="0" smtClean="0"/>
              <a:t> is lower than that of Human-Accepted with statistical significance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 &lt; 0.048)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can see, human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reverted do take more time than the original code, which grounds the metric as mentioned earlier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Human reverted take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less time than human accepted, why?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not all like this, but what if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patch was just to delete a lot – then it’s understandable, but it’s obviously not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7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Assert that 17 is high – </a:t>
            </a:r>
          </a:p>
          <a:p>
            <a:r>
              <a:rPr lang="en-US" dirty="0" smtClean="0"/>
              <a:t>It’s not just adding comments,</a:t>
            </a:r>
            <a:r>
              <a:rPr lang="en-US" baseline="0" dirty="0" smtClean="0"/>
              <a:t> there are many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12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Predictive power calculated using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ReliefF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factor: does not assume independence of features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randomly selects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instances, looks at nearest neighbors, notes feature values, iterates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9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3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9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Bonus slide – we had to change it for this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91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be bonus</a:t>
            </a:r>
          </a:p>
          <a:p>
            <a:r>
              <a:rPr lang="en-US" dirty="0" err="1" smtClean="0"/>
              <a:t>Reprhase</a:t>
            </a:r>
            <a:r>
              <a:rPr lang="en-US" dirty="0" smtClean="0"/>
              <a:t> – people might game the system, we have to check for that</a:t>
            </a:r>
          </a:p>
          <a:p>
            <a:r>
              <a:rPr lang="en-US" dirty="0" smtClean="0"/>
              <a:t>Fourth years – new</a:t>
            </a:r>
            <a:r>
              <a:rPr lang="en-US" baseline="0" dirty="0" smtClean="0"/>
              <a:t> hires</a:t>
            </a:r>
          </a:p>
          <a:p>
            <a:r>
              <a:rPr lang="en-US" baseline="0" dirty="0" smtClean="0"/>
              <a:t>Grads – established developers with some experience</a:t>
            </a:r>
          </a:p>
          <a:p>
            <a:r>
              <a:rPr lang="en-US" baseline="0" dirty="0" smtClean="0"/>
              <a:t>Turks – anywhere from very experienced to very basic programming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15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one</a:t>
            </a:r>
            <a:r>
              <a:rPr lang="en-US" baseline="0" dirty="0" smtClean="0"/>
              <a:t> or 2 into previous slide other three to bonus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“mitigate concerns” =&gt; “improve”</a:t>
            </a:r>
          </a:p>
          <a:p>
            <a:r>
              <a:rPr lang="en-US" dirty="0" smtClean="0"/>
              <a:t>Fix transparency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Direct: often hard to measure – requires test cases, indicative workloads, often manual effort</a:t>
            </a:r>
          </a:p>
          <a:p>
            <a:r>
              <a:rPr lang="en-US" dirty="0" smtClean="0"/>
              <a:t>Most automatic</a:t>
            </a:r>
            <a:r>
              <a:rPr lang="en-US" baseline="0" dirty="0" smtClean="0"/>
              <a:t> bug fixing tools already account for some notion of functional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7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“to measure this, we’re going to ask humans to look at patches, lets do it right now”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normally we wouldn’t get this much info or it’d be more complex, for the purposes of presentation, we’ll explain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Pro: removes code close to the bug,</a:t>
            </a:r>
            <a:r>
              <a:rPr lang="en-US" baseline="0" dirty="0" smtClean="0"/>
              <a:t> con: no comment saying what/why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Reminder: these patches are both functionally correct, just produced by different sources</a:t>
            </a:r>
          </a:p>
          <a:p>
            <a:r>
              <a:rPr lang="en-US" dirty="0" smtClean="0"/>
              <a:t>Again no docs, </a:t>
            </a:r>
            <a:r>
              <a:rPr lang="en-US" dirty="0" err="1" smtClean="0"/>
              <a:t>len</a:t>
            </a:r>
            <a:r>
              <a:rPr lang="en-US" dirty="0" smtClean="0"/>
              <a:t>--; seems unintuitive but works</a:t>
            </a:r>
          </a:p>
          <a:p>
            <a:r>
              <a:rPr lang="en-US" dirty="0" smtClean="0"/>
              <a:t>Inside helper function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php_trim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Semantic program changes found by examining path predicates – simplified to NL so it’s easily 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FA1E-BDC9-A649-BEE1-02CDF44698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3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090474"/>
            <a:ext cx="9144000" cy="17675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5175849"/>
            <a:ext cx="2249424" cy="159071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5175849"/>
            <a:ext cx="6784848" cy="158156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152824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428BA-AE99-AF47-A644-32770EAC6DD4}" type="datetime1">
              <a:rPr lang="en-US" smtClean="0"/>
              <a:t>7/18/12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0E711-FF73-1B4E-9D92-B552D670CB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15CA-8525-C14E-A897-E1DEFA46BD44}" type="datetime1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E711-FF73-1B4E-9D92-B552D670CB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ACCF7F5-3041-4945-9473-84EDE029AD3D}" type="datetime1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360E711-FF73-1B4E-9D92-B552D670CB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9192"/>
            <a:ext cx="8153400" cy="84085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324D-3DFD-524C-B050-DE3A3CB7783B}" type="datetime1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994750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60E711-FF73-1B4E-9D92-B552D670CB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313930"/>
            <a:ext cx="8153400" cy="478207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6DA6-8EEB-494C-8F5D-85E04F648F1E}" type="datetime1">
              <a:rPr lang="en-US" smtClean="0"/>
              <a:t>7/18/12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360E711-FF73-1B4E-9D92-B552D670CB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553950-4035-7C44-AD6B-C8988C554097}" type="datetime1">
              <a:rPr lang="en-US" smtClean="0"/>
              <a:t>7/18/12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360E711-FF73-1B4E-9D92-B552D670CB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A91DA9-80B4-7643-B02E-2F5C8E6C5041}" type="datetime1">
              <a:rPr lang="en-US" smtClean="0"/>
              <a:t>7/18/12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360E711-FF73-1B4E-9D92-B552D670CB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7688-EBB7-2148-8E22-5AECBBF21A1E}" type="datetime1">
              <a:rPr lang="en-US" smtClean="0"/>
              <a:t>7/18/12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60E711-FF73-1B4E-9D92-B552D670CB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73DD-9C45-F342-AEFD-EE5F69311A59}" type="datetime1">
              <a:rPr lang="en-US" smtClean="0"/>
              <a:t>7/18/12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0E711-FF73-1B4E-9D92-B552D670CB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C2F3-B0CE-4940-8C3D-A0BBCAD99F5E}" type="datetime1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60E711-FF73-1B4E-9D92-B552D670CB9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9A9A43-41D1-2B42-8C59-D5ED773DBFD2}" type="datetime1">
              <a:rPr lang="en-US" smtClean="0"/>
              <a:t>7/18/12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360E711-FF73-1B4E-9D92-B552D670CB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36504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5325"/>
            <a:ext cx="8153400" cy="47711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30C360-7C37-1F4E-9971-6C39897ED8AF}" type="datetime1">
              <a:rPr lang="en-US" smtClean="0"/>
              <a:t>7/18/12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0133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0133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9475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3360E711-FF73-1B4E-9D92-B552D670C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678545"/>
            <a:ext cx="6477000" cy="230307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 Human Study of Patch Maintainability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172585"/>
            <a:ext cx="6705600" cy="152378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Zachary P. Fry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Bryan Landau,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Westley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Weimer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University of Virginia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{zpf5a,bal2ag,weimer}@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virginia.edu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8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975" y="1339680"/>
            <a:ext cx="84770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(offset &gt;= s1_len) {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	</a:t>
            </a:r>
            <a:r>
              <a:rPr lang="en-US" sz="2400" dirty="0" err="1" smtClean="0">
                <a:latin typeface="Courier"/>
                <a:cs typeface="Courier"/>
              </a:rPr>
              <a:t>php_error_docref</a:t>
            </a:r>
            <a:r>
              <a:rPr lang="en-US" sz="2400" dirty="0" smtClean="0">
                <a:latin typeface="Courier"/>
                <a:cs typeface="Courier"/>
              </a:rPr>
              <a:t>(NULL TSRMLS_CC, 			   	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 E_WARNING,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"The start position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cannot exceed string length"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	RETURN_FALSE;</a:t>
            </a:r>
          </a:p>
          <a:p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(</a:t>
            </a:r>
            <a:r>
              <a:rPr lang="en-US" sz="2400" dirty="0" err="1" smtClean="0">
                <a:latin typeface="Courier"/>
                <a:cs typeface="Courier"/>
              </a:rPr>
              <a:t>len</a:t>
            </a:r>
            <a:r>
              <a:rPr lang="en-US" sz="2400" dirty="0" smtClean="0">
                <a:latin typeface="Courier"/>
                <a:cs typeface="Courier"/>
              </a:rPr>
              <a:t> &gt; s1_len - offset) {</a:t>
            </a:r>
          </a:p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len</a:t>
            </a:r>
            <a:r>
              <a:rPr lang="en-US" sz="2400" dirty="0" smtClean="0">
                <a:latin typeface="Courier"/>
                <a:cs typeface="Courier"/>
              </a:rPr>
              <a:t> = s1_len - offset;</a:t>
            </a:r>
          </a:p>
          <a:p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cmp_len</a:t>
            </a:r>
            <a:r>
              <a:rPr lang="en-US" sz="2400" dirty="0" smtClean="0">
                <a:latin typeface="Courier"/>
                <a:cs typeface="Courier"/>
              </a:rPr>
              <a:t> = (</a:t>
            </a:r>
            <a:r>
              <a:rPr lang="en-US" sz="2400" dirty="0" err="1" smtClean="0">
                <a:latin typeface="Courier"/>
                <a:cs typeface="Courier"/>
              </a:rPr>
              <a:t>uint</a:t>
            </a:r>
            <a:r>
              <a:rPr lang="en-US" sz="2400" dirty="0" smtClean="0">
                <a:latin typeface="Courier"/>
                <a:cs typeface="Courier"/>
              </a:rPr>
              <a:t>) (</a:t>
            </a:r>
            <a:r>
              <a:rPr lang="en-US" sz="2400" dirty="0" err="1" smtClean="0">
                <a:latin typeface="Courier"/>
                <a:cs typeface="Courier"/>
              </a:rPr>
              <a:t>len</a:t>
            </a:r>
            <a:r>
              <a:rPr lang="en-US" sz="2400" dirty="0" smtClean="0">
                <a:latin typeface="Courier"/>
                <a:cs typeface="Courier"/>
              </a:rPr>
              <a:t> ? </a:t>
            </a:r>
            <a:r>
              <a:rPr lang="en-US" sz="2400" dirty="0" err="1" smtClean="0">
                <a:latin typeface="Courier"/>
                <a:cs typeface="Courier"/>
              </a:rPr>
              <a:t>len</a:t>
            </a:r>
            <a:r>
              <a:rPr lang="en-US" sz="2400" dirty="0" smtClean="0">
                <a:latin typeface="Courier"/>
                <a:cs typeface="Courier"/>
              </a:rPr>
              <a:t> : MAX(s2_len, (s1_len - offset)));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2975" y="3849710"/>
            <a:ext cx="5404835" cy="135287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107177" y="3752949"/>
            <a:ext cx="1465482" cy="1454204"/>
          </a:xfrm>
          <a:prstGeom prst="mathMultiply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836" y="1449863"/>
            <a:ext cx="753992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len</a:t>
            </a:r>
            <a:r>
              <a:rPr lang="en-US" sz="2400" dirty="0" smtClean="0">
                <a:latin typeface="Courier"/>
                <a:cs typeface="Courier"/>
              </a:rPr>
              <a:t>--;   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if (mode &amp; 2) {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for (</a:t>
            </a:r>
            <a:r>
              <a:rPr lang="en-US" sz="2400" dirty="0" err="1" smtClean="0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len</a:t>
            </a:r>
            <a:r>
              <a:rPr lang="en-US" sz="2400" dirty="0" smtClean="0">
                <a:latin typeface="Courier"/>
                <a:cs typeface="Courier"/>
              </a:rPr>
              <a:t> - 1; </a:t>
            </a:r>
            <a:r>
              <a:rPr lang="en-US" sz="2400" dirty="0" err="1" smtClean="0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 &gt;= 0; </a:t>
            </a:r>
            <a:r>
              <a:rPr lang="en-US" sz="2400" dirty="0" err="1" smtClean="0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--) {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if (mask[(unsigned char)c[</a:t>
            </a:r>
            <a:r>
              <a:rPr lang="en-US" sz="2400" dirty="0" err="1" smtClean="0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]]) {</a:t>
            </a:r>
          </a:p>
          <a:p>
            <a:r>
              <a:rPr lang="en-US" sz="2400" dirty="0" smtClean="0">
                <a:latin typeface="Courier"/>
                <a:cs typeface="Courier"/>
              </a:rPr>
              <a:t>				</a:t>
            </a:r>
            <a:r>
              <a:rPr lang="en-US" sz="2400" dirty="0" err="1" smtClean="0">
                <a:latin typeface="Courier"/>
                <a:cs typeface="Courier"/>
              </a:rPr>
              <a:t>len</a:t>
            </a:r>
            <a:r>
              <a:rPr lang="en-US" sz="2400" dirty="0" smtClean="0">
                <a:latin typeface="Courier"/>
                <a:cs typeface="Courier"/>
              </a:rPr>
              <a:t>--;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		</a:t>
            </a:r>
            <a:r>
              <a:rPr lang="en-US" sz="2400" dirty="0" smtClean="0">
                <a:latin typeface="Courier"/>
                <a:cs typeface="Courier"/>
              </a:rPr>
              <a:t>}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			</a:t>
            </a:r>
            <a:r>
              <a:rPr lang="en-US" sz="2400" dirty="0" smtClean="0">
                <a:latin typeface="Courier"/>
                <a:cs typeface="Courier"/>
              </a:rPr>
              <a:t>else {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break</a:t>
            </a:r>
            <a:r>
              <a:rPr lang="en-US" sz="2400" dirty="0" smtClean="0">
                <a:latin typeface="Courier"/>
                <a:cs typeface="Courier"/>
              </a:rPr>
              <a:t>; }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	}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if (</a:t>
            </a:r>
            <a:r>
              <a:rPr lang="en-US" sz="2400" dirty="0" err="1" smtClean="0">
                <a:latin typeface="Courier"/>
                <a:cs typeface="Courier"/>
              </a:rPr>
              <a:t>return_value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   RETVAL_STRINGL(c, </a:t>
            </a:r>
            <a:r>
              <a:rPr lang="en-US" sz="2400" dirty="0" err="1" smtClean="0">
                <a:latin typeface="Courier"/>
                <a:cs typeface="Courier"/>
              </a:rPr>
              <a:t>len</a:t>
            </a:r>
            <a:r>
              <a:rPr lang="en-US" sz="2400" dirty="0" smtClean="0">
                <a:latin typeface="Courier"/>
                <a:cs typeface="Courier"/>
              </a:rPr>
              <a:t>, 1);</a:t>
            </a:r>
          </a:p>
          <a:p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} else {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3878" y="2615645"/>
            <a:ext cx="6224314" cy="1829723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7770672" y="2880642"/>
            <a:ext cx="1465482" cy="1454204"/>
          </a:xfrm>
          <a:prstGeom prst="mathMultiply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86057" y="1449863"/>
            <a:ext cx="1254800" cy="464018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7770672" y="1187536"/>
            <a:ext cx="1379996" cy="1293269"/>
          </a:xfrm>
          <a:prstGeom prst="mathPlus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0884" y="1313930"/>
            <a:ext cx="8863116" cy="5544070"/>
          </a:xfrm>
        </p:spPr>
        <p:txBody>
          <a:bodyPr>
            <a:normAutofit/>
          </a:bodyPr>
          <a:lstStyle/>
          <a:p>
            <a:r>
              <a:rPr lang="en-US" dirty="0" smtClean="0"/>
              <a:t>Intuitions suggest that patches augmented with documentation are more maintainable</a:t>
            </a:r>
          </a:p>
          <a:p>
            <a:r>
              <a:rPr lang="en-US" dirty="0" smtClean="0"/>
              <a:t>Human patches can contain comments with hints as to the developer’s intention when changing code</a:t>
            </a:r>
          </a:p>
          <a:p>
            <a:pPr lvl="1"/>
            <a:r>
              <a:rPr lang="en-US" dirty="0" smtClean="0"/>
              <a:t>Automatic approaches cannot easily reason about </a:t>
            </a:r>
            <a:r>
              <a:rPr lang="en-US" b="1" i="1" dirty="0" smtClean="0"/>
              <a:t>why</a:t>
            </a:r>
            <a:r>
              <a:rPr lang="en-US" dirty="0" smtClean="0"/>
              <a:t> a change is made, but can describe </a:t>
            </a:r>
            <a:r>
              <a:rPr lang="en-US" b="1" i="1" dirty="0" smtClean="0"/>
              <a:t>what </a:t>
            </a:r>
            <a:r>
              <a:rPr lang="en-US" dirty="0" smtClean="0"/>
              <a:t>was changed</a:t>
            </a:r>
            <a:endParaRPr lang="en-US" b="1" i="1" dirty="0" smtClean="0"/>
          </a:p>
          <a:p>
            <a:r>
              <a:rPr lang="en-US" b="1" dirty="0" smtClean="0"/>
              <a:t>Automatically Synthesized Documentation:</a:t>
            </a:r>
          </a:p>
          <a:p>
            <a:pPr lvl="1"/>
            <a:r>
              <a:rPr lang="en-US" dirty="0" err="1" smtClean="0"/>
              <a:t>DeltaDoc</a:t>
            </a:r>
            <a:r>
              <a:rPr lang="en-US" dirty="0" smtClean="0"/>
              <a:t> (</a:t>
            </a:r>
            <a:r>
              <a:rPr lang="en-US" dirty="0" err="1" smtClean="0"/>
              <a:t>Buse</a:t>
            </a:r>
            <a:r>
              <a:rPr lang="en-US" dirty="0" smtClean="0"/>
              <a:t> et al. ASE 2010)</a:t>
            </a:r>
          </a:p>
          <a:p>
            <a:pPr lvl="1"/>
            <a:r>
              <a:rPr lang="en-US" dirty="0" smtClean="0"/>
              <a:t>Measures semantic program changes</a:t>
            </a:r>
          </a:p>
          <a:p>
            <a:pPr lvl="1"/>
            <a:r>
              <a:rPr lang="en-US" dirty="0" smtClean="0"/>
              <a:t>Outputs natural language descriptions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55" y="4985023"/>
            <a:ext cx="1810871" cy="9617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Documentation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39" y="1368029"/>
            <a:ext cx="88760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</a:rPr>
              <a:t>if (!con-&gt;</a:t>
            </a:r>
            <a:r>
              <a:rPr lang="en-US" sz="2000" dirty="0" err="1" smtClean="0">
                <a:latin typeface="Courier"/>
              </a:rPr>
              <a:t>conditional_is_valid</a:t>
            </a:r>
            <a:r>
              <a:rPr lang="en-US" sz="2000" dirty="0" smtClean="0">
                <a:latin typeface="Courier"/>
              </a:rPr>
              <a:t>[dc-&gt;comp]) {</a:t>
            </a:r>
          </a:p>
          <a:p>
            <a:r>
              <a:rPr lang="en-US" sz="2000" dirty="0">
                <a:latin typeface="Courier"/>
              </a:rPr>
              <a:t>	</a:t>
            </a:r>
            <a:r>
              <a:rPr lang="en-US" sz="2000" dirty="0" smtClean="0">
                <a:latin typeface="Courier"/>
              </a:rPr>
              <a:t>if (con-&gt;</a:t>
            </a:r>
            <a:r>
              <a:rPr lang="en-US" sz="2000" dirty="0" err="1" smtClean="0">
                <a:latin typeface="Courier"/>
              </a:rPr>
              <a:t>conf.log_condition_handling</a:t>
            </a:r>
            <a:r>
              <a:rPr lang="en-US" sz="2000" dirty="0" smtClean="0">
                <a:latin typeface="Courier"/>
              </a:rPr>
              <a:t>) {</a:t>
            </a:r>
          </a:p>
          <a:p>
            <a:r>
              <a:rPr lang="en-US" sz="2000" dirty="0">
                <a:latin typeface="Courier"/>
              </a:rPr>
              <a:t>	</a:t>
            </a:r>
            <a:r>
              <a:rPr lang="en-US" sz="2000" dirty="0" smtClean="0">
                <a:latin typeface="Courier"/>
              </a:rPr>
              <a:t>	TRACE("</a:t>
            </a:r>
            <a:r>
              <a:rPr lang="en-US" sz="2000" dirty="0" err="1" smtClean="0">
                <a:latin typeface="Courier"/>
              </a:rPr>
              <a:t>cond</a:t>
            </a:r>
            <a:r>
              <a:rPr lang="en-US" sz="2000" dirty="0" smtClean="0">
                <a:latin typeface="Courier"/>
              </a:rPr>
              <a:t>[%d] is valid: %d", dc-&gt;comp, </a:t>
            </a:r>
          </a:p>
          <a:p>
            <a:r>
              <a:rPr lang="en-US" sz="2000" dirty="0">
                <a:latin typeface="Courier"/>
              </a:rPr>
              <a:t>	</a:t>
            </a:r>
            <a:r>
              <a:rPr lang="en-US" sz="2000" dirty="0" smtClean="0">
                <a:latin typeface="Courier"/>
              </a:rPr>
              <a:t>			con-&gt;</a:t>
            </a:r>
            <a:r>
              <a:rPr lang="en-US" sz="2000" dirty="0" err="1" smtClean="0">
                <a:latin typeface="Courier"/>
              </a:rPr>
              <a:t>conditional_is_valid</a:t>
            </a:r>
            <a:r>
              <a:rPr lang="en-US" sz="2000" dirty="0" smtClean="0">
                <a:latin typeface="Courier"/>
              </a:rPr>
              <a:t>[dc-&gt;comp]);</a:t>
            </a:r>
          </a:p>
          <a:p>
            <a:r>
              <a:rPr lang="en-US" sz="2000" dirty="0" smtClean="0">
                <a:latin typeface="Courier"/>
              </a:rPr>
              <a:t>   }</a:t>
            </a:r>
          </a:p>
          <a:p>
            <a:r>
              <a:rPr lang="en-US" sz="2000" dirty="0" smtClean="0">
                <a:latin typeface="Courier"/>
              </a:rPr>
              <a:t>   /* If not con-&gt;</a:t>
            </a:r>
            <a:r>
              <a:rPr lang="en-US" sz="2000" dirty="0" err="1" smtClean="0">
                <a:latin typeface="Courier"/>
              </a:rPr>
              <a:t>conditional_is_valid</a:t>
            </a:r>
            <a:r>
              <a:rPr lang="en-US" sz="2000" dirty="0" smtClean="0">
                <a:latin typeface="Courier"/>
              </a:rPr>
              <a:t>[dc-&gt;comp] </a:t>
            </a:r>
          </a:p>
          <a:p>
            <a:r>
              <a:rPr lang="en-US" sz="2000" dirty="0">
                <a:latin typeface="Courier"/>
              </a:rPr>
              <a:t>	</a:t>
            </a:r>
            <a:r>
              <a:rPr lang="en-US" sz="2000" dirty="0" smtClean="0">
                <a:latin typeface="Courier"/>
              </a:rPr>
              <a:t>	No longer return COND_RESULT_UNSET; */</a:t>
            </a:r>
          </a:p>
          <a:p>
            <a:r>
              <a:rPr lang="en-US" sz="2000" dirty="0">
                <a:latin typeface="Courier"/>
              </a:rPr>
              <a:t>	</a:t>
            </a:r>
            <a:r>
              <a:rPr lang="en-US" sz="2000" dirty="0" smtClean="0">
                <a:latin typeface="Courier"/>
              </a:rPr>
              <a:t>return COND_RESULT_UNSET; </a:t>
            </a:r>
          </a:p>
          <a:p>
            <a:r>
              <a:rPr lang="en-US" sz="2000" dirty="0" smtClean="0">
                <a:latin typeface="Courier"/>
              </a:rPr>
              <a:t>}</a:t>
            </a:r>
          </a:p>
          <a:p>
            <a:r>
              <a:rPr lang="en-US" sz="2000" dirty="0" smtClean="0">
                <a:latin typeface="Courier"/>
              </a:rPr>
              <a:t> </a:t>
            </a:r>
          </a:p>
          <a:p>
            <a:r>
              <a:rPr lang="en-US" sz="2000" dirty="0" smtClean="0">
                <a:latin typeface="Courier"/>
              </a:rPr>
              <a:t>/* pass the rules */</a:t>
            </a:r>
          </a:p>
          <a:p>
            <a:r>
              <a:rPr lang="en-US" sz="2000" dirty="0" smtClean="0">
                <a:latin typeface="Courier"/>
              </a:rPr>
              <a:t> </a:t>
            </a:r>
          </a:p>
          <a:p>
            <a:r>
              <a:rPr lang="en-US" sz="2000" dirty="0" smtClean="0">
                <a:latin typeface="Courier"/>
              </a:rPr>
              <a:t>switch (dc-&gt;comp) {</a:t>
            </a:r>
          </a:p>
          <a:p>
            <a:r>
              <a:rPr lang="en-US" sz="2000" dirty="0">
                <a:latin typeface="Courier"/>
              </a:rPr>
              <a:t>	</a:t>
            </a:r>
            <a:r>
              <a:rPr lang="en-US" sz="2000" dirty="0" smtClean="0">
                <a:latin typeface="Courier"/>
              </a:rPr>
              <a:t>case COMP_HTTP_HOST: {</a:t>
            </a:r>
          </a:p>
          <a:p>
            <a:r>
              <a:rPr lang="en-US" sz="2000" dirty="0">
                <a:latin typeface="Courier"/>
              </a:rPr>
              <a:t>	</a:t>
            </a:r>
            <a:r>
              <a:rPr lang="en-US" sz="2000" dirty="0" smtClean="0">
                <a:latin typeface="Courier"/>
              </a:rPr>
              <a:t>	char *</a:t>
            </a:r>
            <a:r>
              <a:rPr lang="en-US" sz="2000" dirty="0" err="1" smtClean="0">
                <a:latin typeface="Courier"/>
              </a:rPr>
              <a:t>ck_colon</a:t>
            </a:r>
            <a:r>
              <a:rPr lang="en-US" sz="2000" dirty="0" smtClean="0">
                <a:latin typeface="Courier"/>
              </a:rPr>
              <a:t> = NULL, *</a:t>
            </a:r>
            <a:r>
              <a:rPr lang="en-US" sz="2000" dirty="0" err="1" smtClean="0">
                <a:latin typeface="Courier"/>
              </a:rPr>
              <a:t>val_colon</a:t>
            </a:r>
            <a:r>
              <a:rPr lang="en-US" sz="2000" dirty="0" smtClean="0">
                <a:latin typeface="Courier"/>
              </a:rPr>
              <a:t> = NULL;</a:t>
            </a:r>
            <a:endParaRPr lang="en-US" sz="2000" dirty="0">
              <a:latin typeface="Courie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2649" y="3585326"/>
            <a:ext cx="3995638" cy="39400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446090" y="3752949"/>
            <a:ext cx="1465482" cy="1459120"/>
          </a:xfrm>
          <a:prstGeom prst="mathMultiply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1436" y="2948390"/>
            <a:ext cx="7154849" cy="636935"/>
          </a:xfrm>
          <a:prstGeom prst="roundRect">
            <a:avLst/>
          </a:prstGeom>
          <a:solidFill>
            <a:srgbClr val="008000">
              <a:alpha val="20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559525" y="2394115"/>
            <a:ext cx="1712239" cy="1775208"/>
          </a:xfrm>
          <a:prstGeom prst="mathPlus">
            <a:avLst/>
          </a:prstGeom>
          <a:solidFill>
            <a:srgbClr val="008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6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can we concretely measure these notions of human understandability and future maintainability?</a:t>
            </a:r>
          </a:p>
          <a:p>
            <a:r>
              <a:rPr lang="en-US" dirty="0" smtClean="0"/>
              <a:t>Can we automatically augment machine-generated patches to </a:t>
            </a:r>
            <a:r>
              <a:rPr lang="en-US" dirty="0"/>
              <a:t>improve maintainability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 practice, are machine-generated patches as maintainable as human-generated patches?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1818" y="4003387"/>
            <a:ext cx="8485909" cy="1051965"/>
          </a:xfrm>
          <a:prstGeom prst="roundRect">
            <a:avLst/>
          </a:prstGeom>
          <a:solidFill>
            <a:schemeClr val="accent2">
              <a:alpha val="5000"/>
            </a:schemeClr>
          </a:soli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313930"/>
            <a:ext cx="8346625" cy="47820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Focused research questions to answer:</a:t>
            </a:r>
          </a:p>
          <a:p>
            <a:pPr lvl="1"/>
            <a:r>
              <a:rPr lang="en-US" dirty="0" smtClean="0"/>
              <a:t>1) How do different types of patches affect maintainability?</a:t>
            </a:r>
          </a:p>
          <a:p>
            <a:pPr lvl="1"/>
            <a:r>
              <a:rPr lang="en-US" dirty="0" smtClean="0"/>
              <a:t>2) Which source code characteristics are predictive of our maintainability measurements?</a:t>
            </a:r>
          </a:p>
          <a:p>
            <a:pPr lvl="1"/>
            <a:r>
              <a:rPr lang="en-US" dirty="0" smtClean="0"/>
              <a:t>3) Do participants’ intuitions about maintainability and its causes agree with measured maintainability?</a:t>
            </a:r>
          </a:p>
          <a:p>
            <a:r>
              <a:rPr lang="en-US" dirty="0" smtClean="0"/>
              <a:t>To answer these questions directly we performed a human study using over 150 participants with real patches from existing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</a:t>
            </a:r>
            <a:r>
              <a:rPr lang="en-US" dirty="0" smtClean="0"/>
              <a:t>Subject Patches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5019658"/>
              </p:ext>
            </p:extLst>
          </p:nvPr>
        </p:nvGraphicFramePr>
        <p:xfrm>
          <a:off x="527164" y="2723054"/>
          <a:ext cx="8153400" cy="37669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470872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Patches</a:t>
                      </a:r>
                      <a:endParaRPr lang="en-US" dirty="0"/>
                    </a:p>
                  </a:txBody>
                  <a:tcPr/>
                </a:tc>
              </a:tr>
              <a:tr h="470872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gzip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491,083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70872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libtiff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77,258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</a:tr>
              <a:tr h="470872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lighttpd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61,528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70872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php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1,046,421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</a:tr>
              <a:tr h="470872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python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407,917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70872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wireshark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2,812,340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70872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Total: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4,896,547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32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50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313930"/>
            <a:ext cx="8153400" cy="47820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used patches from six benchmarks over a variety subject domains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</a:t>
            </a:r>
            <a:r>
              <a:rPr lang="en-US" dirty="0" smtClean="0"/>
              <a:t>Subject Patches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13929"/>
            <a:ext cx="8153400" cy="542654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Original</a:t>
            </a:r>
            <a:r>
              <a:rPr lang="en-US" dirty="0" smtClean="0"/>
              <a:t> – the defective, un-patched code used as a baseline for measuring relative changes</a:t>
            </a:r>
          </a:p>
          <a:p>
            <a:r>
              <a:rPr lang="en-US" b="1" dirty="0"/>
              <a:t>Human-Accepted </a:t>
            </a:r>
            <a:r>
              <a:rPr lang="en-US" dirty="0"/>
              <a:t>– human patches that have not been reverted to </a:t>
            </a:r>
            <a:r>
              <a:rPr lang="en-US" dirty="0" smtClean="0"/>
              <a:t>date</a:t>
            </a:r>
            <a:endParaRPr lang="en-US" b="1" dirty="0" smtClean="0"/>
          </a:p>
          <a:p>
            <a:r>
              <a:rPr lang="en-US" b="1" dirty="0" smtClean="0"/>
              <a:t>Human-Reverted </a:t>
            </a:r>
            <a:r>
              <a:rPr lang="en-US" dirty="0" smtClean="0"/>
              <a:t>– human-created patches that were later reverted</a:t>
            </a:r>
          </a:p>
          <a:p>
            <a:r>
              <a:rPr lang="en-US" b="1" dirty="0" smtClean="0"/>
              <a:t>Machine</a:t>
            </a:r>
            <a:r>
              <a:rPr lang="en-US" dirty="0" smtClean="0"/>
              <a:t> – automatically-generated patches created by the </a:t>
            </a:r>
            <a:r>
              <a:rPr lang="en-US" dirty="0" err="1" smtClean="0"/>
              <a:t>GenProg</a:t>
            </a:r>
            <a:r>
              <a:rPr lang="en-US" dirty="0" smtClean="0"/>
              <a:t> tool</a:t>
            </a:r>
          </a:p>
          <a:p>
            <a:r>
              <a:rPr lang="en-US" b="1" dirty="0" err="1" smtClean="0"/>
              <a:t>Machine+Doc</a:t>
            </a:r>
            <a:r>
              <a:rPr lang="en-US" b="1" dirty="0" smtClean="0"/>
              <a:t> </a:t>
            </a:r>
            <a:r>
              <a:rPr lang="en-US" dirty="0" smtClean="0"/>
              <a:t>– the same patches as above, but augmented with automatically synthesized documentation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– Maintenance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6459" y="1313930"/>
            <a:ext cx="8780683" cy="4782070"/>
          </a:xfrm>
        </p:spPr>
        <p:txBody>
          <a:bodyPr/>
          <a:lstStyle/>
          <a:p>
            <a:r>
              <a:rPr lang="en-US" dirty="0" err="1" smtClean="0"/>
              <a:t>Sillito</a:t>
            </a:r>
            <a:r>
              <a:rPr lang="en-US" dirty="0" smtClean="0"/>
              <a:t> </a:t>
            </a:r>
            <a:r>
              <a:rPr lang="en-US" i="1" dirty="0" smtClean="0"/>
              <a:t>et al. </a:t>
            </a:r>
            <a:r>
              <a:rPr lang="en-US" dirty="0" smtClean="0"/>
              <a:t>– “</a:t>
            </a:r>
            <a:r>
              <a:rPr lang="en-US" dirty="0"/>
              <a:t>Questions programmers ask during software evolution </a:t>
            </a:r>
            <a:r>
              <a:rPr lang="en-US" dirty="0" smtClean="0"/>
              <a:t>tasks”</a:t>
            </a:r>
          </a:p>
          <a:p>
            <a:r>
              <a:rPr lang="en-US" dirty="0" smtClean="0"/>
              <a:t>Recorded and categorized the questions developers </a:t>
            </a:r>
            <a:r>
              <a:rPr lang="en-US" dirty="0"/>
              <a:t>actually</a:t>
            </a:r>
            <a:r>
              <a:rPr lang="en-US" dirty="0" smtClean="0"/>
              <a:t> asked while performing real maintenance tasks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200" dirty="0" smtClean="0"/>
              <a:t>“</a:t>
            </a:r>
            <a:r>
              <a:rPr lang="en-US" sz="3200" dirty="0"/>
              <a:t>What is the value of the variable “y” on line </a:t>
            </a:r>
            <a:r>
              <a:rPr lang="en-US" sz="3200" i="1" dirty="0"/>
              <a:t>X</a:t>
            </a:r>
            <a:r>
              <a:rPr lang="en-US" sz="3200" dirty="0" smtClean="0"/>
              <a:t>?”</a:t>
            </a:r>
            <a:endParaRPr lang="en-US" sz="3200" dirty="0"/>
          </a:p>
          <a:p>
            <a:r>
              <a:rPr lang="en-US" dirty="0" smtClean="0"/>
              <a:t>Not: “</a:t>
            </a:r>
            <a:r>
              <a:rPr lang="en-US" dirty="0"/>
              <a:t>Does this type have any siblings in the type hierarchy?”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Study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606" y="1284311"/>
            <a:ext cx="9225917" cy="4493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ourier"/>
                <a:cs typeface="Courier"/>
              </a:rPr>
              <a:t>…</a:t>
            </a:r>
          </a:p>
          <a:p>
            <a:r>
              <a:rPr lang="en-US" sz="1300" dirty="0" smtClean="0">
                <a:latin typeface="Courier"/>
                <a:cs typeface="Courier"/>
              </a:rPr>
              <a:t>15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1300" dirty="0" smtClean="0">
                <a:latin typeface="Courier"/>
                <a:cs typeface="Courier"/>
              </a:rPr>
              <a:t> (dc-&gt;</a:t>
            </a:r>
            <a:r>
              <a:rPr lang="en-US" sz="1300" dirty="0" err="1" smtClean="0">
                <a:latin typeface="Courier"/>
                <a:cs typeface="Courier"/>
              </a:rPr>
              <a:t>prev</a:t>
            </a:r>
            <a:r>
              <a:rPr lang="en-US" sz="1300" dirty="0" smtClean="0">
                <a:latin typeface="Courier"/>
                <a:cs typeface="Courier"/>
              </a:rPr>
              <a:t>) {</a:t>
            </a:r>
          </a:p>
          <a:p>
            <a:pPr marL="342900" indent="-342900">
              <a:buAutoNum type="arabicPlain" startAt="16"/>
            </a:pP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latin typeface="Courier"/>
                <a:cs typeface="Courier"/>
              </a:rPr>
              <a:t>(con-&gt;</a:t>
            </a:r>
            <a:r>
              <a:rPr lang="en-US" sz="1300" dirty="0" err="1" smtClean="0">
                <a:latin typeface="Courier"/>
                <a:cs typeface="Courier"/>
              </a:rPr>
              <a:t>conf.log_condition_handling</a:t>
            </a:r>
            <a:r>
              <a:rPr lang="en-US" sz="1300" dirty="0" smtClean="0">
                <a:latin typeface="Courier"/>
                <a:cs typeface="Courier"/>
              </a:rPr>
              <a:t>) { </a:t>
            </a:r>
          </a:p>
          <a:p>
            <a:pPr marL="342900" indent="-342900">
              <a:buAutoNum type="arabicPlain" startAt="16"/>
            </a:pPr>
            <a:r>
              <a:rPr lang="en-US" sz="1300" dirty="0" smtClean="0">
                <a:latin typeface="Courier"/>
                <a:cs typeface="Courier"/>
              </a:rPr>
              <a:t>        </a:t>
            </a:r>
            <a:r>
              <a:rPr lang="en-US" sz="1300" dirty="0" err="1" smtClean="0">
                <a:latin typeface="Courier"/>
                <a:cs typeface="Courier"/>
              </a:rPr>
              <a:t>log_error_write</a:t>
            </a:r>
            <a:r>
              <a:rPr lang="en-US" sz="1300" dirty="0" smtClean="0">
                <a:latin typeface="Courier"/>
                <a:cs typeface="Courier"/>
              </a:rPr>
              <a:t>(</a:t>
            </a:r>
            <a:r>
              <a:rPr lang="en-US" sz="1300" dirty="0" err="1" smtClean="0">
                <a:latin typeface="Courier"/>
                <a:cs typeface="Courier"/>
              </a:rPr>
              <a:t>srv</a:t>
            </a:r>
            <a:r>
              <a:rPr lang="en-US" sz="1300" dirty="0" smtClean="0">
                <a:latin typeface="Courier"/>
                <a:cs typeface="Courier"/>
              </a:rPr>
              <a:t>, __FILE__, __LINE__,  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0000FF"/>
                </a:solidFill>
                <a:latin typeface="Courier"/>
                <a:cs typeface="Courier"/>
              </a:rPr>
              <a:t>sb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latin typeface="Courier"/>
                <a:cs typeface="Courier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"go </a:t>
            </a:r>
            <a:r>
              <a:rPr lang="en-US" sz="1300" dirty="0" err="1" smtClean="0">
                <a:solidFill>
                  <a:srgbClr val="0000FF"/>
                </a:solidFill>
                <a:latin typeface="Courier"/>
                <a:cs typeface="Courier"/>
              </a:rPr>
              <a:t>prev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latin typeface="Courier"/>
                <a:cs typeface="Courier"/>
              </a:rPr>
              <a:t>, dc-&gt;</a:t>
            </a:r>
            <a:r>
              <a:rPr lang="en-US" sz="1300" dirty="0" err="1" smtClean="0">
                <a:latin typeface="Courier"/>
                <a:cs typeface="Courier"/>
              </a:rPr>
              <a:t>prev</a:t>
            </a:r>
            <a:r>
              <a:rPr lang="en-US" sz="1300" dirty="0" smtClean="0">
                <a:latin typeface="Courier"/>
                <a:cs typeface="Courier"/>
              </a:rPr>
              <a:t>-&gt;key);</a:t>
            </a:r>
          </a:p>
          <a:p>
            <a:r>
              <a:rPr lang="en-US" sz="1300" dirty="0" smtClean="0">
                <a:latin typeface="Courier"/>
                <a:cs typeface="Courier"/>
              </a:rPr>
              <a:t>18  	   }</a:t>
            </a:r>
          </a:p>
          <a:p>
            <a:r>
              <a:rPr lang="en-US" sz="1300" dirty="0" smtClean="0">
                <a:latin typeface="Courier"/>
                <a:cs typeface="Courier"/>
              </a:rPr>
              <a:t>19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/* make sure 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prev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is checked first */</a:t>
            </a:r>
          </a:p>
          <a:p>
            <a:r>
              <a:rPr lang="en-US" sz="1300" dirty="0" smtClean="0">
                <a:latin typeface="Courier"/>
                <a:cs typeface="Courier"/>
              </a:rPr>
              <a:t>20      </a:t>
            </a:r>
            <a:r>
              <a:rPr lang="en-US" sz="1300" dirty="0" err="1" smtClean="0">
                <a:latin typeface="Courier"/>
                <a:cs typeface="Courier"/>
              </a:rPr>
              <a:t>config_check_cond_cached</a:t>
            </a:r>
            <a:r>
              <a:rPr lang="en-US" sz="1300" dirty="0" smtClean="0">
                <a:latin typeface="Courier"/>
                <a:cs typeface="Courier"/>
              </a:rPr>
              <a:t>(</a:t>
            </a:r>
            <a:r>
              <a:rPr lang="en-US" sz="1300" dirty="0" err="1" smtClean="0">
                <a:latin typeface="Courier"/>
                <a:cs typeface="Courier"/>
              </a:rPr>
              <a:t>srv</a:t>
            </a:r>
            <a:r>
              <a:rPr lang="en-US" sz="1300" dirty="0" smtClean="0">
                <a:latin typeface="Courier"/>
                <a:cs typeface="Courier"/>
              </a:rPr>
              <a:t>, con, dc-&gt;</a:t>
            </a:r>
            <a:r>
              <a:rPr lang="en-US" sz="1300" dirty="0" err="1" smtClean="0">
                <a:latin typeface="Courier"/>
                <a:cs typeface="Courier"/>
              </a:rPr>
              <a:t>prev</a:t>
            </a:r>
            <a:r>
              <a:rPr lang="en-US" sz="1300" dirty="0" smtClean="0">
                <a:latin typeface="Courier"/>
                <a:cs typeface="Courier"/>
              </a:rPr>
              <a:t>);</a:t>
            </a:r>
          </a:p>
          <a:p>
            <a:r>
              <a:rPr lang="en-US" sz="1300" dirty="0" smtClean="0">
                <a:latin typeface="Courier"/>
                <a:cs typeface="Courier"/>
              </a:rPr>
              <a:t>21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/* one of 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prev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set me to FALSE */</a:t>
            </a:r>
          </a:p>
          <a:p>
            <a:r>
              <a:rPr lang="en-US" sz="1300" dirty="0" smtClean="0">
                <a:latin typeface="Courier"/>
                <a:cs typeface="Courier"/>
              </a:rPr>
              <a:t>22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1300" dirty="0" smtClean="0">
                <a:latin typeface="Courier"/>
                <a:cs typeface="Courier"/>
              </a:rPr>
              <a:t> (COND_RESULT_FALSE == con-&gt;</a:t>
            </a:r>
            <a:r>
              <a:rPr lang="en-US" sz="1300" dirty="0" err="1" smtClean="0">
                <a:latin typeface="Courier"/>
                <a:cs typeface="Courier"/>
              </a:rPr>
              <a:t>cond_cache</a:t>
            </a:r>
            <a:r>
              <a:rPr lang="en-US" sz="1300" dirty="0" smtClean="0">
                <a:latin typeface="Courier"/>
                <a:cs typeface="Courier"/>
              </a:rPr>
              <a:t>[dc-&gt;</a:t>
            </a:r>
            <a:r>
              <a:rPr lang="en-US" sz="1300" dirty="0" err="1" smtClean="0">
                <a:latin typeface="Courier"/>
                <a:cs typeface="Courier"/>
              </a:rPr>
              <a:t>context_ndx</a:t>
            </a:r>
            <a:r>
              <a:rPr lang="en-US" sz="1300" dirty="0" smtClean="0">
                <a:latin typeface="Courier"/>
                <a:cs typeface="Courier"/>
              </a:rPr>
              <a:t>].result) {</a:t>
            </a:r>
          </a:p>
          <a:p>
            <a:r>
              <a:rPr lang="en-US" sz="1300" dirty="0" smtClean="0">
                <a:latin typeface="Courier"/>
                <a:cs typeface="Courier"/>
              </a:rPr>
              <a:t>23   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return</a:t>
            </a:r>
            <a:r>
              <a:rPr lang="en-US" sz="1300" dirty="0" smtClean="0">
                <a:latin typeface="Courier"/>
                <a:cs typeface="Courier"/>
              </a:rPr>
              <a:t> COND_RESULT_FALSE;</a:t>
            </a:r>
          </a:p>
          <a:p>
            <a:r>
              <a:rPr lang="en-US" sz="1300" dirty="0" smtClean="0">
                <a:latin typeface="Courier"/>
                <a:cs typeface="Courier"/>
              </a:rPr>
              <a:t>24      }</a:t>
            </a:r>
          </a:p>
          <a:p>
            <a:r>
              <a:rPr lang="en-US" sz="1300" dirty="0" smtClean="0">
                <a:latin typeface="Courier"/>
                <a:cs typeface="Courier"/>
              </a:rPr>
              <a:t>25 </a:t>
            </a:r>
          </a:p>
          <a:p>
            <a:r>
              <a:rPr lang="en-US" sz="1300" dirty="0" smtClean="0">
                <a:latin typeface="Courier"/>
                <a:cs typeface="Courier"/>
              </a:rPr>
              <a:t>26  }</a:t>
            </a:r>
          </a:p>
          <a:p>
            <a:r>
              <a:rPr lang="en-US" sz="1300" dirty="0" smtClean="0">
                <a:latin typeface="Courier"/>
                <a:cs typeface="Courier"/>
              </a:rPr>
              <a:t>27 </a:t>
            </a:r>
          </a:p>
          <a:p>
            <a:r>
              <a:rPr lang="en-US" sz="1300" dirty="0" smtClean="0">
                <a:latin typeface="Courier"/>
                <a:cs typeface="Courier"/>
              </a:rPr>
              <a:t>28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1300" dirty="0" smtClean="0">
                <a:latin typeface="Courier"/>
                <a:cs typeface="Courier"/>
              </a:rPr>
              <a:t> (!con-&gt;</a:t>
            </a:r>
            <a:r>
              <a:rPr lang="en-US" sz="1300" dirty="0" err="1" smtClean="0">
                <a:latin typeface="Courier"/>
                <a:cs typeface="Courier"/>
              </a:rPr>
              <a:t>conditional_is_valid</a:t>
            </a:r>
            <a:r>
              <a:rPr lang="en-US" sz="1300" dirty="0" smtClean="0">
                <a:latin typeface="Courier"/>
                <a:cs typeface="Courier"/>
              </a:rPr>
              <a:t>[dc-&gt;comp]) {</a:t>
            </a:r>
          </a:p>
          <a:p>
            <a:r>
              <a:rPr lang="en-US" sz="1300" dirty="0" smtClean="0">
                <a:latin typeface="Courier"/>
                <a:cs typeface="Courier"/>
              </a:rPr>
              <a:t>29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1300" dirty="0" smtClean="0">
                <a:latin typeface="Courier"/>
                <a:cs typeface="Courier"/>
              </a:rPr>
              <a:t> (con-&gt;</a:t>
            </a:r>
            <a:r>
              <a:rPr lang="en-US" sz="1300" dirty="0" err="1" smtClean="0">
                <a:latin typeface="Courier"/>
                <a:cs typeface="Courier"/>
              </a:rPr>
              <a:t>conf.log_condition_handling</a:t>
            </a:r>
            <a:r>
              <a:rPr lang="en-US" sz="1300" dirty="0" smtClean="0">
                <a:latin typeface="Courier"/>
                <a:cs typeface="Courier"/>
              </a:rPr>
              <a:t>) {</a:t>
            </a:r>
          </a:p>
          <a:p>
            <a:r>
              <a:rPr lang="en-US" sz="1300" dirty="0" smtClean="0">
                <a:latin typeface="Courier"/>
                <a:cs typeface="Courier"/>
              </a:rPr>
              <a:t>30          TRACE(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0000FF"/>
                </a:solidFill>
                <a:latin typeface="Courier"/>
                <a:cs typeface="Courier"/>
              </a:rPr>
              <a:t>cond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[%d] is valid: %d"</a:t>
            </a:r>
            <a:r>
              <a:rPr lang="en-US" sz="1300" dirty="0" smtClean="0">
                <a:latin typeface="Courier"/>
                <a:cs typeface="Courier"/>
              </a:rPr>
              <a:t>, dc-&gt;comp, con-&gt;</a:t>
            </a:r>
            <a:r>
              <a:rPr lang="en-US" sz="1300" dirty="0" err="1" smtClean="0">
                <a:latin typeface="Courier"/>
                <a:cs typeface="Courier"/>
              </a:rPr>
              <a:t>conditional_is_valid</a:t>
            </a:r>
            <a:r>
              <a:rPr lang="en-US" sz="1300" dirty="0" smtClean="0">
                <a:latin typeface="Courier"/>
                <a:cs typeface="Courier"/>
              </a:rPr>
              <a:t>[dc-&gt;comp]);</a:t>
            </a:r>
          </a:p>
          <a:p>
            <a:r>
              <a:rPr lang="en-US" sz="1300" dirty="0" smtClean="0">
                <a:latin typeface="Courier"/>
                <a:cs typeface="Courier"/>
              </a:rPr>
              <a:t>31      }</a:t>
            </a:r>
          </a:p>
          <a:p>
            <a:r>
              <a:rPr lang="en-US" sz="1300" dirty="0" smtClean="0">
                <a:latin typeface="Courier"/>
                <a:cs typeface="Courier"/>
              </a:rPr>
              <a:t>32 </a:t>
            </a:r>
          </a:p>
          <a:p>
            <a:pPr marL="342900" indent="-342900">
              <a:buAutoNum type="arabicPlain" startAt="33"/>
            </a:pPr>
            <a:r>
              <a:rPr lang="en-US" sz="1300" dirty="0" smtClean="0">
                <a:latin typeface="Courier"/>
                <a:cs typeface="Courier"/>
              </a:rPr>
              <a:t>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return</a:t>
            </a:r>
            <a:r>
              <a:rPr lang="en-US" sz="1300" dirty="0" smtClean="0">
                <a:latin typeface="Courier"/>
                <a:cs typeface="Courier"/>
              </a:rPr>
              <a:t> COND_RESULT_UNSET;</a:t>
            </a:r>
          </a:p>
          <a:p>
            <a:pPr marL="342900" indent="-342900">
              <a:buAutoNum type="arabicPlain" startAt="33"/>
            </a:pPr>
            <a:r>
              <a:rPr lang="en-US" sz="1300" dirty="0">
                <a:latin typeface="Courier"/>
                <a:cs typeface="Courier"/>
              </a:rPr>
              <a:t> </a:t>
            </a:r>
            <a:r>
              <a:rPr lang="en-US" sz="1300" dirty="0" smtClean="0">
                <a:latin typeface="Courier"/>
                <a:cs typeface="Courier"/>
              </a:rPr>
              <a:t>}</a:t>
            </a:r>
          </a:p>
          <a:p>
            <a:r>
              <a:rPr lang="en-US" sz="1300" dirty="0" smtClean="0">
                <a:latin typeface="Courier"/>
                <a:cs typeface="Courier"/>
              </a:rPr>
              <a:t>…</a:t>
            </a:r>
            <a:endParaRPr lang="en-US" sz="13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Fixing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85455"/>
            <a:ext cx="8153400" cy="5022272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Fixing bugs manually is difficult and costly.</a:t>
            </a:r>
          </a:p>
          <a:p>
            <a:r>
              <a:rPr lang="en-US" sz="3500" dirty="0" smtClean="0"/>
              <a:t>Recent techniques explore automated patches:</a:t>
            </a:r>
          </a:p>
          <a:p>
            <a:pPr lvl="1"/>
            <a:r>
              <a:rPr lang="en-US" sz="3000" dirty="0" smtClean="0"/>
              <a:t>Evolutionary techniques – </a:t>
            </a:r>
            <a:r>
              <a:rPr lang="en-US" sz="3000" dirty="0" err="1" smtClean="0"/>
              <a:t>GenProg</a:t>
            </a:r>
            <a:endParaRPr lang="en-US" sz="3000" dirty="0" smtClean="0"/>
          </a:p>
          <a:p>
            <a:pPr lvl="1"/>
            <a:r>
              <a:rPr lang="en-US" sz="3000" dirty="0" smtClean="0"/>
              <a:t>Dynamic modification – </a:t>
            </a:r>
            <a:r>
              <a:rPr lang="en-US" sz="3000" dirty="0" err="1" smtClean="0"/>
              <a:t>ClearView</a:t>
            </a:r>
            <a:endParaRPr lang="en-US" sz="3000" dirty="0" smtClean="0"/>
          </a:p>
          <a:p>
            <a:pPr lvl="1"/>
            <a:r>
              <a:rPr lang="en-US" sz="3000" dirty="0" smtClean="0"/>
              <a:t>Enforcement of pre/post-conditions – </a:t>
            </a:r>
            <a:r>
              <a:rPr lang="en-US" sz="3000" dirty="0" err="1" smtClean="0"/>
              <a:t>AutoFix</a:t>
            </a:r>
            <a:r>
              <a:rPr lang="en-US" sz="3000" dirty="0" smtClean="0"/>
              <a:t>-E</a:t>
            </a:r>
          </a:p>
          <a:p>
            <a:pPr lvl="1"/>
            <a:r>
              <a:rPr lang="en-US" sz="3000" dirty="0" smtClean="0"/>
              <a:t>Program transformation via static analysis – </a:t>
            </a:r>
            <a:r>
              <a:rPr lang="en-US" sz="3000" dirty="0" err="1" smtClean="0"/>
              <a:t>AFix</a:t>
            </a:r>
            <a:endParaRPr lang="en-US" sz="3000" dirty="0" smtClean="0"/>
          </a:p>
          <a:p>
            <a:r>
              <a:rPr lang="en-US" sz="3500" dirty="0" smtClean="0"/>
              <a:t>While these techniques save developers time, there is some concern as to whether </a:t>
            </a:r>
            <a:r>
              <a:rPr lang="en-US" sz="3500" dirty="0" smtClean="0"/>
              <a:t>the patches produced </a:t>
            </a:r>
            <a:r>
              <a:rPr lang="en-US" sz="3500" dirty="0" smtClean="0"/>
              <a:t>are </a:t>
            </a:r>
            <a:r>
              <a:rPr lang="en-US" sz="3500" dirty="0" smtClean="0"/>
              <a:t>human-understandable </a:t>
            </a:r>
            <a:r>
              <a:rPr lang="en-US" sz="3500" dirty="0" smtClean="0"/>
              <a:t>and maintainable in the long run.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3360E711-FF73-1B4E-9D92-B552D670CB90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502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 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818" y="2348119"/>
            <a:ext cx="8578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is the value of the variable "con-&gt;</a:t>
            </a:r>
            <a:r>
              <a:rPr lang="en-US" dirty="0" err="1" smtClean="0"/>
              <a:t>conditional_is_valid</a:t>
            </a:r>
            <a:r>
              <a:rPr lang="en-US" dirty="0" smtClean="0"/>
              <a:t>[dc-&gt;comp]" on line 33? (recall, you can use inequality symbols in your answer)</a:t>
            </a:r>
          </a:p>
          <a:p>
            <a:endParaRPr lang="en-US" dirty="0" smtClean="0"/>
          </a:p>
          <a:p>
            <a:r>
              <a:rPr lang="en-US" dirty="0" smtClean="0"/>
              <a:t>Answer to the Question Above: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529" y="4162404"/>
            <a:ext cx="7816273" cy="369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5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Study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606" y="1284311"/>
            <a:ext cx="9225917" cy="4493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Courier"/>
                <a:cs typeface="Courier"/>
              </a:rPr>
              <a:t>…</a:t>
            </a:r>
          </a:p>
          <a:p>
            <a:r>
              <a:rPr lang="en-US" sz="1300" dirty="0" smtClean="0">
                <a:latin typeface="Courier"/>
                <a:cs typeface="Courier"/>
              </a:rPr>
              <a:t>15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1300" dirty="0" smtClean="0">
                <a:latin typeface="Courier"/>
                <a:cs typeface="Courier"/>
              </a:rPr>
              <a:t> (dc-&gt;</a:t>
            </a:r>
            <a:r>
              <a:rPr lang="en-US" sz="1300" dirty="0" err="1" smtClean="0">
                <a:latin typeface="Courier"/>
                <a:cs typeface="Courier"/>
              </a:rPr>
              <a:t>prev</a:t>
            </a:r>
            <a:r>
              <a:rPr lang="en-US" sz="1300" dirty="0" smtClean="0">
                <a:latin typeface="Courier"/>
                <a:cs typeface="Courier"/>
              </a:rPr>
              <a:t>) {</a:t>
            </a:r>
          </a:p>
          <a:p>
            <a:pPr marL="342900" indent="-342900">
              <a:buAutoNum type="arabicPlain" startAt="16"/>
            </a:pP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latin typeface="Courier"/>
                <a:cs typeface="Courier"/>
              </a:rPr>
              <a:t>(con-&gt;</a:t>
            </a:r>
            <a:r>
              <a:rPr lang="en-US" sz="1300" dirty="0" err="1" smtClean="0">
                <a:latin typeface="Courier"/>
                <a:cs typeface="Courier"/>
              </a:rPr>
              <a:t>conf.log_condition_handling</a:t>
            </a:r>
            <a:r>
              <a:rPr lang="en-US" sz="1300" dirty="0" smtClean="0">
                <a:latin typeface="Courier"/>
                <a:cs typeface="Courier"/>
              </a:rPr>
              <a:t>) { </a:t>
            </a:r>
          </a:p>
          <a:p>
            <a:pPr marL="342900" indent="-342900">
              <a:buAutoNum type="arabicPlain" startAt="16"/>
            </a:pPr>
            <a:r>
              <a:rPr lang="en-US" sz="1300" dirty="0" smtClean="0">
                <a:latin typeface="Courier"/>
                <a:cs typeface="Courier"/>
              </a:rPr>
              <a:t>        </a:t>
            </a:r>
            <a:r>
              <a:rPr lang="en-US" sz="1300" dirty="0" err="1" smtClean="0">
                <a:latin typeface="Courier"/>
                <a:cs typeface="Courier"/>
              </a:rPr>
              <a:t>log_error_write</a:t>
            </a:r>
            <a:r>
              <a:rPr lang="en-US" sz="1300" dirty="0" smtClean="0">
                <a:latin typeface="Courier"/>
                <a:cs typeface="Courier"/>
              </a:rPr>
              <a:t>(</a:t>
            </a:r>
            <a:r>
              <a:rPr lang="en-US" sz="1300" dirty="0" err="1" smtClean="0">
                <a:latin typeface="Courier"/>
                <a:cs typeface="Courier"/>
              </a:rPr>
              <a:t>srv</a:t>
            </a:r>
            <a:r>
              <a:rPr lang="en-US" sz="1300" dirty="0" smtClean="0">
                <a:latin typeface="Courier"/>
                <a:cs typeface="Courier"/>
              </a:rPr>
              <a:t>, __FILE__, __LINE__,  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0000FF"/>
                </a:solidFill>
                <a:latin typeface="Courier"/>
                <a:cs typeface="Courier"/>
              </a:rPr>
              <a:t>sb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latin typeface="Courier"/>
                <a:cs typeface="Courier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"go </a:t>
            </a:r>
            <a:r>
              <a:rPr lang="en-US" sz="1300" dirty="0" err="1" smtClean="0">
                <a:solidFill>
                  <a:srgbClr val="0000FF"/>
                </a:solidFill>
                <a:latin typeface="Courier"/>
                <a:cs typeface="Courier"/>
              </a:rPr>
              <a:t>prev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latin typeface="Courier"/>
                <a:cs typeface="Courier"/>
              </a:rPr>
              <a:t>, dc-&gt;</a:t>
            </a:r>
            <a:r>
              <a:rPr lang="en-US" sz="1300" dirty="0" err="1" smtClean="0">
                <a:latin typeface="Courier"/>
                <a:cs typeface="Courier"/>
              </a:rPr>
              <a:t>prev</a:t>
            </a:r>
            <a:r>
              <a:rPr lang="en-US" sz="1300" dirty="0" smtClean="0">
                <a:latin typeface="Courier"/>
                <a:cs typeface="Courier"/>
              </a:rPr>
              <a:t>-&gt;key);</a:t>
            </a:r>
          </a:p>
          <a:p>
            <a:r>
              <a:rPr lang="en-US" sz="1300" dirty="0" smtClean="0">
                <a:latin typeface="Courier"/>
                <a:cs typeface="Courier"/>
              </a:rPr>
              <a:t>18  	   }</a:t>
            </a:r>
          </a:p>
          <a:p>
            <a:r>
              <a:rPr lang="en-US" sz="1300" dirty="0" smtClean="0">
                <a:latin typeface="Courier"/>
                <a:cs typeface="Courier"/>
              </a:rPr>
              <a:t>19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/* make sure 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prev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is checked first */</a:t>
            </a:r>
          </a:p>
          <a:p>
            <a:r>
              <a:rPr lang="en-US" sz="1300" dirty="0" smtClean="0">
                <a:latin typeface="Courier"/>
                <a:cs typeface="Courier"/>
              </a:rPr>
              <a:t>20      </a:t>
            </a:r>
            <a:r>
              <a:rPr lang="en-US" sz="1300" dirty="0" err="1" smtClean="0">
                <a:latin typeface="Courier"/>
                <a:cs typeface="Courier"/>
              </a:rPr>
              <a:t>config_check_cond_cached</a:t>
            </a:r>
            <a:r>
              <a:rPr lang="en-US" sz="1300" dirty="0" smtClean="0">
                <a:latin typeface="Courier"/>
                <a:cs typeface="Courier"/>
              </a:rPr>
              <a:t>(</a:t>
            </a:r>
            <a:r>
              <a:rPr lang="en-US" sz="1300" dirty="0" err="1" smtClean="0">
                <a:latin typeface="Courier"/>
                <a:cs typeface="Courier"/>
              </a:rPr>
              <a:t>srv</a:t>
            </a:r>
            <a:r>
              <a:rPr lang="en-US" sz="1300" dirty="0" smtClean="0">
                <a:latin typeface="Courier"/>
                <a:cs typeface="Courier"/>
              </a:rPr>
              <a:t>, con, dc-&gt;</a:t>
            </a:r>
            <a:r>
              <a:rPr lang="en-US" sz="1300" dirty="0" err="1" smtClean="0">
                <a:latin typeface="Courier"/>
                <a:cs typeface="Courier"/>
              </a:rPr>
              <a:t>prev</a:t>
            </a:r>
            <a:r>
              <a:rPr lang="en-US" sz="1300" dirty="0" smtClean="0">
                <a:latin typeface="Courier"/>
                <a:cs typeface="Courier"/>
              </a:rPr>
              <a:t>);</a:t>
            </a:r>
          </a:p>
          <a:p>
            <a:r>
              <a:rPr lang="en-US" sz="1300" dirty="0" smtClean="0">
                <a:latin typeface="Courier"/>
                <a:cs typeface="Courier"/>
              </a:rPr>
              <a:t>21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/* one of 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prev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set me to FALSE */</a:t>
            </a:r>
          </a:p>
          <a:p>
            <a:r>
              <a:rPr lang="en-US" sz="1300" dirty="0" smtClean="0">
                <a:latin typeface="Courier"/>
                <a:cs typeface="Courier"/>
              </a:rPr>
              <a:t>22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1300" dirty="0" smtClean="0">
                <a:latin typeface="Courier"/>
                <a:cs typeface="Courier"/>
              </a:rPr>
              <a:t> (COND_RESULT_FALSE == con-&gt;</a:t>
            </a:r>
            <a:r>
              <a:rPr lang="en-US" sz="1300" dirty="0" err="1" smtClean="0">
                <a:latin typeface="Courier"/>
                <a:cs typeface="Courier"/>
              </a:rPr>
              <a:t>cond_cache</a:t>
            </a:r>
            <a:r>
              <a:rPr lang="en-US" sz="1300" dirty="0" smtClean="0">
                <a:latin typeface="Courier"/>
                <a:cs typeface="Courier"/>
              </a:rPr>
              <a:t>[dc-&gt;</a:t>
            </a:r>
            <a:r>
              <a:rPr lang="en-US" sz="1300" dirty="0" err="1" smtClean="0">
                <a:latin typeface="Courier"/>
                <a:cs typeface="Courier"/>
              </a:rPr>
              <a:t>context_ndx</a:t>
            </a:r>
            <a:r>
              <a:rPr lang="en-US" sz="1300" dirty="0" smtClean="0">
                <a:latin typeface="Courier"/>
                <a:cs typeface="Courier"/>
              </a:rPr>
              <a:t>].result) {</a:t>
            </a:r>
          </a:p>
          <a:p>
            <a:r>
              <a:rPr lang="en-US" sz="1300" dirty="0" smtClean="0">
                <a:latin typeface="Courier"/>
                <a:cs typeface="Courier"/>
              </a:rPr>
              <a:t>23   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return</a:t>
            </a:r>
            <a:r>
              <a:rPr lang="en-US" sz="1300" dirty="0" smtClean="0">
                <a:latin typeface="Courier"/>
                <a:cs typeface="Courier"/>
              </a:rPr>
              <a:t> COND_RESULT_FALSE;</a:t>
            </a:r>
          </a:p>
          <a:p>
            <a:r>
              <a:rPr lang="en-US" sz="1300" dirty="0" smtClean="0">
                <a:latin typeface="Courier"/>
                <a:cs typeface="Courier"/>
              </a:rPr>
              <a:t>24      }</a:t>
            </a:r>
          </a:p>
          <a:p>
            <a:r>
              <a:rPr lang="en-US" sz="1300" dirty="0" smtClean="0">
                <a:latin typeface="Courier"/>
                <a:cs typeface="Courier"/>
              </a:rPr>
              <a:t>25 </a:t>
            </a:r>
          </a:p>
          <a:p>
            <a:r>
              <a:rPr lang="en-US" sz="1300" dirty="0" smtClean="0">
                <a:latin typeface="Courier"/>
                <a:cs typeface="Courier"/>
              </a:rPr>
              <a:t>26  }</a:t>
            </a:r>
          </a:p>
          <a:p>
            <a:r>
              <a:rPr lang="en-US" sz="1300" dirty="0" smtClean="0">
                <a:latin typeface="Courier"/>
                <a:cs typeface="Courier"/>
              </a:rPr>
              <a:t>27 </a:t>
            </a:r>
          </a:p>
          <a:p>
            <a:r>
              <a:rPr lang="en-US" sz="1300" dirty="0" smtClean="0">
                <a:latin typeface="Courier"/>
                <a:cs typeface="Courier"/>
              </a:rPr>
              <a:t>28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1300" dirty="0" smtClean="0">
                <a:latin typeface="Courier"/>
                <a:cs typeface="Courier"/>
              </a:rPr>
              <a:t> (!con-&gt;</a:t>
            </a:r>
            <a:r>
              <a:rPr lang="en-US" sz="1300" dirty="0" err="1" smtClean="0">
                <a:latin typeface="Courier"/>
                <a:cs typeface="Courier"/>
              </a:rPr>
              <a:t>conditional_is_valid</a:t>
            </a:r>
            <a:r>
              <a:rPr lang="en-US" sz="1300" dirty="0" smtClean="0">
                <a:latin typeface="Courier"/>
                <a:cs typeface="Courier"/>
              </a:rPr>
              <a:t>[dc-&gt;comp]) {</a:t>
            </a:r>
          </a:p>
          <a:p>
            <a:r>
              <a:rPr lang="en-US" sz="1300" dirty="0" smtClean="0">
                <a:latin typeface="Courier"/>
                <a:cs typeface="Courier"/>
              </a:rPr>
              <a:t>29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1300" dirty="0" smtClean="0">
                <a:latin typeface="Courier"/>
                <a:cs typeface="Courier"/>
              </a:rPr>
              <a:t> (con-&gt;</a:t>
            </a:r>
            <a:r>
              <a:rPr lang="en-US" sz="1300" dirty="0" err="1" smtClean="0">
                <a:latin typeface="Courier"/>
                <a:cs typeface="Courier"/>
              </a:rPr>
              <a:t>conf.log_condition_handling</a:t>
            </a:r>
            <a:r>
              <a:rPr lang="en-US" sz="1300" dirty="0" smtClean="0">
                <a:latin typeface="Courier"/>
                <a:cs typeface="Courier"/>
              </a:rPr>
              <a:t>) {</a:t>
            </a:r>
          </a:p>
          <a:p>
            <a:r>
              <a:rPr lang="en-US" sz="1300" dirty="0" smtClean="0">
                <a:latin typeface="Courier"/>
                <a:cs typeface="Courier"/>
              </a:rPr>
              <a:t>30          TRACE(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0000FF"/>
                </a:solidFill>
                <a:latin typeface="Courier"/>
                <a:cs typeface="Courier"/>
              </a:rPr>
              <a:t>cond</a:t>
            </a:r>
            <a:r>
              <a:rPr lang="en-US" sz="1300" dirty="0" smtClean="0">
                <a:solidFill>
                  <a:srgbClr val="0000FF"/>
                </a:solidFill>
                <a:latin typeface="Courier"/>
                <a:cs typeface="Courier"/>
              </a:rPr>
              <a:t>[%d] is valid: %d"</a:t>
            </a:r>
            <a:r>
              <a:rPr lang="en-US" sz="1300" dirty="0" smtClean="0">
                <a:latin typeface="Courier"/>
                <a:cs typeface="Courier"/>
              </a:rPr>
              <a:t>, dc-&gt;comp, con-&gt;</a:t>
            </a:r>
            <a:r>
              <a:rPr lang="en-US" sz="1300" dirty="0" err="1" smtClean="0">
                <a:latin typeface="Courier"/>
                <a:cs typeface="Courier"/>
              </a:rPr>
              <a:t>conditional_is_valid</a:t>
            </a:r>
            <a:r>
              <a:rPr lang="en-US" sz="1300" dirty="0" smtClean="0">
                <a:latin typeface="Courier"/>
                <a:cs typeface="Courier"/>
              </a:rPr>
              <a:t>[dc-&gt;comp]);</a:t>
            </a:r>
          </a:p>
          <a:p>
            <a:r>
              <a:rPr lang="en-US" sz="1300" dirty="0" smtClean="0">
                <a:latin typeface="Courier"/>
                <a:cs typeface="Courier"/>
              </a:rPr>
              <a:t>31      }</a:t>
            </a:r>
          </a:p>
          <a:p>
            <a:r>
              <a:rPr lang="en-US" sz="1300" dirty="0" smtClean="0">
                <a:latin typeface="Courier"/>
                <a:cs typeface="Courier"/>
              </a:rPr>
              <a:t>32 </a:t>
            </a:r>
          </a:p>
          <a:p>
            <a:pPr marL="342900" indent="-342900">
              <a:buAutoNum type="arabicPlain" startAt="33"/>
            </a:pPr>
            <a:r>
              <a:rPr lang="en-US" sz="1300" dirty="0" smtClean="0">
                <a:latin typeface="Courier"/>
                <a:cs typeface="Courier"/>
              </a:rPr>
              <a:t>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return</a:t>
            </a:r>
            <a:r>
              <a:rPr lang="en-US" sz="1300" dirty="0" smtClean="0">
                <a:latin typeface="Courier"/>
                <a:cs typeface="Courier"/>
              </a:rPr>
              <a:t> COND_RESULT_UNSET;</a:t>
            </a:r>
          </a:p>
          <a:p>
            <a:pPr marL="342900" indent="-342900">
              <a:buAutoNum type="arabicPlain" startAt="33"/>
            </a:pPr>
            <a:r>
              <a:rPr lang="en-US" sz="1300" dirty="0">
                <a:latin typeface="Courier"/>
                <a:cs typeface="Courier"/>
              </a:rPr>
              <a:t> </a:t>
            </a:r>
            <a:r>
              <a:rPr lang="en-US" sz="1300" dirty="0" smtClean="0">
                <a:latin typeface="Courier"/>
                <a:cs typeface="Courier"/>
              </a:rPr>
              <a:t>}</a:t>
            </a:r>
          </a:p>
          <a:p>
            <a:r>
              <a:rPr lang="en-US" sz="1300" dirty="0" smtClean="0">
                <a:latin typeface="Courier"/>
                <a:cs typeface="Courier"/>
              </a:rPr>
              <a:t>…</a:t>
            </a:r>
            <a:endParaRPr lang="en-US" sz="13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5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 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818" y="2348119"/>
            <a:ext cx="8578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is the value of the variable "con-&gt;</a:t>
            </a:r>
            <a:r>
              <a:rPr lang="en-US" dirty="0" err="1" smtClean="0"/>
              <a:t>conditional_is_valid</a:t>
            </a:r>
            <a:r>
              <a:rPr lang="en-US" dirty="0" smtClean="0"/>
              <a:t>[dc-&gt;comp]" on line 33? (recall, you can use inequality symbols in your answer)</a:t>
            </a:r>
          </a:p>
          <a:p>
            <a:endParaRPr lang="en-US" dirty="0" smtClean="0"/>
          </a:p>
          <a:p>
            <a:r>
              <a:rPr lang="en-US" dirty="0" smtClean="0"/>
              <a:t>Answer to the Question Above: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529" y="4162404"/>
            <a:ext cx="7816273" cy="369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529" y="4162526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1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791" y="1313930"/>
            <a:ext cx="8531353" cy="554407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Correctness – is the right answer reported?</a:t>
            </a:r>
          </a:p>
          <a:p>
            <a:r>
              <a:rPr lang="en-US" dirty="0" smtClean="0"/>
              <a:t>Time – what is the “</a:t>
            </a:r>
            <a:r>
              <a:rPr lang="en-US" i="1" dirty="0" smtClean="0"/>
              <a:t>maintenance effort</a:t>
            </a:r>
            <a:r>
              <a:rPr lang="en-US" dirty="0" smtClean="0"/>
              <a:t>” associated with understanding this code?</a:t>
            </a:r>
          </a:p>
          <a:p>
            <a:r>
              <a:rPr lang="en-US" dirty="0" smtClean="0"/>
              <a:t>We favor correctness over time</a:t>
            </a:r>
          </a:p>
          <a:p>
            <a:pPr lvl="1"/>
            <a:r>
              <a:rPr lang="en-US" dirty="0" smtClean="0"/>
              <a:t>Participants were instructed to spend as much time as they deemed necessary to correctly answer the questions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percentages of correct answers over all types of patches were not different in a statistically significant way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focus on time, as it is an analog for the software engineering effort associated with program understanding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Patch vs. Maintainability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1662" y="6033673"/>
            <a:ext cx="8495336" cy="77854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Effort = average number of minutes it took participants to report a </a:t>
            </a:r>
            <a:r>
              <a:rPr lang="en-US" sz="2000" b="1" i="1" dirty="0" smtClean="0"/>
              <a:t>correct</a:t>
            </a:r>
            <a:r>
              <a:rPr lang="en-US" sz="2000" dirty="0" smtClean="0"/>
              <a:t> answer for all patches of a given type relative to the original code</a:t>
            </a:r>
            <a:endParaRPr lang="en-US" sz="2000" dirty="0"/>
          </a:p>
        </p:txBody>
      </p:sp>
      <p:pic>
        <p:nvPicPr>
          <p:cNvPr id="7" name="Picture 6" descr="patchTypeVsEffortPercentChan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86" y="1360897"/>
            <a:ext cx="5578461" cy="46217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Patch vs. Maintainability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1662" y="6033673"/>
            <a:ext cx="8495336" cy="77854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Effort = average number of minutes it took participants to report a </a:t>
            </a:r>
            <a:r>
              <a:rPr lang="en-US" sz="2000" b="1" i="1" dirty="0" smtClean="0"/>
              <a:t>correct</a:t>
            </a:r>
            <a:r>
              <a:rPr lang="en-US" sz="2000" dirty="0" smtClean="0"/>
              <a:t> answer for all patches of a given type relative to the original code</a:t>
            </a:r>
            <a:endParaRPr lang="en-US" sz="2000" dirty="0"/>
          </a:p>
        </p:txBody>
      </p:sp>
      <p:pic>
        <p:nvPicPr>
          <p:cNvPr id="7" name="Picture 6" descr="patchTypeVsEffortPercentChan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86" y="1360897"/>
            <a:ext cx="5578461" cy="46217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15809" y="2298095"/>
            <a:ext cx="1100667" cy="267304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113" y="1579638"/>
            <a:ext cx="1100667" cy="15409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13930"/>
            <a:ext cx="8153400" cy="5218952"/>
          </a:xfrm>
        </p:spPr>
        <p:txBody>
          <a:bodyPr>
            <a:normAutofit/>
          </a:bodyPr>
          <a:lstStyle/>
          <a:p>
            <a:r>
              <a:rPr lang="en-US" dirty="0" smtClean="0"/>
              <a:t>We measured various code features for all patches used in the human study</a:t>
            </a:r>
          </a:p>
          <a:p>
            <a:r>
              <a:rPr lang="en-US" dirty="0" smtClean="0"/>
              <a:t>Using a logistic regression model, we can predict human accuracy when answering the questions in the study </a:t>
            </a:r>
            <a:r>
              <a:rPr lang="en-US" dirty="0"/>
              <a:t>73.16</a:t>
            </a:r>
            <a:r>
              <a:rPr lang="en-US" dirty="0" smtClean="0"/>
              <a:t>% of the time</a:t>
            </a:r>
          </a:p>
          <a:p>
            <a:r>
              <a:rPr lang="en-US" dirty="0" smtClean="0"/>
              <a:t>A Principle Component Analysis shows that 17 features account for 90% of the variance in the data</a:t>
            </a:r>
          </a:p>
          <a:p>
            <a:pPr lvl="1"/>
            <a:r>
              <a:rPr lang="en-US" dirty="0" smtClean="0"/>
              <a:t>Modeling maintainability is a complex problem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4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Maintainability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3886398"/>
              </p:ext>
            </p:extLst>
          </p:nvPr>
        </p:nvGraphicFramePr>
        <p:xfrm>
          <a:off x="588351" y="1497615"/>
          <a:ext cx="8153400" cy="48209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238355"/>
                <a:gridCol w="1915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Predictive 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 of variable uses per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readability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 of variables declared out</a:t>
                      </a:r>
                      <a:r>
                        <a:rPr lang="en-US" baseline="0" dirty="0" smtClean="0"/>
                        <a:t> of scope vs. in 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total tokens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non-whitespace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macro</a:t>
                      </a:r>
                      <a:r>
                        <a:rPr lang="en-US" baseline="0" dirty="0" smtClean="0"/>
                        <a:t> 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token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line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conditionals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variable declarations or 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conditional clauses on any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blank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Intuition vs. 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191820"/>
            <a:ext cx="8153400" cy="4782070"/>
          </a:xfrm>
        </p:spPr>
        <p:txBody>
          <a:bodyPr/>
          <a:lstStyle/>
          <a:p>
            <a:r>
              <a:rPr lang="en-US" sz="2800" dirty="0" smtClean="0"/>
              <a:t>After completing the study, participants were asked to report which code features they thought increased maintainability the most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89574"/>
              </p:ext>
            </p:extLst>
          </p:nvPr>
        </p:nvGraphicFramePr>
        <p:xfrm>
          <a:off x="888939" y="2668861"/>
          <a:ext cx="7476512" cy="402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891046"/>
                <a:gridCol w="801604"/>
                <a:gridCol w="1783862"/>
              </a:tblGrid>
              <a:tr h="353495"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Reported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Predictive Power</a:t>
                      </a:r>
                      <a:endParaRPr lang="en-US" dirty="0"/>
                    </a:p>
                  </a:txBody>
                  <a:tcPr/>
                </a:tc>
              </a:tr>
              <a:tr h="353495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Descriptive</a:t>
                      </a:r>
                      <a:r>
                        <a:rPr lang="en-US" baseline="0" dirty="0" smtClean="0"/>
                        <a:t> variable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*0.000</a:t>
                      </a:r>
                      <a:endParaRPr lang="en-US" dirty="0"/>
                    </a:p>
                  </a:txBody>
                  <a:tcPr/>
                </a:tc>
              </a:tr>
              <a:tr h="353495">
                <a:tc>
                  <a:txBody>
                    <a:bodyPr/>
                    <a:lstStyle/>
                    <a:p>
                      <a:r>
                        <a:rPr lang="en-US" dirty="0" smtClean="0"/>
                        <a:t>Clear whitespace and indentation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*0.003</a:t>
                      </a:r>
                      <a:endParaRPr lang="en-US" dirty="0"/>
                    </a:p>
                  </a:txBody>
                  <a:tcPr/>
                </a:tc>
              </a:tr>
              <a:tr h="353495">
                <a:tc>
                  <a:txBody>
                    <a:bodyPr/>
                    <a:lstStyle/>
                    <a:p>
                      <a:r>
                        <a:rPr lang="en-US" dirty="0" smtClean="0"/>
                        <a:t>Presence of 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0.022</a:t>
                      </a:r>
                      <a:endParaRPr lang="en-US" dirty="0"/>
                    </a:p>
                  </a:txBody>
                  <a:tcPr/>
                </a:tc>
              </a:tr>
              <a:tr h="353495">
                <a:tc>
                  <a:txBody>
                    <a:bodyPr/>
                    <a:lstStyle/>
                    <a:p>
                      <a:r>
                        <a:rPr lang="en-US" dirty="0" smtClean="0"/>
                        <a:t>Shorter function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*0.000</a:t>
                      </a:r>
                      <a:endParaRPr lang="en-US" dirty="0"/>
                    </a:p>
                  </a:txBody>
                  <a:tcPr/>
                </a:tc>
              </a:tr>
              <a:tr h="353495">
                <a:tc>
                  <a:txBody>
                    <a:bodyPr/>
                    <a:lstStyle/>
                    <a:p>
                      <a:r>
                        <a:rPr lang="en-US" dirty="0" smtClean="0"/>
                        <a:t>Presence of nested conditionals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0.033</a:t>
                      </a:r>
                      <a:endParaRPr lang="en-US" dirty="0"/>
                    </a:p>
                  </a:txBody>
                  <a:tcPr/>
                </a:tc>
              </a:tr>
              <a:tr h="353495">
                <a:tc>
                  <a:txBody>
                    <a:bodyPr/>
                    <a:lstStyle/>
                    <a:p>
                      <a:r>
                        <a:rPr lang="en-US" dirty="0" smtClean="0"/>
                        <a:t>Presence of compiler directives / macros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0.080</a:t>
                      </a:r>
                      <a:endParaRPr lang="en-US" dirty="0"/>
                    </a:p>
                  </a:txBody>
                  <a:tcPr/>
                </a:tc>
              </a:tr>
              <a:tr h="353495">
                <a:tc>
                  <a:txBody>
                    <a:bodyPr/>
                    <a:lstStyle/>
                    <a:p>
                      <a:r>
                        <a:rPr lang="en-US" dirty="0" smtClean="0"/>
                        <a:t>Presence of global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0.146</a:t>
                      </a:r>
                      <a:endParaRPr lang="en-US" dirty="0"/>
                    </a:p>
                  </a:txBody>
                  <a:tcPr/>
                </a:tc>
              </a:tr>
              <a:tr h="353495">
                <a:tc>
                  <a:txBody>
                    <a:bodyPr/>
                    <a:lstStyle/>
                    <a:p>
                      <a:r>
                        <a:rPr lang="en-US" dirty="0" smtClean="0"/>
                        <a:t>Use of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goto</a:t>
                      </a:r>
                      <a:r>
                        <a:rPr lang="en-US" dirty="0" smtClean="0"/>
                        <a:t>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*0.000</a:t>
                      </a:r>
                      <a:endParaRPr lang="en-US" dirty="0"/>
                    </a:p>
                  </a:txBody>
                  <a:tcPr/>
                </a:tc>
              </a:tr>
              <a:tr h="353495"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conditional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0.055</a:t>
                      </a:r>
                      <a:endParaRPr lang="en-US" dirty="0"/>
                    </a:p>
                  </a:txBody>
                  <a:tcPr/>
                </a:tc>
              </a:tr>
              <a:tr h="353495">
                <a:tc>
                  <a:txBody>
                    <a:bodyPr/>
                    <a:lstStyle/>
                    <a:p>
                      <a:r>
                        <a:rPr lang="en-US" dirty="0" smtClean="0"/>
                        <a:t>Uniform use and format of curly braces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4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13930"/>
            <a:ext cx="8153400" cy="5544070"/>
          </a:xfrm>
        </p:spPr>
        <p:txBody>
          <a:bodyPr>
            <a:normAutofit/>
          </a:bodyPr>
          <a:lstStyle/>
          <a:p>
            <a:r>
              <a:rPr lang="en-US" dirty="0" smtClean="0"/>
              <a:t>From conducting a human study involving over 150 participants and patches fixing high-priority defects from real systems we conclude:</a:t>
            </a:r>
          </a:p>
          <a:p>
            <a:pPr lvl="1"/>
            <a:r>
              <a:rPr lang="en-US" dirty="0" smtClean="0"/>
              <a:t>The fact that humans take less time, on average, to answer questions about machine-generated patches with automated documentation than human-created patches validates the possibility of using automatic patch generation techniques in practice</a:t>
            </a:r>
          </a:p>
          <a:p>
            <a:pPr lvl="1"/>
            <a:r>
              <a:rPr lang="en-US" dirty="0" smtClean="0"/>
              <a:t>There is a strong disparity between human intuitions about maintainability and our measurements and thus we think further study is merited</a:t>
            </a:r>
            <a:r>
              <a:rPr lang="en-US" dirty="0"/>
              <a:t> </a:t>
            </a:r>
            <a:r>
              <a:rPr lang="en-US" dirty="0" smtClean="0"/>
              <a:t>in this area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7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concretely measure these notions of human understandability and future maintainability?</a:t>
            </a:r>
          </a:p>
          <a:p>
            <a:r>
              <a:rPr lang="en-US" dirty="0" smtClean="0"/>
              <a:t>Can we automatically augment machine-generated patches </a:t>
            </a:r>
            <a:r>
              <a:rPr lang="en-US" dirty="0"/>
              <a:t>to improve maintainability</a:t>
            </a:r>
            <a:r>
              <a:rPr lang="en-US" dirty="0" smtClean="0"/>
              <a:t>?</a:t>
            </a:r>
          </a:p>
          <a:p>
            <a:r>
              <a:rPr lang="en-US" dirty="0"/>
              <a:t>In practice, are machine-generated patches as maintainable as human-generated </a:t>
            </a:r>
            <a:r>
              <a:rPr lang="en-US" dirty="0" smtClean="0"/>
              <a:t>patches?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34289" y="3414455"/>
            <a:ext cx="2318317" cy="68867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err="1" smtClean="0"/>
              <a:t>DeltaDoc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9558" y="1313929"/>
            <a:ext cx="8531352" cy="5220797"/>
          </a:xfrm>
        </p:spPr>
        <p:txBody>
          <a:bodyPr>
            <a:normAutofit/>
          </a:bodyPr>
          <a:lstStyle/>
          <a:p>
            <a:r>
              <a:rPr lang="en-US" dirty="0" smtClean="0"/>
              <a:t>We modify </a:t>
            </a:r>
            <a:r>
              <a:rPr lang="en-US" dirty="0" err="1" smtClean="0"/>
              <a:t>DeltaDoc</a:t>
            </a:r>
            <a:r>
              <a:rPr lang="en-US" dirty="0" smtClean="0"/>
              <a:t> in the following ways:</a:t>
            </a:r>
          </a:p>
          <a:p>
            <a:pPr lvl="1"/>
            <a:r>
              <a:rPr lang="en-US" dirty="0" smtClean="0"/>
              <a:t>Include all changes, regardless of length of output</a:t>
            </a:r>
          </a:p>
          <a:p>
            <a:pPr lvl="1"/>
            <a:r>
              <a:rPr lang="en-US" dirty="0" smtClean="0"/>
              <a:t>Ignore all internal optimizations that lead to loss of information (e.g. ignore suspected unrelated statements)</a:t>
            </a:r>
          </a:p>
          <a:p>
            <a:pPr lvl="1"/>
            <a:r>
              <a:rPr lang="en-US" dirty="0" smtClean="0"/>
              <a:t>Include all relevant programmatic information (e.g. function arguments)</a:t>
            </a:r>
          </a:p>
          <a:p>
            <a:pPr lvl="1"/>
            <a:r>
              <a:rPr lang="en-US" dirty="0" smtClean="0"/>
              <a:t>Ignore all high-level output optimizations</a:t>
            </a:r>
          </a:p>
          <a:p>
            <a:r>
              <a:rPr lang="en-US" dirty="0" smtClean="0"/>
              <a:t>Favor comprehensive explanations over brevity</a:t>
            </a:r>
          </a:p>
          <a:p>
            <a:r>
              <a:rPr lang="en-US" dirty="0" smtClean="0"/>
              <a:t>Insert output directly above patches as comments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-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13929"/>
            <a:ext cx="8153400" cy="5544071"/>
          </a:xfrm>
        </p:spPr>
        <p:txBody>
          <a:bodyPr>
            <a:normAutofit/>
          </a:bodyPr>
          <a:lstStyle/>
          <a:p>
            <a:r>
              <a:rPr lang="en-US" dirty="0" smtClean="0"/>
              <a:t>Over 150 participants</a:t>
            </a:r>
          </a:p>
          <a:p>
            <a:pPr lvl="1"/>
            <a:r>
              <a:rPr lang="en-US" dirty="0" smtClean="0"/>
              <a:t>27 fourth-year undergraduate CS students</a:t>
            </a:r>
          </a:p>
          <a:p>
            <a:pPr lvl="1"/>
            <a:r>
              <a:rPr lang="en-US" dirty="0" smtClean="0"/>
              <a:t>14 CS graduate students</a:t>
            </a:r>
          </a:p>
          <a:p>
            <a:pPr lvl="1"/>
            <a:r>
              <a:rPr lang="en-US" dirty="0" smtClean="0"/>
              <a:t>116 Mechanical Turk internet participants</a:t>
            </a:r>
          </a:p>
          <a:p>
            <a:r>
              <a:rPr lang="en-US" dirty="0" smtClean="0"/>
              <a:t>Accuracy cutoff imposed</a:t>
            </a:r>
          </a:p>
          <a:p>
            <a:pPr lvl="1"/>
            <a:r>
              <a:rPr lang="en-US" dirty="0" smtClean="0"/>
              <a:t>Ensuring people don’t try to “game the system” requires special consideration</a:t>
            </a:r>
          </a:p>
          <a:p>
            <a:pPr lvl="1"/>
            <a:r>
              <a:rPr lang="en-US" dirty="0" smtClean="0"/>
              <a:t>Any participant who failed to answer all questions or scored below one standard deviation of the average undergraduate student’s score was removed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1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-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13930"/>
            <a:ext cx="8153400" cy="5438750"/>
          </a:xfrm>
        </p:spPr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What conditions must hold to always reach line </a:t>
            </a:r>
            <a:r>
              <a:rPr lang="en-US" i="1" dirty="0"/>
              <a:t>X</a:t>
            </a:r>
            <a:r>
              <a:rPr lang="en-US" dirty="0"/>
              <a:t> during normal execution</a:t>
            </a:r>
            <a:r>
              <a:rPr lang="en-US" dirty="0" smtClean="0"/>
              <a:t>?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What is the value of the variable “y” on line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What conditions must be true for the function “z()” to be called on line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At line </a:t>
            </a:r>
            <a:r>
              <a:rPr lang="en-US" i="1" dirty="0" smtClean="0"/>
              <a:t>X</a:t>
            </a:r>
            <a:r>
              <a:rPr lang="en-US" dirty="0" smtClean="0"/>
              <a:t>, which variables must be in scope?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Given the following values for relevant variables, what lines are executed by beginning at line </a:t>
            </a:r>
            <a:r>
              <a:rPr lang="en-US" i="1" dirty="0" smtClean="0"/>
              <a:t>X</a:t>
            </a:r>
            <a:r>
              <a:rPr lang="en-US" dirty="0" smtClean="0"/>
              <a:t>? Y=5 &amp;&amp; Z=True.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can we concretely measure these notions of human understandability and future maintainability?</a:t>
            </a:r>
          </a:p>
          <a:p>
            <a:r>
              <a:rPr lang="en-US" dirty="0" smtClean="0"/>
              <a:t>Can we automatically augment machine-generated patches to improve maintainability?</a:t>
            </a:r>
          </a:p>
          <a:p>
            <a:r>
              <a:rPr lang="en-US" dirty="0"/>
              <a:t>In practice, are machine-generated patches as maintainable as human-generated </a:t>
            </a:r>
            <a:r>
              <a:rPr lang="en-US" dirty="0" smtClean="0"/>
              <a:t>patches?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0273" y="1313930"/>
            <a:ext cx="8485909" cy="1618615"/>
          </a:xfrm>
          <a:prstGeom prst="roundRect">
            <a:avLst/>
          </a:prstGeom>
          <a:solidFill>
            <a:schemeClr val="accent2">
              <a:alpha val="5000"/>
            </a:schemeClr>
          </a:solidFill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quality and </a:t>
            </a:r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Quality – Does the implementation match the specification?</a:t>
            </a:r>
          </a:p>
          <a:p>
            <a:pPr lvl="1"/>
            <a:r>
              <a:rPr lang="en-US" dirty="0" smtClean="0"/>
              <a:t>Does the code execute “correctly”?</a:t>
            </a:r>
          </a:p>
          <a:p>
            <a:r>
              <a:rPr lang="en-US" dirty="0" smtClean="0"/>
              <a:t>Non-functional Quality – Is the code understandable to humans?</a:t>
            </a:r>
          </a:p>
          <a:p>
            <a:pPr lvl="1"/>
            <a:r>
              <a:rPr lang="en-US" dirty="0" smtClean="0"/>
              <a:t>How difficult is it to understand and alter the code in the future?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75702" y="1439396"/>
            <a:ext cx="707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4627" y="2942850"/>
            <a:ext cx="480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0273" y="2932546"/>
            <a:ext cx="8485909" cy="1036028"/>
          </a:xfrm>
          <a:prstGeom prst="roundRect">
            <a:avLst/>
          </a:prstGeom>
          <a:solidFill>
            <a:schemeClr val="accent2">
              <a:alpha val="5000"/>
            </a:schemeClr>
          </a:solidFill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Functional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4860" y="1338352"/>
            <a:ext cx="8153400" cy="47820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Perfect: </a:t>
            </a:r>
          </a:p>
          <a:p>
            <a:pPr lvl="1"/>
            <a:r>
              <a:rPr lang="en-US" u="sng" dirty="0" smtClean="0"/>
              <a:t>Implementation matches specification</a:t>
            </a:r>
          </a:p>
          <a:p>
            <a:r>
              <a:rPr lang="en-US" dirty="0"/>
              <a:t>Direct software quality metrics: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Defect density</a:t>
            </a:r>
          </a:p>
          <a:p>
            <a:pPr lvl="1"/>
            <a:r>
              <a:rPr lang="en-US" dirty="0"/>
              <a:t>Mean time to </a:t>
            </a:r>
            <a:r>
              <a:rPr lang="en-US" dirty="0" smtClean="0"/>
              <a:t>failure</a:t>
            </a:r>
            <a:endParaRPr lang="en-US" u="sng" dirty="0" smtClean="0"/>
          </a:p>
          <a:p>
            <a:r>
              <a:rPr lang="en-US" dirty="0" smtClean="0"/>
              <a:t>Indirect software quality metrics:</a:t>
            </a:r>
          </a:p>
          <a:p>
            <a:pPr lvl="1"/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pPr lvl="1"/>
            <a:r>
              <a:rPr lang="en-US" dirty="0" smtClean="0"/>
              <a:t>Coupling and cohesion (CK metrics)</a:t>
            </a:r>
          </a:p>
          <a:p>
            <a:pPr lvl="1"/>
            <a:r>
              <a:rPr lang="en-US" dirty="0"/>
              <a:t>Software </a:t>
            </a:r>
            <a:r>
              <a:rPr lang="en-US" dirty="0" smtClean="0"/>
              <a:t>readability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0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Non-functional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Maintainability:</a:t>
            </a:r>
          </a:p>
          <a:p>
            <a:pPr lvl="1"/>
            <a:r>
              <a:rPr lang="en-US" dirty="0" smtClean="0"/>
              <a:t>Human-centric factors affecting the ease with which bugs can be fixed and features can be added</a:t>
            </a:r>
          </a:p>
          <a:p>
            <a:pPr lvl="1"/>
            <a:r>
              <a:rPr lang="en-US" dirty="0" smtClean="0"/>
              <a:t>Broadly related to the </a:t>
            </a:r>
            <a:r>
              <a:rPr lang="en-US" i="1" dirty="0" smtClean="0"/>
              <a:t>“understandability”</a:t>
            </a:r>
            <a:r>
              <a:rPr lang="en-US" dirty="0" smtClean="0"/>
              <a:t> of code</a:t>
            </a:r>
          </a:p>
          <a:p>
            <a:pPr lvl="1"/>
            <a:r>
              <a:rPr lang="en-US" dirty="0" smtClean="0"/>
              <a:t>Not easy to concretely measure with heuristics like functional correctness</a:t>
            </a:r>
          </a:p>
          <a:p>
            <a:pPr lvl="1"/>
            <a:r>
              <a:rPr lang="en-US" dirty="0" smtClean="0"/>
              <a:t>These automatically-generated patches have been shown to be of high quality </a:t>
            </a:r>
            <a:r>
              <a:rPr lang="en-US" b="1" dirty="0" smtClean="0"/>
              <a:t>functionally</a:t>
            </a:r>
            <a:r>
              <a:rPr lang="en-US" dirty="0" smtClean="0"/>
              <a:t> – what about </a:t>
            </a:r>
            <a:r>
              <a:rPr lang="en-US" b="1" dirty="0" smtClean="0"/>
              <a:t>non-functionally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 Maintainability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Rather than using an approximation to measure understandability, we will directly measure humans’ abilities to perform</a:t>
            </a:r>
            <a:r>
              <a:rPr lang="en-US" b="1" dirty="0" smtClean="0"/>
              <a:t> maintenance</a:t>
            </a:r>
            <a:r>
              <a:rPr lang="en-US" dirty="0" smtClean="0"/>
              <a:t> tasks</a:t>
            </a:r>
          </a:p>
          <a:p>
            <a:r>
              <a:rPr lang="en-US" dirty="0" smtClean="0"/>
              <a:t>Task: ask </a:t>
            </a:r>
            <a:r>
              <a:rPr lang="en-US" b="1" dirty="0"/>
              <a:t>human </a:t>
            </a:r>
            <a:r>
              <a:rPr lang="en-US" b="1" dirty="0" smtClean="0"/>
              <a:t>participants </a:t>
            </a:r>
            <a:r>
              <a:rPr lang="en-US" dirty="0"/>
              <a:t>questions that require them to read and understand a piece of </a:t>
            </a:r>
            <a:r>
              <a:rPr lang="en-US" dirty="0" smtClean="0"/>
              <a:t>code and measure the effort required to provide correct answers</a:t>
            </a:r>
          </a:p>
          <a:p>
            <a:r>
              <a:rPr lang="en-US" dirty="0" smtClean="0"/>
              <a:t>Simulate the maintenance process as closely as possible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Bug #54454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313929"/>
            <a:ext cx="8313639" cy="4986943"/>
          </a:xfrm>
        </p:spPr>
        <p:txBody>
          <a:bodyPr>
            <a:normAutofit/>
          </a:bodyPr>
          <a:lstStyle/>
          <a:p>
            <a:r>
              <a:rPr lang="en-US" dirty="0" smtClean="0"/>
              <a:t>Title: “</a:t>
            </a:r>
            <a:r>
              <a:rPr lang="en-US" sz="2800" dirty="0" err="1" smtClean="0">
                <a:latin typeface="Courier"/>
                <a:cs typeface="Courier"/>
              </a:rPr>
              <a:t>substr_compare</a:t>
            </a:r>
            <a:r>
              <a:rPr lang="en-US" dirty="0" smtClean="0"/>
              <a:t> incorrectly reports equality in some cases”</a:t>
            </a:r>
          </a:p>
          <a:p>
            <a:r>
              <a:rPr lang="en-US" dirty="0" smtClean="0"/>
              <a:t>Bug description: </a:t>
            </a:r>
          </a:p>
          <a:p>
            <a:pPr lvl="1"/>
            <a:r>
              <a:rPr lang="en-US" dirty="0" smtClean="0"/>
              <a:t>“if </a:t>
            </a:r>
            <a:r>
              <a:rPr lang="en-US" sz="2000" dirty="0" err="1" smtClean="0">
                <a:latin typeface="Courier"/>
                <a:cs typeface="Courier"/>
              </a:rPr>
              <a:t>main_str</a:t>
            </a:r>
            <a:r>
              <a:rPr lang="en-US" sz="2000" dirty="0" smtClean="0"/>
              <a:t> </a:t>
            </a:r>
            <a:r>
              <a:rPr lang="en-US" dirty="0" smtClean="0"/>
              <a:t>is shorter than </a:t>
            </a:r>
            <a:r>
              <a:rPr lang="en-US" sz="2000" dirty="0" err="1" smtClean="0">
                <a:latin typeface="Courier"/>
                <a:cs typeface="Courier"/>
              </a:rPr>
              <a:t>str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"/>
                <a:cs typeface="Courier"/>
              </a:rPr>
              <a:t>substr_compare</a:t>
            </a:r>
            <a:r>
              <a:rPr lang="en-US" dirty="0" smtClean="0"/>
              <a:t> [mistakenly] checks only up to the length of </a:t>
            </a:r>
            <a:r>
              <a:rPr lang="en-US" sz="2000" dirty="0" err="1" smtClean="0">
                <a:latin typeface="Courier"/>
                <a:cs typeface="Courier"/>
              </a:rPr>
              <a:t>main_str</a:t>
            </a:r>
            <a:r>
              <a:rPr lang="en-US" dirty="0" smtClean="0">
                <a:cs typeface="Courier"/>
              </a:rPr>
              <a:t>”</a:t>
            </a:r>
          </a:p>
          <a:p>
            <a:r>
              <a:rPr lang="en-US" sz="2800" dirty="0" err="1">
                <a:latin typeface="Courier"/>
                <a:cs typeface="Courier"/>
              </a:rPr>
              <a:t>s</a:t>
            </a:r>
            <a:r>
              <a:rPr lang="en-US" sz="2800" dirty="0" err="1" smtClean="0">
                <a:latin typeface="Courier"/>
                <a:cs typeface="Courier"/>
              </a:rPr>
              <a:t>ubstr_compare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dirty="0" smtClean="0">
                <a:cs typeface="Courier"/>
              </a:rPr>
              <a:t>“cat”, “catapult”) = </a:t>
            </a:r>
            <a:r>
              <a:rPr lang="en-US" sz="2800" dirty="0" smtClean="0">
                <a:latin typeface="Courier"/>
                <a:cs typeface="Courier"/>
              </a:rPr>
              <a:t>true</a:t>
            </a:r>
          </a:p>
          <a:p>
            <a:pPr lvl="1"/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3360E711-FF73-1B4E-9D92-B552D670CB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10896</TotalTime>
  <Words>2260</Words>
  <Application>Microsoft Macintosh PowerPoint</Application>
  <PresentationFormat>On-screen Show (4:3)</PresentationFormat>
  <Paragraphs>419</Paragraphs>
  <Slides>33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Median</vt:lpstr>
      <vt:lpstr>A Human Study of Patch Maintainability</vt:lpstr>
      <vt:lpstr>Bug Fixing</vt:lpstr>
      <vt:lpstr>Questions Moving Forward</vt:lpstr>
      <vt:lpstr>Questions Moving Forward</vt:lpstr>
      <vt:lpstr>Measuring quality and maintainability</vt:lpstr>
      <vt:lpstr>Software Functional Quality</vt:lpstr>
      <vt:lpstr>Software Non-functional Quality</vt:lpstr>
      <vt:lpstr>Patch Maintainability Defined</vt:lpstr>
      <vt:lpstr>Php Bug #54454</vt:lpstr>
      <vt:lpstr>Motivating Example</vt:lpstr>
      <vt:lpstr>Motivating Example </vt:lpstr>
      <vt:lpstr>Automatic Documentation</vt:lpstr>
      <vt:lpstr>Automatic Documentation</vt:lpstr>
      <vt:lpstr>Questions Moving Forward</vt:lpstr>
      <vt:lpstr>Evaluation</vt:lpstr>
      <vt:lpstr>Experiment - Subject Patches</vt:lpstr>
      <vt:lpstr>Experiment - Subject Patches</vt:lpstr>
      <vt:lpstr>Experiment – Maintenance Task</vt:lpstr>
      <vt:lpstr>Human Study</vt:lpstr>
      <vt:lpstr>Human Study</vt:lpstr>
      <vt:lpstr>Human Study</vt:lpstr>
      <vt:lpstr>Human Study</vt:lpstr>
      <vt:lpstr>Evaluation Metrics</vt:lpstr>
      <vt:lpstr>Type of Patch vs. Maintainability</vt:lpstr>
      <vt:lpstr>Type of Patch vs. Maintainability</vt:lpstr>
      <vt:lpstr>Characteristics of Maintainability</vt:lpstr>
      <vt:lpstr>Characteristics of Maintainability</vt:lpstr>
      <vt:lpstr>Human Intuition vs. Measurement </vt:lpstr>
      <vt:lpstr>Conclusions</vt:lpstr>
      <vt:lpstr>PowerPoint Presentation</vt:lpstr>
      <vt:lpstr>Modified DeltaDoc</vt:lpstr>
      <vt:lpstr>Experiment - Participants</vt:lpstr>
      <vt:lpstr>Experiment - Questions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Human Study of Patch Maintainability</dc:title>
  <dc:creator>Zak Fry</dc:creator>
  <cp:lastModifiedBy>Zak Fry</cp:lastModifiedBy>
  <cp:revision>94</cp:revision>
  <dcterms:created xsi:type="dcterms:W3CDTF">2012-07-02T17:55:48Z</dcterms:created>
  <dcterms:modified xsi:type="dcterms:W3CDTF">2012-07-18T19:28:44Z</dcterms:modified>
</cp:coreProperties>
</file>