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323" r:id="rId3"/>
    <p:sldId id="342" r:id="rId4"/>
    <p:sldId id="344" r:id="rId5"/>
    <p:sldId id="327" r:id="rId6"/>
    <p:sldId id="329" r:id="rId7"/>
    <p:sldId id="340" r:id="rId8"/>
    <p:sldId id="330" r:id="rId9"/>
    <p:sldId id="343" r:id="rId10"/>
    <p:sldId id="34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96923" autoAdjust="0"/>
  </p:normalViewPr>
  <p:slideViewPr>
    <p:cSldViewPr>
      <p:cViewPr>
        <p:scale>
          <a:sx n="70" d="100"/>
          <a:sy n="70" d="100"/>
        </p:scale>
        <p:origin x="-87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CBAFA-1951-4B2E-9FE8-0822D3CC3BD4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88F93-A143-48D8-9FE0-2D90FB1D7A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7613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7DFA7-A930-459D-811A-93EBAD1FDC13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62FD7-0F3B-41DD-A812-01FA087D18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9044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62FD7-0F3B-41DD-A812-01FA087D189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152F-14D0-254A-8E76-130501E20A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2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C81B-06E9-47D3-A362-1EA77CEA09BE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0950-E4C1-4222-ACF4-2123E72AEF37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043-742D-4F6E-A8C4-BA2AF834FE17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5867400" cy="914400"/>
          </a:xfrm>
          <a:noFill/>
        </p:spPr>
        <p:txBody>
          <a:bodyPr>
            <a:no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4600" y="276508"/>
            <a:ext cx="2667000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Light Electronic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</a:rPr>
              <a:t> Action Framework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838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vhawasgaom1\Desktop\LEAF\Logos\LEAF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494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D9F8-D836-4382-93E6-76465FBBB62F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F7E-814D-4D89-9EB2-9DE61751B6EC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1A8A-7DBA-4831-B14B-FDEB98BEFF71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5029-6138-4597-A23C-391B5D03CDE8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43A0-176E-4DCC-A8B3-763ED910CD4A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D744-948F-4B19-811E-9DF46242F887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B879-7E25-4082-9F6F-9089972D9901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4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572D-FDE5-4318-9CDF-9CF3DEE91333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1"/>
            <a:ext cx="9144000" cy="11430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543800" y="6400800"/>
            <a:ext cx="2057400" cy="609600"/>
          </a:xfrm>
        </p:spPr>
        <p:txBody>
          <a:bodyPr/>
          <a:lstStyle/>
          <a:p>
            <a:r>
              <a:rPr lang="en-US" dirty="0" smtClean="0"/>
              <a:t>Updated </a:t>
            </a:r>
            <a:r>
              <a:rPr lang="en-US" dirty="0" smtClean="0"/>
              <a:t>Feb.</a:t>
            </a:r>
            <a:r>
              <a:rPr lang="en-US" dirty="0" smtClean="0"/>
              <a:t> 28, 2017</a:t>
            </a:r>
            <a:endParaRPr lang="en-US" dirty="0" smtClean="0"/>
          </a:p>
        </p:txBody>
      </p:sp>
      <p:pic>
        <p:nvPicPr>
          <p:cNvPr id="1026" name="Picture 2" descr="C:\Users\vhawasgaom1\Desktop\V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6200"/>
            <a:ext cx="367825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0" y="1143000"/>
            <a:ext cx="9144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Users\vhawasgaom1\Desktop\LEAF\Logos\LEAF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53" y="1992109"/>
            <a:ext cx="3346450" cy="82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6203" y="3124200"/>
            <a:ext cx="678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Light Electronic Action Framework</a:t>
            </a:r>
            <a:endParaRPr lang="en-US" sz="4400" dirty="0"/>
          </a:p>
        </p:txBody>
      </p:sp>
      <p:pic>
        <p:nvPicPr>
          <p:cNvPr id="12" name="Picture 11" descr="VHA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1"/>
          <a:stretch/>
        </p:blipFill>
        <p:spPr>
          <a:xfrm>
            <a:off x="1525855" y="5715000"/>
            <a:ext cx="2234840" cy="654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86304" y="6261948"/>
            <a:ext cx="322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Veterans Health Administration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 descr="VACI_big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0" r="18850"/>
          <a:stretch/>
        </p:blipFill>
        <p:spPr>
          <a:xfrm>
            <a:off x="5334000" y="5867400"/>
            <a:ext cx="2714747" cy="79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4483" y="1242917"/>
            <a:ext cx="7810825" cy="429617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5FB2"/>
                </a:solidFill>
              </a:rPr>
              <a:t>Leadership Buy-in.  </a:t>
            </a:r>
            <a:r>
              <a:rPr lang="en-US" sz="2400" dirty="0" smtClean="0"/>
              <a:t>Inform leadership and obtain buy-in.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>
                <a:solidFill>
                  <a:srgbClr val="005FB2"/>
                </a:solidFill>
              </a:rPr>
              <a:t>Start Small.  </a:t>
            </a:r>
            <a:r>
              <a:rPr lang="en-US" sz="2400" dirty="0" smtClean="0"/>
              <a:t>Start with one specific process in mind.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>
                <a:solidFill>
                  <a:srgbClr val="005FB2"/>
                </a:solidFill>
              </a:rPr>
              <a:t>Project Manager. </a:t>
            </a:r>
            <a:r>
              <a:rPr lang="en-US" sz="2400" dirty="0" smtClean="0"/>
              <a:t>Technical skills not required.  Tech comfort preferred.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 smtClean="0">
                <a:solidFill>
                  <a:srgbClr val="005FB2"/>
                </a:solidFill>
              </a:rPr>
              <a:t>Other Key Traits:  </a:t>
            </a:r>
          </a:p>
          <a:p>
            <a:pPr lvl="1"/>
            <a:r>
              <a:rPr lang="en-US" sz="2400" dirty="0" smtClean="0"/>
              <a:t>Volunteers!</a:t>
            </a:r>
          </a:p>
          <a:p>
            <a:pPr lvl="1"/>
            <a:r>
              <a:rPr lang="en-US" sz="2400" dirty="0" smtClean="0"/>
              <a:t>Good </a:t>
            </a:r>
            <a:r>
              <a:rPr lang="en-US" sz="2400" dirty="0"/>
              <a:t>c</a:t>
            </a:r>
            <a:r>
              <a:rPr lang="en-US" sz="2400" dirty="0" smtClean="0"/>
              <a:t>ommunication skills.  </a:t>
            </a:r>
          </a:p>
          <a:p>
            <a:pPr lvl="1"/>
            <a:r>
              <a:rPr lang="en-US" sz="2400" dirty="0" smtClean="0"/>
              <a:t>Collaborative nature.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5917368"/>
            <a:ext cx="9157512" cy="959209"/>
          </a:xfrm>
          <a:prstGeom prst="rect">
            <a:avLst/>
          </a:prstGeom>
          <a:solidFill>
            <a:srgbClr val="005F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8032" y="6052468"/>
            <a:ext cx="870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FFCC"/>
                </a:solidFill>
              </a:rPr>
              <a:t>Mission: To empower VA employees in digital process improvement.</a:t>
            </a:r>
            <a:endParaRPr lang="en-US" sz="2400" dirty="0">
              <a:solidFill>
                <a:srgbClr val="CCFFCC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5867400" cy="914400"/>
          </a:xfrm>
        </p:spPr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 LEAF?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91600" cy="4038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VA LEAF is a </a:t>
            </a:r>
            <a:r>
              <a:rPr lang="en-US" sz="2400" dirty="0" smtClean="0"/>
              <a:t>web </a:t>
            </a:r>
            <a:r>
              <a:rPr lang="en-US" sz="2400" dirty="0" smtClean="0"/>
              <a:t>application, and Class II VA Software, designed to help facilities rapidly </a:t>
            </a:r>
            <a:r>
              <a:rPr lang="en-US" sz="2400" dirty="0" smtClean="0"/>
              <a:t>develop common form/workflow solutions</a:t>
            </a:r>
            <a:endParaRPr lang="en-US" sz="2400" dirty="0" smtClean="0"/>
          </a:p>
          <a:p>
            <a:pPr marL="0" indent="0">
              <a:buNone/>
            </a:pPr>
            <a:endParaRPr lang="en-US" sz="1400" dirty="0"/>
          </a:p>
          <a:p>
            <a:r>
              <a:rPr lang="en-US" sz="2400" dirty="0" smtClean="0"/>
              <a:t>Developed by </a:t>
            </a:r>
            <a:r>
              <a:rPr lang="en-US" sz="2400" dirty="0" smtClean="0"/>
              <a:t>VA employees to solve common issues</a:t>
            </a:r>
          </a:p>
          <a:p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dirty="0" smtClean="0"/>
              <a:t>licensing </a:t>
            </a:r>
            <a:r>
              <a:rPr lang="en-US" sz="2400" dirty="0" smtClean="0"/>
              <a:t>costs</a:t>
            </a:r>
            <a:r>
              <a:rPr lang="en-US" sz="2400" dirty="0" smtClean="0"/>
              <a:t>, open </a:t>
            </a:r>
            <a:r>
              <a:rPr lang="en-US" sz="2400" dirty="0" smtClean="0"/>
              <a:t>source technologies</a:t>
            </a:r>
          </a:p>
          <a:p>
            <a:endParaRPr lang="en-US" sz="2400" dirty="0" smtClean="0"/>
          </a:p>
          <a:p>
            <a:r>
              <a:rPr lang="en-US" sz="2400" dirty="0"/>
              <a:t>Centralized server eliminates need for local IT server support</a:t>
            </a:r>
          </a:p>
          <a:p>
            <a:endParaRPr lang="en-US" sz="2400" dirty="0" smtClean="0"/>
          </a:p>
          <a:p>
            <a:r>
              <a:rPr lang="en-US" sz="2400" dirty="0" smtClean="0"/>
              <a:t>Low </a:t>
            </a:r>
            <a:r>
              <a:rPr lang="en-US" sz="2400" dirty="0"/>
              <a:t>maintenance and easy to learn.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5917368"/>
            <a:ext cx="9157512" cy="959209"/>
          </a:xfrm>
          <a:prstGeom prst="rect">
            <a:avLst/>
          </a:prstGeom>
          <a:solidFill>
            <a:srgbClr val="005F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8032" y="6052468"/>
            <a:ext cx="870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FFCC"/>
                </a:solidFill>
              </a:rPr>
              <a:t>Mission: To empower VA employees in digital process improvement.</a:t>
            </a:r>
            <a:endParaRPr lang="en-US" sz="2400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  <a:r>
              <a:rPr lang="en-US" dirty="0" smtClean="0"/>
              <a:t>common issues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Never </a:t>
            </a:r>
            <a:r>
              <a:rPr lang="en-US" sz="2400" dirty="0" smtClean="0"/>
              <a:t>lose a </a:t>
            </a:r>
            <a:r>
              <a:rPr lang="en-US" sz="2400" dirty="0" smtClean="0"/>
              <a:t>request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Always know where a request is in the </a:t>
            </a:r>
            <a:r>
              <a:rPr lang="en-US" sz="2400" dirty="0" smtClean="0"/>
              <a:t>process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Guard sensitive data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Ensure transparency of the </a:t>
            </a:r>
            <a:r>
              <a:rPr lang="en-US" sz="2400" dirty="0" smtClean="0"/>
              <a:t>process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Improve timeliness of reviewers and </a:t>
            </a:r>
            <a:r>
              <a:rPr lang="en-US" sz="2400" dirty="0" smtClean="0"/>
              <a:t>implementation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Great user experience saves time and reduces stress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No new username/passwords, uses existing security infrastructure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690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" y="5181600"/>
            <a:ext cx="8915400" cy="129540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" y="2743200"/>
            <a:ext cx="8915400" cy="129540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ravel and Tuiti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2"/>
          <a:stretch/>
        </p:blipFill>
        <p:spPr>
          <a:xfrm>
            <a:off x="4095750" y="894098"/>
            <a:ext cx="1638300" cy="11651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some things I can do?</a:t>
            </a:r>
            <a:endParaRPr lang="en-US" dirty="0"/>
          </a:p>
        </p:txBody>
      </p:sp>
      <p:pic>
        <p:nvPicPr>
          <p:cNvPr id="8" name="Picture 7" descr="Resource Committ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990600"/>
            <a:ext cx="1676400" cy="1143000"/>
          </a:xfrm>
          <a:prstGeom prst="rect">
            <a:avLst/>
          </a:prstGeom>
        </p:spPr>
      </p:pic>
      <p:pic>
        <p:nvPicPr>
          <p:cNvPr id="9" name="Picture 8" descr="Org Cha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909387"/>
            <a:ext cx="1257300" cy="122421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90600" y="1905000"/>
            <a:ext cx="26670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/>
              <a:t>Resource Committee</a:t>
            </a:r>
            <a:endParaRPr lang="en-US" sz="18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43600" y="1828800"/>
            <a:ext cx="28194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/>
              <a:t>Org Chart</a:t>
            </a:r>
            <a:endParaRPr lang="en-US" sz="1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05200" y="1828800"/>
            <a:ext cx="28194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/>
              <a:t>Travel &amp; Tuition Reimbursement</a:t>
            </a:r>
            <a:endParaRPr lang="en-US" sz="18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2400" y="2895600"/>
            <a:ext cx="20574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rgbClr val="008000"/>
                </a:solidFill>
              </a:rPr>
              <a:t>WHAT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2400" y="4114800"/>
            <a:ext cx="20574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rgbClr val="008000"/>
                </a:solidFill>
              </a:rPr>
              <a:t>WHO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52400" y="5257800"/>
            <a:ext cx="20574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rgbClr val="008000"/>
                </a:solidFill>
              </a:rPr>
              <a:t>STARTUP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EFFORT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1100" y="28194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Real-time processing, tracking of FTE, equipment, and other resource requests 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1100" y="41910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Associate Directors</a:t>
            </a:r>
          </a:p>
          <a:p>
            <a:pPr algn="ctr"/>
            <a:r>
              <a:rPr lang="en-US" sz="1600" dirty="0" smtClean="0"/>
              <a:t>Service Line Directors</a:t>
            </a:r>
          </a:p>
          <a:p>
            <a:pPr algn="ctr"/>
            <a:r>
              <a:rPr lang="en-US" sz="1600" dirty="0" smtClean="0"/>
              <a:t>Service Line Personnel 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5435024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Low </a:t>
            </a:r>
          </a:p>
          <a:p>
            <a:pPr algn="ctr"/>
            <a:r>
              <a:rPr lang="en-US" sz="1600" dirty="0" smtClean="0"/>
              <a:t>~ 15 Hours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29718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Digitize travel </a:t>
            </a:r>
          </a:p>
          <a:p>
            <a:pPr algn="ctr"/>
            <a:r>
              <a:rPr lang="en-US" sz="1600" dirty="0" smtClean="0"/>
              <a:t>requests and tuition reimbursement approvals 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41910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Travelers and students</a:t>
            </a:r>
          </a:p>
          <a:p>
            <a:pPr algn="ctr"/>
            <a:r>
              <a:rPr lang="en-US" sz="1600" dirty="0" smtClean="0"/>
              <a:t>Admin staff</a:t>
            </a:r>
          </a:p>
          <a:p>
            <a:pPr algn="ctr"/>
            <a:r>
              <a:rPr lang="en-US" sz="1600" dirty="0" smtClean="0"/>
              <a:t>Fiscal staff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771900" y="5358824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Low </a:t>
            </a:r>
          </a:p>
          <a:p>
            <a:pPr algn="ctr"/>
            <a:r>
              <a:rPr lang="en-US" sz="1600" dirty="0" smtClean="0"/>
              <a:t>~ 10 Hours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2979003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Automated Org Charting that ties in vacancy data. Includes search ability. 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172200" y="4198203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Resources</a:t>
            </a:r>
          </a:p>
          <a:p>
            <a:pPr algn="ctr"/>
            <a:r>
              <a:rPr lang="en-US" sz="1600" dirty="0" smtClean="0"/>
              <a:t>Admin staff</a:t>
            </a:r>
          </a:p>
          <a:p>
            <a:pPr algn="ctr"/>
            <a:r>
              <a:rPr lang="en-US" sz="1600" dirty="0" smtClean="0"/>
              <a:t>Fiscal staff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5358824"/>
            <a:ext cx="236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High</a:t>
            </a:r>
          </a:p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40-80 hours</a:t>
            </a:r>
            <a:endParaRPr lang="en-US" sz="1600" b="1" dirty="0">
              <a:solidFill>
                <a:srgbClr val="FF6600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 rot="1983394">
            <a:off x="7318458" y="932656"/>
            <a:ext cx="1880772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1" dirty="0" smtClean="0">
                <a:solidFill>
                  <a:srgbClr val="FF6600"/>
                </a:solidFill>
              </a:rPr>
              <a:t>for Pro Sites</a:t>
            </a:r>
            <a:endParaRPr lang="en-US" sz="2000" b="1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512" y="5486401"/>
            <a:ext cx="9157512" cy="1371600"/>
          </a:xfrm>
          <a:prstGeom prst="rect">
            <a:avLst/>
          </a:prstGeom>
          <a:solidFill>
            <a:srgbClr val="005F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Data Entry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6388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Complex forms </a:t>
            </a:r>
            <a:r>
              <a:rPr lang="en-US" sz="2000" dirty="0" smtClean="0">
                <a:solidFill>
                  <a:schemeClr val="bg1"/>
                </a:solidFill>
              </a:rPr>
              <a:t>can be presented </a:t>
            </a:r>
            <a:r>
              <a:rPr lang="en-US" sz="2000" dirty="0" smtClean="0">
                <a:solidFill>
                  <a:schemeClr val="bg1"/>
                </a:solidFill>
              </a:rPr>
              <a:t>in small and manageable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All data </a:t>
            </a:r>
            <a:r>
              <a:rPr lang="en-US" sz="2000" dirty="0" smtClean="0">
                <a:solidFill>
                  <a:schemeClr val="bg1"/>
                </a:solidFill>
              </a:rPr>
              <a:t>fields can be used as search filters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Mike\work\Powerpoint\resource_site_demo\request_questionaire_201516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44275"/>
            <a:ext cx="7239000" cy="429057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5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512" y="5486401"/>
            <a:ext cx="9157512" cy="1371600"/>
          </a:xfrm>
          <a:prstGeom prst="rect">
            <a:avLst/>
          </a:prstGeom>
          <a:solidFill>
            <a:srgbClr val="005F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6978" y="5613737"/>
            <a:ext cx="7251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Easy to use interface for </a:t>
            </a:r>
            <a:r>
              <a:rPr lang="en-US" sz="2000" dirty="0" smtClean="0">
                <a:solidFill>
                  <a:schemeClr val="bg1"/>
                </a:solidFill>
              </a:rPr>
              <a:t>decision-making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Supports E-mail notifications and other custom events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Mike\work\scripts\orgchart\documentation\user_guide_assets\erm_decision_ma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33" y="1143001"/>
            <a:ext cx="6588545" cy="40386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3512" y="5562601"/>
            <a:ext cx="9157512" cy="1295400"/>
          </a:xfrm>
          <a:prstGeom prst="rect">
            <a:avLst/>
          </a:prstGeom>
          <a:solidFill>
            <a:srgbClr val="005F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Report Builder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6899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Build collaborative </a:t>
            </a:r>
            <a:r>
              <a:rPr lang="en-US" sz="2000" dirty="0" smtClean="0">
                <a:solidFill>
                  <a:schemeClr val="bg1"/>
                </a:solidFill>
              </a:rPr>
              <a:t>spreadsheets and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Always up to </a:t>
            </a:r>
            <a:r>
              <a:rPr lang="en-US" sz="2000" dirty="0" smtClean="0">
                <a:solidFill>
                  <a:schemeClr val="bg1"/>
                </a:solidFill>
              </a:rPr>
              <a:t>date, and easily share </a:t>
            </a:r>
            <a:r>
              <a:rPr lang="en-US" sz="2000" dirty="0" smtClean="0">
                <a:solidFill>
                  <a:schemeClr val="bg1"/>
                </a:solidFill>
              </a:rPr>
              <a:t>reports with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One-click export to </a:t>
            </a:r>
            <a:r>
              <a:rPr lang="en-US" sz="2000" dirty="0" smtClean="0">
                <a:solidFill>
                  <a:schemeClr val="bg1"/>
                </a:solidFill>
              </a:rPr>
              <a:t>Excel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C:\tmp\leaf_spreadsh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329" y="1447800"/>
            <a:ext cx="7021513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Mike\work\scripts\orgchart\documentation\user_guide_assets\report_generator_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5" t="21600" r="14765" b="13200"/>
          <a:stretch/>
        </p:blipFill>
        <p:spPr bwMode="auto">
          <a:xfrm>
            <a:off x="381000" y="1143000"/>
            <a:ext cx="7275372" cy="2994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842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512" y="5410201"/>
            <a:ext cx="9157512" cy="1447800"/>
          </a:xfrm>
          <a:prstGeom prst="rect">
            <a:avLst/>
          </a:prstGeom>
          <a:solidFill>
            <a:srgbClr val="005F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Configuration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6085" y="5613737"/>
            <a:ext cx="8845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Rapid development, iteration, and amendments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Role-based </a:t>
            </a:r>
            <a:r>
              <a:rPr lang="en-US" sz="2000" dirty="0" smtClean="0">
                <a:solidFill>
                  <a:schemeClr val="bg1"/>
                </a:solidFill>
              </a:rPr>
              <a:t>security </a:t>
            </a:r>
            <a:r>
              <a:rPr lang="en-US" sz="2000" dirty="0" smtClean="0">
                <a:solidFill>
                  <a:schemeClr val="bg1"/>
                </a:solidFill>
              </a:rPr>
              <a:t>identifies </a:t>
            </a:r>
            <a:r>
              <a:rPr lang="en-US" sz="2000" dirty="0" smtClean="0">
                <a:solidFill>
                  <a:schemeClr val="bg1"/>
                </a:solidFill>
              </a:rPr>
              <a:t>authorized </a:t>
            </a:r>
            <a:r>
              <a:rPr lang="en-US" sz="2000" dirty="0" smtClean="0">
                <a:solidFill>
                  <a:schemeClr val="bg1"/>
                </a:solidFill>
              </a:rPr>
              <a:t>users. PIV-card compatible.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Mike\work\Powerpoint\resource_site_demo\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06" y="1219200"/>
            <a:ext cx="7368229" cy="369093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7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43000"/>
            <a:ext cx="4038600" cy="5486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Server maintenance</a:t>
            </a:r>
          </a:p>
          <a:p>
            <a:r>
              <a:rPr lang="en-US" sz="2800" dirty="0" smtClean="0"/>
              <a:t>Backup databases</a:t>
            </a:r>
          </a:p>
          <a:p>
            <a:r>
              <a:rPr lang="en-US" sz="2800" dirty="0" smtClean="0"/>
              <a:t>Fix software issues</a:t>
            </a:r>
          </a:p>
          <a:p>
            <a:r>
              <a:rPr lang="en-US" sz="2800" dirty="0" smtClean="0"/>
              <a:t>Apply software updates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43000"/>
            <a:ext cx="4038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smtClean="0"/>
              <a:t>Your Facility</a:t>
            </a:r>
          </a:p>
          <a:p>
            <a:r>
              <a:rPr lang="en-US" sz="2800" dirty="0" smtClean="0"/>
              <a:t>Maintain forms, workflows, privilege groups, and any customizations made</a:t>
            </a:r>
          </a:p>
          <a:p>
            <a:r>
              <a:rPr lang="en-US" sz="2800" dirty="0" smtClean="0"/>
              <a:t>Ensure personnel are apprised of the system</a:t>
            </a:r>
          </a:p>
          <a:p>
            <a:endParaRPr lang="en-US" sz="2800" dirty="0"/>
          </a:p>
        </p:txBody>
      </p:sp>
      <p:pic>
        <p:nvPicPr>
          <p:cNvPr id="1026" name="Picture 2" descr="C:\Users\vhawasgaom1\Desktop\LEAF\Logos\LEAF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43001"/>
            <a:ext cx="1828800" cy="45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419600" y="1066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7004</TotalTime>
  <Words>388</Words>
  <Application>Microsoft Office PowerPoint</Application>
  <PresentationFormat>On-screen Show (4:3)</PresentationFormat>
  <Paragraphs>96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What is VA LEAF?</vt:lpstr>
      <vt:lpstr>Solve common issues</vt:lpstr>
      <vt:lpstr>What are some things I can do?</vt:lpstr>
      <vt:lpstr>Clean Data Entry</vt:lpstr>
      <vt:lpstr>Intuitive Design</vt:lpstr>
      <vt:lpstr>Powerful Report Builder</vt:lpstr>
      <vt:lpstr>Simple Configuration</vt:lpstr>
      <vt:lpstr>Responsibilities</vt:lpstr>
      <vt:lpstr>Keys to success</vt:lpstr>
    </vt:vector>
  </TitlesOfParts>
  <Company>Department of Veterans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vhawasgaom1</dc:creator>
  <cp:lastModifiedBy>Gao, Michael L.</cp:lastModifiedBy>
  <cp:revision>893</cp:revision>
  <dcterms:created xsi:type="dcterms:W3CDTF">2009-04-27T17:56:32Z</dcterms:created>
  <dcterms:modified xsi:type="dcterms:W3CDTF">2017-02-28T19:20:31Z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ec101493-6b0c-4448-8bc3-ee826d7e6965</vt:lpwstr>
  </property>
  <property fmtid="{D5CDD505-2E9C-101B-9397-08002B2CF9AE}" pid="3" name="Offisync_ProviderInitializationData">
    <vt:lpwstr>https://www.vapulse.net</vt:lpwstr>
  </property>
  <property fmtid="{D5CDD505-2E9C-101B-9397-08002B2CF9AE}" pid="4" name="Offisync_UpdateToken">
    <vt:lpwstr>1</vt:lpwstr>
  </property>
  <property fmtid="{D5CDD505-2E9C-101B-9397-08002B2CF9AE}" pid="5" name="Offisync_ServerID">
    <vt:lpwstr>446f515a-9a89-47c2-a980-3adc02941f76</vt:lpwstr>
  </property>
  <property fmtid="{D5CDD505-2E9C-101B-9397-08002B2CF9AE}" pid="6" name="Offisync_UniqueId">
    <vt:lpwstr>22374</vt:lpwstr>
  </property>
  <property fmtid="{D5CDD505-2E9C-101B-9397-08002B2CF9AE}" pid="7" name="Jive_LatestUserAccountName">
    <vt:lpwstr>michael.gao@va.gov</vt:lpwstr>
  </property>
</Properties>
</file>