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9" d="100"/>
          <a:sy n="89" d="100"/>
        </p:scale>
        <p:origin x="32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2060848"/>
            <a:ext cx="5303912" cy="713084"/>
          </a:xfrm>
        </p:spPr>
        <p:txBody>
          <a:bodyPr>
            <a:normAutofit fontScale="90000"/>
          </a:bodyPr>
          <a:lstStyle/>
          <a:p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גמר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432" y="2800401"/>
            <a:ext cx="2808312" cy="685800"/>
          </a:xfrm>
        </p:spPr>
        <p:txBody>
          <a:bodyPr>
            <a:noAutofit/>
          </a:bodyPr>
          <a:lstStyle/>
          <a:p>
            <a:pPr algn="r" rtl="1"/>
            <a:r>
              <a:rPr lang="he-IL" sz="3000" dirty="0" smtClean="0"/>
              <a:t>רפואה דיגיטלית</a:t>
            </a:r>
            <a:endParaRPr lang="en-US" sz="3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1344" y="5157192"/>
            <a:ext cx="4752527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dirty="0" smtClean="0"/>
              <a:t>מבצעי הפרויקט: אדר הבדלי, יניב נאור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מנחים: מארק ישראל, אביאל נוהי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058400" cy="1325563"/>
          </a:xfrm>
        </p:spPr>
        <p:txBody>
          <a:bodyPr/>
          <a:lstStyle/>
          <a:p>
            <a:pPr algn="ctr"/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רקע, צורך וקהל היעד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556792"/>
            <a:ext cx="9144000" cy="491601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 smtClean="0"/>
              <a:t>כיום, </a:t>
            </a:r>
            <a:r>
              <a:rPr lang="he-IL" dirty="0"/>
              <a:t>מבוצעת הזנה ידנית של </a:t>
            </a:r>
            <a:r>
              <a:rPr lang="he-IL" dirty="0" smtClean="0"/>
              <a:t>נתוני קוצבי הלב </a:t>
            </a:r>
            <a:r>
              <a:rPr lang="he-IL" dirty="0"/>
              <a:t>מתוך </a:t>
            </a:r>
            <a:r>
              <a:rPr lang="he-IL" dirty="0" smtClean="0"/>
              <a:t>קובץ </a:t>
            </a:r>
            <a:r>
              <a:rPr lang="he-IL" dirty="0"/>
              <a:t>לידי מסד הנתונים של בית החולים</a:t>
            </a:r>
            <a:r>
              <a:rPr lang="he-IL" dirty="0" smtClean="0"/>
              <a:t>. קובץ זה מופק ע"י מכונה ייעודית המתחברת לקוצב הלב. </a:t>
            </a:r>
            <a:endParaRPr lang="he-IL" dirty="0"/>
          </a:p>
          <a:p>
            <a:pPr algn="r" rtl="1"/>
            <a:r>
              <a:rPr lang="he-IL" dirty="0" smtClean="0"/>
              <a:t>הזנה </a:t>
            </a:r>
            <a:r>
              <a:rPr lang="he-IL" dirty="0"/>
              <a:t>ידנית זו גוזלת זמן יקר של הרופאים בהתעסקות ההזנה לפי פורמטים שונים, ובנוסף עלולה לגרום לטעויות אנוש בעלות השלכות קריטיות על חיי אדם בקבלת ההחלטה לאחר עיבוד </a:t>
            </a:r>
            <a:r>
              <a:rPr lang="he-IL" dirty="0" smtClean="0"/>
              <a:t>הנתונים.</a:t>
            </a:r>
            <a:endParaRPr lang="he-IL" dirty="0"/>
          </a:p>
          <a:p>
            <a:pPr algn="r" rtl="1"/>
            <a:r>
              <a:rPr lang="he-IL" dirty="0" smtClean="0"/>
              <a:t> פיתוח </a:t>
            </a:r>
            <a:r>
              <a:rPr lang="he-IL" dirty="0"/>
              <a:t>מערכת המתחברת אוטומטית </a:t>
            </a:r>
            <a:r>
              <a:rPr lang="he-IL" dirty="0" smtClean="0"/>
              <a:t>למכונה, </a:t>
            </a:r>
            <a:r>
              <a:rPr lang="he-IL" dirty="0"/>
              <a:t>מבצעת קריאת נתונים ועיבודם למסד נתונים אחיד, יפתור בעיות אלו</a:t>
            </a:r>
            <a:r>
              <a:rPr lang="he-IL" dirty="0" smtClean="0"/>
              <a:t>.</a:t>
            </a:r>
            <a:endParaRPr lang="en-US" dirty="0"/>
          </a:p>
          <a:p>
            <a:pPr algn="r" rtl="1"/>
            <a:r>
              <a:rPr lang="he-IL" dirty="0" smtClean="0"/>
              <a:t>פיתוחה </a:t>
            </a:r>
            <a:r>
              <a:rPr lang="he-IL" dirty="0"/>
              <a:t>של </a:t>
            </a:r>
            <a:r>
              <a:rPr lang="he-IL" dirty="0" smtClean="0"/>
              <a:t>המערכת יכלול </a:t>
            </a:r>
            <a:r>
              <a:rPr lang="he-IL" dirty="0"/>
              <a:t>שילוב בין חומרה לתוכנה, הנועדה להתממשקות עם מכונות קוצבי לב שונות, שליפת נתונים מתוך המכונה ועיבוד הנתונים למסד נתונים אחיד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קהל היעד הינו מרפאות קוצבי לב ובתי חולים המשתמשים במכונות השונות הקיימות בארץ ובעולם בכדי ליצור עבודה אוטומטית, יעילה ואחידה.</a:t>
            </a:r>
            <a:endParaRPr lang="en-US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טכנולוגיה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5480" y="1772816"/>
            <a:ext cx="9144000" cy="4608512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endParaRPr lang="en-US" dirty="0" smtClean="0">
              <a:cs typeface="+mj-cs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cs typeface="+mj-cs"/>
              </a:rPr>
              <a:t>תוכנה:</a:t>
            </a:r>
            <a:endParaRPr lang="he-IL" sz="2800" u="sng" dirty="0">
              <a:cs typeface="+mj-cs"/>
            </a:endParaRPr>
          </a:p>
          <a:p>
            <a:pPr marL="228600" lvl="1" indent="0" algn="r" rtl="1">
              <a:buNone/>
            </a:pPr>
            <a:r>
              <a:rPr lang="he-IL" sz="2600" dirty="0" smtClean="0">
                <a:cs typeface="+mj-cs"/>
              </a:rPr>
              <a:t>שפות תכנות:</a:t>
            </a:r>
            <a:endParaRPr lang="he-IL" sz="2600" dirty="0">
              <a:cs typeface="+mj-cs"/>
            </a:endParaRPr>
          </a:p>
          <a:p>
            <a:pPr lvl="1" algn="r" rtl="1"/>
            <a:r>
              <a:rPr lang="he-IL" sz="2400" dirty="0">
                <a:cs typeface="+mj-cs"/>
              </a:rPr>
              <a:t>שפת </a:t>
            </a:r>
            <a:r>
              <a:rPr lang="en-US" sz="2400" dirty="0" smtClean="0">
                <a:cs typeface="+mj-cs"/>
              </a:rPr>
              <a:t>C++</a:t>
            </a:r>
            <a:r>
              <a:rPr lang="he-IL" sz="2400" dirty="0" smtClean="0">
                <a:cs typeface="+mj-cs"/>
              </a:rPr>
              <a:t> </a:t>
            </a:r>
            <a:r>
              <a:rPr lang="he-IL" sz="2400" dirty="0">
                <a:cs typeface="+mj-cs"/>
              </a:rPr>
              <a:t>לכתיבה ב</a:t>
            </a:r>
            <a:r>
              <a:rPr lang="en-US" sz="2400" dirty="0">
                <a:cs typeface="+mj-cs"/>
              </a:rPr>
              <a:t>Arduino</a:t>
            </a:r>
            <a:r>
              <a:rPr lang="he-IL" sz="2400" dirty="0">
                <a:cs typeface="+mj-cs"/>
              </a:rPr>
              <a:t>.</a:t>
            </a:r>
            <a:endParaRPr lang="en-US" sz="2400" dirty="0">
              <a:cs typeface="+mj-cs"/>
            </a:endParaRPr>
          </a:p>
          <a:p>
            <a:pPr lvl="1" algn="r" rtl="1"/>
            <a:r>
              <a:rPr lang="he-IL" sz="2400" dirty="0">
                <a:cs typeface="+mj-cs"/>
              </a:rPr>
              <a:t>שפת </a:t>
            </a:r>
            <a:r>
              <a:rPr lang="en-US" sz="2400" dirty="0">
                <a:cs typeface="+mj-cs"/>
              </a:rPr>
              <a:t>SQL</a:t>
            </a:r>
            <a:r>
              <a:rPr lang="he-IL" sz="2400" dirty="0">
                <a:cs typeface="+mj-cs"/>
              </a:rPr>
              <a:t> לכתיבה לשרת אחסון הנתונים</a:t>
            </a:r>
            <a:r>
              <a:rPr lang="he-IL" sz="2400" dirty="0" smtClean="0">
                <a:cs typeface="+mj-cs"/>
              </a:rPr>
              <a:t>.</a:t>
            </a:r>
            <a:r>
              <a:rPr lang="en-US" dirty="0" smtClean="0">
                <a:cs typeface="+mj-cs"/>
              </a:rPr>
              <a:t/>
            </a:r>
            <a:br>
              <a:rPr lang="en-US" dirty="0" smtClean="0">
                <a:cs typeface="+mj-cs"/>
              </a:rPr>
            </a:br>
            <a:endParaRPr lang="he-IL" dirty="0" smtClean="0">
              <a:cs typeface="+mj-cs"/>
            </a:endParaRPr>
          </a:p>
          <a:p>
            <a:pPr marL="228600" lvl="1" indent="0" algn="r" rtl="1">
              <a:buNone/>
            </a:pPr>
            <a:r>
              <a:rPr lang="he-IL" sz="2600" dirty="0" smtClean="0">
                <a:cs typeface="+mj-cs"/>
              </a:rPr>
              <a:t>סביבות עבודה:</a:t>
            </a:r>
            <a:endParaRPr lang="he-IL" sz="2600" dirty="0">
              <a:cs typeface="+mj-cs"/>
            </a:endParaRPr>
          </a:p>
          <a:p>
            <a:pPr lvl="1" algn="r" rtl="1"/>
            <a:r>
              <a:rPr lang="en-US" sz="2400" dirty="0" smtClean="0"/>
              <a:t>Arduino IDE</a:t>
            </a:r>
            <a:r>
              <a:rPr lang="he-IL" sz="2400" dirty="0" smtClean="0"/>
              <a:t>.</a:t>
            </a:r>
            <a:endParaRPr lang="en-US" sz="2400" dirty="0"/>
          </a:p>
          <a:p>
            <a:pPr lvl="1" algn="r" rtl="1"/>
            <a:r>
              <a:rPr lang="he-IL" sz="2400" dirty="0" smtClean="0">
                <a:cs typeface="+mj-cs"/>
              </a:rPr>
              <a:t>צד שרת- </a:t>
            </a:r>
            <a:r>
              <a:rPr lang="en-US" sz="2400" dirty="0" smtClean="0">
                <a:cs typeface="+mj-cs"/>
              </a:rPr>
              <a:t>PostgreSQL</a:t>
            </a:r>
            <a:r>
              <a:rPr lang="he-IL" sz="2400" dirty="0" smtClean="0">
                <a:cs typeface="+mj-cs"/>
              </a:rPr>
              <a:t> (</a:t>
            </a:r>
            <a:r>
              <a:rPr lang="en-US" sz="2400" dirty="0" smtClean="0">
                <a:cs typeface="+mj-cs"/>
              </a:rPr>
              <a:t>PGadmin</a:t>
            </a:r>
            <a:r>
              <a:rPr lang="he-IL" sz="2400" dirty="0" smtClean="0">
                <a:cs typeface="+mj-cs"/>
              </a:rPr>
              <a:t>).</a:t>
            </a:r>
            <a:endParaRPr lang="he-IL" sz="2400" dirty="0">
              <a:cs typeface="+mj-cs"/>
            </a:endParaRPr>
          </a:p>
          <a:p>
            <a:pPr marL="0" indent="0" algn="r" rtl="1">
              <a:buNone/>
            </a:pPr>
            <a:r>
              <a:rPr lang="he-IL" sz="2800" u="sng" dirty="0" smtClean="0">
                <a:cs typeface="+mj-cs"/>
              </a:rPr>
              <a:t>חומרה:</a:t>
            </a:r>
          </a:p>
          <a:p>
            <a:pPr lvl="1" algn="r" rtl="1"/>
            <a:r>
              <a:rPr lang="en-US" sz="2400" dirty="0">
                <a:cs typeface="+mj-cs"/>
              </a:rPr>
              <a:t>Arduino</a:t>
            </a:r>
            <a:r>
              <a:rPr lang="he-IL" sz="2400" dirty="0">
                <a:cs typeface="+mj-cs"/>
              </a:rPr>
              <a:t> מדגם </a:t>
            </a:r>
            <a:r>
              <a:rPr lang="en-US" sz="2400" dirty="0">
                <a:cs typeface="+mj-cs"/>
              </a:rPr>
              <a:t>Espduino</a:t>
            </a:r>
            <a:r>
              <a:rPr lang="he-IL" sz="2400" dirty="0">
                <a:cs typeface="+mj-cs"/>
              </a:rPr>
              <a:t> המשלב בתוכו חומרת </a:t>
            </a:r>
            <a:r>
              <a:rPr lang="en-US" sz="2400" dirty="0">
                <a:cs typeface="+mj-cs"/>
              </a:rPr>
              <a:t>WIFI</a:t>
            </a:r>
            <a:r>
              <a:rPr lang="he-IL" sz="2400" dirty="0">
                <a:cs typeface="+mj-cs"/>
              </a:rPr>
              <a:t>.</a:t>
            </a:r>
            <a:endParaRPr lang="en-US" sz="2400" dirty="0">
              <a:cs typeface="+mj-cs"/>
            </a:endParaRPr>
          </a:p>
          <a:p>
            <a:pPr lvl="1" algn="r" rtl="1"/>
            <a:r>
              <a:rPr lang="he-IL" sz="2400" dirty="0">
                <a:cs typeface="+mj-cs"/>
              </a:rPr>
              <a:t>שרת לאחסון הנתונים.</a:t>
            </a:r>
            <a:endParaRPr lang="en-US" sz="2400" dirty="0">
              <a:cs typeface="+mj-cs"/>
            </a:endParaRPr>
          </a:p>
          <a:p>
            <a:pPr lvl="1" algn="r" rtl="1"/>
            <a:r>
              <a:rPr lang="he-IL" sz="2400" dirty="0">
                <a:cs typeface="+mj-cs"/>
              </a:rPr>
              <a:t>כבלים ומתאמים.</a:t>
            </a:r>
            <a:endParaRPr lang="en-US" sz="2400" dirty="0">
              <a:cs typeface="+mj-cs"/>
            </a:endParaRP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058400" cy="1325563"/>
          </a:xfrm>
        </p:spPr>
        <p:txBody>
          <a:bodyPr/>
          <a:lstStyle/>
          <a:p>
            <a:pPr algn="ctr"/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יכולות פונקציונליות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15480" y="1772816"/>
            <a:ext cx="9144000" cy="491601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sz="2200" u="sng" dirty="0" smtClean="0">
                <a:cs typeface="+mj-cs"/>
              </a:rPr>
              <a:t>קבלת הקובץ מהמכונה ועיבודו</a:t>
            </a:r>
            <a:r>
              <a:rPr lang="en-US" sz="2200" dirty="0" smtClean="0">
                <a:cs typeface="+mj-cs"/>
              </a:rPr>
              <a:t/>
            </a:r>
            <a:br>
              <a:rPr lang="en-US" sz="2200" dirty="0" smtClean="0">
                <a:cs typeface="+mj-cs"/>
              </a:rPr>
            </a:br>
            <a:r>
              <a:rPr lang="he-IL" sz="2200" dirty="0" smtClean="0">
                <a:cs typeface="+mj-cs"/>
              </a:rPr>
              <a:t>לאחר שהמכונה מכינה את הקובץ, היא שולחת את הקובץ אל הקופסה. הקובץ יתקבל אצל לוח ה</a:t>
            </a:r>
            <a:r>
              <a:rPr lang="en-US" sz="2200" dirty="0" smtClean="0">
                <a:cs typeface="+mj-cs"/>
              </a:rPr>
              <a:t>Arduino</a:t>
            </a:r>
            <a:r>
              <a:rPr lang="he-IL" sz="2200" dirty="0" smtClean="0">
                <a:cs typeface="+mj-cs"/>
              </a:rPr>
              <a:t> ויתחיל בעיבוד הנתונים.</a:t>
            </a:r>
          </a:p>
          <a:p>
            <a:pPr algn="r" rtl="1"/>
            <a:r>
              <a:rPr lang="he-IL" sz="2200" u="sng" dirty="0" smtClean="0">
                <a:cs typeface="+mj-cs"/>
              </a:rPr>
              <a:t>שליחה בתווך </a:t>
            </a:r>
            <a:r>
              <a:rPr lang="en-US" sz="2200" u="sng" dirty="0" smtClean="0">
                <a:cs typeface="+mj-cs"/>
              </a:rPr>
              <a:t>WI-FI</a:t>
            </a:r>
            <a:r>
              <a:rPr lang="en-US" sz="2200" dirty="0" smtClean="0">
                <a:cs typeface="+mj-cs"/>
              </a:rPr>
              <a:t/>
            </a:r>
            <a:br>
              <a:rPr lang="en-US" sz="2200" dirty="0" smtClean="0">
                <a:cs typeface="+mj-cs"/>
              </a:rPr>
            </a:br>
            <a:r>
              <a:rPr lang="he-IL" sz="2200" dirty="0">
                <a:cs typeface="+mj-cs"/>
              </a:rPr>
              <a:t>לאחר עיבוד הנתונים ה</a:t>
            </a:r>
            <a:r>
              <a:rPr lang="en-US" sz="2200" dirty="0">
                <a:cs typeface="+mj-cs"/>
              </a:rPr>
              <a:t>Arduino</a:t>
            </a:r>
            <a:r>
              <a:rPr lang="he-IL" sz="2200" dirty="0">
                <a:cs typeface="+mj-cs"/>
              </a:rPr>
              <a:t> </a:t>
            </a:r>
            <a:r>
              <a:rPr lang="he-IL" sz="2200" dirty="0" smtClean="0">
                <a:cs typeface="+mj-cs"/>
              </a:rPr>
              <a:t>יפתח חיבור </a:t>
            </a:r>
            <a:r>
              <a:rPr lang="en-US" sz="2200" dirty="0" smtClean="0">
                <a:cs typeface="+mj-cs"/>
              </a:rPr>
              <a:t>TCP</a:t>
            </a:r>
            <a:r>
              <a:rPr lang="he-IL" sz="2200" dirty="0" smtClean="0">
                <a:cs typeface="+mj-cs"/>
              </a:rPr>
              <a:t> לשרת המרוחק על גבי תשתית </a:t>
            </a:r>
            <a:r>
              <a:rPr lang="en-US" sz="2200" dirty="0" smtClean="0">
                <a:cs typeface="+mj-cs"/>
              </a:rPr>
              <a:t>WI-FI</a:t>
            </a:r>
            <a:r>
              <a:rPr lang="he-IL" sz="2200" dirty="0">
                <a:cs typeface="+mj-cs"/>
              </a:rPr>
              <a:t> </a:t>
            </a:r>
            <a:r>
              <a:rPr lang="he-IL" sz="2200" dirty="0" smtClean="0">
                <a:cs typeface="+mj-cs"/>
              </a:rPr>
              <a:t>וישלח את המידע המעובד בפורמט של מחרוזת (</a:t>
            </a:r>
            <a:r>
              <a:rPr lang="en-US" sz="2200" dirty="0" smtClean="0">
                <a:cs typeface="+mj-cs"/>
              </a:rPr>
              <a:t>String</a:t>
            </a:r>
            <a:r>
              <a:rPr lang="he-IL" sz="2200" dirty="0" smtClean="0">
                <a:cs typeface="+mj-cs"/>
              </a:rPr>
              <a:t>).</a:t>
            </a:r>
            <a:endParaRPr lang="en-US" sz="2200" dirty="0">
              <a:cs typeface="+mj-cs"/>
            </a:endParaRPr>
          </a:p>
          <a:p>
            <a:pPr algn="r" rtl="1"/>
            <a:r>
              <a:rPr lang="he-IL" sz="2200" u="sng" dirty="0" smtClean="0">
                <a:cs typeface="+mj-cs"/>
              </a:rPr>
              <a:t>שמירת הנתונים בשרת</a:t>
            </a:r>
            <a:r>
              <a:rPr lang="en-US" sz="2200" dirty="0" smtClean="0">
                <a:cs typeface="+mj-cs"/>
              </a:rPr>
              <a:t/>
            </a:r>
            <a:br>
              <a:rPr lang="en-US" sz="2200" dirty="0" smtClean="0">
                <a:cs typeface="+mj-cs"/>
              </a:rPr>
            </a:br>
            <a:r>
              <a:rPr lang="he-IL" sz="2200" dirty="0" smtClean="0">
                <a:cs typeface="+mj-cs"/>
              </a:rPr>
              <a:t>לאחר קבלת המחרוזת בשרת, השרת יעבד את הנתונים, ירכיב שאילתת </a:t>
            </a:r>
            <a:r>
              <a:rPr lang="en-US" sz="2200" dirty="0" smtClean="0">
                <a:cs typeface="+mj-cs"/>
              </a:rPr>
              <a:t>SQL</a:t>
            </a:r>
            <a:r>
              <a:rPr lang="he-IL" sz="2200" dirty="0" smtClean="0">
                <a:cs typeface="+mj-cs"/>
              </a:rPr>
              <a:t>, יתחבר למסד הנתונים ויריץ את השאילתא אשר תשמור את הנתונים בטבלה ייעודית. 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058400" cy="1325563"/>
          </a:xfrm>
        </p:spPr>
        <p:txBody>
          <a:bodyPr/>
          <a:lstStyle/>
          <a:p>
            <a:pPr algn="ctr"/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00" y="1907307"/>
            <a:ext cx="1504950" cy="1511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מחבר ישר 11"/>
          <p:cNvCxnSpPr/>
          <p:nvPr/>
        </p:nvCxnSpPr>
        <p:spPr>
          <a:xfrm flipH="1" flipV="1">
            <a:off x="5539809" y="3033535"/>
            <a:ext cx="990600" cy="247650"/>
          </a:xfrm>
          <a:prstGeom prst="line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1"/>
          <p:cNvSpPr txBox="1"/>
          <p:nvPr/>
        </p:nvSpPr>
        <p:spPr>
          <a:xfrm>
            <a:off x="3671190" y="3419242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Pacemaker</a:t>
            </a:r>
            <a:r>
              <a:rPr lang="en-US" sz="12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21"/>
          <p:cNvSpPr txBox="1"/>
          <p:nvPr/>
        </p:nvSpPr>
        <p:spPr>
          <a:xfrm>
            <a:off x="3758634" y="6200004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1"/>
          <p:cNvSpPr txBox="1"/>
          <p:nvPr/>
        </p:nvSpPr>
        <p:spPr>
          <a:xfrm>
            <a:off x="7181581" y="4482064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 board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21"/>
          <p:cNvSpPr txBox="1"/>
          <p:nvPr/>
        </p:nvSpPr>
        <p:spPr>
          <a:xfrm rot="18830910">
            <a:off x="5500826" y="4997346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Wi-Fi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1"/>
          <p:cNvSpPr txBox="1"/>
          <p:nvPr/>
        </p:nvSpPr>
        <p:spPr>
          <a:xfrm rot="854286">
            <a:off x="5111184" y="2889450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USB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44456" y="2399536"/>
            <a:ext cx="2143125" cy="24671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08" y="4631218"/>
            <a:ext cx="1549191" cy="1549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51043">
            <a:off x="5341972" y="4227803"/>
            <a:ext cx="1579084" cy="827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17" y="4754964"/>
            <a:ext cx="1301700" cy="13016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32144" y="5405813"/>
            <a:ext cx="847050" cy="0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1"/>
          <p:cNvSpPr txBox="1"/>
          <p:nvPr/>
        </p:nvSpPr>
        <p:spPr>
          <a:xfrm>
            <a:off x="1847528" y="5967982"/>
            <a:ext cx="1847850" cy="3238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 err="1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PgSQL</a:t>
            </a:r>
            <a:r>
              <a:rPr lang="en-US" sz="1200" b="1" dirty="0" smtClean="0">
                <a:effectLst>
                  <a:reflection stA="0" endPos="65000" dist="50800" dir="5400000" sy="-100000" algn="bl" rotWithShape="0"/>
                </a:effectLst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DB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281</TotalTime>
  <Words>182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Medium</vt:lpstr>
      <vt:lpstr>Gisha</vt:lpstr>
      <vt:lpstr>Tahoma</vt:lpstr>
      <vt:lpstr>Medical Design 16x9</vt:lpstr>
      <vt:lpstr>פרויקט גמר</vt:lpstr>
      <vt:lpstr>רקע, צורך וקהל היעד</vt:lpstr>
      <vt:lpstr>טכנולוגיה</vt:lpstr>
      <vt:lpstr>יכולות פונקציונליות</vt:lpstr>
      <vt:lpstr>ארכיטקטורת המערכת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Yaniv</dc:creator>
  <cp:lastModifiedBy>Yaniv Naor</cp:lastModifiedBy>
  <cp:revision>15</cp:revision>
  <dcterms:created xsi:type="dcterms:W3CDTF">2019-10-27T12:01:39Z</dcterms:created>
  <dcterms:modified xsi:type="dcterms:W3CDTF">2019-11-05T19:29:46Z</dcterms:modified>
</cp:coreProperties>
</file>