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70" r:id="rId9"/>
    <p:sldId id="269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7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B711B-C6F3-4216-9573-BEDCED9B60C7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AB949-BD18-4B95-A2CF-B84A9B92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8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want to eat a lot of pizza (eat-(1s) </a:t>
            </a:r>
            <a:r>
              <a:rPr lang="en-US" baseline="0" smtClean="0"/>
              <a:t>want-1s pizza many)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AB949-BD18-4B95-A2CF-B84A9B92E5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3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75BA-29E9-4730-B3D0-A9655C6842F1}" type="datetimeFigureOut">
              <a:rPr lang="aa-ET" smtClean="0"/>
              <a:t>18/06/2019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2B06-C215-4097-80D7-0BF73BFB900C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68396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75BA-29E9-4730-B3D0-A9655C6842F1}" type="datetimeFigureOut">
              <a:rPr lang="aa-ET" smtClean="0"/>
              <a:t>18/06/2019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2B06-C215-4097-80D7-0BF73BFB900C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24294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75BA-29E9-4730-B3D0-A9655C6842F1}" type="datetimeFigureOut">
              <a:rPr lang="aa-ET" smtClean="0"/>
              <a:t>18/06/2019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2B06-C215-4097-80D7-0BF73BFB900C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64468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75BA-29E9-4730-B3D0-A9655C6842F1}" type="datetimeFigureOut">
              <a:rPr lang="aa-ET" smtClean="0"/>
              <a:t>18/06/2019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2B06-C215-4097-80D7-0BF73BFB900C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74074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75BA-29E9-4730-B3D0-A9655C6842F1}" type="datetimeFigureOut">
              <a:rPr lang="aa-ET" smtClean="0"/>
              <a:t>18/06/2019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2B06-C215-4097-80D7-0BF73BFB900C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06948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75BA-29E9-4730-B3D0-A9655C6842F1}" type="datetimeFigureOut">
              <a:rPr lang="aa-ET" smtClean="0"/>
              <a:t>18/06/2019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2B06-C215-4097-80D7-0BF73BFB900C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97417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75BA-29E9-4730-B3D0-A9655C6842F1}" type="datetimeFigureOut">
              <a:rPr lang="aa-ET" smtClean="0"/>
              <a:t>18/06/2019</a:t>
            </a:fld>
            <a:endParaRPr lang="aa-E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2B06-C215-4097-80D7-0BF73BFB900C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63853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75BA-29E9-4730-B3D0-A9655C6842F1}" type="datetimeFigureOut">
              <a:rPr lang="aa-ET" smtClean="0"/>
              <a:t>18/06/2019</a:t>
            </a:fld>
            <a:endParaRPr lang="aa-E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2B06-C215-4097-80D7-0BF73BFB900C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13237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75BA-29E9-4730-B3D0-A9655C6842F1}" type="datetimeFigureOut">
              <a:rPr lang="aa-ET" smtClean="0"/>
              <a:t>18/06/2019</a:t>
            </a:fld>
            <a:endParaRPr lang="aa-E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2B06-C215-4097-80D7-0BF73BFB900C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48778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75BA-29E9-4730-B3D0-A9655C6842F1}" type="datetimeFigureOut">
              <a:rPr lang="aa-ET" smtClean="0"/>
              <a:t>18/06/2019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2B06-C215-4097-80D7-0BF73BFB900C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91869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75BA-29E9-4730-B3D0-A9655C6842F1}" type="datetimeFigureOut">
              <a:rPr lang="aa-ET" smtClean="0"/>
              <a:t>18/06/2019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2B06-C215-4097-80D7-0BF73BFB900C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52247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E75BA-29E9-4730-B3D0-A9655C6842F1}" type="datetimeFigureOut">
              <a:rPr lang="aa-ET" smtClean="0"/>
              <a:t>18/06/2019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D2B06-C215-4097-80D7-0BF73BFB900C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54135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leb.000024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dalvs.com/wasabi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6F3DA64-D342-4951-89FA-7D16C3358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Imadag</a:t>
            </a:r>
            <a:r>
              <a:rPr lang="en-US" dirty="0"/>
              <a:t> un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hanu</a:t>
            </a:r>
            <a:r>
              <a:rPr lang="en-US" dirty="0"/>
              <a:t> </a:t>
            </a:r>
            <a:r>
              <a:rPr lang="en-US" dirty="0" err="1"/>
              <a:t>fu</a:t>
            </a:r>
            <a:r>
              <a:rPr lang="en-US" dirty="0"/>
              <a:t> </a:t>
            </a:r>
            <a:r>
              <a:rPr lang="en-US" dirty="0" err="1"/>
              <a:t>Viossa</a:t>
            </a:r>
            <a:r>
              <a:rPr lang="en-US" dirty="0"/>
              <a:t>, glossa ka un </a:t>
            </a:r>
            <a:r>
              <a:rPr lang="en-US" dirty="0" err="1"/>
              <a:t>auen</a:t>
            </a:r>
            <a:r>
              <a:rPr lang="en-US" dirty="0"/>
              <a:t> </a:t>
            </a:r>
            <a:r>
              <a:rPr lang="en-US" dirty="0" err="1"/>
              <a:t>mik</a:t>
            </a:r>
            <a:r>
              <a:rPr lang="en-US" dirty="0"/>
              <a:t> dan </a:t>
            </a:r>
            <a:r>
              <a:rPr lang="en-US" dirty="0" err="1"/>
              <a:t>mahha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41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FDAD36-A8A1-48A7-B91E-8CF34A1C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Conpidgins</a:t>
            </a:r>
            <a:endParaRPr lang="aa-E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393B9D0-814A-42A9-88A1-D3404913A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64352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Viossign</a:t>
            </a:r>
            <a:endParaRPr lang="en-US" dirty="0"/>
          </a:p>
          <a:p>
            <a:r>
              <a:rPr lang="en-US" dirty="0"/>
              <a:t>Sign language</a:t>
            </a:r>
          </a:p>
          <a:p>
            <a:r>
              <a:rPr lang="en-US" dirty="0"/>
              <a:t>Interesting visual metaphors</a:t>
            </a:r>
          </a:p>
          <a:p>
            <a:r>
              <a:rPr lang="en-US" dirty="0"/>
              <a:t>Video-Chat suboptimal medium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Lxelxe</a:t>
            </a:r>
            <a:endParaRPr lang="en-US" dirty="0"/>
          </a:p>
          <a:p>
            <a:r>
              <a:rPr lang="en-US" dirty="0"/>
              <a:t>Randomly generated words </a:t>
            </a:r>
          </a:p>
          <a:p>
            <a:r>
              <a:rPr lang="en-US" dirty="0"/>
              <a:t>Much higher grammatical complexity</a:t>
            </a:r>
          </a:p>
          <a:p>
            <a:r>
              <a:rPr lang="en-US" dirty="0"/>
              <a:t>Ultimately too much of a headache</a:t>
            </a:r>
          </a:p>
          <a:p>
            <a:endParaRPr lang="en-US" dirty="0"/>
          </a:p>
          <a:p>
            <a:endParaRPr lang="aa-ET" dirty="0"/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203B35E-D9E6-45C5-8179-0760C71A5D93}"/>
              </a:ext>
            </a:extLst>
          </p:cNvPr>
          <p:cNvGrpSpPr/>
          <p:nvPr/>
        </p:nvGrpSpPr>
        <p:grpSpPr>
          <a:xfrm>
            <a:off x="7055834" y="1315907"/>
            <a:ext cx="2148840" cy="4861056"/>
            <a:chOff x="8756618" y="1027906"/>
            <a:chExt cx="2148840" cy="4861056"/>
          </a:xfrm>
        </p:grpSpPr>
        <p:pic>
          <p:nvPicPr>
            <p:cNvPr id="17" name="Picture 16">
              <a:extLst>
                <a:ext uri="{FF2B5EF4-FFF2-40B4-BE49-F238E27FC236}">
                  <a16:creationId xmlns="" xmlns:a16="http://schemas.microsoft.com/office/drawing/2014/main" id="{B6A59FD4-4F69-491E-A7F2-D7F83C3C2C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323"/>
            <a:stretch/>
          </p:blipFill>
          <p:spPr>
            <a:xfrm>
              <a:off x="8940451" y="1027906"/>
              <a:ext cx="1781175" cy="454910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4F807081-91DA-4B93-B3E6-C909FB88F769}"/>
                </a:ext>
              </a:extLst>
            </p:cNvPr>
            <p:cNvSpPr txBox="1"/>
            <p:nvPr/>
          </p:nvSpPr>
          <p:spPr>
            <a:xfrm>
              <a:off x="8756618" y="5550408"/>
              <a:ext cx="21488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hlinkClick r:id="rId3"/>
                </a:rPr>
                <a:t>https://gleb.000024.org/</a:t>
              </a:r>
              <a:r>
                <a:rPr lang="en-US" sz="1600" dirty="0"/>
                <a:t> </a:t>
              </a:r>
              <a:endParaRPr lang="aa-ET" sz="16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A9665A8-6A12-4B2A-93E0-0436AA5A6E79}"/>
              </a:ext>
            </a:extLst>
          </p:cNvPr>
          <p:cNvSpPr txBox="1"/>
          <p:nvPr/>
        </p:nvSpPr>
        <p:spPr>
          <a:xfrm>
            <a:off x="6025896" y="1690688"/>
            <a:ext cx="5751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Wasi-laan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tehi-qe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lawa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itek-im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US" sz="2800" dirty="0"/>
              <a:t>1</a:t>
            </a:r>
            <a:r>
              <a:rPr lang="en-US" sz="2800" cap="small" dirty="0"/>
              <a:t>s-abl</a:t>
            </a:r>
            <a:r>
              <a:rPr lang="en-US" sz="2800" dirty="0"/>
              <a:t> 2</a:t>
            </a:r>
            <a:r>
              <a:rPr lang="en-US" sz="2800" cap="small" dirty="0"/>
              <a:t>s-all</a:t>
            </a:r>
            <a:r>
              <a:rPr lang="en-US" sz="2800" dirty="0"/>
              <a:t> </a:t>
            </a:r>
            <a:r>
              <a:rPr lang="en-US" sz="2800" dirty="0" err="1"/>
              <a:t>bread.</a:t>
            </a:r>
            <a:r>
              <a:rPr lang="en-US" sz="2800" cap="small" dirty="0" err="1"/>
              <a:t>acc</a:t>
            </a:r>
            <a:r>
              <a:rPr lang="en-US" sz="2800" dirty="0"/>
              <a:t> give-</a:t>
            </a:r>
            <a:r>
              <a:rPr lang="en-US" sz="2800" cap="small" dirty="0"/>
              <a:t>1s</a:t>
            </a:r>
          </a:p>
          <a:p>
            <a:endParaRPr lang="en-US" sz="2800" cap="small" dirty="0"/>
          </a:p>
          <a:p>
            <a:r>
              <a:rPr lang="en-US" sz="2800" cap="small" dirty="0" err="1">
                <a:solidFill>
                  <a:schemeClr val="accent1">
                    <a:lumMod val="75000"/>
                  </a:schemeClr>
                </a:solidFill>
              </a:rPr>
              <a:t>P’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eknu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-shat-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goj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-az.</a:t>
            </a:r>
          </a:p>
          <a:p>
            <a:r>
              <a:rPr lang="en-US" sz="2800" dirty="0"/>
              <a:t>speak</a:t>
            </a:r>
            <a:r>
              <a:rPr lang="en-US" sz="2800" cap="small" dirty="0"/>
              <a:t>-want-neg-3s</a:t>
            </a:r>
            <a:endParaRPr lang="aa-ET" sz="2800" cap="small" dirty="0"/>
          </a:p>
        </p:txBody>
      </p:sp>
    </p:spTree>
    <p:extLst>
      <p:ext uri="{BB962C8B-B14F-4D97-AF65-F5344CB8AC3E}">
        <p14:creationId xmlns:p14="http://schemas.microsoft.com/office/powerpoint/2010/main" val="252640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545BF0-A62D-4FDD-87F6-40928CC0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Conpidgins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F10966-FE00-44AF-8793-E679F42BD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4489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Wasabi</a:t>
            </a:r>
          </a:p>
          <a:p>
            <a:r>
              <a:rPr lang="en-US" dirty="0"/>
              <a:t>Classroom setting (~20 students)</a:t>
            </a:r>
          </a:p>
          <a:p>
            <a:r>
              <a:rPr lang="en-US" dirty="0"/>
              <a:t>Started from a wordlist</a:t>
            </a:r>
          </a:p>
          <a:p>
            <a:r>
              <a:rPr lang="en-US" dirty="0"/>
              <a:t>Failed to progress to a sophisticated level</a:t>
            </a:r>
          </a:p>
          <a:p>
            <a:pPr marL="0" indent="0">
              <a:buNone/>
            </a:pPr>
            <a:r>
              <a:rPr lang="en-US" dirty="0" err="1"/>
              <a:t>Nupishin</a:t>
            </a:r>
            <a:endParaRPr lang="en-US" dirty="0"/>
          </a:p>
          <a:p>
            <a:r>
              <a:rPr lang="en-US" dirty="0"/>
              <a:t>A priori, over voice chat</a:t>
            </a:r>
          </a:p>
          <a:p>
            <a:r>
              <a:rPr lang="en-US" dirty="0"/>
              <a:t>Used emoji and pictures to explain concepts</a:t>
            </a:r>
          </a:p>
          <a:p>
            <a:r>
              <a:rPr lang="en-US" dirty="0"/>
              <a:t>Large </a:t>
            </a:r>
            <a:r>
              <a:rPr lang="en-US" dirty="0" err="1"/>
              <a:t>ideolectal</a:t>
            </a:r>
            <a:r>
              <a:rPr lang="en-US" dirty="0"/>
              <a:t> variation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C3C9B8F-1A03-47EE-93A6-F024ABBF9E2B}"/>
              </a:ext>
            </a:extLst>
          </p:cNvPr>
          <p:cNvSpPr txBox="1"/>
          <p:nvPr/>
        </p:nvSpPr>
        <p:spPr>
          <a:xfrm>
            <a:off x="6318504" y="1825625"/>
            <a:ext cx="480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Sali</a:t>
            </a:r>
            <a:r>
              <a:rPr lang="en-US" i="1" dirty="0"/>
              <a:t> </a:t>
            </a:r>
            <a:r>
              <a:rPr lang="en-US" i="1" dirty="0" err="1"/>
              <a:t>ana</a:t>
            </a:r>
            <a:r>
              <a:rPr lang="en-US" i="1" dirty="0"/>
              <a:t> X. </a:t>
            </a:r>
            <a:r>
              <a:rPr lang="en-US" i="1" dirty="0" err="1"/>
              <a:t>Sali</a:t>
            </a:r>
            <a:r>
              <a:rPr lang="en-US" i="1" dirty="0"/>
              <a:t> </a:t>
            </a:r>
            <a:r>
              <a:rPr lang="en-US" i="1" dirty="0" err="1"/>
              <a:t>manu</a:t>
            </a:r>
            <a:r>
              <a:rPr lang="en-US" i="1" dirty="0"/>
              <a:t> </a:t>
            </a:r>
            <a:r>
              <a:rPr lang="en-US" i="1" dirty="0" err="1"/>
              <a:t>wilaya</a:t>
            </a:r>
            <a:r>
              <a:rPr lang="en-US" i="1" dirty="0"/>
              <a:t>. </a:t>
            </a:r>
            <a:r>
              <a:rPr lang="en-US" i="1" dirty="0" err="1"/>
              <a:t>Sali</a:t>
            </a:r>
            <a:r>
              <a:rPr lang="en-US" i="1" dirty="0"/>
              <a:t> </a:t>
            </a:r>
            <a:r>
              <a:rPr lang="en-US" i="1" dirty="0" err="1"/>
              <a:t>saya</a:t>
            </a:r>
            <a:r>
              <a:rPr lang="en-US" i="1" dirty="0"/>
              <a:t> </a:t>
            </a:r>
            <a:r>
              <a:rPr lang="en-US" i="1" dirty="0" err="1"/>
              <a:t>tunu</a:t>
            </a:r>
            <a:r>
              <a:rPr lang="en-US" i="1" dirty="0"/>
              <a:t> </a:t>
            </a:r>
            <a:r>
              <a:rPr lang="en-US" i="1" dirty="0" err="1"/>
              <a:t>kayanu</a:t>
            </a:r>
            <a:r>
              <a:rPr lang="en-US" i="1" dirty="0"/>
              <a:t> </a:t>
            </a:r>
            <a:r>
              <a:rPr lang="en-US" i="1" dirty="0" err="1"/>
              <a:t>wilaya</a:t>
            </a:r>
            <a:r>
              <a:rPr lang="en-US" i="1" dirty="0"/>
              <a:t>. </a:t>
            </a:r>
            <a:r>
              <a:rPr lang="en-US" i="1" dirty="0" err="1"/>
              <a:t>Sali</a:t>
            </a:r>
            <a:r>
              <a:rPr lang="en-US" i="1" dirty="0"/>
              <a:t> </a:t>
            </a:r>
            <a:r>
              <a:rPr lang="en-US" i="1" dirty="0" err="1"/>
              <a:t>saya</a:t>
            </a:r>
            <a:r>
              <a:rPr lang="en-US" i="1" dirty="0"/>
              <a:t> </a:t>
            </a:r>
            <a:r>
              <a:rPr lang="en-US" i="1" dirty="0" err="1"/>
              <a:t>kilu</a:t>
            </a:r>
            <a:r>
              <a:rPr lang="en-US" i="1" dirty="0"/>
              <a:t> </a:t>
            </a:r>
            <a:r>
              <a:rPr lang="en-US" i="1" dirty="0" err="1"/>
              <a:t>tiwitali</a:t>
            </a:r>
            <a:r>
              <a:rPr lang="en-US" i="1" dirty="0"/>
              <a:t>: </a:t>
            </a:r>
            <a:r>
              <a:rPr lang="en-US" i="1" dirty="0" err="1"/>
              <a:t>anu</a:t>
            </a:r>
            <a:r>
              <a:rPr lang="en-US" i="1" dirty="0"/>
              <a:t> </a:t>
            </a:r>
            <a:r>
              <a:rPr lang="en-US" i="1" dirty="0" err="1"/>
              <a:t>tiwi</a:t>
            </a:r>
            <a:r>
              <a:rPr lang="en-US" i="1" dirty="0"/>
              <a:t>, </a:t>
            </a:r>
            <a:r>
              <a:rPr lang="en-US" i="1" dirty="0" err="1"/>
              <a:t>tunu</a:t>
            </a:r>
            <a:r>
              <a:rPr lang="en-US" i="1" dirty="0"/>
              <a:t> </a:t>
            </a:r>
            <a:r>
              <a:rPr lang="en-US" i="1" dirty="0" err="1"/>
              <a:t>tali</a:t>
            </a:r>
            <a:r>
              <a:rPr lang="en-US" i="1" dirty="0"/>
              <a:t>. </a:t>
            </a:r>
          </a:p>
          <a:p>
            <a:r>
              <a:rPr lang="en-US" dirty="0"/>
              <a:t>S/he name X. She four year. S/he hold two ten year. S/he hold three </a:t>
            </a:r>
            <a:r>
              <a:rPr lang="en-US" dirty="0" err="1"/>
              <a:t>brothersister</a:t>
            </a:r>
            <a:r>
              <a:rPr lang="en-US" dirty="0"/>
              <a:t>: one brother, two sister. </a:t>
            </a:r>
          </a:p>
          <a:p>
            <a:r>
              <a:rPr lang="en-US" dirty="0">
                <a:hlinkClick r:id="rId3"/>
              </a:rPr>
              <a:t>http://dedalvs.com/wasabi.html</a:t>
            </a:r>
            <a:r>
              <a:rPr lang="en-US" dirty="0"/>
              <a:t> 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="" xmlns:a16="http://schemas.microsoft.com/office/drawing/2014/main" id="{8A9665A8-6A12-4B2A-93E0-0436AA5A6E79}"/>
              </a:ext>
            </a:extLst>
          </p:cNvPr>
          <p:cNvSpPr txBox="1"/>
          <p:nvPr/>
        </p:nvSpPr>
        <p:spPr>
          <a:xfrm>
            <a:off x="6318504" y="1690688"/>
            <a:ext cx="57515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cap="small" dirty="0" err="1" smtClean="0"/>
              <a:t>Hobomancat</a:t>
            </a:r>
            <a:endParaRPr lang="en-US" sz="2800" cap="small" dirty="0"/>
          </a:p>
          <a:p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</a:rPr>
              <a:t>Atúlu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cýnúlu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sras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</a:rPr>
              <a:t>ciká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r>
              <a:rPr lang="en-US" sz="2800" dirty="0" smtClean="0"/>
              <a:t>[</a:t>
            </a:r>
            <a:r>
              <a:rPr lang="en-US" sz="2800" dirty="0" err="1" smtClean="0"/>
              <a:t>à.tú.lú</a:t>
            </a:r>
            <a:r>
              <a:rPr lang="en-US" sz="2800" dirty="0" smtClean="0"/>
              <a:t> </a:t>
            </a:r>
            <a:r>
              <a:rPr lang="en-US" sz="2800" dirty="0" err="1"/>
              <a:t>ɕɜ</a:t>
            </a:r>
            <a:r>
              <a:rPr lang="en-US" sz="2800" dirty="0"/>
              <a:t>̞́.nú.lù </a:t>
            </a:r>
            <a:r>
              <a:rPr lang="en-US" sz="2800" dirty="0" err="1"/>
              <a:t>sràs</a:t>
            </a:r>
            <a:r>
              <a:rPr lang="en-US" sz="2800" dirty="0"/>
              <a:t> </a:t>
            </a:r>
            <a:r>
              <a:rPr lang="en-US" sz="2800" dirty="0" err="1" smtClean="0"/>
              <a:t>ɕì.ka</a:t>
            </a:r>
            <a:r>
              <a:rPr lang="en-US" sz="2800" dirty="0" smtClean="0"/>
              <a:t>́]</a:t>
            </a:r>
          </a:p>
          <a:p>
            <a:endParaRPr lang="en-US" sz="2800" cap="small" dirty="0" smtClean="0"/>
          </a:p>
          <a:p>
            <a:r>
              <a:rPr lang="en-US" sz="2800" cap="small" dirty="0" err="1" smtClean="0"/>
              <a:t>Magicmetal</a:t>
            </a:r>
            <a:endParaRPr lang="en-US" sz="2800" cap="small" dirty="0"/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ta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sjønulu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sreðs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</a:rPr>
              <a:t>sjikkæ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fontAlgn="base"/>
            <a:r>
              <a:rPr lang="en-US" sz="2800" dirty="0"/>
              <a:t>[ˈ</a:t>
            </a:r>
            <a:r>
              <a:rPr lang="en-US" sz="2800" dirty="0" err="1"/>
              <a:t>a.ta</a:t>
            </a:r>
            <a:r>
              <a:rPr lang="en-US" sz="2800" dirty="0"/>
              <a:t> ˈʃø.ˌnu.lu </a:t>
            </a:r>
            <a:r>
              <a:rPr lang="en-US" sz="2800" dirty="0" err="1"/>
              <a:t>sʁeð̺ˠs</a:t>
            </a:r>
            <a:r>
              <a:rPr lang="en-US" sz="2800" dirty="0"/>
              <a:t> </a:t>
            </a:r>
            <a:r>
              <a:rPr lang="en-US" sz="2800" dirty="0" err="1"/>
              <a:t>ʃi̥k</a:t>
            </a:r>
            <a:r>
              <a:rPr lang="en-US" sz="2800" dirty="0"/>
              <a:t>.ˈ</a:t>
            </a:r>
            <a:r>
              <a:rPr lang="en-US" sz="2800" dirty="0" err="1"/>
              <a:t>kæ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037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5" grpId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C302A1CA-D86D-462B-83DF-5F7CAD24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make a </a:t>
            </a:r>
            <a:r>
              <a:rPr lang="en-US" dirty="0" err="1"/>
              <a:t>Conpidgin</a:t>
            </a:r>
            <a:endParaRPr lang="aa-E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21D1EB7-A5A8-4793-A2CF-3F313D110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Motivated people 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Rules</a:t>
            </a:r>
          </a:p>
          <a:p>
            <a:r>
              <a:rPr lang="en-US" dirty="0"/>
              <a:t>A good medium of communication</a:t>
            </a:r>
          </a:p>
          <a:p>
            <a:r>
              <a:rPr lang="en-US" dirty="0" smtClean="0"/>
              <a:t>Memorable vocabulary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9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5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6F3DA64-D342-4951-89FA-7D16C3358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Imadag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un</a:t>
            </a:r>
            <a:r>
              <a:rPr lang="en-US" dirty="0"/>
              <a:t>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hanu</a:t>
            </a:r>
            <a:r>
              <a:rPr lang="en-US" dirty="0"/>
              <a:t> </a:t>
            </a:r>
            <a:r>
              <a:rPr lang="en-US" dirty="0" err="1"/>
              <a:t>fu</a:t>
            </a:r>
            <a:r>
              <a:rPr lang="en-US" dirty="0"/>
              <a:t> </a:t>
            </a:r>
            <a:r>
              <a:rPr lang="en-US" dirty="0" err="1"/>
              <a:t>Viossa</a:t>
            </a:r>
            <a:r>
              <a:rPr lang="en-US" dirty="0"/>
              <a:t>, glossa ka </a:t>
            </a:r>
            <a:r>
              <a:rPr lang="en-US" dirty="0">
                <a:solidFill>
                  <a:srgbClr val="FF0000"/>
                </a:solidFill>
              </a:rPr>
              <a:t>un</a:t>
            </a:r>
            <a:r>
              <a:rPr lang="en-US" dirty="0"/>
              <a:t> </a:t>
            </a:r>
            <a:r>
              <a:rPr lang="en-US" dirty="0" err="1"/>
              <a:t>auen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mik</a:t>
            </a:r>
            <a:r>
              <a:rPr lang="en-US" dirty="0"/>
              <a:t> dan </a:t>
            </a:r>
            <a:r>
              <a:rPr lang="en-US" dirty="0" err="1"/>
              <a:t>mahha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r>
              <a:rPr lang="en-US" dirty="0">
                <a:cs typeface="Segoe UI" panose="020B0502040204020203" pitchFamily="34" charset="0"/>
              </a:rPr>
              <a:t>Alb. </a:t>
            </a:r>
            <a:r>
              <a:rPr lang="en-US" i="1" dirty="0" err="1">
                <a:cs typeface="Segoe UI" panose="020B0502040204020203" pitchFamily="34" charset="0"/>
              </a:rPr>
              <a:t>unë</a:t>
            </a:r>
            <a:r>
              <a:rPr lang="en-US" i="1" dirty="0">
                <a:cs typeface="Segoe UI" panose="020B0502040204020203" pitchFamily="34" charset="0"/>
              </a:rPr>
              <a:t> </a:t>
            </a:r>
            <a:r>
              <a:rPr lang="en-US" dirty="0">
                <a:cs typeface="Segoe UI" panose="020B0502040204020203" pitchFamily="34" charset="0"/>
              </a:rPr>
              <a:t>“I” / </a:t>
            </a:r>
            <a:r>
              <a:rPr lang="en-US" i="1" dirty="0" err="1">
                <a:cs typeface="Segoe UI" panose="020B0502040204020203" pitchFamily="34" charset="0"/>
              </a:rPr>
              <a:t>mik</a:t>
            </a:r>
            <a:r>
              <a:rPr lang="en-US" dirty="0">
                <a:cs typeface="Segoe UI" panose="020B0502040204020203" pitchFamily="34" charset="0"/>
              </a:rPr>
              <a:t> “friend”</a:t>
            </a:r>
          </a:p>
        </p:txBody>
      </p:sp>
    </p:spTree>
    <p:extLst>
      <p:ext uri="{BB962C8B-B14F-4D97-AF65-F5344CB8AC3E}">
        <p14:creationId xmlns:p14="http://schemas.microsoft.com/office/powerpoint/2010/main" val="357195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6F3DA64-D342-4951-89FA-7D16C3358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FF0000"/>
                </a:solidFill>
              </a:rPr>
              <a:t>Ima</a:t>
            </a:r>
            <a:r>
              <a:rPr lang="en-US" dirty="0" err="1"/>
              <a:t>dag</a:t>
            </a:r>
            <a:r>
              <a:rPr lang="en-US" dirty="0"/>
              <a:t> un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hanu</a:t>
            </a:r>
            <a:r>
              <a:rPr lang="en-US" dirty="0"/>
              <a:t> </a:t>
            </a:r>
            <a:r>
              <a:rPr lang="en-US" dirty="0" err="1"/>
              <a:t>fu</a:t>
            </a:r>
            <a:r>
              <a:rPr lang="en-US" dirty="0"/>
              <a:t> </a:t>
            </a:r>
            <a:r>
              <a:rPr lang="en-US" dirty="0" err="1"/>
              <a:t>Viossa</a:t>
            </a:r>
            <a:r>
              <a:rPr lang="en-US" dirty="0"/>
              <a:t>, glossa ka un </a:t>
            </a:r>
            <a:r>
              <a:rPr lang="en-US" dirty="0" err="1"/>
              <a:t>auen</a:t>
            </a:r>
            <a:r>
              <a:rPr lang="en-US" dirty="0"/>
              <a:t> </a:t>
            </a:r>
            <a:r>
              <a:rPr lang="en-US" dirty="0" err="1"/>
              <a:t>mik</a:t>
            </a:r>
            <a:r>
              <a:rPr lang="en-US" dirty="0"/>
              <a:t> dan </a:t>
            </a:r>
            <a:r>
              <a:rPr lang="en-US" dirty="0" err="1"/>
              <a:t>mahha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r>
              <a:rPr lang="en-US" dirty="0">
                <a:cs typeface="Segoe UI" panose="020B0502040204020203" pitchFamily="34" charset="0"/>
              </a:rPr>
              <a:t>Alb. </a:t>
            </a:r>
            <a:r>
              <a:rPr lang="en-US" i="1" dirty="0" err="1">
                <a:cs typeface="Segoe UI" panose="020B0502040204020203" pitchFamily="34" charset="0"/>
              </a:rPr>
              <a:t>unë</a:t>
            </a:r>
            <a:r>
              <a:rPr lang="en-US" i="1" dirty="0">
                <a:cs typeface="Segoe UI" panose="020B0502040204020203" pitchFamily="34" charset="0"/>
              </a:rPr>
              <a:t> </a:t>
            </a:r>
            <a:r>
              <a:rPr lang="en-US" dirty="0">
                <a:cs typeface="Segoe UI" panose="020B0502040204020203" pitchFamily="34" charset="0"/>
              </a:rPr>
              <a:t>“I” / </a:t>
            </a:r>
            <a:r>
              <a:rPr lang="en-US" i="1" dirty="0" err="1">
                <a:cs typeface="Segoe UI" panose="020B0502040204020203" pitchFamily="34" charset="0"/>
              </a:rPr>
              <a:t>mik</a:t>
            </a:r>
            <a:r>
              <a:rPr lang="en-US" dirty="0">
                <a:cs typeface="Segoe UI" panose="020B0502040204020203" pitchFamily="34" charset="0"/>
              </a:rPr>
              <a:t> “friend”</a:t>
            </a:r>
          </a:p>
          <a:p>
            <a:r>
              <a:rPr lang="en-US" dirty="0">
                <a:cs typeface="Segoe UI" panose="020B0502040204020203" pitchFamily="34" charset="0"/>
              </a:rPr>
              <a:t>Jap. </a:t>
            </a:r>
            <a:r>
              <a:rPr lang="ja-JP" altLang="en-US" dirty="0">
                <a:latin typeface="MS Mincho" panose="020B0400000000000000" pitchFamily="49" charset="-128"/>
                <a:ea typeface="MS Mincho" panose="020B0400000000000000" pitchFamily="49" charset="-128"/>
              </a:rPr>
              <a:t>今</a:t>
            </a:r>
            <a:r>
              <a:rPr lang="ja-JP" altLang="en-US" dirty="0"/>
              <a:t> </a:t>
            </a:r>
            <a:r>
              <a:rPr lang="en-US" altLang="ja-JP" dirty="0"/>
              <a:t>“now” / </a:t>
            </a:r>
            <a:r>
              <a:rPr lang="ja-JP" altLang="en-US" dirty="0">
                <a:latin typeface="MS Mincho" panose="020B0400000000000000" pitchFamily="49" charset="-128"/>
                <a:ea typeface="MS Mincho" panose="020B0400000000000000" pitchFamily="49" charset="-128"/>
                <a:cs typeface="Segoe UI" panose="020B0502040204020203" pitchFamily="34" charset="0"/>
              </a:rPr>
              <a:t>話す</a:t>
            </a:r>
            <a:r>
              <a:rPr lang="en-US" i="1" dirty="0">
                <a:cs typeface="Segoe UI" panose="020B0502040204020203" pitchFamily="34" charset="0"/>
              </a:rPr>
              <a:t> </a:t>
            </a:r>
            <a:r>
              <a:rPr lang="en-US" dirty="0">
                <a:cs typeface="Segoe UI" panose="020B0502040204020203" pitchFamily="34" charset="0"/>
              </a:rPr>
              <a:t>“to speak”</a:t>
            </a:r>
          </a:p>
        </p:txBody>
      </p:sp>
    </p:spTree>
    <p:extLst>
      <p:ext uri="{BB962C8B-B14F-4D97-AF65-F5344CB8AC3E}">
        <p14:creationId xmlns:p14="http://schemas.microsoft.com/office/powerpoint/2010/main" val="207652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6F3DA64-D342-4951-89FA-7D16C3358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Imadag</a:t>
            </a:r>
            <a:r>
              <a:rPr lang="en-US" dirty="0"/>
              <a:t> un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hanu</a:t>
            </a:r>
            <a:r>
              <a:rPr lang="en-US" dirty="0"/>
              <a:t> </a:t>
            </a:r>
            <a:r>
              <a:rPr lang="en-US" dirty="0" err="1"/>
              <a:t>fu</a:t>
            </a:r>
            <a:r>
              <a:rPr lang="en-US" dirty="0"/>
              <a:t> </a:t>
            </a:r>
            <a:r>
              <a:rPr lang="en-US" dirty="0" err="1"/>
              <a:t>Vi</a:t>
            </a:r>
            <a:r>
              <a:rPr lang="en-US" dirty="0" err="1">
                <a:solidFill>
                  <a:srgbClr val="FF0000"/>
                </a:solidFill>
              </a:rPr>
              <a:t>ossa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glossa</a:t>
            </a:r>
            <a:r>
              <a:rPr lang="en-US" dirty="0"/>
              <a:t> ka un </a:t>
            </a:r>
            <a:r>
              <a:rPr lang="en-US" dirty="0" err="1"/>
              <a:t>auen</a:t>
            </a:r>
            <a:r>
              <a:rPr lang="en-US" dirty="0"/>
              <a:t> </a:t>
            </a:r>
            <a:r>
              <a:rPr lang="en-US" dirty="0" err="1"/>
              <a:t>mik</a:t>
            </a:r>
            <a:r>
              <a:rPr lang="en-US" dirty="0"/>
              <a:t> dan </a:t>
            </a:r>
            <a:r>
              <a:rPr lang="en-US" dirty="0" err="1"/>
              <a:t>mahha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r>
              <a:rPr lang="en-US" dirty="0">
                <a:cs typeface="Segoe UI" panose="020B0502040204020203" pitchFamily="34" charset="0"/>
              </a:rPr>
              <a:t>Alb. </a:t>
            </a:r>
            <a:r>
              <a:rPr lang="en-US" i="1" dirty="0" err="1">
                <a:cs typeface="Segoe UI" panose="020B0502040204020203" pitchFamily="34" charset="0"/>
              </a:rPr>
              <a:t>unë</a:t>
            </a:r>
            <a:r>
              <a:rPr lang="en-US" i="1" dirty="0">
                <a:cs typeface="Segoe UI" panose="020B0502040204020203" pitchFamily="34" charset="0"/>
              </a:rPr>
              <a:t> </a:t>
            </a:r>
            <a:r>
              <a:rPr lang="en-US" dirty="0">
                <a:cs typeface="Segoe UI" panose="020B0502040204020203" pitchFamily="34" charset="0"/>
              </a:rPr>
              <a:t>“I” / </a:t>
            </a:r>
            <a:r>
              <a:rPr lang="en-US" i="1" dirty="0" err="1">
                <a:cs typeface="Segoe UI" panose="020B0502040204020203" pitchFamily="34" charset="0"/>
              </a:rPr>
              <a:t>mik</a:t>
            </a:r>
            <a:r>
              <a:rPr lang="en-US" dirty="0">
                <a:cs typeface="Segoe UI" panose="020B0502040204020203" pitchFamily="34" charset="0"/>
              </a:rPr>
              <a:t> “friend”</a:t>
            </a:r>
          </a:p>
          <a:p>
            <a:r>
              <a:rPr lang="en-US" dirty="0">
                <a:cs typeface="Segoe UI" panose="020B0502040204020203" pitchFamily="34" charset="0"/>
              </a:rPr>
              <a:t>Jap. </a:t>
            </a:r>
            <a:r>
              <a:rPr lang="ja-JP" altLang="en-US" dirty="0">
                <a:latin typeface="MS Mincho" panose="020B0400000000000000" pitchFamily="49" charset="-128"/>
                <a:ea typeface="MS Mincho" panose="020B0400000000000000" pitchFamily="49" charset="-128"/>
              </a:rPr>
              <a:t>今</a:t>
            </a:r>
            <a:r>
              <a:rPr lang="ja-JP" altLang="en-US" dirty="0"/>
              <a:t> </a:t>
            </a:r>
            <a:r>
              <a:rPr lang="en-US" altLang="ja-JP" dirty="0"/>
              <a:t>“now” / </a:t>
            </a:r>
            <a:r>
              <a:rPr lang="ja-JP" altLang="en-US" dirty="0">
                <a:latin typeface="MS Mincho" panose="020B0400000000000000" pitchFamily="49" charset="-128"/>
                <a:ea typeface="MS Mincho" panose="020B0400000000000000" pitchFamily="49" charset="-128"/>
                <a:cs typeface="Segoe UI" panose="020B0502040204020203" pitchFamily="34" charset="0"/>
              </a:rPr>
              <a:t>話す</a:t>
            </a:r>
            <a:r>
              <a:rPr lang="en-US" i="1" dirty="0">
                <a:cs typeface="Segoe UI" panose="020B0502040204020203" pitchFamily="34" charset="0"/>
              </a:rPr>
              <a:t> </a:t>
            </a:r>
            <a:r>
              <a:rPr lang="en-US" dirty="0">
                <a:cs typeface="Segoe UI" panose="020B0502040204020203" pitchFamily="34" charset="0"/>
              </a:rPr>
              <a:t>“to speak”</a:t>
            </a:r>
          </a:p>
          <a:p>
            <a:r>
              <a:rPr lang="en-US" dirty="0">
                <a:cs typeface="Segoe UI" panose="020B0502040204020203" pitchFamily="34" charset="0"/>
              </a:rPr>
              <a:t>Gr. </a:t>
            </a:r>
            <a:r>
              <a:rPr lang="el-GR" i="1" dirty="0">
                <a:cs typeface="Segoe UI" panose="020B0502040204020203" pitchFamily="34" charset="0"/>
              </a:rPr>
              <a:t>γλώσσα</a:t>
            </a:r>
            <a:r>
              <a:rPr lang="en-US" i="1" dirty="0">
                <a:cs typeface="Segoe UI" panose="020B0502040204020203" pitchFamily="34" charset="0"/>
              </a:rPr>
              <a:t> </a:t>
            </a:r>
            <a:r>
              <a:rPr lang="en-US" dirty="0">
                <a:cs typeface="Segoe UI" panose="020B0502040204020203" pitchFamily="34" charset="0"/>
              </a:rPr>
              <a:t>“language”</a:t>
            </a:r>
          </a:p>
        </p:txBody>
      </p:sp>
    </p:spTree>
    <p:extLst>
      <p:ext uri="{BB962C8B-B14F-4D97-AF65-F5344CB8AC3E}">
        <p14:creationId xmlns:p14="http://schemas.microsoft.com/office/powerpoint/2010/main" val="35584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6F3DA64-D342-4951-89FA-7D16C3358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Ima</a:t>
            </a:r>
            <a:r>
              <a:rPr lang="en-US" dirty="0" err="1">
                <a:solidFill>
                  <a:srgbClr val="FF0000"/>
                </a:solidFill>
              </a:rPr>
              <a:t>dag</a:t>
            </a:r>
            <a:r>
              <a:rPr lang="en-US" dirty="0"/>
              <a:t> un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hanu</a:t>
            </a:r>
            <a:r>
              <a:rPr lang="en-US" dirty="0"/>
              <a:t> </a:t>
            </a:r>
            <a:r>
              <a:rPr lang="en-US" dirty="0" err="1"/>
              <a:t>fu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Vi</a:t>
            </a:r>
            <a:r>
              <a:rPr lang="en-US" dirty="0" err="1"/>
              <a:t>ossa</a:t>
            </a:r>
            <a:r>
              <a:rPr lang="en-US" dirty="0"/>
              <a:t>, glossa </a:t>
            </a:r>
            <a:r>
              <a:rPr lang="en-US" dirty="0">
                <a:solidFill>
                  <a:srgbClr val="FF0000"/>
                </a:solidFill>
              </a:rPr>
              <a:t>ka</a:t>
            </a:r>
            <a:r>
              <a:rPr lang="en-US" dirty="0"/>
              <a:t> un </a:t>
            </a:r>
            <a:r>
              <a:rPr lang="en-US" dirty="0" err="1"/>
              <a:t>auen</a:t>
            </a:r>
            <a:r>
              <a:rPr lang="en-US" dirty="0"/>
              <a:t> </a:t>
            </a:r>
            <a:r>
              <a:rPr lang="en-US" dirty="0" err="1"/>
              <a:t>mik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dan</a:t>
            </a:r>
            <a:r>
              <a:rPr lang="en-US" dirty="0"/>
              <a:t> </a:t>
            </a:r>
            <a:r>
              <a:rPr lang="en-US" dirty="0" err="1"/>
              <a:t>mahha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r>
              <a:rPr lang="en-US" dirty="0">
                <a:cs typeface="Segoe UI" panose="020B0502040204020203" pitchFamily="34" charset="0"/>
              </a:rPr>
              <a:t>Alb. </a:t>
            </a:r>
            <a:r>
              <a:rPr lang="en-US" i="1" dirty="0" err="1">
                <a:cs typeface="Segoe UI" panose="020B0502040204020203" pitchFamily="34" charset="0"/>
              </a:rPr>
              <a:t>unë</a:t>
            </a:r>
            <a:r>
              <a:rPr lang="en-US" i="1" dirty="0">
                <a:cs typeface="Segoe UI" panose="020B0502040204020203" pitchFamily="34" charset="0"/>
              </a:rPr>
              <a:t> </a:t>
            </a:r>
            <a:r>
              <a:rPr lang="en-US" dirty="0">
                <a:cs typeface="Segoe UI" panose="020B0502040204020203" pitchFamily="34" charset="0"/>
              </a:rPr>
              <a:t>“I” / </a:t>
            </a:r>
            <a:r>
              <a:rPr lang="en-US" i="1" dirty="0" err="1">
                <a:cs typeface="Segoe UI" panose="020B0502040204020203" pitchFamily="34" charset="0"/>
              </a:rPr>
              <a:t>mik</a:t>
            </a:r>
            <a:r>
              <a:rPr lang="en-US" dirty="0">
                <a:cs typeface="Segoe UI" panose="020B0502040204020203" pitchFamily="34" charset="0"/>
              </a:rPr>
              <a:t> “friend”</a:t>
            </a:r>
          </a:p>
          <a:p>
            <a:r>
              <a:rPr lang="en-US" dirty="0">
                <a:cs typeface="Segoe UI" panose="020B0502040204020203" pitchFamily="34" charset="0"/>
              </a:rPr>
              <a:t>Jap. </a:t>
            </a:r>
            <a:r>
              <a:rPr lang="ja-JP" altLang="en-US" dirty="0">
                <a:latin typeface="MS Mincho" panose="020B0400000000000000" pitchFamily="49" charset="-128"/>
                <a:ea typeface="MS Mincho" panose="020B0400000000000000" pitchFamily="49" charset="-128"/>
              </a:rPr>
              <a:t>今</a:t>
            </a:r>
            <a:r>
              <a:rPr lang="ja-JP" altLang="en-US" dirty="0"/>
              <a:t> </a:t>
            </a:r>
            <a:r>
              <a:rPr lang="en-US" altLang="ja-JP" dirty="0"/>
              <a:t>“now” / </a:t>
            </a:r>
            <a:r>
              <a:rPr lang="ja-JP" altLang="en-US" dirty="0">
                <a:latin typeface="MS Mincho" panose="020B0400000000000000" pitchFamily="49" charset="-128"/>
                <a:ea typeface="MS Mincho" panose="020B0400000000000000" pitchFamily="49" charset="-128"/>
                <a:cs typeface="Segoe UI" panose="020B0502040204020203" pitchFamily="34" charset="0"/>
              </a:rPr>
              <a:t>話す</a:t>
            </a:r>
            <a:r>
              <a:rPr lang="en-US" i="1" dirty="0">
                <a:cs typeface="Segoe UI" panose="020B0502040204020203" pitchFamily="34" charset="0"/>
              </a:rPr>
              <a:t> </a:t>
            </a:r>
            <a:r>
              <a:rPr lang="en-US" dirty="0">
                <a:cs typeface="Segoe UI" panose="020B0502040204020203" pitchFamily="34" charset="0"/>
              </a:rPr>
              <a:t>“to speak”</a:t>
            </a:r>
          </a:p>
          <a:p>
            <a:r>
              <a:rPr lang="en-US" dirty="0">
                <a:cs typeface="Segoe UI" panose="020B0502040204020203" pitchFamily="34" charset="0"/>
              </a:rPr>
              <a:t>Gr. </a:t>
            </a:r>
            <a:r>
              <a:rPr lang="el-GR" i="1" dirty="0">
                <a:cs typeface="Segoe UI" panose="020B0502040204020203" pitchFamily="34" charset="0"/>
              </a:rPr>
              <a:t>γλώσσα</a:t>
            </a:r>
            <a:r>
              <a:rPr lang="en-US" i="1" dirty="0">
                <a:cs typeface="Segoe UI" panose="020B0502040204020203" pitchFamily="34" charset="0"/>
              </a:rPr>
              <a:t> </a:t>
            </a:r>
            <a:r>
              <a:rPr lang="en-US" dirty="0">
                <a:cs typeface="Segoe UI" panose="020B0502040204020203" pitchFamily="34" charset="0"/>
              </a:rPr>
              <a:t>“language”</a:t>
            </a:r>
          </a:p>
          <a:p>
            <a:r>
              <a:rPr lang="en-US" dirty="0">
                <a:cs typeface="Segoe UI" panose="020B0502040204020203" pitchFamily="34" charset="0"/>
              </a:rPr>
              <a:t>Nor. </a:t>
            </a:r>
            <a:r>
              <a:rPr lang="en-US" i="1" dirty="0" err="1">
                <a:cs typeface="Segoe UI" panose="020B0502040204020203" pitchFamily="34" charset="0"/>
              </a:rPr>
              <a:t>dag</a:t>
            </a:r>
            <a:r>
              <a:rPr lang="en-US" i="1" dirty="0">
                <a:cs typeface="Segoe UI" panose="020B0502040204020203" pitchFamily="34" charset="0"/>
              </a:rPr>
              <a:t> </a:t>
            </a:r>
            <a:r>
              <a:rPr lang="en-US" dirty="0">
                <a:cs typeface="Segoe UI" panose="020B0502040204020203" pitchFamily="34" charset="0"/>
              </a:rPr>
              <a:t>“day” / </a:t>
            </a:r>
            <a:r>
              <a:rPr lang="en-US" i="1" dirty="0">
                <a:cs typeface="Segoe UI" panose="020B0502040204020203" pitchFamily="34" charset="0"/>
              </a:rPr>
              <a:t>vi </a:t>
            </a:r>
            <a:r>
              <a:rPr lang="en-US" dirty="0">
                <a:cs typeface="Segoe UI" panose="020B0502040204020203" pitchFamily="34" charset="0"/>
              </a:rPr>
              <a:t>“we” / </a:t>
            </a:r>
            <a:r>
              <a:rPr lang="en-US" i="1" dirty="0">
                <a:cs typeface="Segoe UI" panose="020B0502040204020203" pitchFamily="34" charset="0"/>
              </a:rPr>
              <a:t>ka </a:t>
            </a:r>
            <a:r>
              <a:rPr lang="en-US" dirty="0">
                <a:cs typeface="Segoe UI" panose="020B0502040204020203" pitchFamily="34" charset="0"/>
              </a:rPr>
              <a:t>“what” / </a:t>
            </a:r>
            <a:r>
              <a:rPr lang="en-US" i="1" dirty="0">
                <a:cs typeface="Segoe UI" panose="020B0502040204020203" pitchFamily="34" charset="0"/>
              </a:rPr>
              <a:t>da </a:t>
            </a:r>
            <a:r>
              <a:rPr lang="en-US" dirty="0">
                <a:cs typeface="Segoe UI" panose="020B0502040204020203" pitchFamily="34" charset="0"/>
              </a:rPr>
              <a:t>“then”</a:t>
            </a:r>
          </a:p>
        </p:txBody>
      </p:sp>
    </p:spTree>
    <p:extLst>
      <p:ext uri="{BB962C8B-B14F-4D97-AF65-F5344CB8AC3E}">
        <p14:creationId xmlns:p14="http://schemas.microsoft.com/office/powerpoint/2010/main" val="67894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560832E3-A05E-44E2-A757-25FA60EE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 du </a:t>
            </a:r>
            <a:r>
              <a:rPr lang="en-US" dirty="0" err="1"/>
              <a:t>hanasu</a:t>
            </a:r>
            <a:r>
              <a:rPr lang="en-US" dirty="0"/>
              <a:t>? — Collaborative </a:t>
            </a:r>
            <a:r>
              <a:rPr lang="en-US" dirty="0" err="1"/>
              <a:t>Conpidgins</a:t>
            </a:r>
            <a:r>
              <a:rPr lang="en-US" dirty="0"/>
              <a:t>	</a:t>
            </a:r>
            <a:endParaRPr lang="aa-E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6F3DA64-D342-4951-89FA-7D16C3358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Imadag</a:t>
            </a:r>
            <a:r>
              <a:rPr lang="en-US" dirty="0"/>
              <a:t> un </a:t>
            </a:r>
            <a:r>
              <a:rPr lang="en-US" dirty="0" err="1">
                <a:solidFill>
                  <a:srgbClr val="FF0000"/>
                </a:solidFill>
              </a:rPr>
              <a:t>vil</a:t>
            </a:r>
            <a:r>
              <a:rPr lang="en-US" dirty="0"/>
              <a:t> </a:t>
            </a:r>
            <a:r>
              <a:rPr lang="en-US" dirty="0" err="1"/>
              <a:t>hanu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fu</a:t>
            </a:r>
            <a:r>
              <a:rPr lang="en-US" dirty="0"/>
              <a:t> </a:t>
            </a:r>
            <a:r>
              <a:rPr lang="en-US" dirty="0" err="1"/>
              <a:t>Viossa</a:t>
            </a:r>
            <a:r>
              <a:rPr lang="en-US" dirty="0"/>
              <a:t>, glossa ka un </a:t>
            </a:r>
            <a:r>
              <a:rPr lang="en-US" dirty="0" err="1">
                <a:solidFill>
                  <a:srgbClr val="FF0000"/>
                </a:solidFill>
              </a:rPr>
              <a:t>auen</a:t>
            </a:r>
            <a:r>
              <a:rPr lang="en-US" dirty="0"/>
              <a:t> </a:t>
            </a:r>
            <a:r>
              <a:rPr lang="en-US" dirty="0" err="1"/>
              <a:t>mik</a:t>
            </a:r>
            <a:r>
              <a:rPr lang="en-US" dirty="0"/>
              <a:t> dan </a:t>
            </a:r>
            <a:r>
              <a:rPr lang="en-US" dirty="0" err="1">
                <a:solidFill>
                  <a:srgbClr val="FF0000"/>
                </a:solidFill>
              </a:rPr>
              <a:t>mahha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r>
              <a:rPr lang="en-US" dirty="0">
                <a:cs typeface="Segoe UI" panose="020B0502040204020203" pitchFamily="34" charset="0"/>
              </a:rPr>
              <a:t>Alb. </a:t>
            </a:r>
            <a:r>
              <a:rPr lang="en-US" i="1" dirty="0" err="1">
                <a:cs typeface="Segoe UI" panose="020B0502040204020203" pitchFamily="34" charset="0"/>
              </a:rPr>
              <a:t>unë</a:t>
            </a:r>
            <a:r>
              <a:rPr lang="en-US" i="1" dirty="0">
                <a:cs typeface="Segoe UI" panose="020B0502040204020203" pitchFamily="34" charset="0"/>
              </a:rPr>
              <a:t> </a:t>
            </a:r>
            <a:r>
              <a:rPr lang="en-US" dirty="0">
                <a:cs typeface="Segoe UI" panose="020B0502040204020203" pitchFamily="34" charset="0"/>
              </a:rPr>
              <a:t>“I” / </a:t>
            </a:r>
            <a:r>
              <a:rPr lang="en-US" i="1" dirty="0" err="1">
                <a:cs typeface="Segoe UI" panose="020B0502040204020203" pitchFamily="34" charset="0"/>
              </a:rPr>
              <a:t>mik</a:t>
            </a:r>
            <a:r>
              <a:rPr lang="en-US" dirty="0">
                <a:cs typeface="Segoe UI" panose="020B0502040204020203" pitchFamily="34" charset="0"/>
              </a:rPr>
              <a:t> “friend”</a:t>
            </a:r>
          </a:p>
          <a:p>
            <a:r>
              <a:rPr lang="en-US" dirty="0">
                <a:cs typeface="Segoe UI" panose="020B0502040204020203" pitchFamily="34" charset="0"/>
              </a:rPr>
              <a:t>Jap. </a:t>
            </a:r>
            <a:r>
              <a:rPr lang="ja-JP" altLang="en-US" dirty="0">
                <a:latin typeface="MS Mincho" panose="020B0400000000000000" pitchFamily="49" charset="-128"/>
                <a:ea typeface="MS Mincho" panose="020B0400000000000000" pitchFamily="49" charset="-128"/>
              </a:rPr>
              <a:t>今</a:t>
            </a:r>
            <a:r>
              <a:rPr lang="ja-JP" altLang="en-US" dirty="0"/>
              <a:t> </a:t>
            </a:r>
            <a:r>
              <a:rPr lang="en-US" altLang="ja-JP" dirty="0"/>
              <a:t>“now” / </a:t>
            </a:r>
            <a:r>
              <a:rPr lang="ja-JP" altLang="en-US" dirty="0">
                <a:latin typeface="MS Mincho" panose="020B0400000000000000" pitchFamily="49" charset="-128"/>
                <a:ea typeface="MS Mincho" panose="020B0400000000000000" pitchFamily="49" charset="-128"/>
                <a:cs typeface="Segoe UI" panose="020B0502040204020203" pitchFamily="34" charset="0"/>
              </a:rPr>
              <a:t>話す</a:t>
            </a:r>
            <a:r>
              <a:rPr lang="en-US" i="1" dirty="0">
                <a:cs typeface="Segoe UI" panose="020B0502040204020203" pitchFamily="34" charset="0"/>
              </a:rPr>
              <a:t> </a:t>
            </a:r>
            <a:r>
              <a:rPr lang="en-US" dirty="0">
                <a:cs typeface="Segoe UI" panose="020B0502040204020203" pitchFamily="34" charset="0"/>
              </a:rPr>
              <a:t>“to speak”</a:t>
            </a:r>
          </a:p>
          <a:p>
            <a:r>
              <a:rPr lang="en-US" dirty="0">
                <a:cs typeface="Segoe UI" panose="020B0502040204020203" pitchFamily="34" charset="0"/>
              </a:rPr>
              <a:t>Gr. </a:t>
            </a:r>
            <a:r>
              <a:rPr lang="el-GR" i="1" dirty="0">
                <a:cs typeface="Segoe UI" panose="020B0502040204020203" pitchFamily="34" charset="0"/>
              </a:rPr>
              <a:t>γλώσσα</a:t>
            </a:r>
            <a:r>
              <a:rPr lang="en-US" i="1" dirty="0">
                <a:cs typeface="Segoe UI" panose="020B0502040204020203" pitchFamily="34" charset="0"/>
              </a:rPr>
              <a:t> </a:t>
            </a:r>
            <a:r>
              <a:rPr lang="en-US" dirty="0">
                <a:cs typeface="Segoe UI" panose="020B0502040204020203" pitchFamily="34" charset="0"/>
              </a:rPr>
              <a:t>“language”</a:t>
            </a:r>
          </a:p>
          <a:p>
            <a:r>
              <a:rPr lang="en-US" dirty="0">
                <a:cs typeface="Segoe UI" panose="020B0502040204020203" pitchFamily="34" charset="0"/>
              </a:rPr>
              <a:t>Nor. </a:t>
            </a:r>
            <a:r>
              <a:rPr lang="en-US" i="1" dirty="0" err="1">
                <a:cs typeface="Segoe UI" panose="020B0502040204020203" pitchFamily="34" charset="0"/>
              </a:rPr>
              <a:t>dag</a:t>
            </a:r>
            <a:r>
              <a:rPr lang="en-US" i="1" dirty="0">
                <a:cs typeface="Segoe UI" panose="020B0502040204020203" pitchFamily="34" charset="0"/>
              </a:rPr>
              <a:t> </a:t>
            </a:r>
            <a:r>
              <a:rPr lang="en-US" dirty="0">
                <a:cs typeface="Segoe UI" panose="020B0502040204020203" pitchFamily="34" charset="0"/>
              </a:rPr>
              <a:t>“day” / </a:t>
            </a:r>
            <a:r>
              <a:rPr lang="en-US" i="1" dirty="0">
                <a:cs typeface="Segoe UI" panose="020B0502040204020203" pitchFamily="34" charset="0"/>
              </a:rPr>
              <a:t>vi </a:t>
            </a:r>
            <a:r>
              <a:rPr lang="en-US" dirty="0">
                <a:cs typeface="Segoe UI" panose="020B0502040204020203" pitchFamily="34" charset="0"/>
              </a:rPr>
              <a:t>“we” / </a:t>
            </a:r>
            <a:r>
              <a:rPr lang="en-US" i="1" dirty="0">
                <a:cs typeface="Segoe UI" panose="020B0502040204020203" pitchFamily="34" charset="0"/>
              </a:rPr>
              <a:t>ka </a:t>
            </a:r>
            <a:r>
              <a:rPr lang="en-US" dirty="0">
                <a:cs typeface="Segoe UI" panose="020B0502040204020203" pitchFamily="34" charset="0"/>
              </a:rPr>
              <a:t>“what” / </a:t>
            </a:r>
            <a:r>
              <a:rPr lang="en-US" i="1" dirty="0">
                <a:cs typeface="Segoe UI" panose="020B0502040204020203" pitchFamily="34" charset="0"/>
              </a:rPr>
              <a:t>da </a:t>
            </a:r>
            <a:r>
              <a:rPr lang="en-US" dirty="0">
                <a:cs typeface="Segoe UI" panose="020B0502040204020203" pitchFamily="34" charset="0"/>
              </a:rPr>
              <a:t>“then”</a:t>
            </a:r>
          </a:p>
          <a:p>
            <a:r>
              <a:rPr lang="en-US" dirty="0" err="1">
                <a:cs typeface="Segoe UI" panose="020B0502040204020203" pitchFamily="34" charset="0"/>
              </a:rPr>
              <a:t>SwG</a:t>
            </a:r>
            <a:r>
              <a:rPr lang="en-US" dirty="0">
                <a:cs typeface="Segoe UI" panose="020B0502040204020203" pitchFamily="34" charset="0"/>
              </a:rPr>
              <a:t>. </a:t>
            </a:r>
            <a:r>
              <a:rPr lang="en-US" i="1" dirty="0">
                <a:cs typeface="Segoe UI" panose="020B0502040204020203" pitchFamily="34" charset="0"/>
              </a:rPr>
              <a:t>will </a:t>
            </a:r>
            <a:r>
              <a:rPr lang="en-US" dirty="0">
                <a:cs typeface="Segoe UI" panose="020B0502040204020203" pitchFamily="34" charset="0"/>
              </a:rPr>
              <a:t>“want” /</a:t>
            </a:r>
            <a:r>
              <a:rPr lang="en-US" i="1" dirty="0">
                <a:cs typeface="Segoe UI" panose="020B0502040204020203" pitchFamily="34" charset="0"/>
              </a:rPr>
              <a:t> vu </a:t>
            </a:r>
            <a:r>
              <a:rPr lang="en-US" dirty="0">
                <a:cs typeface="Segoe UI" panose="020B0502040204020203" pitchFamily="34" charset="0"/>
              </a:rPr>
              <a:t>“of” /</a:t>
            </a:r>
            <a:r>
              <a:rPr lang="en-US" i="1" dirty="0">
                <a:cs typeface="Segoe UI" panose="020B0502040204020203" pitchFamily="34" charset="0"/>
              </a:rPr>
              <a:t> </a:t>
            </a:r>
            <a:r>
              <a:rPr lang="en-US" i="1" dirty="0" err="1">
                <a:cs typeface="Segoe UI" panose="020B0502040204020203" pitchFamily="34" charset="0"/>
              </a:rPr>
              <a:t>macha</a:t>
            </a:r>
            <a:r>
              <a:rPr lang="en-US" dirty="0">
                <a:cs typeface="Segoe UI" panose="020B0502040204020203" pitchFamily="34" charset="0"/>
              </a:rPr>
              <a:t> “to make, do”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0BA02066-4231-4A5A-9FE5-79805B97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words in </a:t>
            </a:r>
            <a:r>
              <a:rPr lang="en-US" dirty="0" err="1"/>
              <a:t>Viossa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026D28-E264-41D1-8E9E-B846230D6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akkurat</a:t>
            </a:r>
            <a:r>
              <a:rPr lang="en-US" i="1" dirty="0"/>
              <a:t> </a:t>
            </a:r>
          </a:p>
          <a:p>
            <a:pPr lvl="1"/>
            <a:r>
              <a:rPr lang="en-US" i="1" dirty="0"/>
              <a:t>→ </a:t>
            </a:r>
            <a:r>
              <a:rPr lang="en-US" i="1" dirty="0" err="1"/>
              <a:t>akku</a:t>
            </a:r>
            <a:r>
              <a:rPr lang="en-US" i="1" dirty="0"/>
              <a:t> </a:t>
            </a:r>
          </a:p>
          <a:p>
            <a:pPr lvl="1"/>
            <a:r>
              <a:rPr lang="en-US" i="1" dirty="0"/>
              <a:t>→ </a:t>
            </a:r>
            <a:r>
              <a:rPr lang="en-US" i="1" dirty="0" err="1"/>
              <a:t>akk</a:t>
            </a:r>
            <a:endParaRPr lang="en-US" dirty="0"/>
          </a:p>
          <a:p>
            <a:r>
              <a:rPr lang="en-US" i="1" dirty="0" err="1"/>
              <a:t>nai</a:t>
            </a:r>
            <a:endParaRPr lang="en-US" i="1" dirty="0"/>
          </a:p>
          <a:p>
            <a:pPr lvl="1"/>
            <a:r>
              <a:rPr lang="en-US" dirty="0" err="1"/>
              <a:t>SwG</a:t>
            </a:r>
            <a:r>
              <a:rPr lang="en-US" dirty="0"/>
              <a:t>. </a:t>
            </a:r>
            <a:r>
              <a:rPr lang="en-US" i="1" dirty="0" err="1"/>
              <a:t>nai</a:t>
            </a:r>
            <a:r>
              <a:rPr lang="en-US" i="1" dirty="0"/>
              <a:t> / </a:t>
            </a:r>
            <a:r>
              <a:rPr lang="en-US" dirty="0"/>
              <a:t>Jap. </a:t>
            </a:r>
            <a:r>
              <a:rPr lang="ja-JP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ない</a:t>
            </a:r>
            <a:endParaRPr 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en-US" i="1" dirty="0" err="1"/>
              <a:t>fšto</a:t>
            </a:r>
            <a:endParaRPr lang="en-US" i="1" dirty="0"/>
          </a:p>
          <a:p>
            <a:pPr lvl="1"/>
            <a:r>
              <a:rPr lang="en-US" dirty="0" err="1"/>
              <a:t>SwG</a:t>
            </a:r>
            <a:r>
              <a:rPr lang="en-US" dirty="0"/>
              <a:t>.</a:t>
            </a:r>
            <a:r>
              <a:rPr lang="en-US" i="1" dirty="0"/>
              <a:t> </a:t>
            </a:r>
            <a:r>
              <a:rPr lang="en-US" i="1" dirty="0" err="1"/>
              <a:t>vrstô</a:t>
            </a:r>
            <a:r>
              <a:rPr lang="en-US" i="1" dirty="0"/>
              <a:t>  / </a:t>
            </a:r>
            <a:r>
              <a:rPr lang="en-US" dirty="0"/>
              <a:t>No</a:t>
            </a:r>
            <a:r>
              <a:rPr lang="en-US" i="1" dirty="0"/>
              <a:t>. </a:t>
            </a:r>
            <a:r>
              <a:rPr lang="en-US" i="1" dirty="0" err="1"/>
              <a:t>forstå</a:t>
            </a:r>
            <a:endParaRPr lang="en-US" i="1" dirty="0"/>
          </a:p>
          <a:p>
            <a:r>
              <a:rPr lang="en-US" i="1" dirty="0"/>
              <a:t>ka</a:t>
            </a:r>
          </a:p>
          <a:p>
            <a:pPr lvl="1"/>
            <a:r>
              <a:rPr lang="en-US" dirty="0"/>
              <a:t>“what” → </a:t>
            </a:r>
            <a:r>
              <a:rPr lang="en-US" cap="small" dirty="0"/>
              <a:t>Rel/Sub/Comp</a:t>
            </a:r>
            <a:endParaRPr lang="en-US" altLang="ja-JP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aa-ET" dirty="0"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792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0BA02066-4231-4A5A-9FE5-79805B97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words in </a:t>
            </a:r>
            <a:r>
              <a:rPr lang="en-US" dirty="0" err="1"/>
              <a:t>Viossa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026D28-E264-41D1-8E9E-B846230D6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cap="small" dirty="0">
                <a:ea typeface="MS Mincho" panose="02020609040205080304" pitchFamily="49" charset="-128"/>
              </a:rPr>
              <a:t>∅-Cop</a:t>
            </a:r>
          </a:p>
          <a:p>
            <a:pPr lvl="1"/>
            <a:r>
              <a:rPr lang="en-US" i="1" dirty="0">
                <a:ea typeface="MS Mincho" panose="02020609040205080304" pitchFamily="49" charset="-128"/>
              </a:rPr>
              <a:t>dan / </a:t>
            </a:r>
            <a:r>
              <a:rPr lang="en-US" i="1" dirty="0" err="1">
                <a:ea typeface="MS Mincho" panose="02020609040205080304" pitchFamily="49" charset="-128"/>
              </a:rPr>
              <a:t>ima</a:t>
            </a:r>
            <a:r>
              <a:rPr lang="en-US" i="1" dirty="0">
                <a:ea typeface="MS Mincho" panose="02020609040205080304" pitchFamily="49" charset="-128"/>
              </a:rPr>
              <a:t> / </a:t>
            </a:r>
            <a:r>
              <a:rPr lang="en-US" i="1" dirty="0" err="1">
                <a:ea typeface="MS Mincho" panose="02020609040205080304" pitchFamily="49" charset="-128"/>
              </a:rPr>
              <a:t>mirai</a:t>
            </a:r>
            <a:endParaRPr lang="en-US" i="1" dirty="0">
              <a:ea typeface="MS Mincho" panose="02020609040205080304" pitchFamily="49" charset="-128"/>
            </a:endParaRPr>
          </a:p>
          <a:p>
            <a:r>
              <a:rPr lang="en-US" i="1" dirty="0" err="1">
                <a:ea typeface="MS Mincho" panose="02020609040205080304" pitchFamily="49" charset="-128"/>
              </a:rPr>
              <a:t>auen</a:t>
            </a:r>
            <a:endParaRPr lang="en-US" dirty="0">
              <a:ea typeface="MS Mincho" panose="02020609040205080304" pitchFamily="49" charset="-128"/>
            </a:endParaRPr>
          </a:p>
          <a:p>
            <a:pPr lvl="1"/>
            <a:r>
              <a:rPr lang="en-US" dirty="0" err="1">
                <a:ea typeface="MS Mincho" panose="02020609040205080304" pitchFamily="49" charset="-128"/>
              </a:rPr>
              <a:t>SwG</a:t>
            </a:r>
            <a:r>
              <a:rPr lang="en-US" dirty="0">
                <a:ea typeface="MS Mincho" panose="02020609040205080304" pitchFamily="49" charset="-128"/>
              </a:rPr>
              <a:t>. </a:t>
            </a:r>
            <a:r>
              <a:rPr lang="en-US" i="1" dirty="0">
                <a:ea typeface="MS Mincho" panose="02020609040205080304" pitchFamily="49" charset="-128"/>
              </a:rPr>
              <a:t>au an </a:t>
            </a:r>
            <a:r>
              <a:rPr lang="en-US" i="1" dirty="0" err="1">
                <a:ea typeface="MS Mincho" panose="02020609040205080304" pitchFamily="49" charset="-128"/>
              </a:rPr>
              <a:t>Stift</a:t>
            </a:r>
            <a:r>
              <a:rPr lang="en-US" i="1" dirty="0">
                <a:ea typeface="MS Mincho" panose="02020609040205080304" pitchFamily="49" charset="-128"/>
              </a:rPr>
              <a:t> </a:t>
            </a:r>
            <a:r>
              <a:rPr lang="en-US" dirty="0">
                <a:ea typeface="MS Mincho" panose="02020609040205080304" pitchFamily="49" charset="-128"/>
              </a:rPr>
              <a:t>“also a pen”</a:t>
            </a:r>
          </a:p>
          <a:p>
            <a:r>
              <a:rPr lang="en-US" i="1" dirty="0" err="1">
                <a:ea typeface="MS Mincho" panose="02020609040205080304" pitchFamily="49" charset="-128"/>
              </a:rPr>
              <a:t>sama</a:t>
            </a:r>
            <a:r>
              <a:rPr lang="en-US" i="1" dirty="0">
                <a:ea typeface="MS Mincho" panose="02020609040205080304" pitchFamily="49" charset="-128"/>
              </a:rPr>
              <a:t> </a:t>
            </a:r>
            <a:r>
              <a:rPr lang="en-US" i="1" dirty="0" err="1">
                <a:ea typeface="MS Mincho" panose="02020609040205080304" pitchFamily="49" charset="-128"/>
              </a:rPr>
              <a:t>šaise</a:t>
            </a:r>
            <a:r>
              <a:rPr lang="en-US" i="1" dirty="0">
                <a:ea typeface="MS Mincho" panose="02020609040205080304" pitchFamily="49" charset="-128"/>
              </a:rPr>
              <a:t> </a:t>
            </a:r>
            <a:r>
              <a:rPr lang="en-US" i="1" dirty="0" err="1">
                <a:ea typeface="MS Mincho" panose="02020609040205080304" pitchFamily="49" charset="-128"/>
              </a:rPr>
              <a:t>čigau</a:t>
            </a:r>
            <a:r>
              <a:rPr lang="en-US" i="1" dirty="0">
                <a:ea typeface="MS Mincho" panose="02020609040205080304" pitchFamily="49" charset="-128"/>
              </a:rPr>
              <a:t> </a:t>
            </a:r>
            <a:r>
              <a:rPr lang="en-US" i="1" dirty="0" err="1">
                <a:ea typeface="MS Mincho" panose="02020609040205080304" pitchFamily="49" charset="-128"/>
              </a:rPr>
              <a:t>farge</a:t>
            </a:r>
            <a:endParaRPr lang="en-US" i="1" dirty="0">
              <a:ea typeface="MS Mincho" panose="02020609040205080304" pitchFamily="49" charset="-128"/>
            </a:endParaRPr>
          </a:p>
          <a:p>
            <a:pPr lvl="1"/>
            <a:r>
              <a:rPr lang="en-US" dirty="0">
                <a:ea typeface="MS Mincho" panose="02020609040205080304" pitchFamily="49" charset="-128"/>
              </a:rPr>
              <a:t>Idiom: “same shit, different color” = “whatever / who cares”</a:t>
            </a:r>
            <a:endParaRPr lang="aa-ET" dirty="0"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664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8878BB-9103-4F5B-BB08-47F40482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Conpidgins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BA554D-AB13-46AE-BCA5-07DA87FC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not really pidgins</a:t>
            </a:r>
          </a:p>
          <a:p>
            <a:pPr lvl="1"/>
            <a:r>
              <a:rPr lang="en-US" dirty="0"/>
              <a:t>Lack the pressures and necessity</a:t>
            </a:r>
          </a:p>
          <a:p>
            <a:pPr lvl="1"/>
            <a:r>
              <a:rPr lang="en-US" dirty="0"/>
              <a:t>Replace an existing Lingua Franca</a:t>
            </a:r>
          </a:p>
          <a:p>
            <a:r>
              <a:rPr lang="en-US" dirty="0"/>
              <a:t>Are not really conlangs</a:t>
            </a:r>
          </a:p>
          <a:p>
            <a:pPr lvl="1"/>
            <a:r>
              <a:rPr lang="en-US" dirty="0"/>
              <a:t>Lack conscious decision-making</a:t>
            </a:r>
          </a:p>
          <a:p>
            <a:pPr lvl="1"/>
            <a:r>
              <a:rPr lang="en-US" dirty="0"/>
              <a:t>Lack design goals</a:t>
            </a:r>
          </a:p>
          <a:p>
            <a:pPr lvl="1"/>
            <a:r>
              <a:rPr lang="en-US" dirty="0"/>
              <a:t>Created for the sake of the act of creation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17944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Linux Biolinum"/>
        <a:ea typeface=""/>
        <a:cs typeface=""/>
      </a:majorFont>
      <a:minorFont>
        <a:latin typeface="Linux Biolin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606</Words>
  <Application>Microsoft Office PowerPoint</Application>
  <PresentationFormat>Breitbild</PresentationFormat>
  <Paragraphs>96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MS Mincho</vt:lpstr>
      <vt:lpstr>Arial</vt:lpstr>
      <vt:lpstr>Calibri</vt:lpstr>
      <vt:lpstr>Linux Biolinum</vt:lpstr>
      <vt:lpstr>Segoe UI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 du hanasu? — Collaborative Conpidgins </vt:lpstr>
      <vt:lpstr>Some words in Viossa</vt:lpstr>
      <vt:lpstr>Some more words in Viossa</vt:lpstr>
      <vt:lpstr>Conpidgins</vt:lpstr>
      <vt:lpstr>Other Conpidgins</vt:lpstr>
      <vt:lpstr>Other Conpidgins</vt:lpstr>
      <vt:lpstr>What you need to make a Conpidgin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 du hanasu? — Collaborative Conpidgins</dc:title>
  <dc:creator>Sascha Baer</dc:creator>
  <cp:lastModifiedBy>Sascha</cp:lastModifiedBy>
  <cp:revision>27</cp:revision>
  <dcterms:created xsi:type="dcterms:W3CDTF">2019-06-02T08:35:33Z</dcterms:created>
  <dcterms:modified xsi:type="dcterms:W3CDTF">2019-06-18T18:51:26Z</dcterms:modified>
</cp:coreProperties>
</file>