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75" r:id="rId8"/>
    <p:sldId id="277" r:id="rId9"/>
    <p:sldId id="278" r:id="rId10"/>
    <p:sldId id="279"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78" d="100"/>
          <a:sy n="78" d="100"/>
        </p:scale>
        <p:origin x="1613"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5/2/2023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5/2/2023</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5/2/2023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lgerian" panose="04020705040A02060702" pitchFamily="82"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1979712" y="2911069"/>
            <a:ext cx="5184576" cy="2462213"/>
          </a:xfrm>
          <a:prstGeom prst="rect">
            <a:avLst/>
          </a:prstGeom>
          <a:solidFill>
            <a:schemeClr val="accent6">
              <a:lumMod val="60000"/>
              <a:lumOff val="40000"/>
            </a:schemeClr>
          </a:solidFill>
        </p:spPr>
        <p:txBody>
          <a:bodyPr wrap="square" rtlCol="0">
            <a:spAutoFit/>
          </a:bodyPr>
          <a:lstStyle/>
          <a:p>
            <a:r>
              <a:rPr lang="en-US" sz="2000" b="1" u="sng" dirty="0">
                <a:latin typeface="Bodoni MT" panose="02070603080606020203" pitchFamily="18" charset="0"/>
              </a:rPr>
              <a:t>Team Details:</a:t>
            </a:r>
          </a:p>
          <a:p>
            <a:pPr marL="285750" indent="-285750">
              <a:buFont typeface="Courier New" panose="02070309020205020404" pitchFamily="49" charset="0"/>
              <a:buChar char="o"/>
            </a:pPr>
            <a:r>
              <a:rPr lang="en-US" dirty="0">
                <a:latin typeface="Bell MT" panose="02020503060305020303" pitchFamily="18" charset="0"/>
              </a:rPr>
              <a:t>ADARSH KUMAR GUPTA-2210991177</a:t>
            </a:r>
            <a:endParaRPr lang="en-US" b="1" dirty="0">
              <a:latin typeface="Bell MT" panose="02020503060305020303" pitchFamily="18" charset="0"/>
            </a:endParaRPr>
          </a:p>
          <a:p>
            <a:pPr marL="342900" indent="-342900">
              <a:buFont typeface="Courier New" panose="02070309020205020404" pitchFamily="49" charset="0"/>
              <a:buChar char="o"/>
            </a:pPr>
            <a:r>
              <a:rPr lang="en-US" sz="2000" dirty="0">
                <a:latin typeface="Bell MT" panose="02020503060305020303" pitchFamily="18" charset="0"/>
              </a:rPr>
              <a:t>ADARSH KUMAR PATHAK-2210991178</a:t>
            </a:r>
          </a:p>
          <a:p>
            <a:pPr marL="342900" indent="-342900">
              <a:buFont typeface="Courier New" panose="02070309020205020404" pitchFamily="49" charset="0"/>
              <a:buChar char="o"/>
            </a:pPr>
            <a:r>
              <a:rPr lang="en-US" sz="2000" dirty="0">
                <a:latin typeface="Bell MT" panose="02020503060305020303" pitchFamily="18" charset="0"/>
              </a:rPr>
              <a:t>ADARSH RANJAN-2210991179</a:t>
            </a:r>
          </a:p>
          <a:p>
            <a:pPr marL="342900" indent="-342900">
              <a:buFont typeface="Courier New" panose="02070309020205020404" pitchFamily="49" charset="0"/>
              <a:buChar char="o"/>
            </a:pPr>
            <a:r>
              <a:rPr lang="en-US" dirty="0">
                <a:latin typeface="Bell MT" panose="02020503060305020303" pitchFamily="18" charset="0"/>
              </a:rPr>
              <a:t>ADITI-2210991180</a:t>
            </a:r>
            <a:endParaRPr lang="en-US" dirty="0">
              <a:solidFill>
                <a:schemeClr val="bg1"/>
              </a:solidFill>
              <a:latin typeface="Bell MT" panose="02020503060305020303" pitchFamily="18" charset="0"/>
            </a:endParaRPr>
          </a:p>
          <a:p>
            <a:r>
              <a:rPr lang="en-US" sz="2000" b="1" u="sng" dirty="0">
                <a:latin typeface="Bodoni MT" panose="02070603080606020203" pitchFamily="18" charset="0"/>
                <a:cs typeface="Times New Roman" pitchFamily="18" charset="0"/>
              </a:rPr>
              <a:t>Faculty Coordinator:</a:t>
            </a:r>
          </a:p>
          <a:p>
            <a:r>
              <a:rPr lang="en-US" dirty="0">
                <a:latin typeface="Bell MT" panose="02020503060305020303" pitchFamily="18" charset="0"/>
                <a:cs typeface="Times New Roman" pitchFamily="18" charset="0"/>
              </a:rPr>
              <a:t>LEEMA NELSON</a:t>
            </a:r>
            <a:endParaRPr lang="en-US" dirty="0">
              <a:latin typeface="Bell MT" panose="02020503060305020303" pitchFamily="18" charset="0"/>
            </a:endParaRPr>
          </a:p>
          <a:p>
            <a:endParaRPr lang="en-US" dirty="0">
              <a:solidFill>
                <a:schemeClr val="bg1"/>
              </a:solidFill>
            </a:endParaRPr>
          </a:p>
        </p:txBody>
      </p:sp>
      <p:sp>
        <p:nvSpPr>
          <p:cNvPr id="9" name="TextBox 8"/>
          <p:cNvSpPr txBox="1"/>
          <p:nvPr/>
        </p:nvSpPr>
        <p:spPr>
          <a:xfrm>
            <a:off x="1187624" y="5661248"/>
            <a:ext cx="6617517" cy="707886"/>
          </a:xfrm>
          <a:prstGeom prst="rect">
            <a:avLst/>
          </a:prstGeom>
          <a:noFill/>
        </p:spPr>
        <p:txBody>
          <a:bodyPr wrap="none" rtlCol="0">
            <a:spAutoFit/>
          </a:bodyPr>
          <a:lstStyle/>
          <a:p>
            <a:r>
              <a:rPr lang="en-US" sz="2000" b="1" dirty="0" err="1">
                <a:solidFill>
                  <a:srgbClr val="FF0000"/>
                </a:solidFill>
                <a:latin typeface="Sitka Banner" pitchFamily="2" charset="0"/>
                <a:cs typeface="Times New Roman" pitchFamily="18" charset="0"/>
              </a:rPr>
              <a:t>Chitkara</a:t>
            </a:r>
            <a:r>
              <a:rPr lang="en-US" sz="2000" b="1" dirty="0">
                <a:solidFill>
                  <a:srgbClr val="FF0000"/>
                </a:solidFill>
                <a:latin typeface="Sitka Banner" pitchFamily="2" charset="0"/>
                <a:cs typeface="Times New Roman" pitchFamily="18" charset="0"/>
              </a:rPr>
              <a:t> University Institute of Engineering and Technology, </a:t>
            </a:r>
          </a:p>
          <a:p>
            <a:pPr algn="ctr"/>
            <a:r>
              <a:rPr lang="en-US" sz="2000" b="1" dirty="0" err="1">
                <a:solidFill>
                  <a:srgbClr val="FF0000"/>
                </a:solidFill>
                <a:latin typeface="Sitka Banner" pitchFamily="2" charset="0"/>
                <a:cs typeface="Times New Roman" pitchFamily="18" charset="0"/>
              </a:rPr>
              <a:t>Chitkara</a:t>
            </a:r>
            <a:r>
              <a:rPr lang="en-US" sz="2000" b="1" dirty="0">
                <a:solidFill>
                  <a:srgbClr val="FF0000"/>
                </a:solidFill>
                <a:latin typeface="Sitka Banner" pitchFamily="2"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Algerian" panose="04020705040A02060702" pitchFamily="82" charset="0"/>
                <a:cs typeface="Times New Roman" pitchFamily="18" charset="0"/>
              </a:rPr>
              <a:t>References/Links used</a:t>
            </a:r>
          </a:p>
        </p:txBody>
      </p:sp>
      <p:sp>
        <p:nvSpPr>
          <p:cNvPr id="3" name="Rectangle 2"/>
          <p:cNvSpPr/>
          <p:nvPr/>
        </p:nvSpPr>
        <p:spPr>
          <a:xfrm>
            <a:off x="-32464" y="855231"/>
            <a:ext cx="9172416" cy="5570756"/>
          </a:xfrm>
          <a:prstGeom prst="rect">
            <a:avLst/>
          </a:prstGeom>
        </p:spPr>
        <p:txBody>
          <a:bodyPr wrap="square">
            <a:spAutoFit/>
          </a:bodyPr>
          <a:lstStyle/>
          <a:p>
            <a:endParaRPr lang="en-US" sz="3600" b="1" u="sng" dirty="0">
              <a:latin typeface="Monotype Corsiva" panose="03010101010201010101" pitchFamily="66" charset="0"/>
              <a:cs typeface="Times New Roman" pitchFamily="18" charset="0"/>
            </a:endParaRPr>
          </a:p>
          <a:p>
            <a:r>
              <a:rPr lang="en-US" sz="3200" dirty="0">
                <a:latin typeface="Monotype Corsiva" panose="03010101010201010101" pitchFamily="66" charset="0"/>
                <a:cs typeface="Times New Roman" pitchFamily="18" charset="0"/>
              </a:rPr>
              <a:t>CSS </a:t>
            </a:r>
            <a:r>
              <a:rPr lang="en-US" sz="3200" dirty="0" err="1">
                <a:latin typeface="Monotype Corsiva" panose="03010101010201010101" pitchFamily="66" charset="0"/>
                <a:cs typeface="Times New Roman" pitchFamily="18" charset="0"/>
              </a:rPr>
              <a:t>Url</a:t>
            </a:r>
            <a:r>
              <a:rPr lang="en-US" sz="3200" dirty="0">
                <a:latin typeface="Monotype Corsiva" panose="03010101010201010101" pitchFamily="66" charset="0"/>
                <a:cs typeface="Times New Roman" pitchFamily="18" charset="0"/>
              </a:rPr>
              <a:t> Link: </a:t>
            </a:r>
            <a:r>
              <a:rPr lang="en-IN" sz="3200" b="0" dirty="0">
                <a:solidFill>
                  <a:srgbClr val="FF0000"/>
                </a:solidFill>
                <a:effectLst/>
                <a:latin typeface="Monotype Corsiva" panose="03010101010201010101" pitchFamily="66" charset="0"/>
              </a:rPr>
              <a:t>style.css</a:t>
            </a:r>
          </a:p>
          <a:p>
            <a:r>
              <a:rPr lang="en-US" sz="3200" dirty="0">
                <a:latin typeface="Monotype Corsiva" panose="03010101010201010101" pitchFamily="66" charset="0"/>
                <a:cs typeface="Times New Roman" pitchFamily="18" charset="0"/>
              </a:rPr>
              <a:t>Image </a:t>
            </a:r>
            <a:r>
              <a:rPr lang="en-US" sz="3200" dirty="0" err="1">
                <a:latin typeface="Monotype Corsiva" panose="03010101010201010101" pitchFamily="66" charset="0"/>
                <a:cs typeface="Times New Roman" pitchFamily="18" charset="0"/>
              </a:rPr>
              <a:t>Url</a:t>
            </a:r>
            <a:r>
              <a:rPr lang="en-US" sz="3200" dirty="0">
                <a:latin typeface="Monotype Corsiva" panose="03010101010201010101" pitchFamily="66" charset="0"/>
                <a:cs typeface="Times New Roman" pitchFamily="18" charset="0"/>
              </a:rPr>
              <a:t> Link: </a:t>
            </a:r>
            <a:r>
              <a:rPr lang="en-IN" sz="3200" b="0" dirty="0">
                <a:solidFill>
                  <a:srgbClr val="FF0000"/>
                </a:solidFill>
                <a:effectLst/>
                <a:latin typeface="Monotype Corsiva" panose="03010101010201010101" pitchFamily="66" charset="0"/>
              </a:rPr>
              <a:t>ironman.jpg</a:t>
            </a:r>
          </a:p>
          <a:p>
            <a:r>
              <a:rPr lang="en-US" sz="3200" dirty="0">
                <a:latin typeface="Monotype Corsiva" panose="03010101010201010101" pitchFamily="66" charset="0"/>
                <a:cs typeface="Times New Roman" pitchFamily="18" charset="0"/>
              </a:rPr>
              <a:t>Image </a:t>
            </a:r>
            <a:r>
              <a:rPr lang="en-US" sz="3200" dirty="0" err="1">
                <a:latin typeface="Monotype Corsiva" panose="03010101010201010101" pitchFamily="66" charset="0"/>
                <a:cs typeface="Times New Roman" pitchFamily="18" charset="0"/>
              </a:rPr>
              <a:t>Url</a:t>
            </a:r>
            <a:r>
              <a:rPr lang="en-US" sz="3200" dirty="0">
                <a:latin typeface="Monotype Corsiva" panose="03010101010201010101" pitchFamily="66" charset="0"/>
                <a:cs typeface="Times New Roman" pitchFamily="18" charset="0"/>
              </a:rPr>
              <a:t> Link: </a:t>
            </a:r>
            <a:r>
              <a:rPr lang="en-IN" sz="3200" dirty="0">
                <a:solidFill>
                  <a:srgbClr val="FF0000"/>
                </a:solidFill>
                <a:latin typeface="Monotype Corsiva" panose="03010101010201010101" pitchFamily="66" charset="0"/>
                <a:cs typeface="Times New Roman" pitchFamily="18" charset="0"/>
              </a:rPr>
              <a:t>ironman1.jpg</a:t>
            </a:r>
            <a:endParaRPr lang="en-IN" sz="3200" b="0" dirty="0">
              <a:solidFill>
                <a:srgbClr val="FF0000"/>
              </a:solidFill>
              <a:effectLst/>
              <a:latin typeface="Monotype Corsiva" panose="03010101010201010101" pitchFamily="66" charset="0"/>
            </a:endParaRPr>
          </a:p>
          <a:p>
            <a:r>
              <a:rPr lang="en-US" sz="3200" dirty="0" err="1">
                <a:latin typeface="Monotype Corsiva" panose="03010101010201010101" pitchFamily="66" charset="0"/>
                <a:cs typeface="Times New Roman" pitchFamily="18" charset="0"/>
              </a:rPr>
              <a:t>Src</a:t>
            </a:r>
            <a:r>
              <a:rPr lang="en-US" sz="3200" dirty="0">
                <a:latin typeface="Monotype Corsiva" panose="03010101010201010101" pitchFamily="66" charset="0"/>
                <a:cs typeface="Times New Roman" pitchFamily="18" charset="0"/>
              </a:rPr>
              <a:t> </a:t>
            </a:r>
            <a:r>
              <a:rPr lang="en-US" sz="3200" dirty="0" err="1">
                <a:latin typeface="Monotype Corsiva" panose="03010101010201010101" pitchFamily="66" charset="0"/>
                <a:cs typeface="Times New Roman" pitchFamily="18" charset="0"/>
              </a:rPr>
              <a:t>Url</a:t>
            </a:r>
            <a:r>
              <a:rPr lang="en-US" sz="3200" dirty="0">
                <a:latin typeface="Monotype Corsiva" panose="03010101010201010101" pitchFamily="66" charset="0"/>
                <a:cs typeface="Times New Roman" pitchFamily="18" charset="0"/>
              </a:rPr>
              <a:t> Link: </a:t>
            </a:r>
            <a:r>
              <a:rPr lang="en-IN" sz="3200" dirty="0">
                <a:solidFill>
                  <a:srgbClr val="FF0000"/>
                </a:solidFill>
                <a:latin typeface="Monotype Corsiva" panose="03010101010201010101" pitchFamily="66" charset="0"/>
                <a:cs typeface="Times New Roman" pitchFamily="18" charset="0"/>
              </a:rPr>
              <a:t>Mongek-regular.ttf</a:t>
            </a:r>
            <a:endParaRPr lang="en-IN" sz="3200" b="0" dirty="0">
              <a:solidFill>
                <a:srgbClr val="FF0000"/>
              </a:solidFill>
              <a:effectLst/>
              <a:latin typeface="Monotype Corsiva" panose="03010101010201010101" pitchFamily="66" charset="0"/>
            </a:endParaRPr>
          </a:p>
          <a:p>
            <a:r>
              <a:rPr lang="en-US" sz="3200" dirty="0" err="1">
                <a:latin typeface="Monotype Corsiva" panose="03010101010201010101" pitchFamily="66" charset="0"/>
                <a:cs typeface="Times New Roman" pitchFamily="18" charset="0"/>
              </a:rPr>
              <a:t>Src</a:t>
            </a:r>
            <a:r>
              <a:rPr lang="en-US" sz="3200" dirty="0">
                <a:latin typeface="Monotype Corsiva" panose="03010101010201010101" pitchFamily="66" charset="0"/>
                <a:cs typeface="Times New Roman" pitchFamily="18" charset="0"/>
              </a:rPr>
              <a:t> </a:t>
            </a:r>
            <a:r>
              <a:rPr lang="en-US" sz="3200" dirty="0" err="1">
                <a:latin typeface="Monotype Corsiva" panose="03010101010201010101" pitchFamily="66" charset="0"/>
                <a:cs typeface="Times New Roman" pitchFamily="18" charset="0"/>
              </a:rPr>
              <a:t>Url</a:t>
            </a:r>
            <a:r>
              <a:rPr lang="en-US" sz="3200" dirty="0">
                <a:latin typeface="Monotype Corsiva" panose="03010101010201010101" pitchFamily="66" charset="0"/>
                <a:cs typeface="Times New Roman" pitchFamily="18" charset="0"/>
              </a:rPr>
              <a:t> Link: </a:t>
            </a:r>
            <a:r>
              <a:rPr lang="en-IN" sz="3200" dirty="0">
                <a:solidFill>
                  <a:srgbClr val="FF0000"/>
                </a:solidFill>
                <a:latin typeface="Monotype Corsiva" panose="03010101010201010101" pitchFamily="66" charset="0"/>
                <a:cs typeface="Times New Roman" pitchFamily="18" charset="0"/>
              </a:rPr>
              <a:t>KerneyScript_PERSONAL_USE_ONLY.otf</a:t>
            </a:r>
            <a:endParaRPr lang="en-IN" sz="3200" b="0" dirty="0">
              <a:solidFill>
                <a:srgbClr val="FF0000"/>
              </a:solidFill>
              <a:effectLst/>
              <a:latin typeface="Monotype Corsiva" panose="03010101010201010101" pitchFamily="66" charset="0"/>
            </a:endParaRPr>
          </a:p>
          <a:p>
            <a:r>
              <a:rPr lang="en-US" sz="3200" dirty="0" err="1">
                <a:latin typeface="Monotype Corsiva" panose="03010101010201010101" pitchFamily="66" charset="0"/>
                <a:cs typeface="Times New Roman" pitchFamily="18" charset="0"/>
              </a:rPr>
              <a:t>SrcUrl</a:t>
            </a:r>
            <a:r>
              <a:rPr lang="en-US" sz="3200" dirty="0">
                <a:latin typeface="Monotype Corsiva" panose="03010101010201010101" pitchFamily="66" charset="0"/>
                <a:cs typeface="Times New Roman" pitchFamily="18" charset="0"/>
              </a:rPr>
              <a:t> Link: </a:t>
            </a:r>
            <a:r>
              <a:rPr lang="en-IN" sz="3200" dirty="0">
                <a:solidFill>
                  <a:srgbClr val="FF0000"/>
                </a:solidFill>
                <a:latin typeface="Monotype Corsiva" panose="03010101010201010101" pitchFamily="66" charset="0"/>
                <a:cs typeface="Times New Roman" pitchFamily="18" charset="0"/>
              </a:rPr>
              <a:t>Keylock\ Fighter.ttf</a:t>
            </a:r>
            <a:endParaRPr lang="en-IN" sz="3200" b="0" dirty="0">
              <a:solidFill>
                <a:srgbClr val="FF0000"/>
              </a:solidFill>
              <a:effectLst/>
              <a:latin typeface="Monotype Corsiva" panose="03010101010201010101" pitchFamily="66" charset="0"/>
            </a:endParaRPr>
          </a:p>
          <a:p>
            <a:r>
              <a:rPr lang="en-US" sz="3200" dirty="0" err="1">
                <a:latin typeface="Monotype Corsiva" panose="03010101010201010101" pitchFamily="66" charset="0"/>
                <a:cs typeface="Times New Roman" pitchFamily="18" charset="0"/>
              </a:rPr>
              <a:t>Baground</a:t>
            </a:r>
            <a:r>
              <a:rPr lang="en-US" sz="3200" dirty="0">
                <a:latin typeface="Monotype Corsiva" panose="03010101010201010101" pitchFamily="66" charset="0"/>
                <a:cs typeface="Times New Roman" pitchFamily="18" charset="0"/>
              </a:rPr>
              <a:t> Image </a:t>
            </a:r>
            <a:r>
              <a:rPr lang="en-US" sz="3200" dirty="0" err="1">
                <a:latin typeface="Monotype Corsiva" panose="03010101010201010101" pitchFamily="66" charset="0"/>
                <a:cs typeface="Times New Roman" pitchFamily="18" charset="0"/>
              </a:rPr>
              <a:t>Url</a:t>
            </a:r>
            <a:r>
              <a:rPr lang="en-US" sz="3200" dirty="0">
                <a:latin typeface="Monotype Corsiva" panose="03010101010201010101" pitchFamily="66" charset="0"/>
                <a:cs typeface="Times New Roman" pitchFamily="18" charset="0"/>
              </a:rPr>
              <a:t> Link: </a:t>
            </a:r>
            <a:r>
              <a:rPr lang="en-IN" sz="3200" dirty="0">
                <a:solidFill>
                  <a:srgbClr val="FF0000"/>
                </a:solidFill>
                <a:latin typeface="Monotype Corsiva" panose="03010101010201010101" pitchFamily="66" charset="0"/>
                <a:cs typeface="Times New Roman" pitchFamily="18" charset="0"/>
              </a:rPr>
              <a:t>1109686.jpg</a:t>
            </a:r>
            <a:endParaRPr lang="en-IN" sz="3200" b="0" dirty="0">
              <a:solidFill>
                <a:srgbClr val="FF0000"/>
              </a:solidFill>
              <a:effectLst/>
              <a:latin typeface="Monotype Corsiva" panose="03010101010201010101" pitchFamily="66" charset="0"/>
            </a:endParaRPr>
          </a:p>
          <a:p>
            <a:r>
              <a:rPr lang="en-US" sz="3200" dirty="0" err="1">
                <a:latin typeface="Monotype Corsiva" panose="03010101010201010101" pitchFamily="66" charset="0"/>
                <a:cs typeface="Times New Roman" pitchFamily="18" charset="0"/>
              </a:rPr>
              <a:t>Baground</a:t>
            </a:r>
            <a:r>
              <a:rPr lang="en-US" sz="3200" dirty="0">
                <a:latin typeface="Monotype Corsiva" panose="03010101010201010101" pitchFamily="66" charset="0"/>
                <a:cs typeface="Times New Roman" pitchFamily="18" charset="0"/>
              </a:rPr>
              <a:t> Image </a:t>
            </a:r>
            <a:r>
              <a:rPr lang="en-US" sz="3200" dirty="0" err="1">
                <a:latin typeface="Monotype Corsiva" panose="03010101010201010101" pitchFamily="66" charset="0"/>
                <a:cs typeface="Times New Roman" pitchFamily="18" charset="0"/>
              </a:rPr>
              <a:t>Url</a:t>
            </a:r>
            <a:r>
              <a:rPr lang="en-US" sz="3200" dirty="0">
                <a:latin typeface="Monotype Corsiva" panose="03010101010201010101" pitchFamily="66" charset="0"/>
                <a:cs typeface="Times New Roman" pitchFamily="18" charset="0"/>
              </a:rPr>
              <a:t> Link: </a:t>
            </a:r>
            <a:r>
              <a:rPr lang="en-IN" sz="3200" dirty="0">
                <a:solidFill>
                  <a:srgbClr val="FF0000"/>
                </a:solidFill>
                <a:latin typeface="Monotype Corsiva" panose="03010101010201010101" pitchFamily="66" charset="0"/>
                <a:cs typeface="Times New Roman" pitchFamily="18" charset="0"/>
              </a:rPr>
              <a:t>valentin-salja-CLvkkjb-i3g-unsplash.jpg</a:t>
            </a:r>
          </a:p>
          <a:p>
            <a:r>
              <a:rPr lang="en-US" sz="3200" dirty="0" err="1">
                <a:latin typeface="Monotype Corsiva" panose="03010101010201010101" pitchFamily="66" charset="0"/>
                <a:cs typeface="Times New Roman" pitchFamily="18" charset="0"/>
              </a:rPr>
              <a:t>Baground</a:t>
            </a:r>
            <a:r>
              <a:rPr lang="en-US" sz="3200" dirty="0">
                <a:latin typeface="Monotype Corsiva" panose="03010101010201010101" pitchFamily="66" charset="0"/>
                <a:cs typeface="Times New Roman" pitchFamily="18" charset="0"/>
              </a:rPr>
              <a:t> Image </a:t>
            </a:r>
            <a:r>
              <a:rPr lang="en-US" sz="3200" dirty="0" err="1">
                <a:latin typeface="Monotype Corsiva" panose="03010101010201010101" pitchFamily="66" charset="0"/>
                <a:cs typeface="Times New Roman" pitchFamily="18" charset="0"/>
              </a:rPr>
              <a:t>Url</a:t>
            </a:r>
            <a:r>
              <a:rPr lang="en-US" sz="3200" dirty="0">
                <a:latin typeface="Monotype Corsiva" panose="03010101010201010101" pitchFamily="66" charset="0"/>
                <a:cs typeface="Times New Roman" pitchFamily="18" charset="0"/>
              </a:rPr>
              <a:t> Link: </a:t>
            </a:r>
            <a:r>
              <a:rPr lang="en-IN" sz="3200" dirty="0">
                <a:solidFill>
                  <a:srgbClr val="FF0000"/>
                </a:solidFill>
                <a:latin typeface="Monotype Corsiva" panose="03010101010201010101" pitchFamily="66" charset="0"/>
                <a:cs typeface="Times New Roman" pitchFamily="18" charset="0"/>
              </a:rPr>
              <a:t>marvel.jpg</a:t>
            </a:r>
            <a:endParaRPr lang="en-IN" sz="3200" b="0" dirty="0">
              <a:solidFill>
                <a:srgbClr val="FF0000"/>
              </a:solidFill>
              <a:effectLst/>
              <a:latin typeface="Monotype Corsiva" panose="03010101010201010101" pitchFamily="66" charset="0"/>
            </a:endParaRPr>
          </a:p>
        </p:txBody>
      </p:sp>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58F7F535-72AA-8CA6-E802-EE4D0F86B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75" y="1248678"/>
            <a:ext cx="6167874" cy="5400600"/>
          </a:xfrm>
          <a:prstGeom prst="rect">
            <a:avLst/>
          </a:prstGeom>
        </p:spPr>
      </p:pic>
      <p:pic>
        <p:nvPicPr>
          <p:cNvPr id="6" name="Picture 5">
            <a:extLst>
              <a:ext uri="{FF2B5EF4-FFF2-40B4-BE49-F238E27FC236}">
                <a16:creationId xmlns:a16="http://schemas.microsoft.com/office/drawing/2014/main" id="{BCC0A093-61B2-67B6-1CF6-5FEBDEF414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8521" y="2746492"/>
            <a:ext cx="2539904" cy="2404972"/>
          </a:xfrm>
          <a:prstGeom prst="rect">
            <a:avLst/>
          </a:prstGeom>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Algerian" panose="04020705040A02060702" pitchFamily="82" charset="0"/>
                <a:cs typeface="Times New Roman" pitchFamily="18" charset="0"/>
              </a:rPr>
              <a:t>Table of Contents</a:t>
            </a:r>
            <a:endParaRPr lang="en-US" b="1" dirty="0">
              <a:latin typeface="Algerian" panose="04020705040A02060702" pitchFamily="82" charset="0"/>
              <a:cs typeface="Times New Roman" pitchFamily="18" charset="0"/>
            </a:endParaRPr>
          </a:p>
        </p:txBody>
      </p:sp>
      <p:sp>
        <p:nvSpPr>
          <p:cNvPr id="3" name="TextBox 2"/>
          <p:cNvSpPr txBox="1"/>
          <p:nvPr/>
        </p:nvSpPr>
        <p:spPr>
          <a:xfrm>
            <a:off x="323528" y="980728"/>
            <a:ext cx="6912768" cy="4401205"/>
          </a:xfrm>
          <a:prstGeom prst="rect">
            <a:avLst/>
          </a:prstGeom>
          <a:noFill/>
        </p:spPr>
        <p:txBody>
          <a:bodyPr wrap="square" rtlCol="0">
            <a:spAutoFit/>
          </a:bodyPr>
          <a:lstStyle/>
          <a:p>
            <a:pPr>
              <a:buFont typeface="Arial" pitchFamily="34" charset="0"/>
              <a:buChar char="•"/>
            </a:pPr>
            <a:r>
              <a:rPr lang="en-US" sz="2800" dirty="0">
                <a:latin typeface="Bodoni MT" panose="02070603080606020203" pitchFamily="18" charset="0"/>
                <a:cs typeface="Times New Roman" pitchFamily="18" charset="0"/>
              </a:rPr>
              <a:t>Introduction</a:t>
            </a:r>
          </a:p>
          <a:p>
            <a:pPr>
              <a:buFont typeface="Arial" pitchFamily="34" charset="0"/>
              <a:buChar char="•"/>
            </a:pPr>
            <a:r>
              <a:rPr lang="en-US" sz="2800" dirty="0">
                <a:latin typeface="Bodoni MT" panose="02070603080606020203" pitchFamily="18" charset="0"/>
                <a:cs typeface="Times New Roman" pitchFamily="18" charset="0"/>
              </a:rPr>
              <a:t>Problem Statement</a:t>
            </a:r>
          </a:p>
          <a:p>
            <a:pPr>
              <a:buFont typeface="Arial" pitchFamily="34" charset="0"/>
              <a:buChar char="•"/>
            </a:pPr>
            <a:r>
              <a:rPr lang="en-US" sz="2800" dirty="0">
                <a:latin typeface="Bodoni MT" panose="02070603080606020203" pitchFamily="18" charset="0"/>
                <a:cs typeface="Times New Roman" pitchFamily="18" charset="0"/>
              </a:rPr>
              <a:t>Technical Details</a:t>
            </a:r>
          </a:p>
          <a:p>
            <a:pPr>
              <a:buFont typeface="Arial" pitchFamily="34" charset="0"/>
              <a:buChar char="•"/>
            </a:pPr>
            <a:r>
              <a:rPr lang="en-US" sz="2800" dirty="0">
                <a:latin typeface="Bodoni MT" panose="02070603080606020203" pitchFamily="18" charset="0"/>
                <a:cs typeface="Times New Roman" pitchFamily="18" charset="0"/>
              </a:rPr>
              <a:t>Key Features </a:t>
            </a:r>
          </a:p>
          <a:p>
            <a:pPr>
              <a:buFont typeface="Arial" pitchFamily="34" charset="0"/>
              <a:buChar char="•"/>
            </a:pPr>
            <a:r>
              <a:rPr lang="en-US" sz="2800" dirty="0">
                <a:latin typeface="Bodoni MT" panose="02070603080606020203" pitchFamily="18" charset="0"/>
                <a:cs typeface="Times New Roman" pitchFamily="18" charset="0"/>
              </a:rPr>
              <a:t>Project Highlights</a:t>
            </a:r>
          </a:p>
          <a:p>
            <a:pPr>
              <a:buFont typeface="Arial" pitchFamily="34" charset="0"/>
              <a:buChar char="•"/>
            </a:pPr>
            <a:r>
              <a:rPr lang="en-US" sz="2800" dirty="0">
                <a:latin typeface="Bodoni MT" panose="02070603080606020203" pitchFamily="18" charset="0"/>
                <a:cs typeface="Times New Roman" pitchFamily="18" charset="0"/>
              </a:rPr>
              <a:t>Bonus Feature(optional)</a:t>
            </a:r>
          </a:p>
          <a:p>
            <a:pPr>
              <a:buFont typeface="Arial" pitchFamily="34" charset="0"/>
              <a:buChar char="•"/>
            </a:pPr>
            <a:r>
              <a:rPr lang="en-US" sz="2800" dirty="0">
                <a:latin typeface="Bodoni MT" panose="02070603080606020203" pitchFamily="18" charset="0"/>
                <a:cs typeface="Times New Roman" pitchFamily="18" charset="0"/>
              </a:rPr>
              <a:t>Conclusion</a:t>
            </a:r>
          </a:p>
          <a:p>
            <a:pPr>
              <a:buFont typeface="Arial" pitchFamily="34" charset="0"/>
              <a:buChar char="•"/>
            </a:pPr>
            <a:r>
              <a:rPr lang="en-US" sz="2800" dirty="0">
                <a:latin typeface="Bodoni MT" panose="02070603080606020203"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Algerian" panose="04020705040A02060702" pitchFamily="82" charset="0"/>
                <a:cs typeface="Times New Roman" pitchFamily="18" charset="0"/>
              </a:rPr>
              <a:t>Introduction</a:t>
            </a:r>
          </a:p>
        </p:txBody>
      </p:sp>
      <p:sp>
        <p:nvSpPr>
          <p:cNvPr id="4" name="TextBox 3">
            <a:extLst>
              <a:ext uri="{FF2B5EF4-FFF2-40B4-BE49-F238E27FC236}">
                <a16:creationId xmlns:a16="http://schemas.microsoft.com/office/drawing/2014/main" id="{7E2FC95F-D0DE-A8AA-6AA8-0D59FE2E35E7}"/>
              </a:ext>
            </a:extLst>
          </p:cNvPr>
          <p:cNvSpPr txBox="1"/>
          <p:nvPr/>
        </p:nvSpPr>
        <p:spPr>
          <a:xfrm>
            <a:off x="2627784" y="1484784"/>
            <a:ext cx="3593362" cy="707886"/>
          </a:xfrm>
          <a:prstGeom prst="rect">
            <a:avLst/>
          </a:prstGeom>
          <a:noFill/>
        </p:spPr>
        <p:txBody>
          <a:bodyPr wrap="square" rtlCol="0">
            <a:spAutoFit/>
          </a:bodyPr>
          <a:lstStyle/>
          <a:p>
            <a:r>
              <a:rPr lang="en-US" sz="4000" dirty="0">
                <a:solidFill>
                  <a:srgbClr val="FF0000"/>
                </a:solidFill>
                <a:latin typeface="Monotype Corsiva" panose="03010101010201010101" pitchFamily="66" charset="0"/>
              </a:rPr>
              <a:t>Robert Downey jr.</a:t>
            </a:r>
            <a:endParaRPr lang="en-IN" sz="4000" dirty="0">
              <a:solidFill>
                <a:srgbClr val="FF0000"/>
              </a:solidFill>
              <a:latin typeface="Monotype Corsiva" panose="03010101010201010101" pitchFamily="66" charset="0"/>
            </a:endParaRPr>
          </a:p>
        </p:txBody>
      </p:sp>
      <p:sp>
        <p:nvSpPr>
          <p:cNvPr id="5" name="TextBox 4">
            <a:extLst>
              <a:ext uri="{FF2B5EF4-FFF2-40B4-BE49-F238E27FC236}">
                <a16:creationId xmlns:a16="http://schemas.microsoft.com/office/drawing/2014/main" id="{22813602-D9AA-4269-2D1B-971DC2EF5DBB}"/>
              </a:ext>
            </a:extLst>
          </p:cNvPr>
          <p:cNvSpPr txBox="1"/>
          <p:nvPr/>
        </p:nvSpPr>
        <p:spPr>
          <a:xfrm>
            <a:off x="2267744" y="859359"/>
            <a:ext cx="5040560" cy="769441"/>
          </a:xfrm>
          <a:prstGeom prst="rect">
            <a:avLst/>
          </a:prstGeom>
          <a:noFill/>
        </p:spPr>
        <p:txBody>
          <a:bodyPr wrap="square" rtlCol="0">
            <a:spAutoFit/>
          </a:bodyPr>
          <a:lstStyle/>
          <a:p>
            <a:r>
              <a:rPr lang="en-US" sz="4400" dirty="0">
                <a:solidFill>
                  <a:schemeClr val="tx2">
                    <a:lumMod val="75000"/>
                  </a:schemeClr>
                </a:solidFill>
                <a:latin typeface="Algerian" panose="04020705040A02060702" pitchFamily="82" charset="0"/>
              </a:rPr>
              <a:t>Tribute Page:</a:t>
            </a:r>
            <a:endParaRPr lang="en-IN" sz="4400" dirty="0">
              <a:solidFill>
                <a:schemeClr val="tx2">
                  <a:lumMod val="75000"/>
                </a:schemeClr>
              </a:solidFill>
              <a:latin typeface="Algerian" panose="04020705040A02060702" pitchFamily="82" charset="0"/>
            </a:endParaRPr>
          </a:p>
        </p:txBody>
      </p:sp>
      <p:sp>
        <p:nvSpPr>
          <p:cNvPr id="6" name="TextBox 5">
            <a:extLst>
              <a:ext uri="{FF2B5EF4-FFF2-40B4-BE49-F238E27FC236}">
                <a16:creationId xmlns:a16="http://schemas.microsoft.com/office/drawing/2014/main" id="{35856119-BD29-544B-26C6-139A680D069E}"/>
              </a:ext>
            </a:extLst>
          </p:cNvPr>
          <p:cNvSpPr txBox="1"/>
          <p:nvPr/>
        </p:nvSpPr>
        <p:spPr>
          <a:xfrm>
            <a:off x="107504" y="2175643"/>
            <a:ext cx="8928992" cy="4524315"/>
          </a:xfrm>
          <a:prstGeom prst="rect">
            <a:avLst/>
          </a:prstGeom>
          <a:noFill/>
        </p:spPr>
        <p:txBody>
          <a:bodyPr wrap="square" rtlCol="0">
            <a:spAutoFit/>
          </a:bodyPr>
          <a:lstStyle/>
          <a:p>
            <a:r>
              <a:rPr lang="en-US" b="1" u="sng" dirty="0">
                <a:latin typeface="Bodoni MT" panose="02070603080606020203" pitchFamily="18" charset="0"/>
              </a:rPr>
              <a:t>Purpose:</a:t>
            </a:r>
            <a:r>
              <a:rPr lang="en-US" b="1" dirty="0">
                <a:latin typeface="Bodoni MT" panose="02070603080606020203" pitchFamily="18" charset="0"/>
              </a:rPr>
              <a:t> </a:t>
            </a:r>
            <a:r>
              <a:rPr lang="en-US" dirty="0">
                <a:solidFill>
                  <a:schemeClr val="tx2">
                    <a:lumMod val="75000"/>
                  </a:schemeClr>
                </a:solidFill>
                <a:latin typeface="Monotype Corsiva" panose="03010101010201010101" pitchFamily="66" charset="0"/>
              </a:rPr>
              <a:t>A tribute page on Robert Downey Jr. would serve to honor and celebrate the life, career, and achievements of this talented actor and filmmaker. Downey Jr. has had a long and varied career in Hollywood, and has overcome personal struggles and setbacks to become one of the most beloved and respected actors of his generation.</a:t>
            </a:r>
          </a:p>
          <a:p>
            <a:pPr marL="285750" indent="-285750">
              <a:buFont typeface="Arial" panose="020B0604020202020204" pitchFamily="34" charset="0"/>
              <a:buChar char="•"/>
            </a:pPr>
            <a:r>
              <a:rPr lang="en-US" dirty="0">
                <a:solidFill>
                  <a:schemeClr val="tx2">
                    <a:lumMod val="75000"/>
                  </a:schemeClr>
                </a:solidFill>
                <a:latin typeface="Monotype Corsiva" panose="03010101010201010101" pitchFamily="66" charset="0"/>
              </a:rPr>
              <a:t>Celebrate His Career</a:t>
            </a:r>
          </a:p>
          <a:p>
            <a:pPr marL="285750" indent="-285750">
              <a:buFont typeface="Arial" panose="020B0604020202020204" pitchFamily="34" charset="0"/>
              <a:buChar char="•"/>
            </a:pPr>
            <a:r>
              <a:rPr lang="en-US" dirty="0">
                <a:solidFill>
                  <a:schemeClr val="tx2">
                    <a:lumMod val="75000"/>
                  </a:schemeClr>
                </a:solidFill>
                <a:latin typeface="Monotype Corsiva" panose="03010101010201010101" pitchFamily="66" charset="0"/>
              </a:rPr>
              <a:t>Recoginze his talent</a:t>
            </a:r>
          </a:p>
          <a:p>
            <a:pPr marL="285750" indent="-285750">
              <a:buFont typeface="Arial" panose="020B0604020202020204" pitchFamily="34" charset="0"/>
              <a:buChar char="•"/>
            </a:pPr>
            <a:r>
              <a:rPr lang="en-US" dirty="0">
                <a:solidFill>
                  <a:schemeClr val="tx2">
                    <a:lumMod val="75000"/>
                  </a:schemeClr>
                </a:solidFill>
                <a:latin typeface="Monotype Corsiva" panose="03010101010201010101" pitchFamily="66" charset="0"/>
              </a:rPr>
              <a:t>Commomorate his personal struggles</a:t>
            </a:r>
          </a:p>
          <a:p>
            <a:endParaRPr lang="en-US" dirty="0">
              <a:latin typeface="Monotype Corsiva" panose="03010101010201010101" pitchFamily="66" charset="0"/>
            </a:endParaRPr>
          </a:p>
          <a:p>
            <a:r>
              <a:rPr lang="en-US" b="1" u="sng" dirty="0">
                <a:latin typeface="Bodoni MT" panose="02070603080606020203" pitchFamily="18" charset="0"/>
              </a:rPr>
              <a:t>Goal:</a:t>
            </a:r>
            <a:r>
              <a:rPr lang="en-US" b="1" dirty="0">
                <a:latin typeface="Bodoni MT" panose="02070603080606020203" pitchFamily="18" charset="0"/>
              </a:rPr>
              <a:t> </a:t>
            </a:r>
            <a:r>
              <a:rPr lang="en-US" dirty="0">
                <a:solidFill>
                  <a:srgbClr val="00B050"/>
                </a:solidFill>
                <a:latin typeface="Monotype Corsiva" panose="03010101010201010101" pitchFamily="66" charset="0"/>
              </a:rPr>
              <a:t>The goal of a tribute page on Robert Downey Jr. would be to create a fitting tribute to this accomplished actor and filmmaker. The page would aim to inform and inspire visitors, while celebrating Downey Jr.'s life, career, and achievements. Here are some specific goals that a tribute page on Robert Downey Jr. could aim to achieve:</a:t>
            </a:r>
          </a:p>
          <a:p>
            <a:pPr marL="285750" indent="-285750">
              <a:buFont typeface="Wingdings" panose="05000000000000000000" pitchFamily="2" charset="2"/>
              <a:buChar char="§"/>
            </a:pPr>
            <a:r>
              <a:rPr lang="en-US" dirty="0">
                <a:solidFill>
                  <a:srgbClr val="00B050"/>
                </a:solidFill>
                <a:latin typeface="Monotype Corsiva" panose="03010101010201010101" pitchFamily="66" charset="0"/>
              </a:rPr>
              <a:t>Provide biographical information</a:t>
            </a:r>
          </a:p>
          <a:p>
            <a:pPr marL="285750" indent="-285750">
              <a:buFont typeface="Wingdings" panose="05000000000000000000" pitchFamily="2" charset="2"/>
              <a:buChar char="§"/>
            </a:pPr>
            <a:r>
              <a:rPr lang="en-US" dirty="0">
                <a:solidFill>
                  <a:srgbClr val="00B050"/>
                </a:solidFill>
                <a:latin typeface="Monotype Corsiva" panose="03010101010201010101" pitchFamily="66" charset="0"/>
              </a:rPr>
              <a:t>Celebrate his contributions</a:t>
            </a:r>
          </a:p>
          <a:p>
            <a:pPr marL="285750" indent="-285750">
              <a:buFont typeface="Wingdings" panose="05000000000000000000" pitchFamily="2" charset="2"/>
              <a:buChar char="§"/>
            </a:pPr>
            <a:r>
              <a:rPr lang="en-US" dirty="0">
                <a:solidFill>
                  <a:srgbClr val="00B050"/>
                </a:solidFill>
                <a:latin typeface="Monotype Corsiva" panose="03010101010201010101" pitchFamily="66" charset="0"/>
              </a:rPr>
              <a:t>Inspire visitors</a:t>
            </a:r>
          </a:p>
          <a:p>
            <a:pPr marL="285750" indent="-285750">
              <a:buFont typeface="Wingdings" panose="05000000000000000000" pitchFamily="2" charset="2"/>
              <a:buChar char="§"/>
            </a:pPr>
            <a:r>
              <a:rPr lang="en-US" dirty="0">
                <a:solidFill>
                  <a:srgbClr val="00B050"/>
                </a:solidFill>
                <a:latin typeface="Monotype Corsiva" panose="03010101010201010101" pitchFamily="66" charset="0"/>
              </a:rPr>
              <a:t>Encourage engagement</a:t>
            </a: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Algerian" panose="04020705040A02060702" pitchFamily="82" charset="0"/>
                <a:cs typeface="Times New Roman" pitchFamily="18" charset="0"/>
              </a:rPr>
              <a:t>Problem Statement</a:t>
            </a:r>
          </a:p>
        </p:txBody>
      </p:sp>
      <p:sp>
        <p:nvSpPr>
          <p:cNvPr id="3" name="Rectangle 2"/>
          <p:cNvSpPr/>
          <p:nvPr/>
        </p:nvSpPr>
        <p:spPr>
          <a:xfrm>
            <a:off x="0" y="965041"/>
            <a:ext cx="9108504" cy="5355312"/>
          </a:xfrm>
          <a:prstGeom prst="rect">
            <a:avLst/>
          </a:prstGeom>
        </p:spPr>
        <p:txBody>
          <a:bodyPr wrap="square">
            <a:spAutoFit/>
          </a:bodyPr>
          <a:lstStyle/>
          <a:p>
            <a:r>
              <a:rPr lang="en-US" u="sng" dirty="0">
                <a:latin typeface="Bodoni MT" panose="02070603080606020203" pitchFamily="18" charset="0"/>
                <a:cs typeface="Times New Roman" pitchFamily="18" charset="0"/>
              </a:rPr>
              <a:t>Aim</a:t>
            </a:r>
            <a:r>
              <a:rPr lang="en-US" dirty="0">
                <a:latin typeface="Bodoni MT" panose="02070603080606020203" pitchFamily="18" charset="0"/>
                <a:cs typeface="Times New Roman" pitchFamily="18" charset="0"/>
              </a:rPr>
              <a:t>: </a:t>
            </a:r>
            <a:r>
              <a:rPr lang="en-US" dirty="0">
                <a:solidFill>
                  <a:schemeClr val="accent4">
                    <a:lumMod val="75000"/>
                  </a:schemeClr>
                </a:solidFill>
                <a:latin typeface="Monotype Corsiva" panose="03010101010201010101" pitchFamily="66" charset="0"/>
                <a:cs typeface="Times New Roman" pitchFamily="18" charset="0"/>
              </a:rPr>
              <a:t>Robert Downey jr. aims to celebrate the life and achievements of the popular American actor and producer. It aims to showcase his early </a:t>
            </a:r>
            <a:r>
              <a:rPr lang="en-US" dirty="0" err="1">
                <a:solidFill>
                  <a:schemeClr val="accent4">
                    <a:lumMod val="75000"/>
                  </a:schemeClr>
                </a:solidFill>
                <a:latin typeface="Monotype Corsiva" panose="03010101010201010101" pitchFamily="66" charset="0"/>
                <a:cs typeface="Times New Roman" pitchFamily="18" charset="0"/>
              </a:rPr>
              <a:t>beginings</a:t>
            </a:r>
            <a:r>
              <a:rPr lang="en-US" dirty="0">
                <a:solidFill>
                  <a:schemeClr val="accent4">
                    <a:lumMod val="75000"/>
                  </a:schemeClr>
                </a:solidFill>
                <a:latin typeface="Monotype Corsiva" panose="03010101010201010101" pitchFamily="66" charset="0"/>
                <a:cs typeface="Times New Roman" pitchFamily="18" charset="0"/>
              </a:rPr>
              <a:t> as a child actor , his struggles with addiction , and his triumphant return to the limelight. The tribute page also aims to highlight his iconic roles in various movies and TV shows, his contributions to the Marvel  Cinematic Universe, and his philanthropic work. </a:t>
            </a:r>
          </a:p>
          <a:p>
            <a:endParaRPr lang="en-US" dirty="0">
              <a:solidFill>
                <a:schemeClr val="accent4">
                  <a:lumMod val="75000"/>
                </a:schemeClr>
              </a:solidFill>
              <a:latin typeface="Monotype Corsiva" panose="03010101010201010101" pitchFamily="66" charset="0"/>
              <a:cs typeface="Times New Roman" pitchFamily="18" charset="0"/>
            </a:endParaRPr>
          </a:p>
          <a:p>
            <a:r>
              <a:rPr lang="en-US" u="sng" dirty="0" err="1">
                <a:latin typeface="Bodoni MT" panose="02070603080606020203" pitchFamily="18" charset="0"/>
                <a:cs typeface="Times New Roman" pitchFamily="18" charset="0"/>
              </a:rPr>
              <a:t>Baground</a:t>
            </a:r>
            <a:r>
              <a:rPr lang="en-US" u="sng" dirty="0">
                <a:latin typeface="Bodoni MT" panose="02070603080606020203" pitchFamily="18" charset="0"/>
                <a:cs typeface="Times New Roman" pitchFamily="18" charset="0"/>
              </a:rPr>
              <a:t> Information</a:t>
            </a:r>
            <a:r>
              <a:rPr lang="en-US" dirty="0">
                <a:latin typeface="Monotype Corsiva" panose="03010101010201010101" pitchFamily="66" charset="0"/>
                <a:cs typeface="Times New Roman" pitchFamily="18" charset="0"/>
              </a:rPr>
              <a:t>: </a:t>
            </a:r>
            <a:r>
              <a:rPr lang="en-US" dirty="0">
                <a:solidFill>
                  <a:schemeClr val="accent5"/>
                </a:solidFill>
                <a:latin typeface="Monotype Corsiva" panose="03010101010201010101" pitchFamily="66" charset="0"/>
                <a:cs typeface="Times New Roman" pitchFamily="18" charset="0"/>
              </a:rPr>
              <a:t>The section aims to give readers a basic understanding of Robert Downey Jr's background, including his early life, family, and education. It aims to provide an overview of his acting career, from his early days as a child actor to his breakout roles in the 1980s and 1990s. The section may also touch on his personal struggles with addiction and legal troubles, which impacted his </a:t>
            </a:r>
            <a:r>
              <a:rPr lang="en-US" dirty="0" err="1">
                <a:solidFill>
                  <a:schemeClr val="accent5"/>
                </a:solidFill>
                <a:latin typeface="Monotype Corsiva" panose="03010101010201010101" pitchFamily="66" charset="0"/>
                <a:cs typeface="Times New Roman" pitchFamily="18" charset="0"/>
              </a:rPr>
              <a:t>career.The</a:t>
            </a:r>
            <a:r>
              <a:rPr lang="en-US" dirty="0">
                <a:solidFill>
                  <a:schemeClr val="accent5"/>
                </a:solidFill>
                <a:latin typeface="Monotype Corsiva" panose="03010101010201010101" pitchFamily="66" charset="0"/>
                <a:cs typeface="Times New Roman" pitchFamily="18" charset="0"/>
              </a:rPr>
              <a:t> problem statement of this section is to give readers a clear and concise introduction to Robert Downey Jr's life and career, laying the groundwork for the more detailed information to come in the rest of the tribute page. By providing this background information, readers will have a better understanding of who Robert Downey Jr is, what he has accomplished, and why he is being honored with a tribute page.</a:t>
            </a:r>
          </a:p>
          <a:p>
            <a:endParaRPr lang="en-US" dirty="0">
              <a:solidFill>
                <a:schemeClr val="accent5"/>
              </a:solidFill>
              <a:latin typeface="Monotype Corsiva" panose="03010101010201010101" pitchFamily="66" charset="0"/>
              <a:cs typeface="Times New Roman" pitchFamily="18" charset="0"/>
            </a:endParaRPr>
          </a:p>
          <a:p>
            <a:r>
              <a:rPr lang="en-US" u="sng" dirty="0">
                <a:latin typeface="Bodoni MT" panose="02070603080606020203" pitchFamily="18" charset="0"/>
                <a:cs typeface="Times New Roman" pitchFamily="18" charset="0"/>
              </a:rPr>
              <a:t>Research</a:t>
            </a:r>
            <a:r>
              <a:rPr lang="en-US" dirty="0">
                <a:latin typeface="Bodoni MT" panose="02070603080606020203" pitchFamily="18" charset="0"/>
                <a:cs typeface="Times New Roman" pitchFamily="18" charset="0"/>
              </a:rPr>
              <a:t>: </a:t>
            </a:r>
            <a:r>
              <a:rPr lang="en-US" dirty="0">
                <a:solidFill>
                  <a:srgbClr val="FFC000"/>
                </a:solidFill>
                <a:latin typeface="Monotype Corsiva" panose="03010101010201010101" pitchFamily="66" charset="0"/>
                <a:cs typeface="Times New Roman" pitchFamily="18" charset="0"/>
              </a:rPr>
              <a:t>The research section may also delve into his personal life, including his marriage and children, as well as his philanthropic </a:t>
            </a:r>
            <a:r>
              <a:rPr lang="en-US" dirty="0" err="1">
                <a:solidFill>
                  <a:srgbClr val="FFC000"/>
                </a:solidFill>
                <a:latin typeface="Monotype Corsiva" panose="03010101010201010101" pitchFamily="66" charset="0"/>
                <a:cs typeface="Times New Roman" pitchFamily="18" charset="0"/>
              </a:rPr>
              <a:t>work.this</a:t>
            </a:r>
            <a:r>
              <a:rPr lang="en-US" dirty="0">
                <a:solidFill>
                  <a:srgbClr val="FFC000"/>
                </a:solidFill>
                <a:latin typeface="Monotype Corsiva" panose="03010101010201010101" pitchFamily="66" charset="0"/>
                <a:cs typeface="Times New Roman" pitchFamily="18" charset="0"/>
              </a:rPr>
              <a:t> section is to present the information in an organized and easy-to-read manner, using credible sources such as interviews, articles, and biographies. By conducting thorough research, the tribute page can provide readers with an in-depth understanding of Robert Downey Jr's life and career, showcasing his achievements and impact on the entertainment industry.</a:t>
            </a: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Algerian" panose="04020705040A02060702" pitchFamily="82" charset="0"/>
                <a:cs typeface="Times New Roman" pitchFamily="18" charset="0"/>
              </a:rPr>
              <a:t>Technical Details</a:t>
            </a:r>
          </a:p>
        </p:txBody>
      </p:sp>
      <p:sp>
        <p:nvSpPr>
          <p:cNvPr id="3" name="Rectangle 2"/>
          <p:cNvSpPr/>
          <p:nvPr/>
        </p:nvSpPr>
        <p:spPr>
          <a:xfrm>
            <a:off x="107504" y="1124744"/>
            <a:ext cx="8928992" cy="1138773"/>
          </a:xfrm>
          <a:prstGeom prst="rect">
            <a:avLst/>
          </a:prstGeom>
        </p:spPr>
        <p:txBody>
          <a:bodyPr wrap="square">
            <a:spAutoFit/>
          </a:bodyPr>
          <a:lstStyle/>
          <a:p>
            <a:r>
              <a:rPr lang="en-US" sz="3200" dirty="0">
                <a:solidFill>
                  <a:srgbClr val="002060"/>
                </a:solidFill>
                <a:latin typeface="Bodoni MT" panose="02070603080606020203" pitchFamily="18" charset="0"/>
                <a:cs typeface="Times New Roman" pitchFamily="18" charset="0"/>
              </a:rPr>
              <a:t>Html And CSS:</a:t>
            </a:r>
          </a:p>
          <a:p>
            <a:r>
              <a:rPr lang="en-US" sz="3600" dirty="0">
                <a:solidFill>
                  <a:srgbClr val="C00000"/>
                </a:solidFill>
                <a:latin typeface="Monotype Corsiva" panose="03010101010201010101" pitchFamily="66" charset="0"/>
                <a:cs typeface="Times New Roman" pitchFamily="18" charset="0"/>
              </a:rPr>
              <a:t>We use html and </a:t>
            </a:r>
            <a:r>
              <a:rPr lang="en-US" sz="3600" dirty="0" err="1">
                <a:solidFill>
                  <a:srgbClr val="C00000"/>
                </a:solidFill>
                <a:latin typeface="Monotype Corsiva" panose="03010101010201010101" pitchFamily="66" charset="0"/>
                <a:cs typeface="Times New Roman" pitchFamily="18" charset="0"/>
              </a:rPr>
              <a:t>css</a:t>
            </a:r>
            <a:r>
              <a:rPr lang="en-US" sz="3600" dirty="0">
                <a:solidFill>
                  <a:srgbClr val="C00000"/>
                </a:solidFill>
                <a:latin typeface="Monotype Corsiva" panose="03010101010201010101" pitchFamily="66" charset="0"/>
                <a:cs typeface="Times New Roman" pitchFamily="18" charset="0"/>
              </a:rPr>
              <a:t> only to design our website</a:t>
            </a: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Algerian" panose="04020705040A02060702" pitchFamily="82" charset="0"/>
                <a:cs typeface="Times New Roman" pitchFamily="18" charset="0"/>
              </a:rPr>
              <a:t>Key Features</a:t>
            </a:r>
          </a:p>
        </p:txBody>
      </p:sp>
      <p:sp>
        <p:nvSpPr>
          <p:cNvPr id="3" name="Rectangle 2"/>
          <p:cNvSpPr/>
          <p:nvPr/>
        </p:nvSpPr>
        <p:spPr>
          <a:xfrm>
            <a:off x="107504" y="1124744"/>
            <a:ext cx="8568953" cy="5324535"/>
          </a:xfrm>
          <a:prstGeom prst="rect">
            <a:avLst/>
          </a:prstGeom>
        </p:spPr>
        <p:txBody>
          <a:bodyPr wrap="square">
            <a:spAutoFit/>
          </a:bodyPr>
          <a:lstStyle/>
          <a:p>
            <a:r>
              <a:rPr lang="en-US" sz="2000" b="1" u="sng" dirty="0">
                <a:latin typeface="Bodoni MT" panose="02070603080606020203" pitchFamily="18" charset="0"/>
                <a:cs typeface="Times New Roman" pitchFamily="18" charset="0"/>
              </a:rPr>
              <a:t>Introduction</a:t>
            </a:r>
            <a:r>
              <a:rPr lang="en-US" sz="2000" dirty="0">
                <a:latin typeface="Bodoni MT" panose="02070603080606020203" pitchFamily="18" charset="0"/>
                <a:cs typeface="Times New Roman" pitchFamily="18" charset="0"/>
              </a:rPr>
              <a:t>:</a:t>
            </a:r>
          </a:p>
          <a:p>
            <a:pPr marL="285750" indent="-285750">
              <a:buFont typeface="Wingdings" panose="05000000000000000000" pitchFamily="2" charset="2"/>
              <a:buChar char="Ø"/>
            </a:pPr>
            <a:r>
              <a:rPr lang="en-US" sz="2000" dirty="0">
                <a:latin typeface="Bodoni MT" panose="02070603080606020203" pitchFamily="18" charset="0"/>
                <a:cs typeface="Times New Roman" pitchFamily="18" charset="0"/>
              </a:rPr>
              <a:t> </a:t>
            </a:r>
            <a:r>
              <a:rPr lang="en-US" sz="2000" dirty="0">
                <a:latin typeface="Monotype Corsiva" panose="03010101010201010101" pitchFamily="66" charset="0"/>
                <a:cs typeface="Times New Roman" pitchFamily="18" charset="0"/>
              </a:rPr>
              <a:t>An introductory section that provides a brief overview of Robert Downey Jr's life, career, and why he is being honored with a tribute page.</a:t>
            </a:r>
          </a:p>
          <a:p>
            <a:pPr marL="285750" indent="-285750">
              <a:buFont typeface="Wingdings" panose="05000000000000000000" pitchFamily="2" charset="2"/>
              <a:buChar char="Ø"/>
            </a:pPr>
            <a:r>
              <a:rPr lang="en-US" sz="2000" dirty="0">
                <a:latin typeface="Monotype Corsiva" panose="03010101010201010101" pitchFamily="66" charset="0"/>
                <a:cs typeface="Times New Roman" pitchFamily="18" charset="0"/>
              </a:rPr>
              <a:t>Background Information: A section that provides a more in-depth look at Robert Downey Jr's background, including his early life, family, education, and early career.</a:t>
            </a:r>
          </a:p>
          <a:p>
            <a:pPr marL="285750" indent="-285750">
              <a:buFont typeface="Wingdings" panose="05000000000000000000" pitchFamily="2" charset="2"/>
              <a:buChar char="Ø"/>
            </a:pPr>
            <a:r>
              <a:rPr lang="en-US" sz="2000" dirty="0">
                <a:latin typeface="Monotype Corsiva" panose="03010101010201010101" pitchFamily="66" charset="0"/>
                <a:cs typeface="Times New Roman" pitchFamily="18" charset="0"/>
              </a:rPr>
              <a:t>Career Highlights: A section that highlights some of Robert Downey Jr's most notable roles in movies and TV shows, including his work in the Marvel Cinematic Universe.</a:t>
            </a:r>
          </a:p>
          <a:p>
            <a:pPr marL="285750" indent="-285750">
              <a:buFont typeface="Wingdings" panose="05000000000000000000" pitchFamily="2" charset="2"/>
              <a:buChar char="Ø"/>
            </a:pPr>
            <a:r>
              <a:rPr lang="en-US" sz="2000" dirty="0">
                <a:latin typeface="Monotype Corsiva" panose="03010101010201010101" pitchFamily="66" charset="0"/>
                <a:cs typeface="Times New Roman" pitchFamily="18" charset="0"/>
              </a:rPr>
              <a:t>Personal Life: A section that delves into Robert Downey Jr's personal life, including his relationships, family, and philanthropic work.</a:t>
            </a:r>
          </a:p>
          <a:p>
            <a:pPr marL="285750" indent="-285750">
              <a:buFont typeface="Wingdings" panose="05000000000000000000" pitchFamily="2" charset="2"/>
              <a:buChar char="Ø"/>
            </a:pPr>
            <a:r>
              <a:rPr lang="en-US" sz="2000" dirty="0">
                <a:latin typeface="Monotype Corsiva" panose="03010101010201010101" pitchFamily="66" charset="0"/>
                <a:cs typeface="Times New Roman" pitchFamily="18" charset="0"/>
              </a:rPr>
              <a:t>Legacy and Impact: A section that discusses Robert Downey Jr's impact on popular culture and his legacy as an actor and producer.</a:t>
            </a:r>
          </a:p>
          <a:p>
            <a:pPr marL="285750" indent="-285750">
              <a:buFont typeface="Wingdings" panose="05000000000000000000" pitchFamily="2" charset="2"/>
              <a:buChar char="Ø"/>
            </a:pPr>
            <a:r>
              <a:rPr lang="en-US" sz="2000" dirty="0">
                <a:latin typeface="Monotype Corsiva" panose="03010101010201010101" pitchFamily="66" charset="0"/>
                <a:cs typeface="Times New Roman" pitchFamily="18" charset="0"/>
              </a:rPr>
              <a:t>Multimedia Content: The tribute page may include photos, videos, and other multimedia content that showcases Robert Downey Jr's talent and achievements.</a:t>
            </a:r>
          </a:p>
          <a:p>
            <a:pPr marL="285750" indent="-285750">
              <a:buFont typeface="Wingdings" panose="05000000000000000000" pitchFamily="2" charset="2"/>
              <a:buChar char="Ø"/>
            </a:pPr>
            <a:r>
              <a:rPr lang="en-US" sz="2000" dirty="0">
                <a:latin typeface="Monotype Corsiva" panose="03010101010201010101" pitchFamily="66" charset="0"/>
                <a:cs typeface="Times New Roman" pitchFamily="18" charset="0"/>
              </a:rPr>
              <a:t>Quotes: The tribute page may include quotes from Robert Downey Jr himself or from others in the entertainment industry about his impact and influence.</a:t>
            </a:r>
          </a:p>
          <a:p>
            <a:pPr marL="285750" indent="-285750">
              <a:buFont typeface="Wingdings" panose="05000000000000000000" pitchFamily="2" charset="2"/>
              <a:buChar char="Ø"/>
            </a:pPr>
            <a:r>
              <a:rPr lang="en-US" sz="2000" dirty="0">
                <a:latin typeface="Monotype Corsiva" panose="03010101010201010101" pitchFamily="66" charset="0"/>
                <a:cs typeface="Times New Roman" pitchFamily="18" charset="0"/>
              </a:rPr>
              <a:t>Call-to-Action: The tribute page may include a call-to-action encouraging readers to learn more about Robert Downey Jr's work or to donate to a charity he supports.</a:t>
            </a: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Algerian" panose="04020705040A02060702" pitchFamily="82" charset="0"/>
                <a:cs typeface="Times New Roman" pitchFamily="18" charset="0"/>
              </a:rPr>
              <a:t>Project Highlights</a:t>
            </a:r>
          </a:p>
        </p:txBody>
      </p:sp>
      <p:pic>
        <p:nvPicPr>
          <p:cNvPr id="4" name="Picture 3">
            <a:extLst>
              <a:ext uri="{FF2B5EF4-FFF2-40B4-BE49-F238E27FC236}">
                <a16:creationId xmlns:a16="http://schemas.microsoft.com/office/drawing/2014/main" id="{B700156A-DF4A-5416-29FB-C55EC6138E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8044" y="1412776"/>
            <a:ext cx="4191671" cy="2357815"/>
          </a:xfrm>
          <a:prstGeom prst="rect">
            <a:avLst/>
          </a:prstGeom>
        </p:spPr>
      </p:pic>
      <p:pic>
        <p:nvPicPr>
          <p:cNvPr id="5" name="Picture 4">
            <a:extLst>
              <a:ext uri="{FF2B5EF4-FFF2-40B4-BE49-F238E27FC236}">
                <a16:creationId xmlns:a16="http://schemas.microsoft.com/office/drawing/2014/main" id="{68F57545-B2AD-F7FC-5422-7D4547869C2E}"/>
              </a:ext>
            </a:extLst>
          </p:cNvPr>
          <p:cNvPicPr>
            <a:picLocks noChangeAspect="1"/>
          </p:cNvPicPr>
          <p:nvPr/>
        </p:nvPicPr>
        <p:blipFill>
          <a:blip r:embed="rId3"/>
          <a:stretch>
            <a:fillRect/>
          </a:stretch>
        </p:blipFill>
        <p:spPr>
          <a:xfrm>
            <a:off x="4759334" y="1440386"/>
            <a:ext cx="4212701" cy="2371550"/>
          </a:xfrm>
          <a:prstGeom prst="rect">
            <a:avLst/>
          </a:prstGeom>
        </p:spPr>
      </p:pic>
      <p:pic>
        <p:nvPicPr>
          <p:cNvPr id="7" name="Picture 6">
            <a:extLst>
              <a:ext uri="{FF2B5EF4-FFF2-40B4-BE49-F238E27FC236}">
                <a16:creationId xmlns:a16="http://schemas.microsoft.com/office/drawing/2014/main" id="{1AD345B0-3E02-E85C-2CE4-6E4264E98904}"/>
              </a:ext>
            </a:extLst>
          </p:cNvPr>
          <p:cNvPicPr>
            <a:picLocks noChangeAspect="1"/>
          </p:cNvPicPr>
          <p:nvPr/>
        </p:nvPicPr>
        <p:blipFill>
          <a:blip r:embed="rId4"/>
          <a:stretch>
            <a:fillRect/>
          </a:stretch>
        </p:blipFill>
        <p:spPr>
          <a:xfrm>
            <a:off x="31497" y="4581128"/>
            <a:ext cx="3474992" cy="1954340"/>
          </a:xfrm>
          <a:prstGeom prst="rect">
            <a:avLst/>
          </a:prstGeom>
        </p:spPr>
      </p:pic>
      <p:pic>
        <p:nvPicPr>
          <p:cNvPr id="9" name="Picture 8">
            <a:extLst>
              <a:ext uri="{FF2B5EF4-FFF2-40B4-BE49-F238E27FC236}">
                <a16:creationId xmlns:a16="http://schemas.microsoft.com/office/drawing/2014/main" id="{994D128A-BFB0-BD66-0028-3EC0954A2A7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63888" y="4537207"/>
            <a:ext cx="3547886" cy="1995686"/>
          </a:xfrm>
          <a:prstGeom prst="rect">
            <a:avLst/>
          </a:prstGeom>
        </p:spPr>
      </p:pic>
      <p:pic>
        <p:nvPicPr>
          <p:cNvPr id="11" name="Picture 10">
            <a:extLst>
              <a:ext uri="{FF2B5EF4-FFF2-40B4-BE49-F238E27FC236}">
                <a16:creationId xmlns:a16="http://schemas.microsoft.com/office/drawing/2014/main" id="{BC4AE494-86D2-035D-E7F9-DBAC53AB5B0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6274" y="4534789"/>
            <a:ext cx="1967726" cy="1995686"/>
          </a:xfrm>
          <a:prstGeom prst="rect">
            <a:avLst/>
          </a:prstGeom>
        </p:spPr>
      </p:pic>
      <p:sp>
        <p:nvSpPr>
          <p:cNvPr id="12" name="TextBox 11">
            <a:extLst>
              <a:ext uri="{FF2B5EF4-FFF2-40B4-BE49-F238E27FC236}">
                <a16:creationId xmlns:a16="http://schemas.microsoft.com/office/drawing/2014/main" id="{B1E1260C-3B9E-A2B1-D4D2-40D801FC2D7C}"/>
              </a:ext>
            </a:extLst>
          </p:cNvPr>
          <p:cNvSpPr txBox="1"/>
          <p:nvPr/>
        </p:nvSpPr>
        <p:spPr>
          <a:xfrm>
            <a:off x="3912449" y="875542"/>
            <a:ext cx="1955695" cy="646331"/>
          </a:xfrm>
          <a:prstGeom prst="rect">
            <a:avLst/>
          </a:prstGeom>
          <a:noFill/>
        </p:spPr>
        <p:txBody>
          <a:bodyPr wrap="square" rtlCol="0">
            <a:spAutoFit/>
          </a:bodyPr>
          <a:lstStyle/>
          <a:p>
            <a:r>
              <a:rPr lang="en-US" sz="3600" dirty="0">
                <a:latin typeface="Freestyle Script" panose="030804020302050B0404" pitchFamily="66" charset="0"/>
              </a:rPr>
              <a:t>Html Cde</a:t>
            </a:r>
            <a:endParaRPr lang="en-IN" sz="3600" dirty="0">
              <a:latin typeface="Freestyle Script" panose="030804020302050B0404" pitchFamily="66" charset="0"/>
            </a:endParaRPr>
          </a:p>
        </p:txBody>
      </p:sp>
      <p:sp>
        <p:nvSpPr>
          <p:cNvPr id="13" name="TextBox 12">
            <a:extLst>
              <a:ext uri="{FF2B5EF4-FFF2-40B4-BE49-F238E27FC236}">
                <a16:creationId xmlns:a16="http://schemas.microsoft.com/office/drawing/2014/main" id="{C217EDCB-3CEB-A3F6-7C9B-B41C01B1B193}"/>
              </a:ext>
            </a:extLst>
          </p:cNvPr>
          <p:cNvSpPr txBox="1"/>
          <p:nvPr/>
        </p:nvSpPr>
        <p:spPr>
          <a:xfrm>
            <a:off x="3912449" y="3892725"/>
            <a:ext cx="1967726" cy="646331"/>
          </a:xfrm>
          <a:prstGeom prst="rect">
            <a:avLst/>
          </a:prstGeom>
          <a:noFill/>
        </p:spPr>
        <p:txBody>
          <a:bodyPr wrap="square" rtlCol="0">
            <a:spAutoFit/>
          </a:bodyPr>
          <a:lstStyle/>
          <a:p>
            <a:r>
              <a:rPr lang="en-US" sz="3600" dirty="0">
                <a:latin typeface="Freestyle Script" panose="030804020302050B0404" pitchFamily="66" charset="0"/>
              </a:rPr>
              <a:t>CSS Code</a:t>
            </a:r>
            <a:endParaRPr lang="en-IN" sz="3600" dirty="0">
              <a:latin typeface="Freestyle Script" panose="030804020302050B0404" pitchFamily="66" charset="0"/>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6984776" cy="584775"/>
          </a:xfrm>
          <a:prstGeom prst="rect">
            <a:avLst/>
          </a:prstGeom>
          <a:noFill/>
        </p:spPr>
        <p:txBody>
          <a:bodyPr wrap="square" rtlCol="0">
            <a:spAutoFit/>
          </a:bodyPr>
          <a:lstStyle/>
          <a:p>
            <a:r>
              <a:rPr lang="en-US" sz="3200" dirty="0">
                <a:latin typeface="Algerian" panose="04020705040A02060702" pitchFamily="82" charset="0"/>
                <a:cs typeface="Times New Roman" pitchFamily="18" charset="0"/>
              </a:rPr>
              <a:t>Bonus Feature(optional)</a:t>
            </a:r>
          </a:p>
        </p:txBody>
      </p:sp>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Algerian" panose="04020705040A02060702" pitchFamily="82" charset="0"/>
                <a:cs typeface="Times New Roman" pitchFamily="18" charset="0"/>
              </a:rPr>
              <a:t>Conclusion</a:t>
            </a:r>
          </a:p>
        </p:txBody>
      </p:sp>
      <p:sp>
        <p:nvSpPr>
          <p:cNvPr id="4" name="TextBox 3">
            <a:extLst>
              <a:ext uri="{FF2B5EF4-FFF2-40B4-BE49-F238E27FC236}">
                <a16:creationId xmlns:a16="http://schemas.microsoft.com/office/drawing/2014/main" id="{7B838223-709F-0540-636A-D3EC6FFE755C}"/>
              </a:ext>
            </a:extLst>
          </p:cNvPr>
          <p:cNvSpPr txBox="1"/>
          <p:nvPr/>
        </p:nvSpPr>
        <p:spPr>
          <a:xfrm>
            <a:off x="0" y="845423"/>
            <a:ext cx="9144000" cy="553997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accent6">
                    <a:lumMod val="75000"/>
                  </a:schemeClr>
                </a:solidFill>
                <a:latin typeface="Monotype Corsiva" panose="03010101010201010101" pitchFamily="66" charset="0"/>
              </a:rPr>
              <a:t>Provide a comprehensive and respectful tribute to Robert Downey Jr's life and career.</a:t>
            </a:r>
          </a:p>
          <a:p>
            <a:pPr marL="285750" indent="-285750">
              <a:buFont typeface="Arial" panose="020B0604020202020204" pitchFamily="34" charset="0"/>
              <a:buChar char="•"/>
            </a:pPr>
            <a:r>
              <a:rPr lang="en-US" sz="2000" dirty="0">
                <a:solidFill>
                  <a:schemeClr val="accent6">
                    <a:lumMod val="75000"/>
                  </a:schemeClr>
                </a:solidFill>
                <a:latin typeface="Monotype Corsiva" panose="03010101010201010101" pitchFamily="66" charset="0"/>
              </a:rPr>
              <a:t>Celebrate his talent, resilience, and dedication to his craft.</a:t>
            </a:r>
          </a:p>
          <a:p>
            <a:pPr marL="285750" indent="-285750">
              <a:buFont typeface="Arial" panose="020B0604020202020204" pitchFamily="34" charset="0"/>
              <a:buChar char="•"/>
            </a:pPr>
            <a:r>
              <a:rPr lang="en-US" sz="2000" dirty="0">
                <a:solidFill>
                  <a:schemeClr val="accent6">
                    <a:lumMod val="75000"/>
                  </a:schemeClr>
                </a:solidFill>
                <a:latin typeface="Monotype Corsiva" panose="03010101010201010101" pitchFamily="66" charset="0"/>
              </a:rPr>
              <a:t>Highlight his notable roles in movies and TV shows, including his work in the Marvel Cinematic Universe.</a:t>
            </a:r>
          </a:p>
          <a:p>
            <a:pPr marL="285750" indent="-285750">
              <a:buFont typeface="Arial" panose="020B0604020202020204" pitchFamily="34" charset="0"/>
              <a:buChar char="•"/>
            </a:pPr>
            <a:r>
              <a:rPr lang="en-US" sz="2000" dirty="0">
                <a:solidFill>
                  <a:schemeClr val="accent6">
                    <a:lumMod val="75000"/>
                  </a:schemeClr>
                </a:solidFill>
                <a:latin typeface="Monotype Corsiva" panose="03010101010201010101" pitchFamily="66" charset="0"/>
              </a:rPr>
              <a:t>Showcase his personal life, including his relationships, family, and philanthropic work.</a:t>
            </a:r>
          </a:p>
          <a:p>
            <a:pPr marL="285750" indent="-285750">
              <a:buFont typeface="Arial" panose="020B0604020202020204" pitchFamily="34" charset="0"/>
              <a:buChar char="•"/>
            </a:pPr>
            <a:r>
              <a:rPr lang="en-US" sz="2000" dirty="0">
                <a:solidFill>
                  <a:schemeClr val="accent6">
                    <a:lumMod val="75000"/>
                  </a:schemeClr>
                </a:solidFill>
                <a:latin typeface="Monotype Corsiva" panose="03010101010201010101" pitchFamily="66" charset="0"/>
              </a:rPr>
              <a:t>Discuss his impact on popular culture and his legacy as an actor and producer.</a:t>
            </a:r>
          </a:p>
          <a:p>
            <a:pPr marL="285750" indent="-285750">
              <a:buFont typeface="Arial" panose="020B0604020202020204" pitchFamily="34" charset="0"/>
              <a:buChar char="•"/>
            </a:pPr>
            <a:r>
              <a:rPr lang="en-US" sz="2000" dirty="0">
                <a:solidFill>
                  <a:schemeClr val="accent6">
                    <a:lumMod val="75000"/>
                  </a:schemeClr>
                </a:solidFill>
                <a:latin typeface="Monotype Corsiva" panose="03010101010201010101" pitchFamily="66" charset="0"/>
              </a:rPr>
              <a:t>Present information in an organized and easy-to-read manner, using credible sources of information.</a:t>
            </a:r>
          </a:p>
          <a:p>
            <a:pPr marL="285750" indent="-285750">
              <a:buFont typeface="Arial" panose="020B0604020202020204" pitchFamily="34" charset="0"/>
              <a:buChar char="•"/>
            </a:pPr>
            <a:r>
              <a:rPr lang="en-US" sz="2000" dirty="0">
                <a:solidFill>
                  <a:schemeClr val="accent6">
                    <a:lumMod val="75000"/>
                  </a:schemeClr>
                </a:solidFill>
                <a:latin typeface="Monotype Corsiva" panose="03010101010201010101" pitchFamily="66" charset="0"/>
              </a:rPr>
              <a:t>Include multimedia content such as photos and videos to showcase Robert Downey Jr's talent and achievements.</a:t>
            </a:r>
          </a:p>
          <a:p>
            <a:pPr marL="285750" indent="-285750">
              <a:buFont typeface="Arial" panose="020B0604020202020204" pitchFamily="34" charset="0"/>
              <a:buChar char="•"/>
            </a:pPr>
            <a:r>
              <a:rPr lang="en-US" sz="2000" dirty="0">
                <a:solidFill>
                  <a:schemeClr val="accent6">
                    <a:lumMod val="75000"/>
                  </a:schemeClr>
                </a:solidFill>
                <a:latin typeface="Monotype Corsiva" panose="03010101010201010101" pitchFamily="66" charset="0"/>
              </a:rPr>
              <a:t>Encourage readers to learn more about Robert Downey Jr's work or to donate to a charity he supports.</a:t>
            </a:r>
          </a:p>
          <a:p>
            <a:endParaRPr lang="en-US" dirty="0"/>
          </a:p>
          <a:p>
            <a:r>
              <a:rPr lang="en-US" sz="2400" dirty="0">
                <a:solidFill>
                  <a:srgbClr val="00B050"/>
                </a:solidFill>
                <a:latin typeface="Bodoni MT" panose="02070603080606020203" pitchFamily="18" charset="0"/>
              </a:rPr>
              <a:t>In conclusion, a tribute page on Robert Downey Jr provides a platform to honor and celebrate his life and career, showcasing his impact on the entertainment industry and his lasting legacy as a beloved and iconic figure.</a:t>
            </a:r>
            <a:endParaRPr lang="en-IN" sz="2400" dirty="0">
              <a:solidFill>
                <a:srgbClr val="00B050"/>
              </a:solidFill>
              <a:latin typeface="Bodoni MT" panose="02070603080606020203" pitchFamily="18" charset="0"/>
            </a:endParaRPr>
          </a:p>
        </p:txBody>
      </p:sp>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691</TotalTime>
  <Words>1023</Words>
  <Application>Microsoft Office PowerPoint</Application>
  <PresentationFormat>On-screen Show (4:3)</PresentationFormat>
  <Paragraphs>78</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Algerian</vt:lpstr>
      <vt:lpstr>Arial</vt:lpstr>
      <vt:lpstr>Bell MT</vt:lpstr>
      <vt:lpstr>Bodoni MT</vt:lpstr>
      <vt:lpstr>Calibri</vt:lpstr>
      <vt:lpstr>Courier New</vt:lpstr>
      <vt:lpstr>Freestyle Script</vt:lpstr>
      <vt:lpstr>Monotype Corsiva</vt:lpstr>
      <vt:lpstr>Sitka Banner</vt:lpstr>
      <vt:lpstr>Times New Roman</vt:lpstr>
      <vt:lpstr>Wingdings</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nikhil kaushal</cp:lastModifiedBy>
  <cp:revision>35</cp:revision>
  <dcterms:created xsi:type="dcterms:W3CDTF">2022-12-12T14:14:34Z</dcterms:created>
  <dcterms:modified xsi:type="dcterms:W3CDTF">2023-05-01T19:01:20Z</dcterms:modified>
</cp:coreProperties>
</file>