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44BECB2-1005-4A51-A8B9-9477A5BF2C74}" type="datetimeFigureOut">
              <a:rPr lang="en-US" smtClean="0"/>
              <a:t>22/03/2025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8A82B80-8CC7-4809-96F4-82FB05CBB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1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ECB2-1005-4A51-A8B9-9477A5BF2C74}" type="datetimeFigureOut">
              <a:rPr lang="en-US" smtClean="0"/>
              <a:t>22/03/2025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2B80-8CC7-4809-96F4-82FB05CBB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8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ECB2-1005-4A51-A8B9-9477A5BF2C74}" type="datetimeFigureOut">
              <a:rPr lang="en-US" smtClean="0"/>
              <a:t>22/03/2025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2B80-8CC7-4809-96F4-82FB05CBB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05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ECB2-1005-4A51-A8B9-9477A5BF2C74}" type="datetimeFigureOut">
              <a:rPr lang="en-US" smtClean="0"/>
              <a:t>22/03/2025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2B80-8CC7-4809-96F4-82FB05CBB43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3299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ECB2-1005-4A51-A8B9-9477A5BF2C74}" type="datetimeFigureOut">
              <a:rPr lang="en-US" smtClean="0"/>
              <a:t>22/03/2025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2B80-8CC7-4809-96F4-82FB05CBB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19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ECB2-1005-4A51-A8B9-9477A5BF2C74}" type="datetimeFigureOut">
              <a:rPr lang="en-US" smtClean="0"/>
              <a:t>22/03/2025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2B80-8CC7-4809-96F4-82FB05CBB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7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ECB2-1005-4A51-A8B9-9477A5BF2C74}" type="datetimeFigureOut">
              <a:rPr lang="en-US" smtClean="0"/>
              <a:t>22/03/2025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2B80-8CC7-4809-96F4-82FB05CBB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04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ECB2-1005-4A51-A8B9-9477A5BF2C74}" type="datetimeFigureOut">
              <a:rPr lang="en-US" smtClean="0"/>
              <a:t>22/03/2025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2B80-8CC7-4809-96F4-82FB05CBB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04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ECB2-1005-4A51-A8B9-9477A5BF2C74}" type="datetimeFigureOut">
              <a:rPr lang="en-US" smtClean="0"/>
              <a:t>22/03/2025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2B80-8CC7-4809-96F4-82FB05CBB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ECB2-1005-4A51-A8B9-9477A5BF2C74}" type="datetimeFigureOut">
              <a:rPr lang="en-US" smtClean="0"/>
              <a:t>22/03/2025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2B80-8CC7-4809-96F4-82FB05CBB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6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ECB2-1005-4A51-A8B9-9477A5BF2C74}" type="datetimeFigureOut">
              <a:rPr lang="en-US" smtClean="0"/>
              <a:t>22/03/2025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2B80-8CC7-4809-96F4-82FB05CBB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0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ECB2-1005-4A51-A8B9-9477A5BF2C74}" type="datetimeFigureOut">
              <a:rPr lang="en-US" smtClean="0"/>
              <a:t>22/03/2025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2B80-8CC7-4809-96F4-82FB05CBB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9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ECB2-1005-4A51-A8B9-9477A5BF2C74}" type="datetimeFigureOut">
              <a:rPr lang="en-US" smtClean="0"/>
              <a:t>22/03/2025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2B80-8CC7-4809-96F4-82FB05CBB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4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ECB2-1005-4A51-A8B9-9477A5BF2C74}" type="datetimeFigureOut">
              <a:rPr lang="en-US" smtClean="0"/>
              <a:t>22/03/2025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2B80-8CC7-4809-96F4-82FB05CBB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8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ECB2-1005-4A51-A8B9-9477A5BF2C74}" type="datetimeFigureOut">
              <a:rPr lang="en-US" smtClean="0"/>
              <a:t>22/03/2025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2B80-8CC7-4809-96F4-82FB05CBB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3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ECB2-1005-4A51-A8B9-9477A5BF2C74}" type="datetimeFigureOut">
              <a:rPr lang="en-US" smtClean="0"/>
              <a:t>22/03/2025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2B80-8CC7-4809-96F4-82FB05CBB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5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ECB2-1005-4A51-A8B9-9477A5BF2C74}" type="datetimeFigureOut">
              <a:rPr lang="en-US" smtClean="0"/>
              <a:t>22/03/2025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82B80-8CC7-4809-96F4-82FB05CBB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BECB2-1005-4A51-A8B9-9477A5BF2C74}" type="datetimeFigureOut">
              <a:rPr lang="en-US" smtClean="0"/>
              <a:t>22/03/2025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82B80-8CC7-4809-96F4-82FB05CBB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450F-20DA-F935-3193-1B42A82DC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766" y="1020418"/>
            <a:ext cx="12192000" cy="1775792"/>
          </a:xfrm>
        </p:spPr>
        <p:txBody>
          <a:bodyPr>
            <a:noAutofit/>
          </a:bodyPr>
          <a:lstStyle/>
          <a:p>
            <a:pPr algn="ctr"/>
            <a:r>
              <a:rPr lang="en-US" sz="5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Apple Financial Performance</a:t>
            </a:r>
            <a:br>
              <a:rPr lang="en-US" sz="5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5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Analysis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B38EF-5CE6-1511-EB8D-88A6C09D191F}"/>
              </a:ext>
            </a:extLst>
          </p:cNvPr>
          <p:cNvSpPr txBox="1"/>
          <p:nvPr/>
        </p:nvSpPr>
        <p:spPr>
          <a:xfrm>
            <a:off x="8011886" y="6125029"/>
            <a:ext cx="418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Developed By : Adarsh Kumar Anil</a:t>
            </a:r>
          </a:p>
        </p:txBody>
      </p:sp>
    </p:spTree>
    <p:extLst>
      <p:ext uri="{BB962C8B-B14F-4D97-AF65-F5344CB8AC3E}">
        <p14:creationId xmlns:p14="http://schemas.microsoft.com/office/powerpoint/2010/main" val="365348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DDE9-755A-8F72-A4C8-4CF461A7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91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  <a:t>Company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B70B-068B-4543-3687-804810DD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49" y="1690688"/>
            <a:ext cx="10536702" cy="497739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Apple Inc. is a global leader in technology, specializing in consumer electronics, software, and services.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Key products include the iPhone, Mac, iPad, and Apple Watch, while major services like the App Store, iCloud, and Apple Music drive recurring revenue.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	Continuous innovation in hardware, software and ecosystem, makes it one of the most valuable and influential brand in the world.</a:t>
            </a:r>
          </a:p>
        </p:txBody>
      </p:sp>
    </p:spTree>
    <p:extLst>
      <p:ext uri="{BB962C8B-B14F-4D97-AF65-F5344CB8AC3E}">
        <p14:creationId xmlns:p14="http://schemas.microsoft.com/office/powerpoint/2010/main" val="355303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551C-2705-E885-0B73-5E7B00D1D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85" y="173396"/>
            <a:ext cx="11002296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ea typeface="Verdana" panose="020B0604030504040204" pitchFamily="34" charset="0"/>
                <a:cs typeface="Segoe UI Semibold" panose="020B0702040204020203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299E0-F459-E3D3-1EB2-E2A55B52A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685" y="1498959"/>
            <a:ext cx="11002296" cy="220288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The goal of this analysis is to evaluate the Apple’s Financial health by examining the revenue trends, profitability, expenses and stock performance.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		This report aims to obtain actionable insights that can inform financial decisions.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65DAB5-4443-1883-18CE-6F3010F322D6}"/>
              </a:ext>
            </a:extLst>
          </p:cNvPr>
          <p:cNvSpPr txBox="1"/>
          <p:nvPr/>
        </p:nvSpPr>
        <p:spPr>
          <a:xfrm>
            <a:off x="604686" y="3923071"/>
            <a:ext cx="11002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Scope of Analysis:</a:t>
            </a:r>
            <a:endParaRPr 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cs typeface="Segoe UI Semibold" panose="020B0702040204020203" pitchFamily="34" charset="0"/>
              </a:rPr>
              <a:t>Revenue and Profit over time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cs typeface="Segoe UI Semibold" panose="020B0702040204020203" pitchFamily="34" charset="0"/>
              </a:rPr>
              <a:t>Stock Price Performance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cs typeface="Segoe UI Semibold" panose="020B0702040204020203" pitchFamily="34" charset="0"/>
              </a:rPr>
              <a:t>Expense Structure &amp; Cost Analysis</a:t>
            </a:r>
            <a:endParaRPr lang="en-US" sz="2000" dirty="0"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87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9A85-4300-4D73-897D-BC22CE46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2955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00B0F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Revenue &amp; Profit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116B3-2FF8-5077-EE42-6AB21A41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2955"/>
            <a:ext cx="7407965" cy="487209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Apple’s revenue has shown consistent growth, with significant increase in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2021 (33.44%) &amp; 2022 (7.79%).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Calibri" panose="020F0502020204030204" pitchFamily="34" charset="0"/>
              </a:rPr>
              <a:t>Profit margins remained stable despite fluctuations in operational costs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Calibri" panose="020F0502020204030204" pitchFamily="34" charset="0"/>
              </a:rPr>
              <a:t>Global events such as [COVID-</a:t>
            </a: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  <a:cs typeface="Calibri" panose="020F0502020204030204" pitchFamily="34" charset="0"/>
              </a:rPr>
              <a:t>19</a:t>
            </a:r>
            <a:r>
              <a:rPr lang="en-US" dirty="0">
                <a:solidFill>
                  <a:schemeClr val="tx1"/>
                </a:solidFill>
                <a:cs typeface="Calibri" panose="020F0502020204030204" pitchFamily="34" charset="0"/>
              </a:rPr>
              <a:t>, supply chain disruption and diversion of shipping route in Gulf due to war] has shown some impact on total revenue and net income/profit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[in year 2023 &amp; 2024].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BC418-C3D4-B533-DE91-A22CFE744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965" y="1364016"/>
            <a:ext cx="4746781" cy="487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3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245E-8153-F001-D764-DA31A906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84" y="220319"/>
            <a:ext cx="10958051" cy="1239771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00B0F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Stock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F93C-0ED2-B840-3295-C1F4D87C4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684" y="1460090"/>
            <a:ext cx="10958051" cy="43311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stock price has experienced significant growth, peaking at [$218.39] in year 2024.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Market events such as [transition from Intel processors to Apple’s own M1, M2 and M3 boosted investors confidence, rising interest rates and supply chain disruptions] led to stock price fluctuations.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9DCE3-D177-2151-B4E7-DA7FA2C43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backgroundMark x1="19370" y1="4945" x2="3148" y2="28846"/>
                        <a14:backgroundMark x1="41889" y1="42033" x2="53269" y2="56319"/>
                        <a14:backgroundMark x1="82567" y1="5769" x2="95884" y2="26923"/>
                        <a14:backgroundMark x1="79419" y1="95330" x2="96368" y2="73077"/>
                        <a14:backgroundMark x1="4116" y1="70879" x2="18402" y2="953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187" y="3390416"/>
            <a:ext cx="3934374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5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DA89-4849-B534-7F1F-5ACD28B0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20417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00B0F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Expense &amp; Cost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0E1F8-91BE-A70C-D1A0-7DF02A174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0417"/>
            <a:ext cx="12191999" cy="198782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Operating expenses has been increased from $38.67B to $57.47B, mainly driven by R&amp;D expenses.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R&amp;D expenses have seen a high jump from being 48.5% of total SG&amp;A expense to massive 55.59%.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cost of goods sold (COGS) has had a direct impact on Apple’s net income.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A58B3-2E13-ED6C-C2D5-DFBC8CF08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2" y="3008243"/>
            <a:ext cx="6891130" cy="3849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BDDC8D-6090-7184-9220-EBD3306DC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060" y="3008243"/>
            <a:ext cx="4068417" cy="38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8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32D4-9390-53AD-A583-8048C81D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26" y="205564"/>
            <a:ext cx="10987548" cy="1041470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rgbClr val="00B05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D5F91-4FA4-4232-14FC-08B46CE04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26" y="1247034"/>
            <a:ext cx="10987548" cy="45441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Cost Optimization:</a:t>
            </a:r>
            <a:r>
              <a:rPr lang="en-US" dirty="0"/>
              <a:t> Apple should explore supply chain improvements to reduce expenses.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Market Strategy:</a:t>
            </a:r>
            <a:r>
              <a:rPr lang="en-US" dirty="0"/>
              <a:t> Expansion into emerging markets could boost revenue growth (Ex: Gemini AI, Robotics, Quantum Computers etc.)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Apple’s revenue growth remains strong despite market fluctuations.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Stock performance aligns with revenue trends but is influenced by external factors.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76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255</TotalTime>
  <Words>398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Comic Sans MS</vt:lpstr>
      <vt:lpstr>Segoe UI Semibold</vt:lpstr>
      <vt:lpstr>Tw Cen MT</vt:lpstr>
      <vt:lpstr>Verdana</vt:lpstr>
      <vt:lpstr>Wingdings</vt:lpstr>
      <vt:lpstr>Circuit</vt:lpstr>
      <vt:lpstr>Apple Financial Performance Analysis Report</vt:lpstr>
      <vt:lpstr>Company Overview</vt:lpstr>
      <vt:lpstr>Objective</vt:lpstr>
      <vt:lpstr>Revenue &amp; Profit Trends</vt:lpstr>
      <vt:lpstr>Stock performance</vt:lpstr>
      <vt:lpstr>Expense &amp; Cost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adarsh kumar</dc:creator>
  <cp:lastModifiedBy>adarsh kumar</cp:lastModifiedBy>
  <cp:revision>3</cp:revision>
  <dcterms:created xsi:type="dcterms:W3CDTF">2025-03-22T07:38:26Z</dcterms:created>
  <dcterms:modified xsi:type="dcterms:W3CDTF">2025-03-22T13:15:50Z</dcterms:modified>
</cp:coreProperties>
</file>