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E1C"/>
    <a:srgbClr val="F6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696"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DFF5-E0BF-5C1D-14C9-0B97A870B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289318-E181-7136-9423-745DDB393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0DCAF-0A0B-927A-3B40-78F7FE3C3464}"/>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EA934324-A62E-81D2-5678-5AABF86093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5C476E-1F24-1F34-BCF1-101B80EF27C4}"/>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315329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73E8-C519-8494-C34A-288777557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F7D87-E032-C796-7968-420739219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6EAC9-95D3-24FC-2FDA-D4D66D7AF38F}"/>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A300FF3D-8E9E-8765-C67F-BC22A17085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4ED002-C16A-54FC-EC58-285EDAEC30C6}"/>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352332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424E5-70EA-F6F9-DB71-FE4072C01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40A8C1-D2A0-2E74-3531-7453F8237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F623F-A76C-5F95-C5EC-2EAE2F7CBA3C}"/>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84FD2F24-719B-47DF-628C-EBA8687BFC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492D8E-425E-34EF-EBCC-F127E5598797}"/>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78970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FDAC-3A9A-480D-47E6-0B28C267A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443D1-1AEA-A57A-9B05-8DA75B437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3455A-637C-10F2-D626-96220F9DF9AD}"/>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A379DD87-4BF2-8C0B-6B00-A420C992B6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D42CF8-7697-CA57-12E0-1EB375C0E0AD}"/>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326025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69D7-A664-B7BD-D080-25E71EFE1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8B5E7D-1E69-5D84-3F71-B6D57F548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02D73-970E-B0E0-6C33-5C22FD6DC88D}"/>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961CE1B8-8626-BC4C-F68C-86D5A54067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6B43CF-C953-6897-0595-40173D85EF0D}"/>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57558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64F4-2D80-10F9-262E-AB3D4948A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F365A-1B44-4C0F-754C-C90ACBA6D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512F8-3FB5-D440-D770-AB18490C5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C1AFA5-C3B7-9B01-A5D0-5DB44431A494}"/>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6" name="Footer Placeholder 5">
            <a:extLst>
              <a:ext uri="{FF2B5EF4-FFF2-40B4-BE49-F238E27FC236}">
                <a16:creationId xmlns:a16="http://schemas.microsoft.com/office/drawing/2014/main" id="{851094BF-AED2-1872-1D26-EDA00B6FCF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B41B0C-D2C7-CC65-71EC-99FF970996C1}"/>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196563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CD4D-1890-9F23-1540-2A6BCEC167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D1660-513B-A158-4C47-0426E02D1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333C3-578A-5CA9-DBD3-17BCBA692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E348E-19FD-3E5B-A834-3EC204874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628BB-9B5F-6E55-E09D-FA4D102A5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648661-33BE-41ED-8D69-7241B0E76E65}"/>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8" name="Footer Placeholder 7">
            <a:extLst>
              <a:ext uri="{FF2B5EF4-FFF2-40B4-BE49-F238E27FC236}">
                <a16:creationId xmlns:a16="http://schemas.microsoft.com/office/drawing/2014/main" id="{8249E1A7-1A7E-AA3C-1FD6-0031589E3D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6413AD-4FF8-B01D-B78C-E0511189C2E5}"/>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281324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68DC-D3B5-3796-3A99-EB091DDA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3EE40-F430-1E4C-AA2C-7103871A97C9}"/>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4" name="Footer Placeholder 3">
            <a:extLst>
              <a:ext uri="{FF2B5EF4-FFF2-40B4-BE49-F238E27FC236}">
                <a16:creationId xmlns:a16="http://schemas.microsoft.com/office/drawing/2014/main" id="{0CDE019E-B4ED-1176-E612-DAA0F806C72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8EB73C-5C6A-D303-C69E-62EA76582256}"/>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364648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667B5-7DA3-A7DF-D70A-441F7E96B2B2}"/>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3" name="Footer Placeholder 2">
            <a:extLst>
              <a:ext uri="{FF2B5EF4-FFF2-40B4-BE49-F238E27FC236}">
                <a16:creationId xmlns:a16="http://schemas.microsoft.com/office/drawing/2014/main" id="{7DF5C51C-68D0-7C94-5B9F-73B10E7C14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1B4157-46B7-CBC0-E35F-150EC9167249}"/>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275146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77FA-314E-9D55-0F98-F69E9526A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6DDFF1-CCF9-63D6-3B69-7C4761636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C0FC1-7A00-5520-8542-17E2438DA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40832-932A-4B9D-36BF-2FF07BBB8768}"/>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6" name="Footer Placeholder 5">
            <a:extLst>
              <a:ext uri="{FF2B5EF4-FFF2-40B4-BE49-F238E27FC236}">
                <a16:creationId xmlns:a16="http://schemas.microsoft.com/office/drawing/2014/main" id="{95C507D1-82C8-78B2-A2C2-1859917B2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FC5FD0-D1FC-3E31-D002-519D2CE58AEF}"/>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403558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A384-32BC-FB6F-F7AB-EEB60760C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79BA2-C029-37CB-1663-D50FDF640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9839F6-26AE-9737-F751-6A3D8730B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6FF4A-803D-5556-8733-57CD66BEB6C6}"/>
              </a:ext>
            </a:extLst>
          </p:cNvPr>
          <p:cNvSpPr>
            <a:spLocks noGrp="1"/>
          </p:cNvSpPr>
          <p:nvPr>
            <p:ph type="dt" sz="half" idx="10"/>
          </p:nvPr>
        </p:nvSpPr>
        <p:spPr/>
        <p:txBody>
          <a:bodyPr/>
          <a:lstStyle/>
          <a:p>
            <a:fld id="{EC9662CE-6FF5-49B3-A65C-AEF4C2B2E01F}" type="datetimeFigureOut">
              <a:rPr lang="en-US" smtClean="0"/>
              <a:t>24/02/2025</a:t>
            </a:fld>
            <a:endParaRPr lang="en-US" dirty="0"/>
          </a:p>
        </p:txBody>
      </p:sp>
      <p:sp>
        <p:nvSpPr>
          <p:cNvPr id="6" name="Footer Placeholder 5">
            <a:extLst>
              <a:ext uri="{FF2B5EF4-FFF2-40B4-BE49-F238E27FC236}">
                <a16:creationId xmlns:a16="http://schemas.microsoft.com/office/drawing/2014/main" id="{4364DCB8-6A71-88A1-5D70-963D3F03DF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5F3AEE-D369-0F60-4CC5-9998474A2E5B}"/>
              </a:ext>
            </a:extLst>
          </p:cNvPr>
          <p:cNvSpPr>
            <a:spLocks noGrp="1"/>
          </p:cNvSpPr>
          <p:nvPr>
            <p:ph type="sldNum" sz="quarter" idx="12"/>
          </p:nvPr>
        </p:nvSpPr>
        <p:spPr/>
        <p:txBody>
          <a:bodyPr/>
          <a:lstStyle/>
          <a:p>
            <a:fld id="{C9554733-2623-4915-AF66-47CB8A688D08}" type="slidenum">
              <a:rPr lang="en-US" smtClean="0"/>
              <a:t>‹#›</a:t>
            </a:fld>
            <a:endParaRPr lang="en-US" dirty="0"/>
          </a:p>
        </p:txBody>
      </p:sp>
    </p:spTree>
    <p:extLst>
      <p:ext uri="{BB962C8B-B14F-4D97-AF65-F5344CB8AC3E}">
        <p14:creationId xmlns:p14="http://schemas.microsoft.com/office/powerpoint/2010/main" val="19338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0">
              <a:schemeClr val="accent4">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3BD60-E765-377A-2CB1-779092F3A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3275C-B8DE-6812-70DF-3D1AC8EA0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6281E-B636-7E9E-A427-EAFA46FD3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662CE-6FF5-49B3-A65C-AEF4C2B2E01F}" type="datetimeFigureOut">
              <a:rPr lang="en-US" smtClean="0"/>
              <a:t>24/02/2025</a:t>
            </a:fld>
            <a:endParaRPr lang="en-US" dirty="0"/>
          </a:p>
        </p:txBody>
      </p:sp>
      <p:sp>
        <p:nvSpPr>
          <p:cNvPr id="5" name="Footer Placeholder 4">
            <a:extLst>
              <a:ext uri="{FF2B5EF4-FFF2-40B4-BE49-F238E27FC236}">
                <a16:creationId xmlns:a16="http://schemas.microsoft.com/office/drawing/2014/main" id="{60F49914-9C27-6E0B-6ABE-F316E6780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482631-8CAB-99FF-1F39-DEC1CA741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54733-2623-4915-AF66-47CB8A688D08}" type="slidenum">
              <a:rPr lang="en-US" smtClean="0"/>
              <a:t>‹#›</a:t>
            </a:fld>
            <a:endParaRPr lang="en-US" dirty="0"/>
          </a:p>
        </p:txBody>
      </p:sp>
    </p:spTree>
    <p:extLst>
      <p:ext uri="{BB962C8B-B14F-4D97-AF65-F5344CB8AC3E}">
        <p14:creationId xmlns:p14="http://schemas.microsoft.com/office/powerpoint/2010/main" val="308282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6E35-7206-556B-ABD6-A81DA7218CA6}"/>
              </a:ext>
            </a:extLst>
          </p:cNvPr>
          <p:cNvSpPr>
            <a:spLocks noGrp="1"/>
          </p:cNvSpPr>
          <p:nvPr>
            <p:ph type="ctrTitle"/>
          </p:nvPr>
        </p:nvSpPr>
        <p:spPr>
          <a:xfrm>
            <a:off x="554182" y="1066800"/>
            <a:ext cx="11083636" cy="1253836"/>
          </a:xfrm>
        </p:spPr>
        <p:txBody>
          <a:bodyPr>
            <a:noAutofit/>
          </a:bodyPr>
          <a:lstStyle/>
          <a:p>
            <a:r>
              <a:rPr lang="en-US" sz="7200" b="1" dirty="0">
                <a:latin typeface="Comic Sans MS" panose="030F0702030302020204" pitchFamily="66" charset="0"/>
              </a:rPr>
              <a:t>blink</a:t>
            </a:r>
            <a:r>
              <a:rPr lang="en-US" sz="7200" b="1" dirty="0">
                <a:solidFill>
                  <a:srgbClr val="33BE1C"/>
                </a:solidFill>
                <a:latin typeface="Comic Sans MS" panose="030F0702030302020204" pitchFamily="66" charset="0"/>
              </a:rPr>
              <a:t>it</a:t>
            </a:r>
            <a:r>
              <a:rPr lang="en-US" sz="7200" b="1" dirty="0">
                <a:latin typeface="Comic Sans MS" panose="030F0702030302020204" pitchFamily="66" charset="0"/>
              </a:rPr>
              <a:t> </a:t>
            </a:r>
            <a:r>
              <a:rPr lang="en-US" sz="7200" b="1" dirty="0">
                <a:solidFill>
                  <a:schemeClr val="accent1"/>
                </a:solidFill>
                <a:latin typeface="Comic Sans MS" panose="030F0702030302020204" pitchFamily="66" charset="0"/>
              </a:rPr>
              <a:t>Grocery Analysis</a:t>
            </a:r>
          </a:p>
        </p:txBody>
      </p:sp>
      <p:sp>
        <p:nvSpPr>
          <p:cNvPr id="4" name="TextBox 3">
            <a:extLst>
              <a:ext uri="{FF2B5EF4-FFF2-40B4-BE49-F238E27FC236}">
                <a16:creationId xmlns:a16="http://schemas.microsoft.com/office/drawing/2014/main" id="{6288CABA-21C8-4D4D-C47C-6E58A5D8461C}"/>
              </a:ext>
            </a:extLst>
          </p:cNvPr>
          <p:cNvSpPr txBox="1"/>
          <p:nvPr/>
        </p:nvSpPr>
        <p:spPr>
          <a:xfrm>
            <a:off x="8963891" y="5334000"/>
            <a:ext cx="2895600" cy="646331"/>
          </a:xfrm>
          <a:prstGeom prst="rect">
            <a:avLst/>
          </a:prstGeom>
          <a:noFill/>
        </p:spPr>
        <p:txBody>
          <a:bodyPr wrap="square" rtlCol="0">
            <a:spAutoFit/>
          </a:bodyPr>
          <a:lstStyle/>
          <a:p>
            <a:pPr algn="ctr"/>
            <a:r>
              <a:rPr lang="en-US" b="1" dirty="0">
                <a:latin typeface="Segoe UI Semibold" panose="020B0702040204020203" pitchFamily="34" charset="0"/>
                <a:cs typeface="Segoe UI Semibold" panose="020B0702040204020203" pitchFamily="34" charset="0"/>
              </a:rPr>
              <a:t>Developed By</a:t>
            </a:r>
          </a:p>
          <a:p>
            <a:pPr algn="ctr"/>
            <a:r>
              <a:rPr lang="en-US" b="1" dirty="0">
                <a:latin typeface="Segoe UI Semibold" panose="020B0702040204020203" pitchFamily="34" charset="0"/>
                <a:cs typeface="Segoe UI Semibold" panose="020B0702040204020203" pitchFamily="34" charset="0"/>
              </a:rPr>
              <a:t>Adarsh Kumar Anil</a:t>
            </a:r>
          </a:p>
        </p:txBody>
      </p:sp>
    </p:spTree>
    <p:extLst>
      <p:ext uri="{BB962C8B-B14F-4D97-AF65-F5344CB8AC3E}">
        <p14:creationId xmlns:p14="http://schemas.microsoft.com/office/powerpoint/2010/main" val="136836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DE06-F7E8-7E75-F9C9-71EB91A491C5}"/>
              </a:ext>
            </a:extLst>
          </p:cNvPr>
          <p:cNvSpPr>
            <a:spLocks noGrp="1"/>
          </p:cNvSpPr>
          <p:nvPr>
            <p:ph type="title"/>
          </p:nvPr>
        </p:nvSpPr>
        <p:spPr>
          <a:xfrm>
            <a:off x="0" y="2"/>
            <a:ext cx="12192000" cy="678872"/>
          </a:xfrm>
        </p:spPr>
        <p:txBody>
          <a:bodyPr>
            <a:normAutofit/>
          </a:bodyPr>
          <a:lstStyle/>
          <a:p>
            <a:pPr algn="ctr"/>
            <a:r>
              <a:rPr lang="en-US" sz="2800" b="1" dirty="0">
                <a:solidFill>
                  <a:schemeClr val="accent1"/>
                </a:solidFill>
                <a:latin typeface="Comic Sans MS" panose="030F0702030302020204" pitchFamily="66" charset="0"/>
              </a:rPr>
              <a:t>Distribution of Sales Across Different Stores</a:t>
            </a:r>
          </a:p>
        </p:txBody>
      </p:sp>
      <p:sp>
        <p:nvSpPr>
          <p:cNvPr id="5" name="TextBox 4">
            <a:extLst>
              <a:ext uri="{FF2B5EF4-FFF2-40B4-BE49-F238E27FC236}">
                <a16:creationId xmlns:a16="http://schemas.microsoft.com/office/drawing/2014/main" id="{7D98DE0F-51F8-0398-4D04-BD81FB1A5E9D}"/>
              </a:ext>
            </a:extLst>
          </p:cNvPr>
          <p:cNvSpPr txBox="1"/>
          <p:nvPr/>
        </p:nvSpPr>
        <p:spPr>
          <a:xfrm>
            <a:off x="0" y="678874"/>
            <a:ext cx="12192000" cy="1887953"/>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000" dirty="0">
                <a:latin typeface="Comic Sans MS" panose="030F0702030302020204" pitchFamily="66" charset="0"/>
              </a:rPr>
              <a:t>With $778K of Total Sales, Supermarket Type1 has performed the best in comparison to others.</a:t>
            </a:r>
          </a:p>
          <a:p>
            <a:pPr marL="457200" indent="-457200">
              <a:lnSpc>
                <a:spcPct val="150000"/>
              </a:lnSpc>
              <a:buFont typeface="Wingdings" panose="05000000000000000000" pitchFamily="2" charset="2"/>
              <a:buChar char="ü"/>
            </a:pPr>
            <a:r>
              <a:rPr lang="en-US" sz="2000" dirty="0">
                <a:latin typeface="Comic Sans MS" panose="030F0702030302020204" pitchFamily="66" charset="0"/>
              </a:rPr>
              <a:t>However, interesting fact is that Higher Visibility directly proportional to Higher Sales.</a:t>
            </a:r>
          </a:p>
          <a:p>
            <a:pPr marL="457200" indent="-457200">
              <a:lnSpc>
                <a:spcPct val="150000"/>
              </a:lnSpc>
              <a:buFont typeface="Wingdings" panose="05000000000000000000" pitchFamily="2" charset="2"/>
              <a:buChar char="ü"/>
            </a:pPr>
            <a:r>
              <a:rPr lang="en-US" sz="2000" dirty="0">
                <a:latin typeface="Comic Sans MS" panose="030F0702030302020204" pitchFamily="66" charset="0"/>
              </a:rPr>
              <a:t>So, with some advertisement of other Supermarkets (2 &amp; 3) they can perform as well as Supermarket Type1.</a:t>
            </a:r>
          </a:p>
        </p:txBody>
      </p:sp>
      <p:pic>
        <p:nvPicPr>
          <p:cNvPr id="7" name="Picture 6">
            <a:extLst>
              <a:ext uri="{FF2B5EF4-FFF2-40B4-BE49-F238E27FC236}">
                <a16:creationId xmlns:a16="http://schemas.microsoft.com/office/drawing/2014/main" id="{ACD4E079-4369-0D52-D3C2-4760BC6F0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631" y="2759967"/>
            <a:ext cx="8756738" cy="3062413"/>
          </a:xfrm>
          <a:prstGeom prst="rect">
            <a:avLst/>
          </a:prstGeom>
        </p:spPr>
      </p:pic>
    </p:spTree>
    <p:extLst>
      <p:ext uri="{BB962C8B-B14F-4D97-AF65-F5344CB8AC3E}">
        <p14:creationId xmlns:p14="http://schemas.microsoft.com/office/powerpoint/2010/main" val="406993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8C66-FE55-DC00-3962-B2CDC9363CE9}"/>
              </a:ext>
            </a:extLst>
          </p:cNvPr>
          <p:cNvSpPr>
            <a:spLocks noGrp="1"/>
          </p:cNvSpPr>
          <p:nvPr>
            <p:ph type="title"/>
          </p:nvPr>
        </p:nvSpPr>
        <p:spPr>
          <a:xfrm>
            <a:off x="180108" y="214320"/>
            <a:ext cx="11831783" cy="757093"/>
          </a:xfrm>
        </p:spPr>
        <p:txBody>
          <a:bodyPr>
            <a:normAutofit/>
          </a:bodyPr>
          <a:lstStyle/>
          <a:p>
            <a:r>
              <a:rPr lang="en-US" sz="4000" b="1" dirty="0">
                <a:solidFill>
                  <a:schemeClr val="accent1"/>
                </a:solidFill>
                <a:latin typeface="Comic Sans MS" panose="030F0702030302020204" pitchFamily="66" charset="0"/>
              </a:rPr>
              <a:t>Conclusion</a:t>
            </a:r>
          </a:p>
        </p:txBody>
      </p:sp>
      <p:sp>
        <p:nvSpPr>
          <p:cNvPr id="4" name="Rectangle 1">
            <a:extLst>
              <a:ext uri="{FF2B5EF4-FFF2-40B4-BE49-F238E27FC236}">
                <a16:creationId xmlns:a16="http://schemas.microsoft.com/office/drawing/2014/main" id="{1DE992E2-88E2-A4C7-D827-144E0A2FCC04}"/>
              </a:ext>
            </a:extLst>
          </p:cNvPr>
          <p:cNvSpPr>
            <a:spLocks noGrp="1" noChangeArrowheads="1"/>
          </p:cNvSpPr>
          <p:nvPr>
            <p:ph idx="1"/>
          </p:nvPr>
        </p:nvSpPr>
        <p:spPr bwMode="auto">
          <a:xfrm>
            <a:off x="180108" y="1263645"/>
            <a:ext cx="11831783" cy="390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Comic Sans MS" panose="030F0702030302020204" pitchFamily="66" charset="0"/>
              </a:rPr>
              <a:t>Low-Fat products dominate sales (64%) but have a similar rating to Regular Fat items.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Comic Sans MS" panose="030F0702030302020204" pitchFamily="66" charset="0"/>
              </a:rPr>
              <a:t>Fruits &amp; Vegetables lead total sales, followed by Snack Foods.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Comic Sans MS" panose="030F0702030302020204" pitchFamily="66" charset="0"/>
              </a:rPr>
              <a:t>Outlet establishment year impacts sales—2017-2019 had peak performance.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Comic Sans MS" panose="030F0702030302020204" pitchFamily="66" charset="0"/>
              </a:rPr>
              <a:t>Medium-sized outlets outperform big outlets, with higher sales and preference.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i="0" u="none" strike="noStrike" cap="none" normalizeH="0" baseline="0" dirty="0">
                <a:ln>
                  <a:noFill/>
                </a:ln>
                <a:solidFill>
                  <a:schemeClr val="tx1"/>
                </a:solidFill>
                <a:effectLst/>
                <a:latin typeface="Comic Sans MS" panose="030F0702030302020204" pitchFamily="66" charset="0"/>
              </a:rPr>
              <a:t>Supermarket Type1 leads in total sales, but visibility boosts performance, suggesting a need for better marketing for other store types. </a:t>
            </a:r>
          </a:p>
        </p:txBody>
      </p:sp>
    </p:spTree>
    <p:extLst>
      <p:ext uri="{BB962C8B-B14F-4D97-AF65-F5344CB8AC3E}">
        <p14:creationId xmlns:p14="http://schemas.microsoft.com/office/powerpoint/2010/main" val="415317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F56D-3EB7-87A0-4D5E-608C3953E5EA}"/>
              </a:ext>
            </a:extLst>
          </p:cNvPr>
          <p:cNvSpPr>
            <a:spLocks noGrp="1"/>
          </p:cNvSpPr>
          <p:nvPr>
            <p:ph type="title"/>
          </p:nvPr>
        </p:nvSpPr>
        <p:spPr>
          <a:xfrm>
            <a:off x="0" y="762008"/>
            <a:ext cx="12192000" cy="595745"/>
          </a:xfrm>
        </p:spPr>
        <p:txBody>
          <a:bodyPr>
            <a:noAutofit/>
          </a:bodyPr>
          <a:lstStyle/>
          <a:p>
            <a:pPr algn="ctr">
              <a:lnSpc>
                <a:spcPct val="100000"/>
              </a:lnSpc>
            </a:pPr>
            <a:r>
              <a:rPr lang="en-US" sz="6600" b="1" dirty="0">
                <a:effectLst>
                  <a:outerShdw blurRad="50800" dist="50800" algn="l" rotWithShape="0">
                    <a:prstClr val="black">
                      <a:alpha val="40000"/>
                    </a:prstClr>
                  </a:outerShdw>
                </a:effectLst>
                <a:latin typeface="Comic Sans MS" panose="030F0702030302020204" pitchFamily="66" charset="0"/>
              </a:rPr>
              <a:t>About blink</a:t>
            </a:r>
            <a:r>
              <a:rPr lang="en-US" sz="6600" b="1" dirty="0">
                <a:solidFill>
                  <a:srgbClr val="33BE1C"/>
                </a:solidFill>
                <a:effectLst>
                  <a:outerShdw blurRad="50800" dist="50800" algn="l" rotWithShape="0">
                    <a:prstClr val="black">
                      <a:alpha val="40000"/>
                    </a:prstClr>
                  </a:outerShdw>
                </a:effectLst>
                <a:latin typeface="Comic Sans MS" panose="030F0702030302020204" pitchFamily="66" charset="0"/>
              </a:rPr>
              <a:t>it</a:t>
            </a:r>
            <a:endParaRPr lang="en-US" sz="6600" dirty="0">
              <a:effectLst>
                <a:outerShdw blurRad="50800" dist="50800" algn="l" rotWithShape="0">
                  <a:prstClr val="black">
                    <a:alpha val="40000"/>
                  </a:prstClr>
                </a:outerShdw>
              </a:effectLst>
            </a:endParaRPr>
          </a:p>
        </p:txBody>
      </p:sp>
      <p:sp>
        <p:nvSpPr>
          <p:cNvPr id="4" name="TextBox 3">
            <a:extLst>
              <a:ext uri="{FF2B5EF4-FFF2-40B4-BE49-F238E27FC236}">
                <a16:creationId xmlns:a16="http://schemas.microsoft.com/office/drawing/2014/main" id="{2D36BFDD-D323-739B-8B22-EA9D4D66DB32}"/>
              </a:ext>
            </a:extLst>
          </p:cNvPr>
          <p:cNvSpPr txBox="1"/>
          <p:nvPr/>
        </p:nvSpPr>
        <p:spPr>
          <a:xfrm>
            <a:off x="0" y="2229632"/>
            <a:ext cx="12192000" cy="1200329"/>
          </a:xfrm>
          <a:prstGeom prst="rect">
            <a:avLst/>
          </a:prstGeom>
          <a:noFill/>
        </p:spPr>
        <p:txBody>
          <a:bodyPr wrap="square" rtlCol="0">
            <a:spAutoFit/>
          </a:bodyPr>
          <a:lstStyle/>
          <a:p>
            <a:r>
              <a:rPr lang="en-US" sz="2400" dirty="0"/>
              <a:t>Blinkit is an Indian instant delivery service that provides groceries, household essentials, and other daily needs within minutes. Formerly known as Grofers, it was rebranded in 2021 to focus on quick commerce, leveraging a network of dark stores for rapid fulfillment.</a:t>
            </a:r>
          </a:p>
        </p:txBody>
      </p:sp>
    </p:spTree>
    <p:extLst>
      <p:ext uri="{BB962C8B-B14F-4D97-AF65-F5344CB8AC3E}">
        <p14:creationId xmlns:p14="http://schemas.microsoft.com/office/powerpoint/2010/main" val="232329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067B-DB33-2110-2FD4-4FF82691038F}"/>
              </a:ext>
            </a:extLst>
          </p:cNvPr>
          <p:cNvSpPr>
            <a:spLocks noGrp="1"/>
          </p:cNvSpPr>
          <p:nvPr>
            <p:ph type="title"/>
          </p:nvPr>
        </p:nvSpPr>
        <p:spPr>
          <a:xfrm>
            <a:off x="581890" y="365125"/>
            <a:ext cx="11610109" cy="1325563"/>
          </a:xfrm>
        </p:spPr>
        <p:txBody>
          <a:bodyPr>
            <a:normAutofit/>
          </a:bodyPr>
          <a:lstStyle/>
          <a:p>
            <a:r>
              <a:rPr lang="en-US" sz="7200" b="1" dirty="0"/>
              <a:t>Problem Statement</a:t>
            </a:r>
          </a:p>
        </p:txBody>
      </p:sp>
      <p:sp>
        <p:nvSpPr>
          <p:cNvPr id="3" name="Content Placeholder 2">
            <a:extLst>
              <a:ext uri="{FF2B5EF4-FFF2-40B4-BE49-F238E27FC236}">
                <a16:creationId xmlns:a16="http://schemas.microsoft.com/office/drawing/2014/main" id="{4117039F-BD88-2221-6FF6-AE427735766B}"/>
              </a:ext>
            </a:extLst>
          </p:cNvPr>
          <p:cNvSpPr>
            <a:spLocks noGrp="1"/>
          </p:cNvSpPr>
          <p:nvPr>
            <p:ph idx="1"/>
          </p:nvPr>
        </p:nvSpPr>
        <p:spPr>
          <a:xfrm>
            <a:off x="581890" y="1825625"/>
            <a:ext cx="10771910" cy="4351338"/>
          </a:xfrm>
        </p:spPr>
        <p:txBody>
          <a:bodyPr/>
          <a:lstStyle/>
          <a:p>
            <a:pPr marL="0" indent="0" algn="just">
              <a:buNone/>
            </a:pPr>
            <a:r>
              <a:rPr lang="en-US" dirty="0"/>
              <a:t>In a competitive market where quick service delivery or one stop delivery businesses are growing very fastly. So, it is very important for stakeholders to understand the factors that influencing business and also the factors which can attract more customers towards particular brand or company.</a:t>
            </a:r>
          </a:p>
          <a:p>
            <a:pPr marL="1371600" lvl="3" indent="0" algn="just">
              <a:lnSpc>
                <a:spcPct val="100000"/>
              </a:lnSpc>
              <a:buNone/>
            </a:pPr>
            <a:r>
              <a:rPr lang="en-US" sz="2800" dirty="0"/>
              <a:t>Utilizing blinkit grocery dataset, this project aims to investigate </a:t>
            </a:r>
          </a:p>
          <a:p>
            <a:pPr marL="0" indent="0" algn="just">
              <a:buNone/>
            </a:pPr>
            <a:r>
              <a:rPr lang="en-US" dirty="0"/>
              <a:t>Relationship between user engagements or choices (Item Type, Outlet Type, Outlet Location) and business success metrices (Total Sales, Avg Rating, No of Items, Items Visibility)</a:t>
            </a:r>
          </a:p>
        </p:txBody>
      </p:sp>
    </p:spTree>
    <p:extLst>
      <p:ext uri="{BB962C8B-B14F-4D97-AF65-F5344CB8AC3E}">
        <p14:creationId xmlns:p14="http://schemas.microsoft.com/office/powerpoint/2010/main" val="142245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284F-41D3-B7A3-0BD4-FE74EEF8C166}"/>
              </a:ext>
            </a:extLst>
          </p:cNvPr>
          <p:cNvSpPr>
            <a:spLocks noGrp="1"/>
          </p:cNvSpPr>
          <p:nvPr>
            <p:ph type="title"/>
          </p:nvPr>
        </p:nvSpPr>
        <p:spPr>
          <a:xfrm>
            <a:off x="512619" y="18758"/>
            <a:ext cx="10716490" cy="1352842"/>
          </a:xfrm>
        </p:spPr>
        <p:txBody>
          <a:bodyPr>
            <a:normAutofit/>
          </a:bodyPr>
          <a:lstStyle/>
          <a:p>
            <a:r>
              <a:rPr lang="en-US" sz="7200" b="1" dirty="0">
                <a:solidFill>
                  <a:schemeClr val="accent1"/>
                </a:solidFill>
                <a:latin typeface="Segoe UI Semibold" panose="020B0702040204020203" pitchFamily="34" charset="0"/>
                <a:cs typeface="Segoe UI Semibold" panose="020B0702040204020203" pitchFamily="34" charset="0"/>
              </a:rPr>
              <a:t>Objectives</a:t>
            </a:r>
          </a:p>
        </p:txBody>
      </p:sp>
      <p:sp>
        <p:nvSpPr>
          <p:cNvPr id="3" name="Content Placeholder 2">
            <a:extLst>
              <a:ext uri="{FF2B5EF4-FFF2-40B4-BE49-F238E27FC236}">
                <a16:creationId xmlns:a16="http://schemas.microsoft.com/office/drawing/2014/main" id="{5014FBAA-EE33-AFC4-0F33-0D59B3368610}"/>
              </a:ext>
            </a:extLst>
          </p:cNvPr>
          <p:cNvSpPr>
            <a:spLocks noGrp="1"/>
          </p:cNvSpPr>
          <p:nvPr>
            <p:ph idx="1"/>
          </p:nvPr>
        </p:nvSpPr>
        <p:spPr>
          <a:xfrm>
            <a:off x="96982" y="1523998"/>
            <a:ext cx="11256818" cy="4278890"/>
          </a:xfrm>
        </p:spPr>
        <p:txBody>
          <a:bodyPr>
            <a:normAutofit/>
          </a:bodyPr>
          <a:lstStyle/>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Analyze the impact of fat content on total sales.</a:t>
            </a:r>
          </a:p>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Identify the performance of different item types in terms of total sales.</a:t>
            </a:r>
          </a:p>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Does Outlets segmented by fat content affect total sales?</a:t>
            </a:r>
          </a:p>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Evaluate how type of outlet establishment influences total sales.</a:t>
            </a:r>
          </a:p>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Analyze the correlation between Outlet Size and Total Sales.</a:t>
            </a:r>
          </a:p>
          <a:p>
            <a:pPr marL="342900" indent="-342900">
              <a:lnSpc>
                <a:spcPct val="150000"/>
              </a:lnSpc>
              <a:buFont typeface="+mj-lt"/>
              <a:buAutoNum type="arabicPeriod"/>
            </a:pPr>
            <a:r>
              <a:rPr lang="en-US" sz="2400" dirty="0">
                <a:latin typeface="Segoe UI Semibold" panose="020B0702040204020203" pitchFamily="34" charset="0"/>
                <a:cs typeface="Segoe UI Semibold" panose="020B0702040204020203" pitchFamily="34" charset="0"/>
              </a:rPr>
              <a:t>Assess the distribution of sales across different Types of Stores.</a:t>
            </a:r>
          </a:p>
        </p:txBody>
      </p:sp>
    </p:spTree>
    <p:extLst>
      <p:ext uri="{BB962C8B-B14F-4D97-AF65-F5344CB8AC3E}">
        <p14:creationId xmlns:p14="http://schemas.microsoft.com/office/powerpoint/2010/main" val="220221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F105-CC09-DB24-5F24-80309480B1DD}"/>
              </a:ext>
            </a:extLst>
          </p:cNvPr>
          <p:cNvSpPr>
            <a:spLocks noGrp="1"/>
          </p:cNvSpPr>
          <p:nvPr>
            <p:ph type="title"/>
          </p:nvPr>
        </p:nvSpPr>
        <p:spPr>
          <a:xfrm>
            <a:off x="0" y="0"/>
            <a:ext cx="12191999" cy="540327"/>
          </a:xfrm>
        </p:spPr>
        <p:txBody>
          <a:bodyPr>
            <a:normAutofit/>
          </a:bodyPr>
          <a:lstStyle/>
          <a:p>
            <a:pPr algn="ctr"/>
            <a:r>
              <a:rPr lang="en-US" sz="2800" b="1" dirty="0">
                <a:solidFill>
                  <a:schemeClr val="accent1"/>
                </a:solidFill>
                <a:latin typeface="Comic Sans MS" panose="030F0702030302020204" pitchFamily="66" charset="0"/>
              </a:rPr>
              <a:t>Impact of Fat Content On Sales</a:t>
            </a:r>
          </a:p>
        </p:txBody>
      </p:sp>
      <p:pic>
        <p:nvPicPr>
          <p:cNvPr id="5" name="Picture 4">
            <a:extLst>
              <a:ext uri="{FF2B5EF4-FFF2-40B4-BE49-F238E27FC236}">
                <a16:creationId xmlns:a16="http://schemas.microsoft.com/office/drawing/2014/main" id="{B0F1AD66-9A65-DADB-AD54-0834B29EA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270" y="2452254"/>
            <a:ext cx="4020164" cy="3811507"/>
          </a:xfrm>
          <a:prstGeom prst="rect">
            <a:avLst/>
          </a:prstGeom>
        </p:spPr>
      </p:pic>
      <p:sp>
        <p:nvSpPr>
          <p:cNvPr id="6" name="TextBox 5">
            <a:extLst>
              <a:ext uri="{FF2B5EF4-FFF2-40B4-BE49-F238E27FC236}">
                <a16:creationId xmlns:a16="http://schemas.microsoft.com/office/drawing/2014/main" id="{CA45DFBD-C8C3-EE24-8B81-3A789058968C}"/>
              </a:ext>
            </a:extLst>
          </p:cNvPr>
          <p:cNvSpPr txBox="1"/>
          <p:nvPr/>
        </p:nvSpPr>
        <p:spPr>
          <a:xfrm>
            <a:off x="0" y="734291"/>
            <a:ext cx="12191998" cy="14275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omic Sans MS" panose="030F0702030302020204" pitchFamily="66" charset="0"/>
              </a:rPr>
              <a:t>More than 64%  sales are of Low-Fat grocery products, which is around $776K.</a:t>
            </a:r>
          </a:p>
          <a:p>
            <a:pPr marL="342900" indent="-342900">
              <a:lnSpc>
                <a:spcPct val="150000"/>
              </a:lnSpc>
              <a:buFont typeface="Arial" panose="020B0604020202020204" pitchFamily="34" charset="0"/>
              <a:buChar char="•"/>
            </a:pPr>
            <a:r>
              <a:rPr lang="en-US" sz="2000" dirty="0">
                <a:latin typeface="Comic Sans MS" panose="030F0702030302020204" pitchFamily="66" charset="0"/>
              </a:rPr>
              <a:t>Out of 9K, almost 6K items of Low-Fat groceries are preferred by customers.</a:t>
            </a:r>
          </a:p>
          <a:p>
            <a:pPr marL="342900" indent="-342900">
              <a:lnSpc>
                <a:spcPct val="150000"/>
              </a:lnSpc>
              <a:buFont typeface="Arial" panose="020B0604020202020204" pitchFamily="34" charset="0"/>
              <a:buChar char="•"/>
            </a:pPr>
            <a:r>
              <a:rPr lang="en-US" sz="2000" dirty="0">
                <a:latin typeface="Comic Sans MS" panose="030F0702030302020204" pitchFamily="66" charset="0"/>
              </a:rPr>
              <a:t>However, the average rating is 4⭐  as compared to overall rating of  3.9⭐.</a:t>
            </a:r>
          </a:p>
        </p:txBody>
      </p:sp>
    </p:spTree>
    <p:extLst>
      <p:ext uri="{BB962C8B-B14F-4D97-AF65-F5344CB8AC3E}">
        <p14:creationId xmlns:p14="http://schemas.microsoft.com/office/powerpoint/2010/main" val="41923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AC18-77FB-C087-9DFC-34881C26A3EC}"/>
              </a:ext>
            </a:extLst>
          </p:cNvPr>
          <p:cNvSpPr>
            <a:spLocks noGrp="1"/>
          </p:cNvSpPr>
          <p:nvPr>
            <p:ph type="title"/>
          </p:nvPr>
        </p:nvSpPr>
        <p:spPr>
          <a:xfrm>
            <a:off x="0" y="1"/>
            <a:ext cx="12192000" cy="817417"/>
          </a:xfrm>
        </p:spPr>
        <p:txBody>
          <a:bodyPr>
            <a:noAutofit/>
          </a:bodyPr>
          <a:lstStyle/>
          <a:p>
            <a:r>
              <a:rPr lang="en-US" sz="3600" b="1" dirty="0">
                <a:solidFill>
                  <a:schemeClr val="accent1"/>
                </a:solidFill>
                <a:latin typeface="Comic Sans MS" panose="030F0702030302020204" pitchFamily="66" charset="0"/>
              </a:rPr>
              <a:t>Performance of different item types as total sales</a:t>
            </a:r>
          </a:p>
        </p:txBody>
      </p:sp>
      <p:pic>
        <p:nvPicPr>
          <p:cNvPr id="6" name="Picture 5">
            <a:extLst>
              <a:ext uri="{FF2B5EF4-FFF2-40B4-BE49-F238E27FC236}">
                <a16:creationId xmlns:a16="http://schemas.microsoft.com/office/drawing/2014/main" id="{0E2747D0-2399-C2AE-2E7E-B0D154C5F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964" y="817418"/>
            <a:ext cx="5145512" cy="5647373"/>
          </a:xfrm>
          <a:prstGeom prst="rect">
            <a:avLst/>
          </a:prstGeom>
        </p:spPr>
      </p:pic>
      <p:sp>
        <p:nvSpPr>
          <p:cNvPr id="7" name="TextBox 6">
            <a:extLst>
              <a:ext uri="{FF2B5EF4-FFF2-40B4-BE49-F238E27FC236}">
                <a16:creationId xmlns:a16="http://schemas.microsoft.com/office/drawing/2014/main" id="{7E14C411-1E70-E827-CB3E-E7952E1FAFD9}"/>
              </a:ext>
            </a:extLst>
          </p:cNvPr>
          <p:cNvSpPr txBox="1"/>
          <p:nvPr/>
        </p:nvSpPr>
        <p:spPr>
          <a:xfrm>
            <a:off x="0" y="902525"/>
            <a:ext cx="7051964" cy="281000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dirty="0"/>
              <a:t>“</a:t>
            </a:r>
            <a:r>
              <a:rPr lang="en-US" sz="2000" dirty="0">
                <a:latin typeface="Comic Sans MS" panose="030F0702030302020204" pitchFamily="66" charset="0"/>
              </a:rPr>
              <a:t>Fruit and Vegetables” with $178K of total sales is most ordered grocery, followed by “Snack Foods” with $175k and “Household” with $136K sales.</a:t>
            </a:r>
          </a:p>
          <a:p>
            <a:pPr marL="342900" indent="-342900">
              <a:lnSpc>
                <a:spcPct val="150000"/>
              </a:lnSpc>
              <a:buFont typeface="Wingdings" panose="05000000000000000000" pitchFamily="2" charset="2"/>
              <a:buChar char="q"/>
            </a:pPr>
            <a:r>
              <a:rPr lang="en-US" sz="2000" dirty="0">
                <a:latin typeface="Comic Sans MS" panose="030F0702030302020204" pitchFamily="66" charset="0"/>
              </a:rPr>
              <a:t>“Starchy Foods” ($22k), “Breakfast” ($16K) and “Seafood” ($9K) is less preferred groceries.</a:t>
            </a:r>
          </a:p>
          <a:p>
            <a:pPr marL="342900" indent="-342900">
              <a:lnSpc>
                <a:spcPct val="150000"/>
              </a:lnSpc>
              <a:buFont typeface="Wingdings" panose="05000000000000000000" pitchFamily="2" charset="2"/>
              <a:buChar char="q"/>
            </a:pPr>
            <a:r>
              <a:rPr lang="en-US" sz="2000" dirty="0">
                <a:latin typeface="Comic Sans MS" panose="030F0702030302020204" pitchFamily="66" charset="0"/>
              </a:rPr>
              <a:t>However, each item got 4⭐ Average Rating.</a:t>
            </a:r>
          </a:p>
        </p:txBody>
      </p:sp>
    </p:spTree>
    <p:extLst>
      <p:ext uri="{BB962C8B-B14F-4D97-AF65-F5344CB8AC3E}">
        <p14:creationId xmlns:p14="http://schemas.microsoft.com/office/powerpoint/2010/main" val="291860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C90D-610F-CCF1-362A-FAD6ACF9FA6B}"/>
              </a:ext>
            </a:extLst>
          </p:cNvPr>
          <p:cNvSpPr>
            <a:spLocks noGrp="1"/>
          </p:cNvSpPr>
          <p:nvPr>
            <p:ph type="title"/>
          </p:nvPr>
        </p:nvSpPr>
        <p:spPr>
          <a:xfrm>
            <a:off x="0" y="-27710"/>
            <a:ext cx="12192000" cy="568037"/>
          </a:xfrm>
        </p:spPr>
        <p:txBody>
          <a:bodyPr>
            <a:normAutofit fontScale="90000"/>
          </a:bodyPr>
          <a:lstStyle/>
          <a:p>
            <a:pPr algn="ctr"/>
            <a:r>
              <a:rPr lang="en-US" sz="3200" b="1" dirty="0">
                <a:solidFill>
                  <a:schemeClr val="accent1"/>
                </a:solidFill>
                <a:latin typeface="Comic Sans MS" panose="030F0702030302020204" pitchFamily="66" charset="0"/>
              </a:rPr>
              <a:t> Does Outlets Segmented by Fat Content Affect Total Sales?</a:t>
            </a:r>
          </a:p>
        </p:txBody>
      </p:sp>
      <p:sp>
        <p:nvSpPr>
          <p:cNvPr id="3" name="Content Placeholder 2">
            <a:extLst>
              <a:ext uri="{FF2B5EF4-FFF2-40B4-BE49-F238E27FC236}">
                <a16:creationId xmlns:a16="http://schemas.microsoft.com/office/drawing/2014/main" id="{668212EF-6426-AF56-6FB6-26844FD7B0CE}"/>
              </a:ext>
            </a:extLst>
          </p:cNvPr>
          <p:cNvSpPr>
            <a:spLocks noGrp="1"/>
          </p:cNvSpPr>
          <p:nvPr>
            <p:ph idx="1"/>
          </p:nvPr>
        </p:nvSpPr>
        <p:spPr>
          <a:xfrm>
            <a:off x="0" y="706581"/>
            <a:ext cx="12192000" cy="1440873"/>
          </a:xfrm>
        </p:spPr>
        <p:txBody>
          <a:bodyPr>
            <a:normAutofit/>
          </a:bodyPr>
          <a:lstStyle/>
          <a:p>
            <a:pPr>
              <a:buFont typeface="Wingdings" panose="05000000000000000000" pitchFamily="2" charset="2"/>
              <a:buChar char="§"/>
            </a:pPr>
            <a:r>
              <a:rPr lang="en-US" sz="2400" dirty="0">
                <a:latin typeface="Comic Sans MS" panose="030F0702030302020204" pitchFamily="66" charset="0"/>
              </a:rPr>
              <a:t>Minor difference of $30000 - $40000 have been found in both Low Fat and Regular Fat items total sales.</a:t>
            </a:r>
          </a:p>
          <a:p>
            <a:pPr>
              <a:buFont typeface="Wingdings" panose="05000000000000000000" pitchFamily="2" charset="2"/>
              <a:buChar char="§"/>
            </a:pPr>
            <a:r>
              <a:rPr lang="en-US" sz="2400" dirty="0">
                <a:latin typeface="Comic Sans MS" panose="030F0702030302020204" pitchFamily="66" charset="0"/>
              </a:rPr>
              <a:t>Even the Average Rating (4⭐) and Average Sales ($141-$143) are identical.</a:t>
            </a:r>
          </a:p>
        </p:txBody>
      </p:sp>
      <p:pic>
        <p:nvPicPr>
          <p:cNvPr id="5" name="Picture 4">
            <a:extLst>
              <a:ext uri="{FF2B5EF4-FFF2-40B4-BE49-F238E27FC236}">
                <a16:creationId xmlns:a16="http://schemas.microsoft.com/office/drawing/2014/main" id="{9FB04B6C-6764-58E8-BD54-02F6EA1C4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52" y="2313708"/>
            <a:ext cx="5017752" cy="4126619"/>
          </a:xfrm>
          <a:prstGeom prst="rect">
            <a:avLst/>
          </a:prstGeom>
        </p:spPr>
      </p:pic>
      <p:pic>
        <p:nvPicPr>
          <p:cNvPr id="7" name="Picture 6">
            <a:extLst>
              <a:ext uri="{FF2B5EF4-FFF2-40B4-BE49-F238E27FC236}">
                <a16:creationId xmlns:a16="http://schemas.microsoft.com/office/drawing/2014/main" id="{8BD18753-FB1E-B1D4-5518-32187A969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97" y="2313708"/>
            <a:ext cx="5131676" cy="4151313"/>
          </a:xfrm>
          <a:prstGeom prst="rect">
            <a:avLst/>
          </a:prstGeom>
        </p:spPr>
      </p:pic>
    </p:spTree>
    <p:extLst>
      <p:ext uri="{BB962C8B-B14F-4D97-AF65-F5344CB8AC3E}">
        <p14:creationId xmlns:p14="http://schemas.microsoft.com/office/powerpoint/2010/main" val="337190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D3C4-000F-96B6-0436-BAB716B6AF57}"/>
              </a:ext>
            </a:extLst>
          </p:cNvPr>
          <p:cNvSpPr>
            <a:spLocks noGrp="1"/>
          </p:cNvSpPr>
          <p:nvPr>
            <p:ph type="title"/>
          </p:nvPr>
        </p:nvSpPr>
        <p:spPr>
          <a:xfrm>
            <a:off x="0" y="1"/>
            <a:ext cx="12192000" cy="681036"/>
          </a:xfrm>
        </p:spPr>
        <p:txBody>
          <a:bodyPr>
            <a:noAutofit/>
          </a:bodyPr>
          <a:lstStyle/>
          <a:p>
            <a:pPr algn="ctr"/>
            <a:r>
              <a:rPr lang="en-US" sz="3200" b="1" dirty="0">
                <a:solidFill>
                  <a:schemeClr val="accent1"/>
                </a:solidFill>
                <a:latin typeface="Comic Sans MS" panose="030F0702030302020204" pitchFamily="66" charset="0"/>
              </a:rPr>
              <a:t>How Outlets Establishment affects Performance of Sales</a:t>
            </a:r>
          </a:p>
        </p:txBody>
      </p:sp>
      <p:sp>
        <p:nvSpPr>
          <p:cNvPr id="6" name="TextBox 5">
            <a:extLst>
              <a:ext uri="{FF2B5EF4-FFF2-40B4-BE49-F238E27FC236}">
                <a16:creationId xmlns:a16="http://schemas.microsoft.com/office/drawing/2014/main" id="{2198EE6A-1B5C-E394-745F-A6E790E0F05B}"/>
              </a:ext>
            </a:extLst>
          </p:cNvPr>
          <p:cNvSpPr txBox="1"/>
          <p:nvPr/>
        </p:nvSpPr>
        <p:spPr>
          <a:xfrm>
            <a:off x="0" y="681037"/>
            <a:ext cx="12192000" cy="234833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Comic Sans MS" panose="030F0702030302020204" pitchFamily="66" charset="0"/>
              </a:rPr>
              <a:t>Year 2017 – 2019 outlets have given the peak performance of $205K. </a:t>
            </a:r>
          </a:p>
          <a:p>
            <a:pPr marL="342900" indent="-342900">
              <a:lnSpc>
                <a:spcPct val="150000"/>
              </a:lnSpc>
              <a:buFont typeface="Wingdings" panose="05000000000000000000" pitchFamily="2" charset="2"/>
              <a:buChar char="Ø"/>
            </a:pPr>
            <a:r>
              <a:rPr lang="en-US" sz="2000" dirty="0">
                <a:latin typeface="Comic Sans MS" panose="030F0702030302020204" pitchFamily="66" charset="0"/>
              </a:rPr>
              <a:t>Rest of outlets have seen saturation of $130K - $133K in their performance.</a:t>
            </a:r>
          </a:p>
          <a:p>
            <a:pPr marL="342900" indent="-342900">
              <a:lnSpc>
                <a:spcPct val="150000"/>
              </a:lnSpc>
              <a:buFont typeface="Wingdings" panose="05000000000000000000" pitchFamily="2" charset="2"/>
              <a:buChar char="Ø"/>
            </a:pPr>
            <a:r>
              <a:rPr lang="en-US" sz="2000" dirty="0">
                <a:latin typeface="Comic Sans MS" panose="030F0702030302020204" pitchFamily="66" charset="0"/>
              </a:rPr>
              <a:t>However, Average Rating experienced a decline, ranging from (3.9⭐ - 4.0⭐) specifically in year (2014 – 2017).</a:t>
            </a:r>
          </a:p>
          <a:p>
            <a:pPr marL="342900" indent="-342900">
              <a:lnSpc>
                <a:spcPct val="150000"/>
              </a:lnSpc>
              <a:buFont typeface="Wingdings" panose="05000000000000000000" pitchFamily="2" charset="2"/>
              <a:buChar char="Ø"/>
            </a:pPr>
            <a:r>
              <a:rPr lang="en-US" sz="2000" dirty="0">
                <a:latin typeface="Comic Sans MS" panose="030F0702030302020204" pitchFamily="66" charset="0"/>
              </a:rPr>
              <a:t>Average Rating not crossed over 4⭐ even once in a decade.</a:t>
            </a:r>
          </a:p>
        </p:txBody>
      </p:sp>
      <p:pic>
        <p:nvPicPr>
          <p:cNvPr id="10" name="Picture 9">
            <a:extLst>
              <a:ext uri="{FF2B5EF4-FFF2-40B4-BE49-F238E27FC236}">
                <a16:creationId xmlns:a16="http://schemas.microsoft.com/office/drawing/2014/main" id="{AD296AA8-C04B-5FA1-E26E-8D03145D1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 y="3112502"/>
            <a:ext cx="9215070" cy="3482264"/>
          </a:xfrm>
          <a:prstGeom prst="rect">
            <a:avLst/>
          </a:prstGeom>
        </p:spPr>
      </p:pic>
    </p:spTree>
    <p:extLst>
      <p:ext uri="{BB962C8B-B14F-4D97-AF65-F5344CB8AC3E}">
        <p14:creationId xmlns:p14="http://schemas.microsoft.com/office/powerpoint/2010/main" val="266442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E3A3-0B7E-66ED-BF1D-9295135BD31B}"/>
              </a:ext>
            </a:extLst>
          </p:cNvPr>
          <p:cNvSpPr>
            <a:spLocks noGrp="1"/>
          </p:cNvSpPr>
          <p:nvPr>
            <p:ph type="title"/>
          </p:nvPr>
        </p:nvSpPr>
        <p:spPr>
          <a:xfrm>
            <a:off x="0" y="1"/>
            <a:ext cx="12192000" cy="651163"/>
          </a:xfrm>
        </p:spPr>
        <p:txBody>
          <a:bodyPr>
            <a:normAutofit/>
          </a:bodyPr>
          <a:lstStyle/>
          <a:p>
            <a:pPr algn="ctr"/>
            <a:r>
              <a:rPr lang="en-US" sz="2800" b="1" dirty="0">
                <a:solidFill>
                  <a:schemeClr val="accent1"/>
                </a:solidFill>
                <a:latin typeface="Comic Sans MS" panose="030F0702030302020204" pitchFamily="66" charset="0"/>
              </a:rPr>
              <a:t>Outlet Size &amp; Total Sales</a:t>
            </a:r>
          </a:p>
        </p:txBody>
      </p:sp>
      <p:sp>
        <p:nvSpPr>
          <p:cNvPr id="4" name="TextBox 3">
            <a:extLst>
              <a:ext uri="{FF2B5EF4-FFF2-40B4-BE49-F238E27FC236}">
                <a16:creationId xmlns:a16="http://schemas.microsoft.com/office/drawing/2014/main" id="{0EE53E54-8E93-A130-87DA-C706C31C6208}"/>
              </a:ext>
            </a:extLst>
          </p:cNvPr>
          <p:cNvSpPr txBox="1"/>
          <p:nvPr/>
        </p:nvSpPr>
        <p:spPr>
          <a:xfrm>
            <a:off x="0" y="720433"/>
            <a:ext cx="12192000" cy="142628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latin typeface="Comic Sans MS" panose="030F0702030302020204" pitchFamily="66" charset="0"/>
              </a:rPr>
              <a:t>Medium Size outlets with $507.9K is most preferred by users, followed by Small Size outlet with $444.79K.</a:t>
            </a:r>
          </a:p>
          <a:p>
            <a:pPr marL="342900" indent="-342900">
              <a:lnSpc>
                <a:spcPct val="150000"/>
              </a:lnSpc>
              <a:buFont typeface="Wingdings" panose="05000000000000000000" pitchFamily="2" charset="2"/>
              <a:buChar char="v"/>
            </a:pPr>
            <a:r>
              <a:rPr lang="en-US" sz="2000" dirty="0">
                <a:latin typeface="Comic Sans MS" panose="030F0702030302020204" pitchFamily="66" charset="0"/>
              </a:rPr>
              <a:t>With $248K of total sales, Big Outlets doesn’t promise more.</a:t>
            </a:r>
          </a:p>
        </p:txBody>
      </p:sp>
      <p:pic>
        <p:nvPicPr>
          <p:cNvPr id="6" name="Picture 5">
            <a:extLst>
              <a:ext uri="{FF2B5EF4-FFF2-40B4-BE49-F238E27FC236}">
                <a16:creationId xmlns:a16="http://schemas.microsoft.com/office/drawing/2014/main" id="{AF39D9D0-5B81-3123-B532-0A88F1B9E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2398830"/>
            <a:ext cx="4430188" cy="3846481"/>
          </a:xfrm>
          <a:prstGeom prst="rect">
            <a:avLst/>
          </a:prstGeom>
        </p:spPr>
      </p:pic>
    </p:spTree>
    <p:extLst>
      <p:ext uri="{BB962C8B-B14F-4D97-AF65-F5344CB8AC3E}">
        <p14:creationId xmlns:p14="http://schemas.microsoft.com/office/powerpoint/2010/main" val="586115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650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Comic Sans MS</vt:lpstr>
      <vt:lpstr>Segoe UI Semibold</vt:lpstr>
      <vt:lpstr>Wingdings</vt:lpstr>
      <vt:lpstr>Office Theme</vt:lpstr>
      <vt:lpstr>blinkit Grocery Analysis</vt:lpstr>
      <vt:lpstr>About blinkit</vt:lpstr>
      <vt:lpstr>Problem Statement</vt:lpstr>
      <vt:lpstr>Objectives</vt:lpstr>
      <vt:lpstr>Impact of Fat Content On Sales</vt:lpstr>
      <vt:lpstr>Performance of different item types as total sales</vt:lpstr>
      <vt:lpstr> Does Outlets Segmented by Fat Content Affect Total Sales?</vt:lpstr>
      <vt:lpstr>How Outlets Establishment affects Performance of Sales</vt:lpstr>
      <vt:lpstr>Outlet Size &amp; Total Sales</vt:lpstr>
      <vt:lpstr>Distribution of Sales Across Different Stores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adarsh kumar</dc:creator>
  <cp:lastModifiedBy>adarsh kumar</cp:lastModifiedBy>
  <cp:revision>5</cp:revision>
  <dcterms:created xsi:type="dcterms:W3CDTF">2025-02-22T20:52:06Z</dcterms:created>
  <dcterms:modified xsi:type="dcterms:W3CDTF">2025-02-24T06:59:46Z</dcterms:modified>
</cp:coreProperties>
</file>