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8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2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2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8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35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875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4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8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87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18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7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A8D2-AD6F-456D-936D-BB07C7F3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DATA 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3B92-9A86-406D-B3C7-C7B791D5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Topic:      </a:t>
            </a:r>
            <a:r>
              <a:rPr lang="en-US" b="1" u="sng" dirty="0"/>
              <a:t>Suicide Data Analysis</a:t>
            </a:r>
          </a:p>
          <a:p>
            <a:pPr marL="0" indent="0">
              <a:buNone/>
            </a:pPr>
            <a:r>
              <a:rPr lang="en-US" dirty="0"/>
              <a:t>                                          Online ETP Presentation </a:t>
            </a:r>
          </a:p>
          <a:p>
            <a:pPr marL="0" indent="0">
              <a:buNone/>
            </a:pPr>
            <a:r>
              <a:rPr lang="en-US" dirty="0"/>
              <a:t>                                               17</a:t>
            </a:r>
            <a:r>
              <a:rPr lang="en-US" baseline="30000" dirty="0"/>
              <a:t>th</a:t>
            </a:r>
            <a:r>
              <a:rPr lang="en-US" dirty="0"/>
              <a:t> December,2020</a:t>
            </a:r>
          </a:p>
          <a:p>
            <a:pPr marL="0" indent="0">
              <a:buNone/>
            </a:pPr>
            <a:r>
              <a:rPr lang="en-IN" dirty="0"/>
              <a:t>Submitted by:                                                            </a:t>
            </a:r>
          </a:p>
          <a:p>
            <a:pPr marL="0" indent="0">
              <a:buNone/>
            </a:pPr>
            <a:r>
              <a:rPr lang="en-IN" b="1" dirty="0"/>
              <a:t>∙</a:t>
            </a:r>
            <a:r>
              <a:rPr lang="en-IN" dirty="0"/>
              <a:t> Adarsh Ranjan                                             </a:t>
            </a:r>
          </a:p>
          <a:p>
            <a:pPr marL="0" indent="0">
              <a:buNone/>
            </a:pPr>
            <a:r>
              <a:rPr lang="en-IN" b="1" dirty="0"/>
              <a:t>∙</a:t>
            </a:r>
            <a:r>
              <a:rPr lang="en-IN" dirty="0"/>
              <a:t> 11808745</a:t>
            </a:r>
          </a:p>
          <a:p>
            <a:pPr marL="0" indent="0">
              <a:buNone/>
            </a:pPr>
            <a:r>
              <a:rPr lang="en-IN" b="1" dirty="0"/>
              <a:t>∙</a:t>
            </a:r>
            <a:r>
              <a:rPr lang="en-IN" dirty="0"/>
              <a:t> B Tech CSE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6CDEC-8163-4B89-A881-89634867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419577" y="3548270"/>
            <a:ext cx="1757869" cy="18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3EA5-9A5E-4F1E-9961-28D2418A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5. Age wise analysis of Suicide rate.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278970-5D59-437C-9EBE-5CA1C572C8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2030968"/>
            <a:ext cx="9302932" cy="36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7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7041-38E2-433A-961B-84243B01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6. Analysis of top 10 countries with highest population over the year.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FB3115-0A5D-4FA3-8E31-C724CFE985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8" y="2016125"/>
            <a:ext cx="959722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3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8759-3870-4EBB-BF96-6FC12A43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7. Analysis of top 10 countries with lowest population over the year.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0CCFF-BC3C-4F2C-831D-C634ADC315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64" y="2016125"/>
            <a:ext cx="925531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4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C9CD-8A49-4E1A-91A1-DB4B5E97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80666"/>
            <a:ext cx="9520158" cy="1049235"/>
          </a:xfrm>
        </p:spPr>
        <p:txBody>
          <a:bodyPr>
            <a:normAutofit/>
          </a:bodyPr>
          <a:lstStyle/>
          <a:p>
            <a:r>
              <a:rPr lang="en-US" sz="2400" dirty="0"/>
              <a:t>8. Analysis of top 10 countries with highest GDP over the year. 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FA4CF-4BD9-444D-AC46-724B4BAC5A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2330270"/>
            <a:ext cx="9835252" cy="34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0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40BB-80A2-46B2-9AB9-9F1C547D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9. Analysis of top 10 countries with lowest GDP over the year. 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78DBB-9E06-4F01-A20D-FB9FD20F7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2343045"/>
            <a:ext cx="9978376" cy="3365992"/>
          </a:xfrm>
        </p:spPr>
      </p:pic>
    </p:spTree>
    <p:extLst>
      <p:ext uri="{BB962C8B-B14F-4D97-AF65-F5344CB8AC3E}">
        <p14:creationId xmlns:p14="http://schemas.microsoft.com/office/powerpoint/2010/main" val="261895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8D63-F76B-4ADD-A527-38251709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u="sng" dirty="0"/>
              <a:t>Result Of Analysis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0B7F-0B8F-49E6-B009-D08E3088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top 10 countries with maximum suicide rate over a particular year.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         Between 1985-1989  = United States</a:t>
            </a:r>
          </a:p>
          <a:p>
            <a:pPr marL="0" indent="0">
              <a:buNone/>
            </a:pPr>
            <a:r>
              <a:rPr lang="en-US" dirty="0"/>
              <a:t>           Between  1990-1994 = Russian Federation</a:t>
            </a:r>
          </a:p>
          <a:p>
            <a:pPr marL="0" indent="0">
              <a:buNone/>
            </a:pPr>
            <a:r>
              <a:rPr lang="en-US" dirty="0"/>
              <a:t>           Between 1995-1999 = Russian Federation</a:t>
            </a:r>
          </a:p>
          <a:p>
            <a:pPr marL="0" indent="0">
              <a:buNone/>
            </a:pPr>
            <a:r>
              <a:rPr lang="en-US" dirty="0"/>
              <a:t>           Between 2000-2004 = Russian Federation</a:t>
            </a:r>
          </a:p>
          <a:p>
            <a:pPr marL="0" indent="0">
              <a:buNone/>
            </a:pPr>
            <a:r>
              <a:rPr lang="en-US" dirty="0"/>
              <a:t>           Between 2005-2009 = Russian Federation</a:t>
            </a:r>
          </a:p>
          <a:p>
            <a:pPr marL="0" indent="0">
              <a:buNone/>
            </a:pPr>
            <a:r>
              <a:rPr lang="en-US" dirty="0"/>
              <a:t>           Between 2010-2014 = United States</a:t>
            </a:r>
          </a:p>
          <a:p>
            <a:pPr marL="0" indent="0">
              <a:buNone/>
            </a:pPr>
            <a:r>
              <a:rPr lang="en-IN" dirty="0"/>
              <a:t>           Between 2015-2019 = United States</a:t>
            </a:r>
          </a:p>
        </p:txBody>
      </p:sp>
    </p:spTree>
    <p:extLst>
      <p:ext uri="{BB962C8B-B14F-4D97-AF65-F5344CB8AC3E}">
        <p14:creationId xmlns:p14="http://schemas.microsoft.com/office/powerpoint/2010/main" val="400838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B98-1920-4883-A382-944CC712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top 10 countries with minimum suicide rate over a particular year.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8264-3328-4D1A-B940-B8377743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1985-1989 = Antigua and Barbuda, Bahamas, Dominica</a:t>
            </a:r>
          </a:p>
          <a:p>
            <a:r>
              <a:rPr lang="en-US" dirty="0"/>
              <a:t>Between 1990-1994 = Saint Kitts and Nevis</a:t>
            </a:r>
          </a:p>
          <a:p>
            <a:r>
              <a:rPr lang="en-US" dirty="0"/>
              <a:t>Between 1995-1999 = Qatar and Antigua and Barbuda</a:t>
            </a:r>
          </a:p>
          <a:p>
            <a:r>
              <a:rPr lang="en-US" dirty="0"/>
              <a:t>Between 2000-2004 = Kiribati and Montenegro</a:t>
            </a:r>
          </a:p>
          <a:p>
            <a:r>
              <a:rPr lang="en-US" dirty="0"/>
              <a:t>Between 2005-2009 = Antigua and Barbuda, San Marino</a:t>
            </a:r>
          </a:p>
          <a:p>
            <a:r>
              <a:rPr lang="en-US" dirty="0"/>
              <a:t>Between 2010-2014 = Antigua and Barbuda</a:t>
            </a:r>
          </a:p>
          <a:p>
            <a:r>
              <a:rPr lang="en-US" dirty="0"/>
              <a:t>Between 2015-2019 = Grenada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0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9346-F557-4405-A463-881A29DE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number of suicide happened year wise.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3E6B-AFE4-4011-91CB-9519747F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1985-1989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644845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Between 1990-1994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1056482</a:t>
            </a:r>
          </a:p>
          <a:p>
            <a:r>
              <a:rPr lang="en-US" dirty="0">
                <a:latin typeface="Times New Roman" panose="02020603050405020304" pitchFamily="18" charset="0"/>
              </a:rPr>
              <a:t>Between 1995-1999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1236724</a:t>
            </a:r>
          </a:p>
          <a:p>
            <a:r>
              <a:rPr lang="en-US" dirty="0">
                <a:latin typeface="Times New Roman" panose="02020603050405020304" pitchFamily="18" charset="0"/>
              </a:rPr>
              <a:t>Between 2000-2004 </a:t>
            </a:r>
            <a:r>
              <a:rPr lang="en-US" sz="1800" dirty="0">
                <a:latin typeface="Times New Roman" panose="02020603050405020304" pitchFamily="18" charset="0"/>
              </a:rPr>
              <a:t>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1259519</a:t>
            </a:r>
          </a:p>
          <a:p>
            <a:r>
              <a:rPr lang="en-US" dirty="0">
                <a:latin typeface="Times New Roman" panose="02020603050405020304" pitchFamily="18" charset="0"/>
              </a:rPr>
              <a:t>Between 2005-2009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1180078</a:t>
            </a:r>
          </a:p>
          <a:p>
            <a:r>
              <a:rPr lang="en-US" dirty="0">
                <a:latin typeface="Times New Roman" panose="02020603050405020304" pitchFamily="18" charset="0"/>
              </a:rPr>
              <a:t>Between 2010-2014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1151529</a:t>
            </a:r>
          </a:p>
          <a:p>
            <a:r>
              <a:rPr lang="en-US" dirty="0">
                <a:latin typeface="Times New Roman" panose="02020603050405020304" pitchFamily="18" charset="0"/>
              </a:rPr>
              <a:t>Between 2015-2019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219243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46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F873-A849-466C-AB0F-31531C02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Generation wise analysis of Suicide rate.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4226-7BF9-4BAF-BEED-18210D29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Boomers = 2284498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G.I. Generation = 510009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Generation X = 1532804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Generation Z = 15906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Millenials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623459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Silent = 1781744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01437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41D7-4399-47FE-8934-6244BEBC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 Age wise analysis of Suicide Rate.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66D4-4219-489B-AB22-31D01A15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5-14 years = 52264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15-24 years = 808542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25-34 years = 1123912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35-54 years = 2452141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55-74 years = 1658443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75+ years = 653114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18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88F6-0CE4-41CB-B999-6A79CFC7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30358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INTRODUCTION</a:t>
            </a:r>
            <a:r>
              <a:rPr lang="en-US" dirty="0"/>
              <a:t>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9681E-AB02-44F7-AC96-80D4BF72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4695" y="2019631"/>
            <a:ext cx="5440037" cy="31301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project covers the analysis part of suicide rate of various Asian and European Countries from the year span of 1988-2019. The dataset is sourced from</a:t>
            </a:r>
            <a:r>
              <a:rPr lang="en-IN" dirty="0"/>
              <a:t> Kaggle website containing 9 fields and around 27000 records.</a:t>
            </a:r>
          </a:p>
          <a:p>
            <a:r>
              <a:rPr lang="en-IN" dirty="0"/>
              <a:t>The technology or the tool used for the project is Microsoft Excel.</a:t>
            </a:r>
            <a:r>
              <a:rPr lang="en-IN" sz="1800" dirty="0"/>
              <a:t> Microsoft Excel is a helpful and powerful program for data analysis and documentation.</a:t>
            </a:r>
            <a:endParaRPr lang="en-I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BF428-7C48-4154-AE68-10184BC3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24" y="621349"/>
            <a:ext cx="349857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4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24F-7228-408D-8D8D-CA782DBA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91764"/>
            <a:ext cx="9520158" cy="1233552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Analysis of the top 10 countries with the highest population over the year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A1D6-A926-40FC-A534-6B7690FA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642020"/>
            <a:ext cx="9520158" cy="446458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United States = 8054027201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United Kingdom = 1738767780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Thailand = 1584800281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Russian Federation = 3690802620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Mexico = 2772959159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Japan = 3681024844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Italy = 1715043704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Germany = 2024875612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France = 1670756775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Brazil = 4856093548</a:t>
            </a:r>
            <a:endParaRPr lang="en-IN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189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E9A6-AE22-48EE-ACB9-B17A8582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96862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Analysis of the top 10 countries with the lowest population over the year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00B2-FDA7-4374-BD0B-97D5B675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26650"/>
            <a:ext cx="9520158" cy="452683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Antigua and Barbuda = 1990228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Aruba = 1259677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Cabo Verde = 452179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Dominica = 66400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Kiribati = 741606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Macau = 346542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900" dirty="0">
                <a:effectLst/>
                <a:latin typeface="+mj-lt"/>
                <a:ea typeface="Calibri" panose="020F0502020204030204" pitchFamily="34" charset="0"/>
              </a:rPr>
              <a:t>    Mongolia = 2167589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Saint Kitts and Nevis = 117300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San Marino = 78825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Seychelles = 1392816</a:t>
            </a:r>
            <a:endParaRPr lang="en-IN" sz="2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59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5A8-0FEB-4399-B665-2BF8D3F4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80665"/>
            <a:ext cx="9520158" cy="10492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top 10 countries with highest GDP over the year.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88C8-6D23-479D-BE02-1B84006B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98212"/>
            <a:ext cx="9520158" cy="454019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Luxembourg = $2,55,93,000</a:t>
            </a:r>
            <a:endParaRPr lang="en-IN" sz="22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Norway = $2,06,35,056</a:t>
            </a:r>
            <a:endParaRPr lang="en-IN" sz="22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Switzerland = $1,58,71,404</a:t>
            </a:r>
            <a:endParaRPr lang="en-IN" sz="22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Austria = $1,30,88,000</a:t>
            </a:r>
            <a:endParaRPr lang="en-IN" sz="22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Iceland = $1,50,02,956</a:t>
            </a:r>
            <a:endParaRPr lang="en-IN" sz="22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Japan = $1,35,39,888</a:t>
            </a:r>
            <a:endParaRPr lang="en-IN" sz="22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United States = $1,46,08,296</a:t>
            </a:r>
            <a:endParaRPr lang="en-IN" sz="22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Singapore = $1,41,54,696</a:t>
            </a:r>
            <a:endParaRPr lang="en-IN" sz="22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Netherlands = $1,36,43,004</a:t>
            </a:r>
            <a:endParaRPr lang="en-IN" sz="22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    Sweden = $1,48,06,012</a:t>
            </a:r>
            <a:endParaRPr lang="en-IN" sz="2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4BF7-F6EF-4FF3-909F-5EF4D047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83100"/>
            <a:ext cx="9520158" cy="1049235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Analysis of top 10 countries with lowest GDP over the year.</a:t>
            </a:r>
            <a:b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1991-8438-4316-87EC-B1098A35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272210"/>
            <a:ext cx="9520158" cy="4781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Azerbaijan = $1,92,984</a:t>
            </a:r>
          </a:p>
          <a:p>
            <a:r>
              <a:rPr lang="en-US" dirty="0"/>
              <a:t>Bosnia = $1,21,860</a:t>
            </a:r>
          </a:p>
          <a:p>
            <a:r>
              <a:rPr lang="en-US" dirty="0"/>
              <a:t>Cabo Verde = $49,488</a:t>
            </a:r>
          </a:p>
          <a:p>
            <a:r>
              <a:rPr lang="en-US" dirty="0"/>
              <a:t>Dominica = $17,820</a:t>
            </a:r>
          </a:p>
          <a:p>
            <a:r>
              <a:rPr lang="en-US" dirty="0"/>
              <a:t>Kiribati = $1,15,620</a:t>
            </a:r>
          </a:p>
          <a:p>
            <a:r>
              <a:rPr lang="en-US" dirty="0"/>
              <a:t>Macau = $2,16,972</a:t>
            </a:r>
          </a:p>
          <a:p>
            <a:r>
              <a:rPr lang="en-US" dirty="0"/>
              <a:t>Mongolia = $41,450</a:t>
            </a:r>
          </a:p>
          <a:p>
            <a:r>
              <a:rPr lang="en-US" dirty="0"/>
              <a:t>Nicaragua = $1,46,076</a:t>
            </a:r>
          </a:p>
          <a:p>
            <a:r>
              <a:rPr lang="en-US" dirty="0"/>
              <a:t>Saint Kitts = $1,98,900</a:t>
            </a:r>
          </a:p>
          <a:p>
            <a:r>
              <a:rPr lang="en-US" dirty="0"/>
              <a:t>Sri Lanka = $1,19,364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097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8FCD-5667-4594-A9F0-12D882F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 descr="A picture containing text, writing implement, stationary, pen&#10;&#10;Description automatically generated">
            <a:extLst>
              <a:ext uri="{FF2B5EF4-FFF2-40B4-BE49-F238E27FC236}">
                <a16:creationId xmlns:a16="http://schemas.microsoft.com/office/drawing/2014/main" id="{3684F9EB-8B47-4EE7-9C95-E52D84A36F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572767"/>
            <a:ext cx="6501384" cy="40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6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38D4-D8E6-4289-AF25-DBC76A9E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b="1" u="sng" dirty="0"/>
              <a:t>Source Of Dataset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8B2B-135B-4B7D-9EF5-CD166F4F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data set was taken from a Kaggle account.</a:t>
            </a:r>
          </a:p>
          <a:p>
            <a:pPr marL="0" indent="0">
              <a:buNone/>
            </a:pPr>
            <a:r>
              <a:rPr lang="en-IN" dirty="0"/>
              <a:t>Link:-</a:t>
            </a:r>
          </a:p>
          <a:p>
            <a:pPr marL="0" indent="0">
              <a:buNone/>
            </a:pPr>
            <a:r>
              <a:rPr lang="en-IN" b="1" u="sng" dirty="0"/>
              <a:t>https://www.kaggle.com/russellyates88/suicide-rates-overview-1985-to-2016</a:t>
            </a:r>
          </a:p>
        </p:txBody>
      </p:sp>
    </p:spTree>
    <p:extLst>
      <p:ext uri="{BB962C8B-B14F-4D97-AF65-F5344CB8AC3E}">
        <p14:creationId xmlns:p14="http://schemas.microsoft.com/office/powerpoint/2010/main" val="21554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6E32-CCDF-400D-8C0A-FF979EE9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b="1" u="sng" dirty="0"/>
              <a:t>Suicide Dataset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2AE24-E375-4B36-B757-1C945E729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2016125"/>
            <a:ext cx="8544794" cy="3915548"/>
          </a:xfrm>
        </p:spPr>
      </p:pic>
    </p:spTree>
    <p:extLst>
      <p:ext uri="{BB962C8B-B14F-4D97-AF65-F5344CB8AC3E}">
        <p14:creationId xmlns:p14="http://schemas.microsoft.com/office/powerpoint/2010/main" val="5915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2E92-6413-4CBD-B9B4-42F28D44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25006"/>
            <a:ext cx="9520158" cy="1049235"/>
          </a:xfrm>
        </p:spPr>
        <p:txBody>
          <a:bodyPr/>
          <a:lstStyle/>
          <a:p>
            <a:r>
              <a:rPr lang="en-US" b="1" dirty="0"/>
              <a:t>                                </a:t>
            </a:r>
            <a:r>
              <a:rPr lang="en-US" b="1" u="sng" dirty="0"/>
              <a:t>Objective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A039-107C-489D-A870-306DB860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74242"/>
            <a:ext cx="9520158" cy="4085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top 10 countries with maximum suicide rate over a particular year.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2.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Analysis of the top 10 countries with minimum suicide rate over a particular year.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number of suicide happened year wise.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wise analysis of the suicide rate.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Generation wise analysis of the suicide rate.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top 10 countries with the highest population over the year.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Analysis of the top 10 countries with the lowest population over the year.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top 10 countries with highest GDP over the year.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Analysis of top 10 countries with lowest GDP over the year.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46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B0C-B4D7-411B-86C2-DA572870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88910"/>
            <a:ext cx="9520158" cy="1049235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b="1" u="sng" dirty="0"/>
              <a:t>Analysis Of Objective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1309-CA60-4F2C-BEB2-C3F45FBA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top 10 countries with maximum suicide rate over a particular year.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FD8D6-D03B-4182-BD7A-54A4AC610E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85" y="2654990"/>
            <a:ext cx="8523797" cy="28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9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AB01-9822-4A25-94A1-3439FE55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66" y="727621"/>
            <a:ext cx="9432788" cy="1212497"/>
          </a:xfrm>
        </p:spPr>
        <p:txBody>
          <a:bodyPr>
            <a:normAutofit/>
          </a:bodyPr>
          <a:lstStyle/>
          <a:p>
            <a:r>
              <a:rPr lang="en-IN" sz="2400" dirty="0"/>
              <a:t>2.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Analysis of the top 10 countries with minimum suicide rate over a particular year.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029632-7EFE-4A6E-8150-31B0A7F358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2217534"/>
            <a:ext cx="9520237" cy="30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4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987D-323C-4739-9162-C54375FE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962109"/>
            <a:ext cx="9520158" cy="8905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number of suicide happened year wise.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8A88A-7D75-4C2E-B971-8BAB73BB1F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2026204"/>
            <a:ext cx="872248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8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E74-6278-4AD9-A83A-4F09430F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037821"/>
            <a:ext cx="9520158" cy="707667"/>
          </a:xfrm>
        </p:spPr>
        <p:txBody>
          <a:bodyPr>
            <a:noAutofit/>
          </a:bodyPr>
          <a:lstStyle/>
          <a:p>
            <a:r>
              <a:rPr lang="en-US" sz="2400" dirty="0"/>
              <a:t>4.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wise analysis of the suicide rate.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B73EA8-286E-4E6C-BE31-DBB7DF2A17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63" y="2016125"/>
            <a:ext cx="8953168" cy="38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7319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3224"/>
      </a:dk2>
      <a:lt2>
        <a:srgbClr val="E8E6E2"/>
      </a:lt2>
      <a:accent1>
        <a:srgbClr val="92A4C4"/>
      </a:accent1>
      <a:accent2>
        <a:srgbClr val="7AA9B7"/>
      </a:accent2>
      <a:accent3>
        <a:srgbClr val="80AAA1"/>
      </a:accent3>
      <a:accent4>
        <a:srgbClr val="77AE8C"/>
      </a:accent4>
      <a:accent5>
        <a:srgbClr val="83AC81"/>
      </a:accent5>
      <a:accent6>
        <a:srgbClr val="8DAA74"/>
      </a:accent6>
      <a:hlink>
        <a:srgbClr val="95805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877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Bahnschrift SemiCondensed</vt:lpstr>
      <vt:lpstr>Calibri</vt:lpstr>
      <vt:lpstr>Century Gothic</vt:lpstr>
      <vt:lpstr>Palatino Linotype</vt:lpstr>
      <vt:lpstr>Times New Roman</vt:lpstr>
      <vt:lpstr>BrushVTI</vt:lpstr>
      <vt:lpstr>Gallery</vt:lpstr>
      <vt:lpstr>                    DATA MANAGEMENT </vt:lpstr>
      <vt:lpstr>INTRODUCTION                        </vt:lpstr>
      <vt:lpstr>                             Source Of Dataset</vt:lpstr>
      <vt:lpstr>                             Suicide Dataset</vt:lpstr>
      <vt:lpstr>                                Objective</vt:lpstr>
      <vt:lpstr>                       Analysis Of Objective</vt:lpstr>
      <vt:lpstr>2. Analysis of the top 10 countries with minimum suicide rate over a particular year. </vt:lpstr>
      <vt:lpstr>3. Analysis of the number of suicide happened year wise. </vt:lpstr>
      <vt:lpstr>4. Generation wise analysis of the suicide rate. </vt:lpstr>
      <vt:lpstr>5. Age wise analysis of Suicide rate.</vt:lpstr>
      <vt:lpstr>6. Analysis of top 10 countries with highest population over the year.</vt:lpstr>
      <vt:lpstr>7. Analysis of top 10 countries with lowest population over the year.</vt:lpstr>
      <vt:lpstr>8. Analysis of top 10 countries with highest GDP over the year. </vt:lpstr>
      <vt:lpstr>9. Analysis of top 10 countries with lowest GDP over the year. </vt:lpstr>
      <vt:lpstr>                          Result Of Analysis</vt:lpstr>
      <vt:lpstr>2. Analysis of the top 10 countries with minimum suicide rate over a particular year. </vt:lpstr>
      <vt:lpstr>3. Analysis of the number of suicide happened year wise.</vt:lpstr>
      <vt:lpstr>4. Generation wise analysis of Suicide rate.</vt:lpstr>
      <vt:lpstr>5. Age wise analysis of Suicide Rate.</vt:lpstr>
      <vt:lpstr>6. Analysis of the top 10 countries with the highest population over the year </vt:lpstr>
      <vt:lpstr>7. Analysis of the top 10 countries with the lowest population over the year </vt:lpstr>
      <vt:lpstr>8. Analysis of top 10 countries with highest GDP over the year. </vt:lpstr>
      <vt:lpstr>9. Analysis of top 10 countries with lowest GDP over the year.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REPORT</dc:title>
  <dc:creator>adarshranjan198@gmail.com</dc:creator>
  <cp:lastModifiedBy>adarshranjan198@gmail.com</cp:lastModifiedBy>
  <cp:revision>19</cp:revision>
  <dcterms:created xsi:type="dcterms:W3CDTF">2020-12-16T13:28:56Z</dcterms:created>
  <dcterms:modified xsi:type="dcterms:W3CDTF">2020-12-16T16:46:47Z</dcterms:modified>
</cp:coreProperties>
</file>