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45e586a2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45e586a2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4a096c141b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4a096c141b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463383f21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463383f21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463383f214_2_2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463383f214_2_2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463383f214_2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463383f214_2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463383f21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463383f21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4a096c141b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4a096c141b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4a096c141b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4a096c141b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4a096c141b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4a096c141b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4a096c141b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4a096c141b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63383f214_4_1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463383f214_4_1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4a096c141b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4a096c141b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4a096c141b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4a096c141b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63383f21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463383f21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463383f214_4_11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463383f214_4_1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463383f214_4_11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463383f214_4_1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463383f214_4_11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463383f214_4_1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463383f214_4_12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463383f214_4_1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463383f214_4_1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463383f214_4_1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463383f214_4_1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463383f214_4_1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8.jpg"/><Relationship Id="rId5" Type="http://schemas.openxmlformats.org/officeDocument/2006/relationships/image" Target="../media/image13.jpg"/><Relationship Id="rId6"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4.jpg"/><Relationship Id="rId6"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1.jp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Lab 1</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Team X-4B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Lato"/>
                <a:ea typeface="Lato"/>
                <a:cs typeface="Lato"/>
                <a:sym typeface="Lato"/>
              </a:rPr>
              <a:t>Task - 2 : Design an ecommerce website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Lato"/>
                <a:ea typeface="Lato"/>
                <a:cs typeface="Lato"/>
                <a:sym typeface="Lato"/>
              </a:rPr>
              <a:t>Sprint Pre Planning</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240275" y="201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Pre Planning</a:t>
            </a:r>
            <a:endParaRPr/>
          </a:p>
        </p:txBody>
      </p:sp>
      <p:grpSp>
        <p:nvGrpSpPr>
          <p:cNvPr id="135" name="Google Shape;135;p24"/>
          <p:cNvGrpSpPr/>
          <p:nvPr/>
        </p:nvGrpSpPr>
        <p:grpSpPr>
          <a:xfrm>
            <a:off x="2401102" y="1399916"/>
            <a:ext cx="2243349" cy="2612699"/>
            <a:chOff x="1083025" y="1574025"/>
            <a:chExt cx="1834900" cy="1567400"/>
          </a:xfrm>
        </p:grpSpPr>
        <p:sp>
          <p:nvSpPr>
            <p:cNvPr id="136" name="Google Shape;136;p24"/>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1200">
                  <a:solidFill>
                    <a:srgbClr val="0C58D3"/>
                  </a:solidFill>
                  <a:latin typeface="Roboto"/>
                  <a:ea typeface="Roboto"/>
                  <a:cs typeface="Roboto"/>
                  <a:sym typeface="Roboto"/>
                </a:rPr>
                <a:t>Week</a:t>
              </a:r>
              <a:r>
                <a:rPr lang="en" sz="1200">
                  <a:solidFill>
                    <a:srgbClr val="0C58D3"/>
                  </a:solidFill>
                  <a:latin typeface="Roboto"/>
                  <a:ea typeface="Roboto"/>
                  <a:cs typeface="Roboto"/>
                  <a:sym typeface="Roboto"/>
                </a:rPr>
                <a:t> 2</a:t>
              </a:r>
              <a:endParaRPr sz="1200">
                <a:solidFill>
                  <a:srgbClr val="0C58D3"/>
                </a:solidFill>
                <a:latin typeface="Roboto"/>
                <a:ea typeface="Roboto"/>
                <a:cs typeface="Roboto"/>
                <a:sym typeface="Roboto"/>
              </a:endParaRPr>
            </a:p>
          </p:txBody>
        </p:sp>
        <p:sp>
          <p:nvSpPr>
            <p:cNvPr id="137" name="Google Shape;137;p24"/>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0C58D3"/>
                  </a:solidFill>
                  <a:latin typeface="Roboto"/>
                  <a:ea typeface="Roboto"/>
                  <a:cs typeface="Roboto"/>
                  <a:sym typeface="Roboto"/>
                </a:rPr>
                <a:t>Groom your product backlog and update user stories</a:t>
              </a:r>
              <a:endParaRPr b="1" sz="1200">
                <a:solidFill>
                  <a:srgbClr val="0C58D3"/>
                </a:solidFill>
                <a:latin typeface="Roboto"/>
                <a:ea typeface="Roboto"/>
                <a:cs typeface="Roboto"/>
                <a:sym typeface="Roboto"/>
              </a:endParaRPr>
            </a:p>
          </p:txBody>
        </p:sp>
        <p:cxnSp>
          <p:nvCxnSpPr>
            <p:cNvPr id="138" name="Google Shape;138;p24"/>
            <p:cNvCxnSpPr/>
            <p:nvPr/>
          </p:nvCxnSpPr>
          <p:spPr>
            <a:xfrm>
              <a:off x="2180202"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139" name="Google Shape;139;p24"/>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0" name="Google Shape;140;p24"/>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24"/>
          <p:cNvGrpSpPr/>
          <p:nvPr/>
        </p:nvGrpSpPr>
        <p:grpSpPr>
          <a:xfrm>
            <a:off x="4494103" y="1398731"/>
            <a:ext cx="2243349" cy="2612699"/>
            <a:chOff x="1083025" y="1574025"/>
            <a:chExt cx="1834900" cy="1567400"/>
          </a:xfrm>
        </p:grpSpPr>
        <p:sp>
          <p:nvSpPr>
            <p:cNvPr id="142" name="Google Shape;142;p24"/>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1200">
                  <a:solidFill>
                    <a:srgbClr val="858585"/>
                  </a:solidFill>
                  <a:latin typeface="Roboto"/>
                  <a:ea typeface="Roboto"/>
                  <a:cs typeface="Roboto"/>
                  <a:sym typeface="Roboto"/>
                </a:rPr>
                <a:t>Week 2</a:t>
              </a:r>
              <a:endParaRPr sz="1200">
                <a:solidFill>
                  <a:srgbClr val="858585"/>
                </a:solidFill>
                <a:latin typeface="Roboto"/>
                <a:ea typeface="Roboto"/>
                <a:cs typeface="Roboto"/>
                <a:sym typeface="Roboto"/>
              </a:endParaRPr>
            </a:p>
          </p:txBody>
        </p:sp>
        <p:sp>
          <p:nvSpPr>
            <p:cNvPr id="143" name="Google Shape;143;p24"/>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858585"/>
                  </a:solidFill>
                  <a:latin typeface="Roboto"/>
                  <a:ea typeface="Roboto"/>
                  <a:cs typeface="Roboto"/>
                  <a:sym typeface="Roboto"/>
                </a:rPr>
                <a:t>Propose a sprint goal and backlog before the sprint planning meeting</a:t>
              </a:r>
              <a:endParaRPr b="1" sz="1200">
                <a:solidFill>
                  <a:srgbClr val="858585"/>
                </a:solidFill>
                <a:latin typeface="Roboto"/>
                <a:ea typeface="Roboto"/>
                <a:cs typeface="Roboto"/>
                <a:sym typeface="Roboto"/>
              </a:endParaRPr>
            </a:p>
          </p:txBody>
        </p:sp>
        <p:cxnSp>
          <p:nvCxnSpPr>
            <p:cNvPr id="144" name="Google Shape;144;p24"/>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145" name="Google Shape;145;p24"/>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6" name="Google Shape;146;p24"/>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 name="Google Shape;147;p24"/>
          <p:cNvGrpSpPr/>
          <p:nvPr/>
        </p:nvGrpSpPr>
        <p:grpSpPr>
          <a:xfrm>
            <a:off x="6588838" y="1398713"/>
            <a:ext cx="2243349" cy="2612699"/>
            <a:chOff x="1083025" y="1574025"/>
            <a:chExt cx="1834900" cy="1567400"/>
          </a:xfrm>
        </p:grpSpPr>
        <p:sp>
          <p:nvSpPr>
            <p:cNvPr id="148" name="Google Shape;148;p24"/>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1200">
                  <a:solidFill>
                    <a:srgbClr val="858585"/>
                  </a:solidFill>
                  <a:latin typeface="Roboto"/>
                  <a:ea typeface="Roboto"/>
                  <a:cs typeface="Roboto"/>
                  <a:sym typeface="Roboto"/>
                </a:rPr>
                <a:t>Week 4</a:t>
              </a:r>
              <a:endParaRPr sz="1200">
                <a:solidFill>
                  <a:srgbClr val="858585"/>
                </a:solidFill>
                <a:latin typeface="Roboto"/>
                <a:ea typeface="Roboto"/>
                <a:cs typeface="Roboto"/>
                <a:sym typeface="Roboto"/>
              </a:endParaRPr>
            </a:p>
          </p:txBody>
        </p:sp>
        <p:sp>
          <p:nvSpPr>
            <p:cNvPr id="149" name="Google Shape;149;p24"/>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858585"/>
                  </a:solidFill>
                  <a:latin typeface="Roboto"/>
                  <a:ea typeface="Roboto"/>
                  <a:cs typeface="Roboto"/>
                  <a:sym typeface="Roboto"/>
                </a:rPr>
                <a:t> Walk through each user story and describe what tasks need to be done</a:t>
              </a:r>
              <a:endParaRPr b="1" sz="1200">
                <a:solidFill>
                  <a:srgbClr val="858585"/>
                </a:solidFill>
                <a:latin typeface="Roboto"/>
                <a:ea typeface="Roboto"/>
                <a:cs typeface="Roboto"/>
                <a:sym typeface="Roboto"/>
              </a:endParaRPr>
            </a:p>
          </p:txBody>
        </p:sp>
        <p:cxnSp>
          <p:nvCxnSpPr>
            <p:cNvPr id="150" name="Google Shape;150;p24"/>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151" name="Google Shape;151;p24"/>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2" name="Google Shape;152;p24"/>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24"/>
          <p:cNvGrpSpPr/>
          <p:nvPr/>
        </p:nvGrpSpPr>
        <p:grpSpPr>
          <a:xfrm>
            <a:off x="311642" y="1399916"/>
            <a:ext cx="2243349" cy="2612699"/>
            <a:chOff x="1083025" y="1574025"/>
            <a:chExt cx="1834900" cy="1567400"/>
          </a:xfrm>
        </p:grpSpPr>
        <p:sp>
          <p:nvSpPr>
            <p:cNvPr id="154" name="Google Shape;154;p24"/>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1200">
                  <a:solidFill>
                    <a:srgbClr val="0C58D3"/>
                  </a:solidFill>
                  <a:latin typeface="Roboto"/>
                  <a:ea typeface="Roboto"/>
                  <a:cs typeface="Roboto"/>
                  <a:sym typeface="Roboto"/>
                </a:rPr>
                <a:t>Week 1</a:t>
              </a:r>
              <a:endParaRPr sz="1200">
                <a:solidFill>
                  <a:srgbClr val="0C58D3"/>
                </a:solidFill>
                <a:latin typeface="Roboto"/>
                <a:ea typeface="Roboto"/>
                <a:cs typeface="Roboto"/>
                <a:sym typeface="Roboto"/>
              </a:endParaRPr>
            </a:p>
          </p:txBody>
        </p:sp>
        <p:sp>
          <p:nvSpPr>
            <p:cNvPr id="155" name="Google Shape;155;p24"/>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300">
                  <a:solidFill>
                    <a:srgbClr val="0C58D3"/>
                  </a:solidFill>
                  <a:latin typeface="Roboto"/>
                  <a:ea typeface="Roboto"/>
                  <a:cs typeface="Roboto"/>
                  <a:sym typeface="Roboto"/>
                </a:rPr>
                <a:t>Review your product roadmap</a:t>
              </a:r>
              <a:endParaRPr b="1" sz="1300">
                <a:solidFill>
                  <a:srgbClr val="0C58D3"/>
                </a:solidFill>
                <a:latin typeface="Roboto"/>
                <a:ea typeface="Roboto"/>
                <a:cs typeface="Roboto"/>
                <a:sym typeface="Roboto"/>
              </a:endParaRPr>
            </a:p>
          </p:txBody>
        </p:sp>
        <p:cxnSp>
          <p:nvCxnSpPr>
            <p:cNvPr id="156" name="Google Shape;156;p24"/>
            <p:cNvCxnSpPr/>
            <p:nvPr/>
          </p:nvCxnSpPr>
          <p:spPr>
            <a:xfrm>
              <a:off x="2180202"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157" name="Google Shape;157;p24"/>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8" name="Google Shape;158;p24"/>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Lato"/>
                <a:ea typeface="Lato"/>
                <a:cs typeface="Lato"/>
                <a:sym typeface="Lato"/>
              </a:rPr>
              <a:t>Scope for Sprints</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grpSp>
        <p:nvGrpSpPr>
          <p:cNvPr id="168" name="Google Shape;168;p26"/>
          <p:cNvGrpSpPr/>
          <p:nvPr/>
        </p:nvGrpSpPr>
        <p:grpSpPr>
          <a:xfrm>
            <a:off x="76200" y="504189"/>
            <a:ext cx="2726700" cy="3482836"/>
            <a:chOff x="0" y="1189989"/>
            <a:chExt cx="2726700" cy="3482836"/>
          </a:xfrm>
        </p:grpSpPr>
        <p:sp>
          <p:nvSpPr>
            <p:cNvPr id="169" name="Google Shape;169;p26"/>
            <p:cNvSpPr/>
            <p:nvPr/>
          </p:nvSpPr>
          <p:spPr>
            <a:xfrm>
              <a:off x="0" y="1189989"/>
              <a:ext cx="2726700" cy="669000"/>
            </a:xfrm>
            <a:prstGeom prst="homePlate">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Week</a:t>
              </a:r>
              <a:r>
                <a:rPr lang="en" sz="1200">
                  <a:solidFill>
                    <a:schemeClr val="dk1"/>
                  </a:solidFill>
                  <a:latin typeface="Roboto"/>
                  <a:ea typeface="Roboto"/>
                  <a:cs typeface="Roboto"/>
                  <a:sym typeface="Roboto"/>
                </a:rPr>
                <a:t> 1</a:t>
              </a:r>
              <a:endParaRPr sz="1200">
                <a:solidFill>
                  <a:schemeClr val="dk1"/>
                </a:solidFill>
                <a:latin typeface="Roboto"/>
                <a:ea typeface="Roboto"/>
                <a:cs typeface="Roboto"/>
                <a:sym typeface="Roboto"/>
              </a:endParaRPr>
            </a:p>
          </p:txBody>
        </p:sp>
        <p:sp>
          <p:nvSpPr>
            <p:cNvPr id="170" name="Google Shape;170;p26"/>
            <p:cNvSpPr txBox="1"/>
            <p:nvPr/>
          </p:nvSpPr>
          <p:spPr>
            <a:xfrm>
              <a:off x="410850" y="2057125"/>
              <a:ext cx="19050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Construct a Wireframe </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Ask the User to come up with more requirements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Come up with a User Friendly Interface </a:t>
              </a:r>
              <a:endParaRPr sz="1200">
                <a:solidFill>
                  <a:schemeClr val="dk1"/>
                </a:solidFill>
                <a:latin typeface="Roboto"/>
                <a:ea typeface="Roboto"/>
                <a:cs typeface="Roboto"/>
                <a:sym typeface="Roboto"/>
              </a:endParaRPr>
            </a:p>
          </p:txBody>
        </p:sp>
      </p:grpSp>
      <p:grpSp>
        <p:nvGrpSpPr>
          <p:cNvPr id="171" name="Google Shape;171;p26"/>
          <p:cNvGrpSpPr/>
          <p:nvPr/>
        </p:nvGrpSpPr>
        <p:grpSpPr>
          <a:xfrm>
            <a:off x="2339625" y="503975"/>
            <a:ext cx="2541300" cy="3483050"/>
            <a:chOff x="2263425" y="1189775"/>
            <a:chExt cx="2541300" cy="3483050"/>
          </a:xfrm>
        </p:grpSpPr>
        <p:sp>
          <p:nvSpPr>
            <p:cNvPr id="172" name="Google Shape;172;p26"/>
            <p:cNvSpPr/>
            <p:nvPr/>
          </p:nvSpPr>
          <p:spPr>
            <a:xfrm>
              <a:off x="2263425" y="1189775"/>
              <a:ext cx="2541300" cy="669000"/>
            </a:xfrm>
            <a:prstGeom prst="chevron">
              <a:avLst>
                <a:gd fmla="val 50000" name="adj"/>
              </a:avLst>
            </a:prstGeom>
            <a:solidFill>
              <a:srgbClr val="0C58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Week </a:t>
              </a:r>
              <a:r>
                <a:rPr lang="en" sz="1200">
                  <a:solidFill>
                    <a:schemeClr val="dk1"/>
                  </a:solidFill>
                  <a:latin typeface="Roboto"/>
                  <a:ea typeface="Roboto"/>
                  <a:cs typeface="Roboto"/>
                  <a:sym typeface="Roboto"/>
                </a:rPr>
                <a:t>2</a:t>
              </a:r>
              <a:endParaRPr sz="1200">
                <a:solidFill>
                  <a:schemeClr val="dk1"/>
                </a:solidFill>
                <a:latin typeface="Roboto"/>
                <a:ea typeface="Roboto"/>
                <a:cs typeface="Roboto"/>
                <a:sym typeface="Roboto"/>
              </a:endParaRPr>
            </a:p>
          </p:txBody>
        </p:sp>
        <p:sp>
          <p:nvSpPr>
            <p:cNvPr id="173" name="Google Shape;173;p26"/>
            <p:cNvSpPr txBox="1"/>
            <p:nvPr/>
          </p:nvSpPr>
          <p:spPr>
            <a:xfrm>
              <a:off x="2512202" y="2057125"/>
              <a:ext cx="19050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Research on the technology that will be implemented</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Ask inputs from users </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Make changes to Wireframe if required</a:t>
              </a:r>
              <a:endParaRPr sz="1200">
                <a:solidFill>
                  <a:schemeClr val="dk1"/>
                </a:solidFill>
                <a:latin typeface="Roboto"/>
                <a:ea typeface="Roboto"/>
                <a:cs typeface="Roboto"/>
                <a:sym typeface="Roboto"/>
              </a:endParaRPr>
            </a:p>
          </p:txBody>
        </p:sp>
      </p:grpSp>
      <p:grpSp>
        <p:nvGrpSpPr>
          <p:cNvPr id="174" name="Google Shape;174;p26"/>
          <p:cNvGrpSpPr/>
          <p:nvPr/>
        </p:nvGrpSpPr>
        <p:grpSpPr>
          <a:xfrm>
            <a:off x="4406174" y="503975"/>
            <a:ext cx="2541300" cy="3483050"/>
            <a:chOff x="4329974" y="1189775"/>
            <a:chExt cx="2541300" cy="3483050"/>
          </a:xfrm>
        </p:grpSpPr>
        <p:sp>
          <p:nvSpPr>
            <p:cNvPr id="175" name="Google Shape;175;p26"/>
            <p:cNvSpPr/>
            <p:nvPr/>
          </p:nvSpPr>
          <p:spPr>
            <a:xfrm>
              <a:off x="4329974" y="1189775"/>
              <a:ext cx="2541300" cy="669000"/>
            </a:xfrm>
            <a:prstGeom prst="chevron">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Week </a:t>
              </a:r>
              <a:r>
                <a:rPr lang="en" sz="1200">
                  <a:solidFill>
                    <a:schemeClr val="dk1"/>
                  </a:solidFill>
                  <a:latin typeface="Roboto"/>
                  <a:ea typeface="Roboto"/>
                  <a:cs typeface="Roboto"/>
                  <a:sym typeface="Roboto"/>
                </a:rPr>
                <a:t>3</a:t>
              </a:r>
              <a:endParaRPr sz="1200">
                <a:solidFill>
                  <a:schemeClr val="dk1"/>
                </a:solidFill>
                <a:latin typeface="Roboto"/>
                <a:ea typeface="Roboto"/>
                <a:cs typeface="Roboto"/>
                <a:sym typeface="Roboto"/>
              </a:endParaRPr>
            </a:p>
          </p:txBody>
        </p:sp>
        <p:sp>
          <p:nvSpPr>
            <p:cNvPr id="176" name="Google Shape;176;p26"/>
            <p:cNvSpPr txBox="1"/>
            <p:nvPr/>
          </p:nvSpPr>
          <p:spPr>
            <a:xfrm>
              <a:off x="4613553" y="2057125"/>
              <a:ext cx="19050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Create an PRD </a:t>
              </a:r>
              <a:endParaRPr sz="1200">
                <a:solidFill>
                  <a:schemeClr val="dk1"/>
                </a:solidFill>
                <a:latin typeface="Roboto"/>
                <a:ea typeface="Roboto"/>
                <a:cs typeface="Roboto"/>
                <a:sym typeface="Roboto"/>
              </a:endParaRPr>
            </a:p>
            <a:p>
              <a:pPr indent="0" lvl="0" marL="457200" rtl="0" algn="l">
                <a:lnSpc>
                  <a:spcPct val="115000"/>
                </a:lnSpc>
                <a:spcBef>
                  <a:spcPts val="0"/>
                </a:spcBef>
                <a:spcAft>
                  <a:spcPts val="0"/>
                </a:spcAft>
                <a:buNone/>
              </a:pPr>
              <a:r>
                <a:rPr lang="en" sz="1200">
                  <a:solidFill>
                    <a:schemeClr val="dk1"/>
                  </a:solidFill>
                  <a:latin typeface="Roboto"/>
                  <a:ea typeface="Roboto"/>
                  <a:cs typeface="Roboto"/>
                  <a:sym typeface="Roboto"/>
                </a:rPr>
                <a:t>a</a:t>
              </a:r>
              <a:r>
                <a:rPr lang="en" sz="1200">
                  <a:solidFill>
                    <a:schemeClr val="dk1"/>
                  </a:solidFill>
                  <a:latin typeface="Roboto"/>
                  <a:ea typeface="Roboto"/>
                  <a:cs typeface="Roboto"/>
                  <a:sym typeface="Roboto"/>
                </a:rPr>
                <a:t>nd analyse it with stakeholders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Potential tools and Frameworks to do</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Discuss with testing team on possible bugs during deployment</a:t>
              </a:r>
              <a:endParaRPr sz="1200">
                <a:solidFill>
                  <a:schemeClr val="dk1"/>
                </a:solidFill>
                <a:latin typeface="Roboto"/>
                <a:ea typeface="Roboto"/>
                <a:cs typeface="Roboto"/>
                <a:sym typeface="Roboto"/>
              </a:endParaRPr>
            </a:p>
            <a:p>
              <a:pPr indent="0" lvl="0" marL="914400" rtl="0" algn="l">
                <a:lnSpc>
                  <a:spcPct val="115000"/>
                </a:lnSpc>
                <a:spcBef>
                  <a:spcPts val="0"/>
                </a:spcBef>
                <a:spcAft>
                  <a:spcPts val="0"/>
                </a:spcAft>
                <a:buNone/>
              </a:pPr>
              <a:r>
                <a:t/>
              </a:r>
              <a:endParaRPr sz="1200">
                <a:solidFill>
                  <a:schemeClr val="dk1"/>
                </a:solidFill>
                <a:latin typeface="Roboto"/>
                <a:ea typeface="Roboto"/>
                <a:cs typeface="Roboto"/>
                <a:sym typeface="Roboto"/>
              </a:endParaRPr>
            </a:p>
          </p:txBody>
        </p:sp>
      </p:grpSp>
      <p:grpSp>
        <p:nvGrpSpPr>
          <p:cNvPr id="177" name="Google Shape;177;p26"/>
          <p:cNvGrpSpPr/>
          <p:nvPr/>
        </p:nvGrpSpPr>
        <p:grpSpPr>
          <a:xfrm>
            <a:off x="6472939" y="503975"/>
            <a:ext cx="2541300" cy="3483050"/>
            <a:chOff x="6396739" y="1189775"/>
            <a:chExt cx="2541300" cy="3483050"/>
          </a:xfrm>
        </p:grpSpPr>
        <p:sp>
          <p:nvSpPr>
            <p:cNvPr id="178" name="Google Shape;178;p26"/>
            <p:cNvSpPr/>
            <p:nvPr/>
          </p:nvSpPr>
          <p:spPr>
            <a:xfrm>
              <a:off x="6396739" y="1189775"/>
              <a:ext cx="2541300" cy="669000"/>
            </a:xfrm>
            <a:prstGeom prst="chevron">
              <a:avLst>
                <a:gd fmla="val 50000" name="adj"/>
              </a:avLst>
            </a:prstGeom>
            <a:solidFill>
              <a:srgbClr val="0E65F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Week</a:t>
              </a:r>
              <a:r>
                <a:rPr lang="en" sz="1200">
                  <a:solidFill>
                    <a:schemeClr val="dk1"/>
                  </a:solidFill>
                  <a:latin typeface="Roboto"/>
                  <a:ea typeface="Roboto"/>
                  <a:cs typeface="Roboto"/>
                  <a:sym typeface="Roboto"/>
                </a:rPr>
                <a:t> 4</a:t>
              </a:r>
              <a:endParaRPr sz="1200">
                <a:solidFill>
                  <a:schemeClr val="dk1"/>
                </a:solidFill>
                <a:latin typeface="Roboto"/>
                <a:ea typeface="Roboto"/>
                <a:cs typeface="Roboto"/>
                <a:sym typeface="Roboto"/>
              </a:endParaRPr>
            </a:p>
          </p:txBody>
        </p:sp>
        <p:sp>
          <p:nvSpPr>
            <p:cNvPr id="179" name="Google Shape;179;p26"/>
            <p:cNvSpPr txBox="1"/>
            <p:nvPr/>
          </p:nvSpPr>
          <p:spPr>
            <a:xfrm>
              <a:off x="6714905" y="2057125"/>
              <a:ext cx="19050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Take further inputs from the Product owner and ask if further changes are to be made.</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Have a full fledged working website</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Have the entire sprint repeated if the final product is unsatisfactory for the client</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p:txBody>
        </p:sp>
      </p:grpSp>
      <p:sp>
        <p:nvSpPr>
          <p:cNvPr id="180" name="Google Shape;180;p26"/>
          <p:cNvSpPr txBox="1"/>
          <p:nvPr/>
        </p:nvSpPr>
        <p:spPr>
          <a:xfrm>
            <a:off x="449050" y="4286250"/>
            <a:ext cx="832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Release For First Sprint : Basic Interface and Architecture </a:t>
            </a:r>
            <a:r>
              <a:rPr lang="en">
                <a:solidFill>
                  <a:schemeClr val="dk1"/>
                </a:solidFill>
              </a:rPr>
              <a:t>along with</a:t>
            </a:r>
            <a:r>
              <a:rPr lang="en">
                <a:solidFill>
                  <a:schemeClr val="dk1"/>
                </a:solidFill>
              </a:rPr>
              <a:t> tools that are </a:t>
            </a:r>
            <a:r>
              <a:rPr lang="en">
                <a:solidFill>
                  <a:schemeClr val="dk1"/>
                </a:solidFill>
              </a:rPr>
              <a:t>going</a:t>
            </a:r>
            <a:r>
              <a:rPr lang="en">
                <a:solidFill>
                  <a:schemeClr val="dk1"/>
                </a:solidFill>
              </a:rPr>
              <a:t> to be used</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latin typeface="Lato"/>
                <a:ea typeface="Lato"/>
                <a:cs typeface="Lato"/>
                <a:sym typeface="Lato"/>
              </a:rPr>
              <a:t> Identifying the requirements of the stakeholders and prioritize them.</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idx="1" type="body"/>
          </p:nvPr>
        </p:nvSpPr>
        <p:spPr>
          <a:xfrm>
            <a:off x="311700" y="489850"/>
            <a:ext cx="8520600" cy="407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1. Fast, stable &amp; secure website</a:t>
            </a:r>
            <a:endParaRPr>
              <a:latin typeface="Lato"/>
              <a:ea typeface="Lato"/>
              <a:cs typeface="Lato"/>
              <a:sym typeface="Lato"/>
            </a:endParaRPr>
          </a:p>
          <a:p>
            <a:pPr indent="0" lvl="0" marL="0" rtl="0" algn="l">
              <a:spcBef>
                <a:spcPts val="1200"/>
              </a:spcBef>
              <a:spcAft>
                <a:spcPts val="0"/>
              </a:spcAft>
              <a:buNone/>
            </a:pPr>
            <a:r>
              <a:rPr lang="en">
                <a:latin typeface="Lato"/>
                <a:ea typeface="Lato"/>
                <a:cs typeface="Lato"/>
                <a:sym typeface="Lato"/>
              </a:rPr>
              <a:t>2. Highly-responsive mobile site</a:t>
            </a:r>
            <a:endParaRPr>
              <a:latin typeface="Lato"/>
              <a:ea typeface="Lato"/>
              <a:cs typeface="Lato"/>
              <a:sym typeface="Lato"/>
            </a:endParaRPr>
          </a:p>
          <a:p>
            <a:pPr indent="0" lvl="0" marL="0" rtl="0" algn="l">
              <a:spcBef>
                <a:spcPts val="1200"/>
              </a:spcBef>
              <a:spcAft>
                <a:spcPts val="0"/>
              </a:spcAft>
              <a:buNone/>
            </a:pPr>
            <a:r>
              <a:rPr lang="en">
                <a:latin typeface="Lato"/>
                <a:ea typeface="Lato"/>
                <a:cs typeface="Lato"/>
                <a:sym typeface="Lato"/>
              </a:rPr>
              <a:t>3. User-friendly web design </a:t>
            </a:r>
            <a:endParaRPr>
              <a:latin typeface="Lato"/>
              <a:ea typeface="Lato"/>
              <a:cs typeface="Lato"/>
              <a:sym typeface="Lato"/>
            </a:endParaRPr>
          </a:p>
          <a:p>
            <a:pPr indent="0" lvl="0" marL="0" rtl="0" algn="l">
              <a:spcBef>
                <a:spcPts val="1200"/>
              </a:spcBef>
              <a:spcAft>
                <a:spcPts val="0"/>
              </a:spcAft>
              <a:buNone/>
            </a:pPr>
            <a:r>
              <a:rPr lang="en">
                <a:latin typeface="Lato"/>
                <a:ea typeface="Lato"/>
                <a:cs typeface="Lato"/>
                <a:sym typeface="Lato"/>
              </a:rPr>
              <a:t>4. Robust operation systems</a:t>
            </a:r>
            <a:endParaRPr>
              <a:latin typeface="Lato"/>
              <a:ea typeface="Lato"/>
              <a:cs typeface="Lato"/>
              <a:sym typeface="Lato"/>
            </a:endParaRPr>
          </a:p>
          <a:p>
            <a:pPr indent="0" lvl="0" marL="0" rtl="0" algn="l">
              <a:spcBef>
                <a:spcPts val="1200"/>
              </a:spcBef>
              <a:spcAft>
                <a:spcPts val="0"/>
              </a:spcAft>
              <a:buNone/>
            </a:pPr>
            <a:r>
              <a:rPr lang="en">
                <a:latin typeface="Lato"/>
                <a:ea typeface="Lato"/>
                <a:cs typeface="Lato"/>
                <a:sym typeface="Lato"/>
              </a:rPr>
              <a:t>5. Fast checkout process</a:t>
            </a:r>
            <a:endParaRPr>
              <a:latin typeface="Lato"/>
              <a:ea typeface="Lato"/>
              <a:cs typeface="Lato"/>
              <a:sym typeface="Lato"/>
            </a:endParaRPr>
          </a:p>
          <a:p>
            <a:pPr indent="0" lvl="0" marL="0" rtl="0" algn="l">
              <a:spcBef>
                <a:spcPts val="1200"/>
              </a:spcBef>
              <a:spcAft>
                <a:spcPts val="0"/>
              </a:spcAft>
              <a:buNone/>
            </a:pPr>
            <a:r>
              <a:rPr lang="en">
                <a:latin typeface="Lato"/>
                <a:ea typeface="Lato"/>
                <a:cs typeface="Lato"/>
                <a:sym typeface="Lato"/>
              </a:rPr>
              <a:t>6. Transparent brand information pages</a:t>
            </a:r>
            <a:endParaRPr>
              <a:latin typeface="Lato"/>
              <a:ea typeface="Lato"/>
              <a:cs typeface="Lato"/>
              <a:sym typeface="Lato"/>
            </a:endParaRPr>
          </a:p>
          <a:p>
            <a:pPr indent="0" lvl="0" marL="0" rtl="0" algn="l">
              <a:spcBef>
                <a:spcPts val="1200"/>
              </a:spcBef>
              <a:spcAft>
                <a:spcPts val="0"/>
              </a:spcAft>
              <a:buNone/>
            </a:pPr>
            <a:r>
              <a:rPr lang="en">
                <a:latin typeface="Lato"/>
                <a:ea typeface="Lato"/>
                <a:cs typeface="Lato"/>
                <a:sym typeface="Lato"/>
              </a:rPr>
              <a:t>7. SEO-friendly web pages</a:t>
            </a:r>
            <a:endParaRPr>
              <a:latin typeface="Lato"/>
              <a:ea typeface="Lato"/>
              <a:cs typeface="Lato"/>
              <a:sym typeface="Lato"/>
            </a:endParaRPr>
          </a:p>
          <a:p>
            <a:pPr indent="0" lvl="0" marL="0" rtl="0" algn="l">
              <a:spcBef>
                <a:spcPts val="1200"/>
              </a:spcBef>
              <a:spcAft>
                <a:spcPts val="1200"/>
              </a:spcAft>
              <a:buNone/>
            </a:pPr>
            <a:r>
              <a:rPr lang="en">
                <a:latin typeface="Lato"/>
                <a:ea typeface="Lato"/>
                <a:cs typeface="Lato"/>
                <a:sym typeface="Lato"/>
              </a:rPr>
              <a:t>8. Smooth sales channels integration</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idx="1" type="body"/>
          </p:nvPr>
        </p:nvSpPr>
        <p:spPr>
          <a:xfrm>
            <a:off x="311700" y="489850"/>
            <a:ext cx="8520600" cy="407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9. Product reviews</a:t>
            </a:r>
            <a:endParaRPr>
              <a:latin typeface="Lato"/>
              <a:ea typeface="Lato"/>
              <a:cs typeface="Lato"/>
              <a:sym typeface="Lato"/>
            </a:endParaRPr>
          </a:p>
          <a:p>
            <a:pPr indent="0" lvl="0" marL="0" rtl="0" algn="l">
              <a:spcBef>
                <a:spcPts val="1200"/>
              </a:spcBef>
              <a:spcAft>
                <a:spcPts val="0"/>
              </a:spcAft>
              <a:buNone/>
            </a:pPr>
            <a:r>
              <a:rPr lang="en">
                <a:latin typeface="Lato"/>
                <a:ea typeface="Lato"/>
                <a:cs typeface="Lato"/>
                <a:sym typeface="Lato"/>
              </a:rPr>
              <a:t>10. Personalized product recommendations ( cookie based)</a:t>
            </a:r>
            <a:endParaRPr>
              <a:latin typeface="Lato"/>
              <a:ea typeface="Lato"/>
              <a:cs typeface="Lato"/>
              <a:sym typeface="Lato"/>
            </a:endParaRPr>
          </a:p>
          <a:p>
            <a:pPr indent="0" lvl="0" marL="0" rtl="0" algn="l">
              <a:spcBef>
                <a:spcPts val="1200"/>
              </a:spcBef>
              <a:spcAft>
                <a:spcPts val="0"/>
              </a:spcAft>
              <a:buNone/>
            </a:pPr>
            <a:r>
              <a:rPr lang="en">
                <a:latin typeface="Lato"/>
                <a:ea typeface="Lato"/>
                <a:cs typeface="Lato"/>
                <a:sym typeface="Lato"/>
              </a:rPr>
              <a:t>11. Low shipping fee</a:t>
            </a:r>
            <a:endParaRPr>
              <a:latin typeface="Lato"/>
              <a:ea typeface="Lato"/>
              <a:cs typeface="Lato"/>
              <a:sym typeface="Lato"/>
            </a:endParaRPr>
          </a:p>
          <a:p>
            <a:pPr indent="0" lvl="0" marL="0" rtl="0" algn="l">
              <a:spcBef>
                <a:spcPts val="1200"/>
              </a:spcBef>
              <a:spcAft>
                <a:spcPts val="0"/>
              </a:spcAft>
              <a:buNone/>
            </a:pPr>
            <a:r>
              <a:rPr lang="en">
                <a:latin typeface="Lato"/>
                <a:ea typeface="Lato"/>
                <a:cs typeface="Lato"/>
                <a:sym typeface="Lato"/>
              </a:rPr>
              <a:t>12. Integration with a digital payments gateway (Ex RazorPay)</a:t>
            </a:r>
            <a:endParaRPr>
              <a:latin typeface="Lato"/>
              <a:ea typeface="Lato"/>
              <a:cs typeface="Lato"/>
              <a:sym typeface="Lato"/>
            </a:endParaRPr>
          </a:p>
          <a:p>
            <a:pPr indent="0" lvl="0" marL="0" rtl="0" algn="l">
              <a:spcBef>
                <a:spcPts val="1200"/>
              </a:spcBef>
              <a:spcAft>
                <a:spcPts val="0"/>
              </a:spcAft>
              <a:buNone/>
            </a:pPr>
            <a:r>
              <a:rPr lang="en">
                <a:latin typeface="Lato"/>
                <a:ea typeface="Lato"/>
                <a:cs typeface="Lato"/>
                <a:sym typeface="Lato"/>
              </a:rPr>
              <a:t>13. Integration with a digital advertising service</a:t>
            </a:r>
            <a:endParaRPr>
              <a:latin typeface="Lato"/>
              <a:ea typeface="Lato"/>
              <a:cs typeface="Lato"/>
              <a:sym typeface="Lato"/>
            </a:endParaRPr>
          </a:p>
          <a:p>
            <a:pPr indent="0" lvl="0" marL="0" rtl="0" algn="l">
              <a:spcBef>
                <a:spcPts val="1200"/>
              </a:spcBef>
              <a:spcAft>
                <a:spcPts val="0"/>
              </a:spcAft>
              <a:buNone/>
            </a:pPr>
            <a:r>
              <a:rPr lang="en">
                <a:latin typeface="Lato"/>
                <a:ea typeface="Lato"/>
                <a:cs typeface="Lato"/>
                <a:sym typeface="Lato"/>
              </a:rPr>
              <a:t>14. Integration with an email and push notifications marketing tool </a:t>
            </a:r>
            <a:endParaRPr>
              <a:latin typeface="Lato"/>
              <a:ea typeface="Lato"/>
              <a:cs typeface="Lato"/>
              <a:sym typeface="Lato"/>
            </a:endParaRPr>
          </a:p>
          <a:p>
            <a:pPr indent="0" lvl="0" marL="0" rtl="0" algn="l">
              <a:spcBef>
                <a:spcPts val="1200"/>
              </a:spcBef>
              <a:spcAft>
                <a:spcPts val="0"/>
              </a:spcAft>
              <a:buNone/>
            </a:pPr>
            <a:r>
              <a:rPr lang="en">
                <a:latin typeface="Lato"/>
                <a:ea typeface="Lato"/>
                <a:cs typeface="Lato"/>
                <a:sym typeface="Lato"/>
              </a:rPr>
              <a:t>15. Bug Reporting System</a:t>
            </a:r>
            <a:endParaRPr>
              <a:latin typeface="Lato"/>
              <a:ea typeface="Lato"/>
              <a:cs typeface="Lato"/>
              <a:sym typeface="Lato"/>
            </a:endParaRPr>
          </a:p>
          <a:p>
            <a:pPr indent="0" lvl="0" marL="0" rtl="0" algn="l">
              <a:spcBef>
                <a:spcPts val="1200"/>
              </a:spcBef>
              <a:spcAft>
                <a:spcPts val="1200"/>
              </a:spcAft>
              <a:buNone/>
            </a:pPr>
            <a:r>
              <a:rPr lang="en">
                <a:latin typeface="Lato"/>
                <a:ea typeface="Lato"/>
                <a:cs typeface="Lato"/>
                <a:sym typeface="Lato"/>
              </a:rPr>
              <a:t>16. Report + Analytics tool</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Lato"/>
                <a:ea typeface="Lato"/>
                <a:cs typeface="Lato"/>
                <a:sym typeface="Lato"/>
              </a:rPr>
              <a:t>Roadmap</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idx="1" type="body"/>
          </p:nvPr>
        </p:nvSpPr>
        <p:spPr>
          <a:xfrm>
            <a:off x="311700" y="428625"/>
            <a:ext cx="8520600" cy="414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6" name="Google Shape;206;p3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Team Members</a:t>
            </a:r>
            <a:endParaRPr/>
          </a:p>
        </p:txBody>
      </p:sp>
      <p:sp>
        <p:nvSpPr>
          <p:cNvPr id="61" name="Google Shape;61;p14"/>
          <p:cNvSpPr txBox="1"/>
          <p:nvPr>
            <p:ph idx="1" type="body"/>
          </p:nvPr>
        </p:nvSpPr>
        <p:spPr>
          <a:xfrm>
            <a:off x="311700" y="1990675"/>
            <a:ext cx="8520600" cy="1756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Aanchal Agarwal (PES2UG20CS005)</a:t>
            </a:r>
            <a:endParaRPr/>
          </a:p>
          <a:p>
            <a:pPr indent="-342900" lvl="0" marL="457200" rtl="0" algn="l">
              <a:spcBef>
                <a:spcPts val="0"/>
              </a:spcBef>
              <a:spcAft>
                <a:spcPts val="0"/>
              </a:spcAft>
              <a:buSzPts val="1800"/>
              <a:buChar char="●"/>
            </a:pPr>
            <a:r>
              <a:rPr lang="en"/>
              <a:t>Ananya Adiga </a:t>
            </a:r>
            <a:r>
              <a:rPr lang="en"/>
              <a:t>(PES2UG20CS043)</a:t>
            </a:r>
            <a:endParaRPr/>
          </a:p>
          <a:p>
            <a:pPr indent="-342900" lvl="0" marL="457200" rtl="0" algn="l">
              <a:spcBef>
                <a:spcPts val="0"/>
              </a:spcBef>
              <a:spcAft>
                <a:spcPts val="0"/>
              </a:spcAft>
              <a:buSzPts val="1800"/>
              <a:buChar char="●"/>
            </a:pPr>
            <a:r>
              <a:rPr lang="en"/>
              <a:t>Anirudh Chakravarty Kumar </a:t>
            </a:r>
            <a:r>
              <a:rPr lang="en"/>
              <a:t>(PES2UG20CS049)</a:t>
            </a:r>
            <a:endParaRPr/>
          </a:p>
          <a:p>
            <a:pPr indent="-342900" lvl="0" marL="457200" rtl="0" algn="l">
              <a:spcBef>
                <a:spcPts val="0"/>
              </a:spcBef>
              <a:spcAft>
                <a:spcPts val="0"/>
              </a:spcAft>
              <a:buSzPts val="1800"/>
              <a:buChar char="●"/>
            </a:pPr>
            <a:r>
              <a:rPr lang="en"/>
              <a:t>Adarsh Liju Abraham </a:t>
            </a:r>
            <a:r>
              <a:rPr lang="en"/>
              <a:t>(PES2UG20CS017)</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457200" lvl="0" marL="1828800" rtl="0" algn="l">
              <a:spcBef>
                <a:spcPts val="0"/>
              </a:spcBef>
              <a:spcAft>
                <a:spcPts val="0"/>
              </a:spcAft>
              <a:buNone/>
            </a:pPr>
            <a:r>
              <a:rPr lang="en">
                <a:latin typeface="Lato"/>
                <a:ea typeface="Lato"/>
                <a:cs typeface="Lato"/>
                <a:sym typeface="Lato"/>
              </a:rPr>
              <a:t> Burndown Chart</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3" title="Chart"/>
          <p:cNvPicPr preferRelativeResize="0"/>
          <p:nvPr/>
        </p:nvPicPr>
        <p:blipFill>
          <a:blip r:embed="rId3">
            <a:alphaModFix/>
          </a:blip>
          <a:stretch>
            <a:fillRect/>
          </a:stretch>
        </p:blipFill>
        <p:spPr>
          <a:xfrm>
            <a:off x="1393575" y="157825"/>
            <a:ext cx="6638049" cy="47462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Task 1: Case Study</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72" name="Google Shape;72;p16"/>
          <p:cNvSpPr txBox="1"/>
          <p:nvPr>
            <p:ph idx="1" type="body"/>
          </p:nvPr>
        </p:nvSpPr>
        <p:spPr>
          <a:xfrm>
            <a:off x="311700" y="723850"/>
            <a:ext cx="8520600" cy="3416400"/>
          </a:xfrm>
          <a:prstGeom prst="rect">
            <a:avLst/>
          </a:prstGeom>
        </p:spPr>
        <p:txBody>
          <a:bodyPr anchorCtr="0" anchor="t" bIns="91425" lIns="91425" spcFirstLastPara="1" rIns="91425" wrap="square" tIns="91425">
            <a:noAutofit/>
          </a:bodyPr>
          <a:lstStyle/>
          <a:p>
            <a:pPr indent="-317500" lvl="0" marL="457200" rtl="0" algn="l">
              <a:lnSpc>
                <a:spcPct val="105000"/>
              </a:lnSpc>
              <a:spcBef>
                <a:spcPts val="0"/>
              </a:spcBef>
              <a:spcAft>
                <a:spcPts val="0"/>
              </a:spcAft>
              <a:buSzPts val="1400"/>
              <a:buChar char="●"/>
            </a:pPr>
            <a:r>
              <a:rPr b="1" lang="en" sz="1400">
                <a:latin typeface="Lato"/>
                <a:ea typeface="Lato"/>
                <a:cs typeface="Lato"/>
                <a:sym typeface="Lato"/>
              </a:rPr>
              <a:t>Focus was on </a:t>
            </a:r>
            <a:r>
              <a:rPr b="1" i="1" lang="en" sz="1400">
                <a:latin typeface="Lato"/>
                <a:ea typeface="Lato"/>
                <a:cs typeface="Lato"/>
                <a:sym typeface="Lato"/>
              </a:rPr>
              <a:t>extensive documentations</a:t>
            </a:r>
            <a:r>
              <a:rPr lang="en" sz="1400">
                <a:latin typeface="Lato"/>
                <a:ea typeface="Lato"/>
                <a:cs typeface="Lato"/>
                <a:sym typeface="Lato"/>
              </a:rPr>
              <a:t> rather than on the working software</a:t>
            </a:r>
            <a:endParaRPr sz="1400">
              <a:latin typeface="Lato"/>
              <a:ea typeface="Lato"/>
              <a:cs typeface="Lato"/>
              <a:sym typeface="Lato"/>
            </a:endParaRPr>
          </a:p>
          <a:p>
            <a:pPr indent="-317500" lvl="0" marL="457200" rtl="0" algn="l">
              <a:lnSpc>
                <a:spcPct val="105000"/>
              </a:lnSpc>
              <a:spcBef>
                <a:spcPts val="0"/>
              </a:spcBef>
              <a:spcAft>
                <a:spcPts val="0"/>
              </a:spcAft>
              <a:buSzPts val="1400"/>
              <a:buChar char="●"/>
            </a:pPr>
            <a:r>
              <a:rPr lang="en" sz="1400">
                <a:latin typeface="Lato"/>
                <a:ea typeface="Lato"/>
                <a:cs typeface="Lato"/>
                <a:sym typeface="Lato"/>
              </a:rPr>
              <a:t>Operate on an </a:t>
            </a:r>
            <a:r>
              <a:rPr b="1" i="1" lang="en" sz="1400">
                <a:latin typeface="Lato"/>
                <a:ea typeface="Lato"/>
                <a:cs typeface="Lato"/>
                <a:sym typeface="Lato"/>
              </a:rPr>
              <a:t>air tight requirement</a:t>
            </a:r>
            <a:endParaRPr b="1" i="1" sz="1400">
              <a:latin typeface="Lato"/>
              <a:ea typeface="Lato"/>
              <a:cs typeface="Lato"/>
              <a:sym typeface="Lato"/>
            </a:endParaRPr>
          </a:p>
          <a:p>
            <a:pPr indent="-317500" lvl="0" marL="457200" rtl="0" algn="l">
              <a:lnSpc>
                <a:spcPct val="105000"/>
              </a:lnSpc>
              <a:spcBef>
                <a:spcPts val="0"/>
              </a:spcBef>
              <a:spcAft>
                <a:spcPts val="0"/>
              </a:spcAft>
              <a:buSzPts val="1400"/>
              <a:buChar char="●"/>
            </a:pPr>
            <a:r>
              <a:rPr b="1" lang="en" sz="1400">
                <a:latin typeface="Lato"/>
                <a:ea typeface="Lato"/>
                <a:cs typeface="Lato"/>
                <a:sym typeface="Lato"/>
              </a:rPr>
              <a:t>Planning and client requirements were frozen</a:t>
            </a:r>
            <a:r>
              <a:rPr lang="en" sz="1400">
                <a:latin typeface="Lato"/>
                <a:ea typeface="Lato"/>
                <a:cs typeface="Lato"/>
                <a:sym typeface="Lato"/>
              </a:rPr>
              <a:t> before committing to their resources i.e Design phase</a:t>
            </a:r>
            <a:endParaRPr sz="1400">
              <a:latin typeface="Lato"/>
              <a:ea typeface="Lato"/>
              <a:cs typeface="Lato"/>
              <a:sym typeface="Lato"/>
            </a:endParaRPr>
          </a:p>
          <a:p>
            <a:pPr indent="-317500" lvl="0" marL="457200" rtl="0" algn="l">
              <a:lnSpc>
                <a:spcPct val="105000"/>
              </a:lnSpc>
              <a:spcBef>
                <a:spcPts val="0"/>
              </a:spcBef>
              <a:spcAft>
                <a:spcPts val="0"/>
              </a:spcAft>
              <a:buSzPts val="1400"/>
              <a:buChar char="●"/>
            </a:pPr>
            <a:r>
              <a:rPr lang="en" sz="1400">
                <a:latin typeface="Lato"/>
                <a:ea typeface="Lato"/>
                <a:cs typeface="Lato"/>
                <a:sym typeface="Lato"/>
              </a:rPr>
              <a:t>Services.inc assumed to be successful in </a:t>
            </a:r>
            <a:r>
              <a:rPr b="1" i="1" lang="en" sz="1400">
                <a:latin typeface="Lato"/>
                <a:ea typeface="Lato"/>
                <a:cs typeface="Lato"/>
                <a:sym typeface="Lato"/>
              </a:rPr>
              <a:t>shielding it's core engineering team from the customer complaints</a:t>
            </a:r>
            <a:r>
              <a:rPr lang="en" sz="1400">
                <a:latin typeface="Lato"/>
                <a:ea typeface="Lato"/>
                <a:cs typeface="Lato"/>
                <a:sym typeface="Lato"/>
              </a:rPr>
              <a:t> </a:t>
            </a:r>
            <a:endParaRPr sz="1400">
              <a:latin typeface="Lato"/>
              <a:ea typeface="Lato"/>
              <a:cs typeface="Lato"/>
              <a:sym typeface="Lato"/>
            </a:endParaRPr>
          </a:p>
          <a:p>
            <a:pPr indent="-317500" lvl="0" marL="457200" rtl="0" algn="l">
              <a:lnSpc>
                <a:spcPct val="105000"/>
              </a:lnSpc>
              <a:spcBef>
                <a:spcPts val="0"/>
              </a:spcBef>
              <a:spcAft>
                <a:spcPts val="0"/>
              </a:spcAft>
              <a:buSzPts val="1400"/>
              <a:buFont typeface="Lato"/>
              <a:buChar char="●"/>
            </a:pPr>
            <a:r>
              <a:rPr b="1" i="1" lang="en" sz="1400">
                <a:latin typeface="Lato"/>
                <a:ea typeface="Lato"/>
                <a:cs typeface="Lato"/>
                <a:sym typeface="Lato"/>
              </a:rPr>
              <a:t>Failed as an organisation to deliver the needs of its customer</a:t>
            </a:r>
            <a:endParaRPr b="1" i="1" sz="1400">
              <a:latin typeface="Lato"/>
              <a:ea typeface="Lato"/>
              <a:cs typeface="Lato"/>
              <a:sym typeface="Lato"/>
            </a:endParaRPr>
          </a:p>
          <a:p>
            <a:pPr indent="-317500" lvl="0" marL="457200" rtl="0" algn="l">
              <a:lnSpc>
                <a:spcPct val="105000"/>
              </a:lnSpc>
              <a:spcBef>
                <a:spcPts val="0"/>
              </a:spcBef>
              <a:spcAft>
                <a:spcPts val="0"/>
              </a:spcAft>
              <a:buSzPts val="1400"/>
              <a:buChar char="●"/>
            </a:pPr>
            <a:r>
              <a:rPr lang="en" sz="1400">
                <a:latin typeface="Lato"/>
                <a:ea typeface="Lato"/>
                <a:cs typeface="Lato"/>
                <a:sym typeface="Lato"/>
              </a:rPr>
              <a:t>The ways of working in services.inc engineering </a:t>
            </a:r>
            <a:r>
              <a:rPr b="1" i="1" lang="en" sz="1400">
                <a:latin typeface="Lato"/>
                <a:ea typeface="Lato"/>
                <a:cs typeface="Lato"/>
                <a:sym typeface="Lato"/>
              </a:rPr>
              <a:t>management is hierarchical and bureaucratic</a:t>
            </a:r>
            <a:r>
              <a:rPr lang="en" sz="1400">
                <a:latin typeface="Lato"/>
                <a:ea typeface="Lato"/>
                <a:cs typeface="Lato"/>
                <a:sym typeface="Lato"/>
              </a:rPr>
              <a:t> and they </a:t>
            </a:r>
            <a:r>
              <a:rPr b="1" i="1" lang="en" sz="1400">
                <a:latin typeface="Lato"/>
                <a:ea typeface="Lato"/>
                <a:cs typeface="Lato"/>
                <a:sym typeface="Lato"/>
              </a:rPr>
              <a:t>did not have a scrum master</a:t>
            </a:r>
            <a:r>
              <a:rPr lang="en" sz="1400">
                <a:latin typeface="Lato"/>
                <a:ea typeface="Lato"/>
                <a:cs typeface="Lato"/>
                <a:sym typeface="Lato"/>
              </a:rPr>
              <a:t>.</a:t>
            </a:r>
            <a:endParaRPr sz="1400">
              <a:latin typeface="Lato"/>
              <a:ea typeface="Lato"/>
              <a:cs typeface="Lato"/>
              <a:sym typeface="Lato"/>
            </a:endParaRPr>
          </a:p>
          <a:p>
            <a:pPr indent="-317500" lvl="0" marL="457200" rtl="0" algn="l">
              <a:lnSpc>
                <a:spcPct val="105000"/>
              </a:lnSpc>
              <a:spcBef>
                <a:spcPts val="0"/>
              </a:spcBef>
              <a:spcAft>
                <a:spcPts val="0"/>
              </a:spcAft>
              <a:buSzPts val="1400"/>
              <a:buChar char="●"/>
            </a:pPr>
            <a:r>
              <a:rPr lang="en" sz="1400">
                <a:latin typeface="Lato"/>
                <a:ea typeface="Lato"/>
                <a:cs typeface="Lato"/>
                <a:sym typeface="Lato"/>
              </a:rPr>
              <a:t>Services.inc was clearly considering keeping the relationship limited to low value IT services if Product.inc gave a ‘GO’ to them, in order to achieve 40% profitability.</a:t>
            </a:r>
            <a:r>
              <a:rPr i="1" lang="en" sz="1400">
                <a:latin typeface="Lato"/>
                <a:ea typeface="Lato"/>
                <a:cs typeface="Lato"/>
                <a:sym typeface="Lato"/>
              </a:rPr>
              <a:t> </a:t>
            </a:r>
            <a:r>
              <a:rPr b="1" i="1" lang="en" sz="1400">
                <a:latin typeface="Lato"/>
                <a:ea typeface="Lato"/>
                <a:cs typeface="Lato"/>
                <a:sym typeface="Lato"/>
              </a:rPr>
              <a:t>Contract negotiations were clearly given  prime focus</a:t>
            </a:r>
            <a:r>
              <a:rPr lang="en" sz="1400">
                <a:latin typeface="Lato"/>
                <a:ea typeface="Lato"/>
                <a:cs typeface="Lato"/>
                <a:sym typeface="Lato"/>
              </a:rPr>
              <a:t>.</a:t>
            </a:r>
            <a:endParaRPr sz="1400">
              <a:latin typeface="Lato"/>
              <a:ea typeface="Lato"/>
              <a:cs typeface="Lato"/>
              <a:sym typeface="Lato"/>
            </a:endParaRPr>
          </a:p>
          <a:p>
            <a:pPr indent="-317500" lvl="0" marL="457200" rtl="0" algn="l">
              <a:lnSpc>
                <a:spcPct val="105000"/>
              </a:lnSpc>
              <a:spcBef>
                <a:spcPts val="0"/>
              </a:spcBef>
              <a:spcAft>
                <a:spcPts val="0"/>
              </a:spcAft>
              <a:buSzPts val="1400"/>
              <a:buChar char="●"/>
            </a:pPr>
            <a:r>
              <a:rPr lang="en" sz="1400">
                <a:latin typeface="Lato"/>
                <a:ea typeface="Lato"/>
                <a:cs typeface="Lato"/>
                <a:sym typeface="Lato"/>
              </a:rPr>
              <a:t>In the 4 week sprints, the quality engineers joined after two weeks and </a:t>
            </a:r>
            <a:r>
              <a:rPr b="1" i="1" lang="en" sz="1400">
                <a:latin typeface="Lato"/>
                <a:ea typeface="Lato"/>
                <a:cs typeface="Lato"/>
                <a:sym typeface="Lato"/>
              </a:rPr>
              <a:t>nothing was ready for testing till the end of third wee</a:t>
            </a:r>
            <a:r>
              <a:rPr lang="en" sz="1400">
                <a:latin typeface="Lato"/>
                <a:ea typeface="Lato"/>
                <a:cs typeface="Lato"/>
                <a:sym typeface="Lato"/>
              </a:rPr>
              <a:t>k. In Agile quick testings are done in the count of 6-7 days and regular quality checks are done with a higher frequency</a:t>
            </a:r>
            <a:endParaRPr sz="1400">
              <a:latin typeface="Lato"/>
              <a:ea typeface="Lato"/>
              <a:cs typeface="Lato"/>
              <a:sym typeface="Lato"/>
            </a:endParaRPr>
          </a:p>
          <a:p>
            <a:pPr indent="-317500" lvl="0" marL="457200" rtl="0" algn="l">
              <a:lnSpc>
                <a:spcPct val="105000"/>
              </a:lnSpc>
              <a:spcBef>
                <a:spcPts val="0"/>
              </a:spcBef>
              <a:spcAft>
                <a:spcPts val="0"/>
              </a:spcAft>
              <a:buSzPts val="1400"/>
              <a:buFont typeface="Lato"/>
              <a:buChar char="●"/>
            </a:pPr>
            <a:r>
              <a:rPr lang="en" sz="1400">
                <a:latin typeface="Lato"/>
                <a:ea typeface="Lato"/>
                <a:cs typeface="Lato"/>
                <a:sym typeface="Lato"/>
              </a:rPr>
              <a:t>Product owners in the scrum teams have worked with the products ever since the centres have been set up but have never met a customer </a:t>
            </a:r>
            <a:endParaRPr sz="1400">
              <a:latin typeface="Lato"/>
              <a:ea typeface="Lato"/>
              <a:cs typeface="Lato"/>
              <a:sym typeface="Lato"/>
            </a:endParaRPr>
          </a:p>
          <a:p>
            <a:pPr indent="-317500" lvl="0" marL="457200" rtl="0" algn="l">
              <a:lnSpc>
                <a:spcPct val="105000"/>
              </a:lnSpc>
              <a:spcBef>
                <a:spcPts val="0"/>
              </a:spcBef>
              <a:spcAft>
                <a:spcPts val="0"/>
              </a:spcAft>
              <a:buSzPts val="1400"/>
              <a:buChar char="●"/>
            </a:pPr>
            <a:r>
              <a:rPr lang="en" sz="1400">
                <a:latin typeface="Lato"/>
                <a:ea typeface="Lato"/>
                <a:cs typeface="Lato"/>
                <a:sym typeface="Lato"/>
              </a:rPr>
              <a:t>The team members who were responsible for for emergency product issues which majorly upset the sprint deliverables and the sprint backlog underwent changes till the third week. This depicts that </a:t>
            </a:r>
            <a:r>
              <a:rPr b="1" i="1" lang="en" sz="1400">
                <a:latin typeface="Lato"/>
                <a:ea typeface="Lato"/>
                <a:cs typeface="Lato"/>
                <a:sym typeface="Lato"/>
              </a:rPr>
              <a:t>they were not completely ready to respond to changes</a:t>
            </a:r>
            <a:r>
              <a:rPr lang="en" sz="1400">
                <a:latin typeface="Lato"/>
                <a:ea typeface="Lato"/>
                <a:cs typeface="Lato"/>
                <a:sym typeface="Lato"/>
              </a:rPr>
              <a:t> and were fixed with following a plan.</a:t>
            </a:r>
            <a:endParaRPr sz="1400">
              <a:latin typeface="Lato"/>
              <a:ea typeface="Lato"/>
              <a:cs typeface="Lato"/>
              <a:sym typeface="Lato"/>
            </a:endParaRPr>
          </a:p>
        </p:txBody>
      </p:sp>
      <p:sp>
        <p:nvSpPr>
          <p:cNvPr id="73" name="Google Shape;73;p16"/>
          <p:cNvSpPr txBox="1"/>
          <p:nvPr/>
        </p:nvSpPr>
        <p:spPr>
          <a:xfrm>
            <a:off x="408200" y="61250"/>
            <a:ext cx="8603100" cy="112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600">
                <a:solidFill>
                  <a:schemeClr val="dk1"/>
                </a:solidFill>
                <a:latin typeface="Lato"/>
                <a:ea typeface="Lato"/>
                <a:cs typeface="Lato"/>
                <a:sym typeface="Lato"/>
              </a:rPr>
              <a:t>1 a). Identify from the observations, where all would you think Service Inc. did not meet the intent of the Agile Manifesto?</a:t>
            </a:r>
            <a:endParaRPr sz="1600">
              <a:solidFill>
                <a:schemeClr val="dk1"/>
              </a:solidFill>
              <a:latin typeface="Lato"/>
              <a:ea typeface="Lato"/>
              <a:cs typeface="Lato"/>
              <a:sym typeface="Lato"/>
            </a:endParaRPr>
          </a:p>
          <a:p>
            <a:pPr indent="0" lvl="0" marL="0" rtl="0" algn="l">
              <a:spcBef>
                <a:spcPts val="1200"/>
              </a:spcBef>
              <a:spcAft>
                <a:spcPts val="0"/>
              </a:spcAft>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79" name="Google Shape;79;p17"/>
          <p:cNvSpPr txBox="1"/>
          <p:nvPr>
            <p:ph idx="1" type="body"/>
          </p:nvPr>
        </p:nvSpPr>
        <p:spPr>
          <a:xfrm>
            <a:off x="558225" y="797425"/>
            <a:ext cx="7805100" cy="2492100"/>
          </a:xfrm>
          <a:prstGeom prst="rect">
            <a:avLst/>
          </a:prstGeom>
        </p:spPr>
        <p:txBody>
          <a:bodyPr anchorCtr="0" anchor="t" bIns="91425" lIns="91425" spcFirstLastPara="1" rIns="91425" wrap="square" tIns="91425">
            <a:noAutofit/>
          </a:bodyPr>
          <a:lstStyle/>
          <a:p>
            <a:pPr indent="-304800" lvl="0" marL="457200" rtl="0" algn="l">
              <a:lnSpc>
                <a:spcPct val="105000"/>
              </a:lnSpc>
              <a:spcBef>
                <a:spcPts val="0"/>
              </a:spcBef>
              <a:spcAft>
                <a:spcPts val="0"/>
              </a:spcAft>
              <a:buSzPts val="1200"/>
              <a:buChar char="●"/>
            </a:pPr>
            <a:r>
              <a:rPr lang="en" sz="1200">
                <a:latin typeface="Lato"/>
                <a:ea typeface="Lato"/>
                <a:cs typeface="Lato"/>
                <a:sym typeface="Lato"/>
              </a:rPr>
              <a:t>Stan managed the conduction of planned anonymous surveys (conducted by Product Inc.) seeking  feedback from both lead engineers and managers in diverse engineering roles in each centre. Due  to the way the survey was conducted and controlled by Product Inc., there was no scope of Service  Inc. influencing the responses though Service Inc. tried it’s best to coach its employees beforehand.</a:t>
            </a:r>
            <a:endParaRPr sz="1200">
              <a:latin typeface="Lato"/>
              <a:ea typeface="Lato"/>
              <a:cs typeface="Lato"/>
              <a:sym typeface="Lato"/>
            </a:endParaRPr>
          </a:p>
          <a:p>
            <a:pPr indent="-304800" lvl="0" marL="457200" rtl="0" algn="l">
              <a:lnSpc>
                <a:spcPct val="105000"/>
              </a:lnSpc>
              <a:spcBef>
                <a:spcPts val="0"/>
              </a:spcBef>
              <a:spcAft>
                <a:spcPts val="0"/>
              </a:spcAft>
              <a:buSzPts val="1200"/>
              <a:buFont typeface="Lato"/>
              <a:buChar char="●"/>
            </a:pPr>
            <a:r>
              <a:rPr lang="en" sz="1200">
                <a:latin typeface="Lato"/>
                <a:ea typeface="Lato"/>
                <a:cs typeface="Lato"/>
                <a:sym typeface="Lato"/>
              </a:rPr>
              <a:t>The 4 week sprint at each of four centres ended up taking 5 weeks , they failed in maintaining and keeping the sprint speed in mind</a:t>
            </a:r>
            <a:endParaRPr sz="1200">
              <a:latin typeface="Lato"/>
              <a:ea typeface="Lato"/>
              <a:cs typeface="Lato"/>
              <a:sym typeface="Lato"/>
            </a:endParaRPr>
          </a:p>
          <a:p>
            <a:pPr indent="-304800" lvl="0" marL="457200" rtl="0" algn="l">
              <a:lnSpc>
                <a:spcPct val="105000"/>
              </a:lnSpc>
              <a:spcBef>
                <a:spcPts val="0"/>
              </a:spcBef>
              <a:spcAft>
                <a:spcPts val="0"/>
              </a:spcAft>
              <a:buSzPts val="1200"/>
              <a:buFont typeface="Lato"/>
              <a:buChar char="●"/>
            </a:pPr>
            <a:r>
              <a:rPr lang="en" sz="1200">
                <a:latin typeface="Lato"/>
                <a:ea typeface="Lato"/>
                <a:cs typeface="Lato"/>
                <a:sym typeface="Lato"/>
              </a:rPr>
              <a:t>In the presentation presented by Stan, Services.inc was clearly considering keeping the relationship limited to low value IT services if Product.inc gave a ‘GO’ to them, in order to achieve 40% profitability, this indicates they failed in maintaining a contract negotiation with Product.inc</a:t>
            </a:r>
            <a:endParaRPr sz="1200">
              <a:latin typeface="Lato"/>
              <a:ea typeface="Lato"/>
              <a:cs typeface="Lato"/>
              <a:sym typeface="Lato"/>
            </a:endParaRPr>
          </a:p>
          <a:p>
            <a:pPr indent="-304800" lvl="0" marL="457200" rtl="0" algn="l">
              <a:lnSpc>
                <a:spcPct val="105000"/>
              </a:lnSpc>
              <a:spcBef>
                <a:spcPts val="0"/>
              </a:spcBef>
              <a:spcAft>
                <a:spcPts val="0"/>
              </a:spcAft>
              <a:buSzPts val="1200"/>
              <a:buFont typeface="Lato"/>
              <a:buChar char="●"/>
            </a:pPr>
            <a:r>
              <a:rPr lang="en" sz="1200">
                <a:latin typeface="Lato"/>
                <a:ea typeface="Lato"/>
                <a:cs typeface="Lato"/>
                <a:sym typeface="Lato"/>
              </a:rPr>
              <a:t>They also planned to compromise with moderate  value product maintenance services in order to achieve their profits, they clearly prioritised their profits rather than on the client’s requirements about the quality of product</a:t>
            </a:r>
            <a:endParaRPr sz="1200">
              <a:latin typeface="Lato"/>
              <a:ea typeface="Lato"/>
              <a:cs typeface="Lato"/>
              <a:sym typeface="Lato"/>
            </a:endParaRPr>
          </a:p>
          <a:p>
            <a:pPr indent="-304800" lvl="0" marL="457200" rtl="0" algn="l">
              <a:lnSpc>
                <a:spcPct val="105000"/>
              </a:lnSpc>
              <a:spcBef>
                <a:spcPts val="0"/>
              </a:spcBef>
              <a:spcAft>
                <a:spcPts val="0"/>
              </a:spcAft>
              <a:buSzPts val="1200"/>
              <a:buFont typeface="Lato"/>
              <a:buChar char="●"/>
            </a:pPr>
            <a:r>
              <a:rPr lang="en" sz="1200">
                <a:latin typeface="Lato"/>
                <a:ea typeface="Lato"/>
                <a:cs typeface="Lato"/>
                <a:sym typeface="Lato"/>
              </a:rPr>
              <a:t>The ways of working in services.inc engineering </a:t>
            </a:r>
            <a:r>
              <a:rPr i="1" lang="en" sz="1200">
                <a:latin typeface="Lato"/>
                <a:ea typeface="Lato"/>
                <a:cs typeface="Lato"/>
                <a:sym typeface="Lato"/>
              </a:rPr>
              <a:t>management is hierarchical and bureaucratic</a:t>
            </a:r>
            <a:r>
              <a:rPr lang="en" sz="1200">
                <a:latin typeface="Lato"/>
                <a:ea typeface="Lato"/>
                <a:cs typeface="Lato"/>
                <a:sym typeface="Lato"/>
              </a:rPr>
              <a:t> and they </a:t>
            </a:r>
            <a:r>
              <a:rPr i="1" lang="en" sz="1200">
                <a:latin typeface="Lato"/>
                <a:ea typeface="Lato"/>
                <a:cs typeface="Lato"/>
                <a:sym typeface="Lato"/>
              </a:rPr>
              <a:t>did not have a scrum master</a:t>
            </a:r>
            <a:r>
              <a:rPr lang="en" sz="1200">
                <a:latin typeface="Lato"/>
                <a:ea typeface="Lato"/>
                <a:cs typeface="Lato"/>
                <a:sym typeface="Lato"/>
              </a:rPr>
              <a:t>.</a:t>
            </a:r>
            <a:endParaRPr sz="1200">
              <a:latin typeface="Lato"/>
              <a:ea typeface="Lato"/>
              <a:cs typeface="Lato"/>
              <a:sym typeface="Lato"/>
            </a:endParaRPr>
          </a:p>
          <a:p>
            <a:pPr indent="-304800" lvl="0" marL="457200" rtl="0" algn="l">
              <a:lnSpc>
                <a:spcPct val="105000"/>
              </a:lnSpc>
              <a:spcBef>
                <a:spcPts val="0"/>
              </a:spcBef>
              <a:spcAft>
                <a:spcPts val="0"/>
              </a:spcAft>
              <a:buSzPts val="1200"/>
              <a:buFont typeface="Lato"/>
              <a:buChar char="●"/>
            </a:pPr>
            <a:r>
              <a:rPr lang="en" sz="1200">
                <a:latin typeface="Lato"/>
                <a:ea typeface="Lato"/>
                <a:cs typeface="Lato"/>
                <a:sym typeface="Lato"/>
              </a:rPr>
              <a:t>Product owners in the scrum teams have worked with the products ever since the centres have been set up but have never met a customer so user recommendations were overlooked.</a:t>
            </a:r>
            <a:endParaRPr sz="1200">
              <a:latin typeface="Lato"/>
              <a:ea typeface="Lato"/>
              <a:cs typeface="Lato"/>
              <a:sym typeface="Lato"/>
            </a:endParaRPr>
          </a:p>
          <a:p>
            <a:pPr indent="-304800" lvl="0" marL="457200" rtl="0" algn="l">
              <a:lnSpc>
                <a:spcPct val="105000"/>
              </a:lnSpc>
              <a:spcBef>
                <a:spcPts val="0"/>
              </a:spcBef>
              <a:spcAft>
                <a:spcPts val="0"/>
              </a:spcAft>
              <a:buSzPts val="1200"/>
              <a:buFont typeface="Lato"/>
              <a:buChar char="●"/>
            </a:pPr>
            <a:r>
              <a:rPr lang="en" sz="1200">
                <a:latin typeface="Lato"/>
                <a:ea typeface="Lato"/>
                <a:cs typeface="Lato"/>
                <a:sym typeface="Lato"/>
              </a:rPr>
              <a:t>  the backlog at the beginning of the scrum is more ambitious than the average velocity of the scrum teams recorded so far as the teams prefer to take ambitious targets</a:t>
            </a:r>
            <a:endParaRPr sz="1200">
              <a:latin typeface="Lato"/>
              <a:ea typeface="Lato"/>
              <a:cs typeface="Lato"/>
              <a:sym typeface="Lato"/>
            </a:endParaRPr>
          </a:p>
          <a:p>
            <a:pPr indent="-304800" lvl="0" marL="457200" rtl="0" algn="l">
              <a:lnSpc>
                <a:spcPct val="105000"/>
              </a:lnSpc>
              <a:spcBef>
                <a:spcPts val="0"/>
              </a:spcBef>
              <a:spcAft>
                <a:spcPts val="0"/>
              </a:spcAft>
              <a:buSzPts val="1200"/>
              <a:buFont typeface="Lato"/>
              <a:buChar char="●"/>
            </a:pPr>
            <a:r>
              <a:rPr lang="en" sz="1200">
                <a:latin typeface="Lato"/>
                <a:ea typeface="Lato"/>
                <a:cs typeface="Lato"/>
                <a:sym typeface="Lato"/>
              </a:rPr>
              <a:t>The project manager has been trained into the new role of Scrum Master. This is not ideal. They generally are different from the usual.</a:t>
            </a:r>
            <a:endParaRPr sz="1200">
              <a:latin typeface="Lato"/>
              <a:ea typeface="Lato"/>
              <a:cs typeface="Lato"/>
              <a:sym typeface="Lato"/>
            </a:endParaRPr>
          </a:p>
          <a:p>
            <a:pPr indent="0" lvl="0" marL="914400" rtl="0" algn="l">
              <a:lnSpc>
                <a:spcPct val="105000"/>
              </a:lnSpc>
              <a:spcBef>
                <a:spcPts val="1200"/>
              </a:spcBef>
              <a:spcAft>
                <a:spcPts val="0"/>
              </a:spcAft>
              <a:buNone/>
            </a:pPr>
            <a:r>
              <a:t/>
            </a:r>
            <a:endParaRPr sz="1200">
              <a:latin typeface="Lato"/>
              <a:ea typeface="Lato"/>
              <a:cs typeface="Lato"/>
              <a:sym typeface="Lato"/>
            </a:endParaRPr>
          </a:p>
          <a:p>
            <a:pPr indent="-304800" lvl="0" marL="457200" rtl="0" algn="l">
              <a:lnSpc>
                <a:spcPct val="105000"/>
              </a:lnSpc>
              <a:spcBef>
                <a:spcPts val="1200"/>
              </a:spcBef>
              <a:spcAft>
                <a:spcPts val="0"/>
              </a:spcAft>
              <a:buSzPts val="1200"/>
              <a:buFont typeface="Lato"/>
              <a:buChar char="●"/>
            </a:pPr>
            <a:r>
              <a:t/>
            </a:r>
            <a:endParaRPr sz="1200">
              <a:latin typeface="Lato"/>
              <a:ea typeface="Lato"/>
              <a:cs typeface="Lato"/>
              <a:sym typeface="Lato"/>
            </a:endParaRPr>
          </a:p>
        </p:txBody>
      </p:sp>
      <p:sp>
        <p:nvSpPr>
          <p:cNvPr id="80" name="Google Shape;80;p17"/>
          <p:cNvSpPr txBox="1"/>
          <p:nvPr/>
        </p:nvSpPr>
        <p:spPr>
          <a:xfrm>
            <a:off x="408200" y="61250"/>
            <a:ext cx="8603100" cy="108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600">
                <a:solidFill>
                  <a:schemeClr val="dk1"/>
                </a:solidFill>
                <a:latin typeface="Lato"/>
                <a:ea typeface="Lato"/>
                <a:cs typeface="Lato"/>
                <a:sym typeface="Lato"/>
              </a:rPr>
              <a:t>1 b) </a:t>
            </a:r>
            <a:r>
              <a:rPr lang="en">
                <a:solidFill>
                  <a:schemeClr val="dk1"/>
                </a:solidFill>
              </a:rPr>
              <a:t>Identify from the observations, where all would you think Service Inc. deviated from what is expected from a SCRUM implementation?</a:t>
            </a:r>
            <a:endParaRPr sz="1600">
              <a:solidFill>
                <a:schemeClr val="dk1"/>
              </a:solidFill>
              <a:latin typeface="Lato"/>
              <a:ea typeface="Lato"/>
              <a:cs typeface="Lato"/>
              <a:sym typeface="Lato"/>
            </a:endParaRPr>
          </a:p>
          <a:p>
            <a:pPr indent="0" lvl="0" marL="0" rtl="0" algn="l">
              <a:spcBef>
                <a:spcPts val="1200"/>
              </a:spcBef>
              <a:spcAft>
                <a:spcPts val="0"/>
              </a:spcAft>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86" name="Google Shape;86;p18"/>
          <p:cNvSpPr txBox="1"/>
          <p:nvPr>
            <p:ph idx="1" type="body"/>
          </p:nvPr>
        </p:nvSpPr>
        <p:spPr>
          <a:xfrm>
            <a:off x="311700" y="723850"/>
            <a:ext cx="8520600" cy="3416400"/>
          </a:xfrm>
          <a:prstGeom prst="rect">
            <a:avLst/>
          </a:prstGeom>
        </p:spPr>
        <p:txBody>
          <a:bodyPr anchorCtr="0" anchor="t" bIns="91425" lIns="91425" spcFirstLastPara="1" rIns="91425" wrap="square" tIns="91425">
            <a:noAutofit/>
          </a:bodyPr>
          <a:lstStyle/>
          <a:p>
            <a:pPr indent="0" lvl="0" marL="914400" rtl="0" algn="l">
              <a:lnSpc>
                <a:spcPct val="105000"/>
              </a:lnSpc>
              <a:spcBef>
                <a:spcPts val="0"/>
              </a:spcBef>
              <a:spcAft>
                <a:spcPts val="0"/>
              </a:spcAft>
              <a:buNone/>
            </a:pPr>
            <a:r>
              <a:rPr b="1" lang="en" sz="1400">
                <a:latin typeface="Lato"/>
                <a:ea typeface="Lato"/>
                <a:cs typeface="Lato"/>
                <a:sym typeface="Lato"/>
              </a:rPr>
              <a:t>POSITIVES</a:t>
            </a:r>
            <a:endParaRPr b="1" sz="1400">
              <a:latin typeface="Lato"/>
              <a:ea typeface="Lato"/>
              <a:cs typeface="Lato"/>
              <a:sym typeface="Lato"/>
            </a:endParaRPr>
          </a:p>
          <a:p>
            <a:pPr indent="-317500" lvl="0" marL="457200" rtl="0" algn="l">
              <a:lnSpc>
                <a:spcPct val="105000"/>
              </a:lnSpc>
              <a:spcBef>
                <a:spcPts val="1200"/>
              </a:spcBef>
              <a:spcAft>
                <a:spcPts val="0"/>
              </a:spcAft>
              <a:buSzPts val="1400"/>
              <a:buChar char="●"/>
            </a:pPr>
            <a:r>
              <a:rPr b="1" lang="en" sz="1400">
                <a:latin typeface="Lato"/>
                <a:ea typeface="Lato"/>
                <a:cs typeface="Lato"/>
                <a:sym typeface="Lato"/>
              </a:rPr>
              <a:t>Services.inc was successful in maintaining a scrum master,product owner ,testers and developers.</a:t>
            </a:r>
            <a:endParaRPr b="1" sz="1400">
              <a:latin typeface="Lato"/>
              <a:ea typeface="Lato"/>
              <a:cs typeface="Lato"/>
              <a:sym typeface="Lato"/>
            </a:endParaRPr>
          </a:p>
          <a:p>
            <a:pPr indent="-317500" lvl="0" marL="457200" rtl="0" algn="l">
              <a:lnSpc>
                <a:spcPct val="105000"/>
              </a:lnSpc>
              <a:spcBef>
                <a:spcPts val="0"/>
              </a:spcBef>
              <a:spcAft>
                <a:spcPts val="0"/>
              </a:spcAft>
              <a:buSzPts val="1400"/>
              <a:buChar char="●"/>
            </a:pPr>
            <a:r>
              <a:rPr b="1" lang="en" sz="1400">
                <a:latin typeface="Lato"/>
                <a:ea typeface="Lato"/>
                <a:cs typeface="Lato"/>
                <a:sym typeface="Lato"/>
              </a:rPr>
              <a:t>They clearly held a regular scrum ,stand-up and sprint meetings without fail where they kept track of the progress in each member’s assigned work . </a:t>
            </a:r>
            <a:endParaRPr b="1" sz="1400">
              <a:latin typeface="Lato"/>
              <a:ea typeface="Lato"/>
              <a:cs typeface="Lato"/>
              <a:sym typeface="Lato"/>
            </a:endParaRPr>
          </a:p>
          <a:p>
            <a:pPr indent="-317500" lvl="0" marL="457200" rtl="0" algn="l">
              <a:lnSpc>
                <a:spcPct val="105000"/>
              </a:lnSpc>
              <a:spcBef>
                <a:spcPts val="0"/>
              </a:spcBef>
              <a:spcAft>
                <a:spcPts val="0"/>
              </a:spcAft>
              <a:buSzPts val="1400"/>
              <a:buChar char="●"/>
            </a:pPr>
            <a:r>
              <a:rPr b="1" lang="en" sz="1400">
                <a:latin typeface="Lato"/>
                <a:ea typeface="Lato"/>
                <a:cs typeface="Lato"/>
                <a:sym typeface="Lato"/>
              </a:rPr>
              <a:t>Scrum masters and product owners were rotated across sprints thus a member was not assigned just a single role throughout the project</a:t>
            </a:r>
            <a:endParaRPr b="1" sz="1400">
              <a:latin typeface="Lato"/>
              <a:ea typeface="Lato"/>
              <a:cs typeface="Lato"/>
              <a:sym typeface="Lato"/>
            </a:endParaRPr>
          </a:p>
          <a:p>
            <a:pPr indent="-317500" lvl="0" marL="457200" rtl="0" algn="l">
              <a:lnSpc>
                <a:spcPct val="105000"/>
              </a:lnSpc>
              <a:spcBef>
                <a:spcPts val="0"/>
              </a:spcBef>
              <a:spcAft>
                <a:spcPts val="0"/>
              </a:spcAft>
              <a:buSzPts val="1400"/>
              <a:buChar char="●"/>
            </a:pPr>
            <a:r>
              <a:rPr b="1" lang="en" sz="1400">
                <a:latin typeface="Lato"/>
                <a:ea typeface="Lato"/>
                <a:cs typeface="Lato"/>
                <a:sym typeface="Lato"/>
              </a:rPr>
              <a:t>They conducted a 4 week sprint and had a tested part of the project at the end of 4 weeks each time</a:t>
            </a:r>
            <a:endParaRPr b="1" sz="1400">
              <a:latin typeface="Lato"/>
              <a:ea typeface="Lato"/>
              <a:cs typeface="Lato"/>
              <a:sym typeface="Lato"/>
            </a:endParaRPr>
          </a:p>
          <a:p>
            <a:pPr indent="-317500" lvl="0" marL="457200" rtl="0" algn="l">
              <a:lnSpc>
                <a:spcPct val="105000"/>
              </a:lnSpc>
              <a:spcBef>
                <a:spcPts val="0"/>
              </a:spcBef>
              <a:spcAft>
                <a:spcPts val="0"/>
              </a:spcAft>
              <a:buSzPts val="1400"/>
              <a:buChar char="●"/>
            </a:pPr>
            <a:r>
              <a:rPr b="1" lang="en" sz="1400">
                <a:latin typeface="Lato"/>
                <a:ea typeface="Lato"/>
                <a:cs typeface="Lato"/>
                <a:sym typeface="Lato"/>
              </a:rPr>
              <a:t>The scrum master assigned tasks, kept track of them,was  committed on behalf of the team and also convinced and motivated the team members in achieving the commitments made.</a:t>
            </a:r>
            <a:endParaRPr b="1" sz="1400">
              <a:latin typeface="Lato"/>
              <a:ea typeface="Lato"/>
              <a:cs typeface="Lato"/>
              <a:sym typeface="Lato"/>
            </a:endParaRPr>
          </a:p>
          <a:p>
            <a:pPr indent="-317500" lvl="0" marL="457200" rtl="0" algn="l">
              <a:lnSpc>
                <a:spcPct val="105000"/>
              </a:lnSpc>
              <a:spcBef>
                <a:spcPts val="0"/>
              </a:spcBef>
              <a:spcAft>
                <a:spcPts val="0"/>
              </a:spcAft>
              <a:buSzPts val="1400"/>
              <a:buChar char="●"/>
            </a:pPr>
            <a:r>
              <a:rPr b="1" lang="en" sz="1400">
                <a:latin typeface="Lato"/>
                <a:ea typeface="Lato"/>
                <a:cs typeface="Lato"/>
                <a:sym typeface="Lato"/>
              </a:rPr>
              <a:t>A feedback was taken in every sprint meeting.</a:t>
            </a:r>
            <a:endParaRPr b="1" sz="1400">
              <a:latin typeface="Lato"/>
              <a:ea typeface="Lato"/>
              <a:cs typeface="Lato"/>
              <a:sym typeface="Lato"/>
            </a:endParaRPr>
          </a:p>
          <a:p>
            <a:pPr indent="-317500" lvl="0" marL="457200" rtl="0" algn="l">
              <a:lnSpc>
                <a:spcPct val="105000"/>
              </a:lnSpc>
              <a:spcBef>
                <a:spcPts val="0"/>
              </a:spcBef>
              <a:spcAft>
                <a:spcPts val="0"/>
              </a:spcAft>
              <a:buSzPts val="1400"/>
              <a:buFont typeface="Lato"/>
              <a:buChar char="●"/>
            </a:pPr>
            <a:r>
              <a:rPr b="1" lang="en" sz="1400">
                <a:latin typeface="Lato"/>
                <a:ea typeface="Lato"/>
                <a:cs typeface="Lato"/>
                <a:sym typeface="Lato"/>
              </a:rPr>
              <a:t> The task list was ready by the end of 1st week after a detailed discussion with the scrum master,product owner and team members</a:t>
            </a:r>
            <a:endParaRPr b="1" sz="1400">
              <a:latin typeface="Lato"/>
              <a:ea typeface="Lato"/>
              <a:cs typeface="Lato"/>
              <a:sym typeface="Lato"/>
            </a:endParaRPr>
          </a:p>
          <a:p>
            <a:pPr indent="0" lvl="0" marL="914400" rtl="0" algn="l">
              <a:lnSpc>
                <a:spcPct val="105000"/>
              </a:lnSpc>
              <a:spcBef>
                <a:spcPts val="1200"/>
              </a:spcBef>
              <a:spcAft>
                <a:spcPts val="1200"/>
              </a:spcAft>
              <a:buNone/>
            </a:pPr>
            <a:r>
              <a:t/>
            </a:r>
            <a:endParaRPr b="1" sz="1400">
              <a:latin typeface="Lato"/>
              <a:ea typeface="Lato"/>
              <a:cs typeface="Lato"/>
              <a:sym typeface="Lato"/>
            </a:endParaRPr>
          </a:p>
        </p:txBody>
      </p:sp>
      <p:sp>
        <p:nvSpPr>
          <p:cNvPr id="87" name="Google Shape;87;p18"/>
          <p:cNvSpPr txBox="1"/>
          <p:nvPr/>
        </p:nvSpPr>
        <p:spPr>
          <a:xfrm>
            <a:off x="408200" y="61250"/>
            <a:ext cx="8603100" cy="68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600">
                <a:solidFill>
                  <a:schemeClr val="dk1"/>
                </a:solidFill>
                <a:latin typeface="Lato"/>
                <a:ea typeface="Lato"/>
                <a:cs typeface="Lato"/>
                <a:sym typeface="Lato"/>
              </a:rPr>
              <a:t>1 c) </a:t>
            </a:r>
            <a:r>
              <a:rPr lang="en">
                <a:solidFill>
                  <a:schemeClr val="dk1"/>
                </a:solidFill>
              </a:rPr>
              <a:t>Discuss each of the findings in the table and indicate whether the finding contributed positively or negatively in vgo/no go recommendation:</a:t>
            </a:r>
            <a:endParaRPr>
              <a:solidFill>
                <a:schemeClr val="dk1"/>
              </a:solidFill>
            </a:endParaRPr>
          </a:p>
        </p:txBody>
      </p:sp>
      <p:pic>
        <p:nvPicPr>
          <p:cNvPr id="88" name="Google Shape;88;p18"/>
          <p:cNvPicPr preferRelativeResize="0"/>
          <p:nvPr/>
        </p:nvPicPr>
        <p:blipFill>
          <a:blip r:embed="rId3">
            <a:alphaModFix/>
          </a:blip>
          <a:stretch>
            <a:fillRect/>
          </a:stretch>
        </p:blipFill>
        <p:spPr>
          <a:xfrm>
            <a:off x="6982275" y="3702350"/>
            <a:ext cx="2161726" cy="1441150"/>
          </a:xfrm>
          <a:prstGeom prst="rect">
            <a:avLst/>
          </a:prstGeom>
          <a:noFill/>
          <a:ln>
            <a:noFill/>
          </a:ln>
        </p:spPr>
      </p:pic>
      <p:pic>
        <p:nvPicPr>
          <p:cNvPr id="89" name="Google Shape;89;p18"/>
          <p:cNvPicPr preferRelativeResize="0"/>
          <p:nvPr/>
        </p:nvPicPr>
        <p:blipFill>
          <a:blip r:embed="rId4">
            <a:alphaModFix/>
          </a:blip>
          <a:stretch>
            <a:fillRect/>
          </a:stretch>
        </p:blipFill>
        <p:spPr>
          <a:xfrm>
            <a:off x="5060768" y="3702350"/>
            <a:ext cx="1921505" cy="1441150"/>
          </a:xfrm>
          <a:prstGeom prst="rect">
            <a:avLst/>
          </a:prstGeom>
          <a:noFill/>
          <a:ln>
            <a:noFill/>
          </a:ln>
        </p:spPr>
      </p:pic>
      <p:pic>
        <p:nvPicPr>
          <p:cNvPr id="90" name="Google Shape;90;p18"/>
          <p:cNvPicPr preferRelativeResize="0"/>
          <p:nvPr/>
        </p:nvPicPr>
        <p:blipFill>
          <a:blip r:embed="rId5">
            <a:alphaModFix/>
          </a:blip>
          <a:stretch>
            <a:fillRect/>
          </a:stretch>
        </p:blipFill>
        <p:spPr>
          <a:xfrm>
            <a:off x="2891000" y="3702351"/>
            <a:ext cx="2169771" cy="1441152"/>
          </a:xfrm>
          <a:prstGeom prst="rect">
            <a:avLst/>
          </a:prstGeom>
          <a:noFill/>
          <a:ln>
            <a:noFill/>
          </a:ln>
        </p:spPr>
      </p:pic>
      <p:pic>
        <p:nvPicPr>
          <p:cNvPr id="91" name="Google Shape;91;p18"/>
          <p:cNvPicPr preferRelativeResize="0"/>
          <p:nvPr/>
        </p:nvPicPr>
        <p:blipFill>
          <a:blip r:embed="rId6">
            <a:alphaModFix/>
          </a:blip>
          <a:stretch>
            <a:fillRect/>
          </a:stretch>
        </p:blipFill>
        <p:spPr>
          <a:xfrm>
            <a:off x="703025" y="3706585"/>
            <a:ext cx="2161724" cy="143691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97" name="Google Shape;97;p19"/>
          <p:cNvSpPr txBox="1"/>
          <p:nvPr>
            <p:ph idx="1" type="body"/>
          </p:nvPr>
        </p:nvSpPr>
        <p:spPr>
          <a:xfrm>
            <a:off x="311700" y="723850"/>
            <a:ext cx="8520600" cy="3416400"/>
          </a:xfrm>
          <a:prstGeom prst="rect">
            <a:avLst/>
          </a:prstGeom>
        </p:spPr>
        <p:txBody>
          <a:bodyPr anchorCtr="0" anchor="t" bIns="91425" lIns="91425" spcFirstLastPara="1" rIns="91425" wrap="square" tIns="91425">
            <a:noAutofit/>
          </a:bodyPr>
          <a:lstStyle/>
          <a:p>
            <a:pPr indent="0" lvl="0" marL="914400" rtl="0" algn="l">
              <a:lnSpc>
                <a:spcPct val="105000"/>
              </a:lnSpc>
              <a:spcBef>
                <a:spcPts val="0"/>
              </a:spcBef>
              <a:spcAft>
                <a:spcPts val="0"/>
              </a:spcAft>
              <a:buNone/>
            </a:pPr>
            <a:r>
              <a:rPr b="1" lang="en" sz="1400">
                <a:latin typeface="Lato"/>
                <a:ea typeface="Lato"/>
                <a:cs typeface="Lato"/>
                <a:sym typeface="Lato"/>
              </a:rPr>
              <a:t>NEGATIVES</a:t>
            </a:r>
            <a:endParaRPr b="1" sz="1400">
              <a:latin typeface="Lato"/>
              <a:ea typeface="Lato"/>
              <a:cs typeface="Lato"/>
              <a:sym typeface="Lato"/>
            </a:endParaRPr>
          </a:p>
          <a:p>
            <a:pPr indent="-317500" lvl="0" marL="457200" rtl="0" algn="l">
              <a:lnSpc>
                <a:spcPct val="105000"/>
              </a:lnSpc>
              <a:spcBef>
                <a:spcPts val="1200"/>
              </a:spcBef>
              <a:spcAft>
                <a:spcPts val="0"/>
              </a:spcAft>
              <a:buSzPts val="1400"/>
              <a:buChar char="●"/>
            </a:pPr>
            <a:r>
              <a:rPr b="1" lang="en" sz="1400">
                <a:latin typeface="Lato"/>
                <a:ea typeface="Lato"/>
                <a:cs typeface="Lato"/>
                <a:sym typeface="Lato"/>
              </a:rPr>
              <a:t>In the 4-week sprints, quality engineers joined after 2 weeks as they were rotated among projects and their was nothing till the end of 3rd week. They could have avoided this by cross training</a:t>
            </a:r>
            <a:endParaRPr b="1" sz="1400">
              <a:latin typeface="Lato"/>
              <a:ea typeface="Lato"/>
              <a:cs typeface="Lato"/>
              <a:sym typeface="Lato"/>
            </a:endParaRPr>
          </a:p>
          <a:p>
            <a:pPr indent="-317500" lvl="0" marL="457200" rtl="0" algn="l">
              <a:lnSpc>
                <a:spcPct val="105000"/>
              </a:lnSpc>
              <a:spcBef>
                <a:spcPts val="0"/>
              </a:spcBef>
              <a:spcAft>
                <a:spcPts val="0"/>
              </a:spcAft>
              <a:buSzPts val="1400"/>
              <a:buChar char="●"/>
            </a:pPr>
            <a:r>
              <a:rPr b="1" lang="en" sz="1400">
                <a:latin typeface="Lato"/>
                <a:ea typeface="Lato"/>
                <a:cs typeface="Lato"/>
                <a:sym typeface="Lato"/>
              </a:rPr>
              <a:t>Emergency product issues majorly upset the sprint deliverables as a result the backlog underwent changes till 3rd week</a:t>
            </a:r>
            <a:endParaRPr b="1" sz="1400">
              <a:latin typeface="Lato"/>
              <a:ea typeface="Lato"/>
              <a:cs typeface="Lato"/>
              <a:sym typeface="Lato"/>
            </a:endParaRPr>
          </a:p>
          <a:p>
            <a:pPr indent="-317500" lvl="0" marL="457200" rtl="0" algn="l">
              <a:lnSpc>
                <a:spcPct val="105000"/>
              </a:lnSpc>
              <a:spcBef>
                <a:spcPts val="0"/>
              </a:spcBef>
              <a:spcAft>
                <a:spcPts val="0"/>
              </a:spcAft>
              <a:buSzPts val="1400"/>
              <a:buChar char="●"/>
            </a:pPr>
            <a:r>
              <a:rPr b="1" lang="en" sz="1400">
                <a:latin typeface="Lato"/>
                <a:ea typeface="Lato"/>
                <a:cs typeface="Lato"/>
                <a:sym typeface="Lato"/>
              </a:rPr>
              <a:t>The backlog at the beginning of the scrum is more ambitious than the average velocity of the scrum teams recorded so far as the teams prefer to take ambitious targets. They were encouraged to do so.</a:t>
            </a:r>
            <a:endParaRPr b="1" sz="1400">
              <a:latin typeface="Lato"/>
              <a:ea typeface="Lato"/>
              <a:cs typeface="Lato"/>
              <a:sym typeface="Lato"/>
            </a:endParaRPr>
          </a:p>
          <a:p>
            <a:pPr indent="-317500" lvl="0" marL="457200" rtl="0" algn="l">
              <a:lnSpc>
                <a:spcPct val="105000"/>
              </a:lnSpc>
              <a:spcBef>
                <a:spcPts val="0"/>
              </a:spcBef>
              <a:spcAft>
                <a:spcPts val="0"/>
              </a:spcAft>
              <a:buSzPts val="1400"/>
              <a:buChar char="●"/>
            </a:pPr>
            <a:r>
              <a:rPr b="1" lang="en" sz="1400">
                <a:latin typeface="Lato"/>
                <a:ea typeface="Lato"/>
                <a:cs typeface="Lato"/>
                <a:sym typeface="Lato"/>
              </a:rPr>
              <a:t>Product owners in the scrum teams have worked with the products ever since the centres have been set up but have never met a customer</a:t>
            </a:r>
            <a:endParaRPr b="1" sz="1400">
              <a:latin typeface="Lato"/>
              <a:ea typeface="Lato"/>
              <a:cs typeface="Lato"/>
              <a:sym typeface="Lato"/>
            </a:endParaRPr>
          </a:p>
          <a:p>
            <a:pPr indent="0" lvl="0" marL="914400" rtl="0" algn="l">
              <a:lnSpc>
                <a:spcPct val="105000"/>
              </a:lnSpc>
              <a:spcBef>
                <a:spcPts val="1200"/>
              </a:spcBef>
              <a:spcAft>
                <a:spcPts val="0"/>
              </a:spcAft>
              <a:buNone/>
            </a:pPr>
            <a:r>
              <a:t/>
            </a:r>
            <a:endParaRPr b="1" sz="1400">
              <a:latin typeface="Lato"/>
              <a:ea typeface="Lato"/>
              <a:cs typeface="Lato"/>
              <a:sym typeface="Lato"/>
            </a:endParaRPr>
          </a:p>
          <a:p>
            <a:pPr indent="0" lvl="0" marL="914400" rtl="0" algn="l">
              <a:lnSpc>
                <a:spcPct val="105000"/>
              </a:lnSpc>
              <a:spcBef>
                <a:spcPts val="1200"/>
              </a:spcBef>
              <a:spcAft>
                <a:spcPts val="1200"/>
              </a:spcAft>
              <a:buNone/>
            </a:pPr>
            <a:r>
              <a:t/>
            </a:r>
            <a:endParaRPr b="1" sz="1400">
              <a:latin typeface="Lato"/>
              <a:ea typeface="Lato"/>
              <a:cs typeface="Lato"/>
              <a:sym typeface="Lato"/>
            </a:endParaRPr>
          </a:p>
        </p:txBody>
      </p:sp>
      <p:sp>
        <p:nvSpPr>
          <p:cNvPr id="98" name="Google Shape;98;p19"/>
          <p:cNvSpPr txBox="1"/>
          <p:nvPr/>
        </p:nvSpPr>
        <p:spPr>
          <a:xfrm>
            <a:off x="408200" y="61250"/>
            <a:ext cx="8603100" cy="68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600">
                <a:solidFill>
                  <a:schemeClr val="dk1"/>
                </a:solidFill>
                <a:latin typeface="Lato"/>
                <a:ea typeface="Lato"/>
                <a:cs typeface="Lato"/>
                <a:sym typeface="Lato"/>
              </a:rPr>
              <a:t>1 c) </a:t>
            </a:r>
            <a:r>
              <a:rPr lang="en">
                <a:solidFill>
                  <a:schemeClr val="dk1"/>
                </a:solidFill>
              </a:rPr>
              <a:t>Discuss each of the findings in the table and indicate whether the finding contributed positively or negatively in vgo/no go recommendation:</a:t>
            </a:r>
            <a:endParaRPr>
              <a:solidFill>
                <a:schemeClr val="dk1"/>
              </a:solidFill>
            </a:endParaRPr>
          </a:p>
        </p:txBody>
      </p:sp>
      <p:pic>
        <p:nvPicPr>
          <p:cNvPr id="99" name="Google Shape;99;p19"/>
          <p:cNvPicPr preferRelativeResize="0"/>
          <p:nvPr/>
        </p:nvPicPr>
        <p:blipFill>
          <a:blip r:embed="rId3">
            <a:alphaModFix/>
          </a:blip>
          <a:stretch>
            <a:fillRect/>
          </a:stretch>
        </p:blipFill>
        <p:spPr>
          <a:xfrm>
            <a:off x="5247014" y="3026675"/>
            <a:ext cx="3763235" cy="2116825"/>
          </a:xfrm>
          <a:prstGeom prst="rect">
            <a:avLst/>
          </a:prstGeom>
          <a:noFill/>
          <a:ln>
            <a:noFill/>
          </a:ln>
        </p:spPr>
      </p:pic>
      <p:pic>
        <p:nvPicPr>
          <p:cNvPr id="100" name="Google Shape;100;p19"/>
          <p:cNvPicPr preferRelativeResize="0"/>
          <p:nvPr/>
        </p:nvPicPr>
        <p:blipFill>
          <a:blip r:embed="rId4">
            <a:alphaModFix/>
          </a:blip>
          <a:stretch>
            <a:fillRect/>
          </a:stretch>
        </p:blipFill>
        <p:spPr>
          <a:xfrm>
            <a:off x="7532851" y="3026676"/>
            <a:ext cx="1611152" cy="2116825"/>
          </a:xfrm>
          <a:prstGeom prst="rect">
            <a:avLst/>
          </a:prstGeom>
          <a:noFill/>
          <a:ln>
            <a:noFill/>
          </a:ln>
        </p:spPr>
      </p:pic>
      <p:pic>
        <p:nvPicPr>
          <p:cNvPr id="101" name="Google Shape;101;p19"/>
          <p:cNvPicPr preferRelativeResize="0"/>
          <p:nvPr/>
        </p:nvPicPr>
        <p:blipFill>
          <a:blip r:embed="rId5">
            <a:alphaModFix/>
          </a:blip>
          <a:stretch>
            <a:fillRect/>
          </a:stretch>
        </p:blipFill>
        <p:spPr>
          <a:xfrm>
            <a:off x="0" y="3026675"/>
            <a:ext cx="2073345" cy="2116823"/>
          </a:xfrm>
          <a:prstGeom prst="rect">
            <a:avLst/>
          </a:prstGeom>
          <a:noFill/>
          <a:ln>
            <a:noFill/>
          </a:ln>
        </p:spPr>
      </p:pic>
      <p:pic>
        <p:nvPicPr>
          <p:cNvPr id="102" name="Google Shape;102;p19"/>
          <p:cNvPicPr preferRelativeResize="0"/>
          <p:nvPr/>
        </p:nvPicPr>
        <p:blipFill>
          <a:blip r:embed="rId6">
            <a:alphaModFix/>
          </a:blip>
          <a:stretch>
            <a:fillRect/>
          </a:stretch>
        </p:blipFill>
        <p:spPr>
          <a:xfrm>
            <a:off x="2073351" y="3026675"/>
            <a:ext cx="3173686" cy="2116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555600"/>
            <a:ext cx="8250900" cy="7557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0"/>
              </a:spcAft>
              <a:buSzPts val="990"/>
              <a:buNone/>
            </a:pPr>
            <a:r>
              <a:rPr b="1" lang="en" sz="1860"/>
              <a:t>2) How can Service Inc. achieve 40% growth in margin while</a:t>
            </a:r>
            <a:endParaRPr b="1" sz="1860"/>
          </a:p>
          <a:p>
            <a:pPr indent="0" lvl="0" marL="0" rtl="0" algn="l">
              <a:spcBef>
                <a:spcPts val="0"/>
              </a:spcBef>
              <a:spcAft>
                <a:spcPts val="0"/>
              </a:spcAft>
              <a:buSzPts val="990"/>
              <a:buNone/>
            </a:pPr>
            <a:r>
              <a:rPr b="1" lang="en" sz="1860"/>
              <a:t>achieving only a 25% growth in revenue?</a:t>
            </a:r>
            <a:endParaRPr b="1" sz="2760"/>
          </a:p>
        </p:txBody>
      </p:sp>
      <p:sp>
        <p:nvSpPr>
          <p:cNvPr id="108" name="Google Shape;108;p20"/>
          <p:cNvSpPr txBox="1"/>
          <p:nvPr>
            <p:ph idx="1" type="body"/>
          </p:nvPr>
        </p:nvSpPr>
        <p:spPr>
          <a:xfrm>
            <a:off x="311700" y="1389600"/>
            <a:ext cx="4742100" cy="3179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Lato"/>
              <a:buChar char="●"/>
            </a:pPr>
            <a:r>
              <a:rPr lang="en" sz="1300">
                <a:latin typeface="Lato"/>
                <a:ea typeface="Lato"/>
                <a:cs typeface="Lato"/>
                <a:sym typeface="Lato"/>
              </a:rPr>
              <a:t>This </a:t>
            </a:r>
            <a:r>
              <a:rPr lang="en" sz="1300">
                <a:latin typeface="Lato"/>
                <a:ea typeface="Lato"/>
                <a:cs typeface="Lato"/>
                <a:sym typeface="Lato"/>
              </a:rPr>
              <a:t>depe</a:t>
            </a:r>
            <a:r>
              <a:rPr lang="en" sz="1300">
                <a:latin typeface="Lato"/>
                <a:ea typeface="Lato"/>
                <a:cs typeface="Lato"/>
                <a:sym typeface="Lato"/>
              </a:rPr>
              <a:t>nded on the ability to get started with Product Inc. on a critical product. Product Inc. SVP as he heard the presentation was seriously considering keeping Service Inc. relationship limited to low value IT services and moderate value product maintenance services. </a:t>
            </a:r>
            <a:endParaRPr sz="1300">
              <a:latin typeface="Lato"/>
              <a:ea typeface="Lato"/>
              <a:cs typeface="Lato"/>
              <a:sym typeface="Lato"/>
            </a:endParaRPr>
          </a:p>
          <a:p>
            <a:pPr indent="0" lvl="0" marL="457200" rtl="0" algn="l">
              <a:spcBef>
                <a:spcPts val="1200"/>
              </a:spcBef>
              <a:spcAft>
                <a:spcPts val="1200"/>
              </a:spcAft>
              <a:buNone/>
            </a:pPr>
            <a:r>
              <a:t/>
            </a:r>
            <a:endParaRPr sz="1300">
              <a:latin typeface="Lato"/>
              <a:ea typeface="Lato"/>
              <a:cs typeface="Lato"/>
              <a:sym typeface="Lato"/>
            </a:endParaRPr>
          </a:p>
        </p:txBody>
      </p:sp>
      <p:pic>
        <p:nvPicPr>
          <p:cNvPr id="109" name="Google Shape;109;p20"/>
          <p:cNvPicPr preferRelativeResize="0"/>
          <p:nvPr/>
        </p:nvPicPr>
        <p:blipFill>
          <a:blip r:embed="rId3">
            <a:alphaModFix/>
          </a:blip>
          <a:stretch>
            <a:fillRect/>
          </a:stretch>
        </p:blipFill>
        <p:spPr>
          <a:xfrm>
            <a:off x="5179150" y="976875"/>
            <a:ext cx="3957774" cy="2648675"/>
          </a:xfrm>
          <a:prstGeom prst="rect">
            <a:avLst/>
          </a:prstGeom>
          <a:noFill/>
          <a:ln>
            <a:noFill/>
          </a:ln>
        </p:spPr>
      </p:pic>
      <p:sp>
        <p:nvSpPr>
          <p:cNvPr id="110" name="Google Shape;110;p20"/>
          <p:cNvSpPr txBox="1"/>
          <p:nvPr/>
        </p:nvSpPr>
        <p:spPr>
          <a:xfrm rot="-1159946">
            <a:off x="5313035" y="1232523"/>
            <a:ext cx="1913919" cy="4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Profit Profit Profit!!!!</a:t>
            </a:r>
            <a:endParaRPr b="1">
              <a:solidFill>
                <a:schemeClr val="dk1"/>
              </a:solidFill>
            </a:endParaRPr>
          </a:p>
        </p:txBody>
      </p:sp>
      <p:pic>
        <p:nvPicPr>
          <p:cNvPr id="111" name="Google Shape;111;p20"/>
          <p:cNvPicPr preferRelativeResize="0"/>
          <p:nvPr/>
        </p:nvPicPr>
        <p:blipFill>
          <a:blip r:embed="rId4">
            <a:alphaModFix/>
          </a:blip>
          <a:stretch>
            <a:fillRect/>
          </a:stretch>
        </p:blipFill>
        <p:spPr>
          <a:xfrm>
            <a:off x="0" y="2809088"/>
            <a:ext cx="2293600" cy="2293600"/>
          </a:xfrm>
          <a:prstGeom prst="rect">
            <a:avLst/>
          </a:prstGeom>
          <a:noFill/>
          <a:ln>
            <a:noFill/>
          </a:ln>
        </p:spPr>
      </p:pic>
      <p:pic>
        <p:nvPicPr>
          <p:cNvPr id="112" name="Google Shape;112;p20"/>
          <p:cNvPicPr preferRelativeResize="0"/>
          <p:nvPr/>
        </p:nvPicPr>
        <p:blipFill>
          <a:blip r:embed="rId5">
            <a:alphaModFix/>
          </a:blip>
          <a:stretch>
            <a:fillRect/>
          </a:stretch>
        </p:blipFill>
        <p:spPr>
          <a:xfrm>
            <a:off x="2293600" y="2829500"/>
            <a:ext cx="3107845" cy="2252775"/>
          </a:xfrm>
          <a:prstGeom prst="rect">
            <a:avLst/>
          </a:prstGeom>
          <a:noFill/>
          <a:ln>
            <a:noFill/>
          </a:ln>
        </p:spPr>
      </p:pic>
      <p:pic>
        <p:nvPicPr>
          <p:cNvPr id="113" name="Google Shape;113;p20"/>
          <p:cNvPicPr preferRelativeResize="0"/>
          <p:nvPr/>
        </p:nvPicPr>
        <p:blipFill>
          <a:blip r:embed="rId6">
            <a:alphaModFix/>
          </a:blip>
          <a:stretch>
            <a:fillRect/>
          </a:stretch>
        </p:blipFill>
        <p:spPr>
          <a:xfrm>
            <a:off x="5300700" y="2829500"/>
            <a:ext cx="3836224" cy="22935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431125" y="1183200"/>
            <a:ext cx="8482500" cy="2064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0"/>
              </a:spcAft>
              <a:buSzPts val="990"/>
              <a:buNone/>
            </a:pPr>
            <a:r>
              <a:rPr b="1" lang="en" sz="1860"/>
              <a:t>3</a:t>
            </a:r>
            <a:r>
              <a:rPr b="1" lang="en" sz="1860"/>
              <a:t>)</a:t>
            </a:r>
            <a:r>
              <a:rPr lang="en" sz="1700"/>
              <a:t>What are the cultural differences between Service Inc. and Product Inc. that you think is a challenge for successful scrum implementation that would satisfy Product Inc.?</a:t>
            </a:r>
            <a:endParaRPr b="1" sz="2160"/>
          </a:p>
        </p:txBody>
      </p:sp>
      <p:sp>
        <p:nvSpPr>
          <p:cNvPr id="119" name="Google Shape;119;p21"/>
          <p:cNvSpPr txBox="1"/>
          <p:nvPr>
            <p:ph idx="1" type="body"/>
          </p:nvPr>
        </p:nvSpPr>
        <p:spPr>
          <a:xfrm>
            <a:off x="311700" y="1389600"/>
            <a:ext cx="8482500" cy="359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latin typeface="Lato"/>
                <a:ea typeface="Lato"/>
                <a:cs typeface="Lato"/>
                <a:sym typeface="Lato"/>
              </a:rPr>
              <a:t>Culturally Service Inc. and Product Inc. are poles apart:</a:t>
            </a:r>
            <a:endParaRPr sz="1300">
              <a:latin typeface="Lato"/>
              <a:ea typeface="Lato"/>
              <a:cs typeface="Lato"/>
              <a:sym typeface="Lato"/>
            </a:endParaRPr>
          </a:p>
          <a:p>
            <a:pPr indent="-311150" lvl="0" marL="457200" rtl="0" algn="l">
              <a:spcBef>
                <a:spcPts val="1200"/>
              </a:spcBef>
              <a:spcAft>
                <a:spcPts val="0"/>
              </a:spcAft>
              <a:buSzPts val="1300"/>
              <a:buFont typeface="Lato"/>
              <a:buChar char="●"/>
            </a:pPr>
            <a:r>
              <a:rPr lang="en" sz="1300">
                <a:latin typeface="Lato"/>
                <a:ea typeface="Lato"/>
                <a:cs typeface="Lato"/>
                <a:sym typeface="Lato"/>
              </a:rPr>
              <a:t>Product Inc. is a flat organization with open offices, where engineers and managers Including VPs and SVPs share open cubicles, with the senior managers having offices in corners where engineers do not need to go often, and are designed with dedicated conference rooms for meetings</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On the contrary, in Service Inc.., one can make out the seniority of a manager in the organization by the size of his desk and room that he has been allocated.</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Stan who works for product.inc,  had the habit of talking directly to engineers and  junior managers which is the </a:t>
            </a:r>
            <a:r>
              <a:rPr lang="en" sz="1300">
                <a:latin typeface="Lato"/>
                <a:ea typeface="Lato"/>
                <a:cs typeface="Lato"/>
                <a:sym typeface="Lato"/>
              </a:rPr>
              <a:t>friendly</a:t>
            </a:r>
            <a:r>
              <a:rPr lang="en" sz="1300">
                <a:latin typeface="Lato"/>
                <a:ea typeface="Lato"/>
                <a:cs typeface="Lato"/>
                <a:sym typeface="Lato"/>
              </a:rPr>
              <a:t> and interactive </a:t>
            </a:r>
            <a:r>
              <a:rPr lang="en" sz="1300">
                <a:latin typeface="Lato"/>
                <a:ea typeface="Lato"/>
                <a:cs typeface="Lato"/>
                <a:sym typeface="Lato"/>
              </a:rPr>
              <a:t>environment</a:t>
            </a:r>
            <a:r>
              <a:rPr lang="en" sz="1300">
                <a:latin typeface="Lato"/>
                <a:ea typeface="Lato"/>
                <a:cs typeface="Lato"/>
                <a:sym typeface="Lato"/>
              </a:rPr>
              <a:t> he works in at product.inc rather than seeking meetings with them in the presence of Service Inc. general managers in one of those elaborate cabins. </a:t>
            </a:r>
            <a:endParaRPr sz="1300">
              <a:latin typeface="Lato"/>
              <a:ea typeface="Lato"/>
              <a:cs typeface="Lato"/>
              <a:sym typeface="Lato"/>
            </a:endParaRPr>
          </a:p>
          <a:p>
            <a:pPr indent="0" lvl="0" marL="457200" rtl="0" algn="l">
              <a:spcBef>
                <a:spcPts val="1200"/>
              </a:spcBef>
              <a:spcAft>
                <a:spcPts val="0"/>
              </a:spcAft>
              <a:buNone/>
            </a:pPr>
            <a:r>
              <a:rPr lang="en" sz="1300">
                <a:latin typeface="Lato"/>
                <a:ea typeface="Lato"/>
                <a:cs typeface="Lato"/>
                <a:sym typeface="Lato"/>
              </a:rPr>
              <a:t>This is another example of how product.inc and services.inc are culturally different. Product.inc values interactions with the employees and the every manager is approachable and open to any kind of suggestions and feedback by their employees rather than following a </a:t>
            </a:r>
            <a:r>
              <a:rPr lang="en" sz="1300">
                <a:latin typeface="Lato"/>
                <a:ea typeface="Lato"/>
                <a:cs typeface="Lato"/>
                <a:sym typeface="Lato"/>
              </a:rPr>
              <a:t>hierarchical</a:t>
            </a:r>
            <a:r>
              <a:rPr lang="en" sz="1300">
                <a:latin typeface="Lato"/>
                <a:ea typeface="Lato"/>
                <a:cs typeface="Lato"/>
                <a:sym typeface="Lato"/>
              </a:rPr>
              <a:t> and </a:t>
            </a:r>
            <a:r>
              <a:rPr lang="en" sz="1300">
                <a:latin typeface="Lato"/>
                <a:ea typeface="Lato"/>
                <a:cs typeface="Lato"/>
                <a:sym typeface="Lato"/>
              </a:rPr>
              <a:t>bureaucratic</a:t>
            </a:r>
            <a:r>
              <a:rPr lang="en" sz="1300">
                <a:latin typeface="Lato"/>
                <a:ea typeface="Lato"/>
                <a:cs typeface="Lato"/>
                <a:sym typeface="Lato"/>
              </a:rPr>
              <a:t> management</a:t>
            </a:r>
            <a:endParaRPr sz="1300">
              <a:latin typeface="Lato"/>
              <a:ea typeface="Lato"/>
              <a:cs typeface="Lato"/>
              <a:sym typeface="Lato"/>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