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146847062" r:id="rId18"/>
    <p:sldId id="2146847063" r:id="rId19"/>
    <p:sldId id="2146847064" r:id="rId20"/>
    <p:sldId id="2146847065" r:id="rId21"/>
    <p:sldId id="2146847066" r:id="rId22"/>
    <p:sldId id="2146847067" r:id="rId23"/>
    <p:sldId id="2146847068" r:id="rId24"/>
    <p:sldId id="2146847069"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38" autoAdjust="0"/>
  </p:normalViewPr>
  <p:slideViewPr>
    <p:cSldViewPr snapToGrid="0">
      <p:cViewPr varScale="1">
        <p:scale>
          <a:sx n="89" d="100"/>
          <a:sy n="89" d="100"/>
        </p:scale>
        <p:origin x="43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007/978-3-319-14343-9_1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4086662"/>
            <a:ext cx="9144000" cy="977778"/>
          </a:xfrm>
        </p:spPr>
        <p:txBody>
          <a:bodyPr>
            <a:normAutofit fontScale="90000"/>
          </a:bodyPr>
          <a:lstStyle/>
          <a:p>
            <a:pPr algn="ctr"/>
            <a:r>
              <a:rPr lang="en-US" sz="4000" b="1" dirty="0">
                <a:solidFill>
                  <a:schemeClr val="accent1"/>
                </a:solidFill>
                <a:latin typeface="Arial" panose="020B0604020202020204" pitchFamily="34" charset="0"/>
                <a:cs typeface="Arial" panose="020B0604020202020204" pitchFamily="34" charset="0"/>
              </a:rPr>
              <a:t>Adarsh Narayan</a:t>
            </a:r>
            <a:br>
              <a:rPr lang="en-US" sz="4000" b="1" dirty="0">
                <a:solidFill>
                  <a:schemeClr val="accent1"/>
                </a:solidFill>
                <a:latin typeface="Arial" panose="020B0604020202020204" pitchFamily="34" charset="0"/>
                <a:cs typeface="Arial" panose="020B0604020202020204" pitchFamily="34" charset="0"/>
              </a:rPr>
            </a:br>
            <a:r>
              <a:rPr lang="en-US" sz="1600" b="1" dirty="0">
                <a:solidFill>
                  <a:schemeClr val="accent1"/>
                </a:solidFill>
                <a:latin typeface="Arial" panose="020B0604020202020204" pitchFamily="34" charset="0"/>
                <a:cs typeface="Arial" panose="020B0604020202020204" pitchFamily="34" charset="0"/>
              </a:rPr>
              <a:t>Vellore institute of technology</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IN" sz="3200" b="1" dirty="0">
                <a:solidFill>
                  <a:schemeClr val="tx2"/>
                </a:solidFill>
              </a:rPr>
              <a:t>TRAVEL PLANNER AGENT</a:t>
            </a:r>
            <a:endParaRPr lang="en-US" sz="3200" b="1" dirty="0">
              <a:solidFill>
                <a:schemeClr val="tx2"/>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 </a:t>
            </a:r>
            <a:r>
              <a:rPr lang="en-US" sz="2400" b="1" dirty="0"/>
              <a:t>References and Citations for Travel Planner Agent Project</a:t>
            </a:r>
          </a:p>
          <a:p>
            <a:pPr marL="629435" lvl="1" indent="-305435"/>
            <a:r>
              <a:rPr lang="en-US" sz="2400" b="1" dirty="0" err="1"/>
              <a:t>Buhalis</a:t>
            </a:r>
            <a:r>
              <a:rPr lang="en-US" sz="2400" b="1" dirty="0"/>
              <a:t>, D., &amp; </a:t>
            </a:r>
            <a:r>
              <a:rPr lang="en-US" sz="2400" b="1" dirty="0" err="1"/>
              <a:t>Amaranggana</a:t>
            </a:r>
            <a:r>
              <a:rPr lang="en-US" sz="2400" b="1" dirty="0"/>
              <a:t>, A. (2015).</a:t>
            </a:r>
            <a:r>
              <a:rPr lang="en-US" sz="2400" dirty="0"/>
              <a:t> </a:t>
            </a:r>
            <a:r>
              <a:rPr lang="en-US" sz="2400" i="1" dirty="0"/>
              <a:t>Smart tourism destinations: Enhancing tourism experience through personalization.</a:t>
            </a:r>
            <a:br>
              <a:rPr lang="en-US" sz="2400" dirty="0"/>
            </a:br>
            <a:r>
              <a:rPr lang="en-US" sz="2400" i="1" dirty="0"/>
              <a:t>Information and Communication Technologies in Tourism 2015, Springer.</a:t>
            </a:r>
            <a:br>
              <a:rPr lang="en-US" sz="2400" dirty="0"/>
            </a:br>
            <a:r>
              <a:rPr lang="en-US" sz="2400" dirty="0">
                <a:hlinkClick r:id="rId2"/>
              </a:rPr>
              <a:t>https://doi.org/10.1007/978-3-319-14343-9_10</a:t>
            </a:r>
            <a:r>
              <a:rPr lang="en-US" sz="2400" dirty="0"/>
              <a:t>.</a:t>
            </a:r>
          </a:p>
          <a:p>
            <a:pPr marL="629435" lvl="1" indent="-305435"/>
            <a:r>
              <a:rPr lang="en-US" sz="2400" b="1" dirty="0"/>
              <a:t>Diederich, S., Brendel, A. B., &amp; Kolbe, L. M. (2019).</a:t>
            </a:r>
            <a:r>
              <a:rPr lang="en-US" sz="2400" dirty="0"/>
              <a:t> </a:t>
            </a:r>
            <a:r>
              <a:rPr lang="en-US" sz="2400" i="1" dirty="0"/>
              <a:t>Designing anthropomorphic conversational agents: Development and empirical evaluation of a design framework.</a:t>
            </a:r>
            <a:br>
              <a:rPr lang="en-US" sz="2400" dirty="0"/>
            </a:br>
            <a:r>
              <a:rPr lang="en-US" sz="2400" i="1" dirty="0"/>
              <a:t>Journal of the Association for Information Systems (JAIS), 20(9), 1471–1503.</a:t>
            </a:r>
            <a:br>
              <a:rPr lang="en-US" sz="2400" dirty="0"/>
            </a:br>
            <a:r>
              <a:rPr lang="en-US" sz="2400" dirty="0"/>
              <a:t>https://doi.org/10.17705/1jais.00563.</a:t>
            </a:r>
            <a:endParaRPr lang="en-IN" sz="21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210B652-7E67-F308-02A3-2D5121EE4BD3}"/>
              </a:ext>
            </a:extLst>
          </p:cNvPr>
          <p:cNvPicPr>
            <a:picLocks noGrp="1" noChangeAspect="1"/>
          </p:cNvPicPr>
          <p:nvPr>
            <p:ph idx="1"/>
          </p:nvPr>
        </p:nvPicPr>
        <p:blipFill>
          <a:blip r:embed="rId2"/>
          <a:stretch>
            <a:fillRect/>
          </a:stretch>
        </p:blipFill>
        <p:spPr>
          <a:xfrm>
            <a:off x="3072084" y="1301750"/>
            <a:ext cx="6047832" cy="4673600"/>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C1C8009-ED93-0B68-0F7A-9E4ED28C0304}"/>
              </a:ext>
            </a:extLst>
          </p:cNvPr>
          <p:cNvPicPr>
            <a:picLocks noGrp="1" noChangeAspect="1"/>
          </p:cNvPicPr>
          <p:nvPr>
            <p:ph idx="1"/>
          </p:nvPr>
        </p:nvPicPr>
        <p:blipFill>
          <a:blip r:embed="rId2"/>
          <a:stretch>
            <a:fillRect/>
          </a:stretch>
        </p:blipFill>
        <p:spPr>
          <a:xfrm>
            <a:off x="2990680" y="1301750"/>
            <a:ext cx="6210639" cy="4673600"/>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CF1B138-4D2B-D807-CF04-E5B3A52BA072}"/>
              </a:ext>
            </a:extLst>
          </p:cNvPr>
          <p:cNvPicPr>
            <a:picLocks noGrp="1" noChangeAspect="1"/>
          </p:cNvPicPr>
          <p:nvPr>
            <p:ph idx="1"/>
          </p:nvPr>
        </p:nvPicPr>
        <p:blipFill>
          <a:blip r:embed="rId2"/>
          <a:stretch>
            <a:fillRect/>
          </a:stretch>
        </p:blipFill>
        <p:spPr>
          <a:xfrm>
            <a:off x="2839909" y="1301749"/>
            <a:ext cx="6547372" cy="4698855"/>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1F5B-F2D0-FE19-80EE-CB5429568839}"/>
              </a:ext>
            </a:extLst>
          </p:cNvPr>
          <p:cNvSpPr>
            <a:spLocks noGrp="1"/>
          </p:cNvSpPr>
          <p:nvPr>
            <p:ph type="title"/>
          </p:nvPr>
        </p:nvSpPr>
        <p:spPr/>
        <p:txBody>
          <a:bodyPr/>
          <a:lstStyle/>
          <a:p>
            <a:r>
              <a:rPr lang="en-IN" dirty="0"/>
              <a:t>Screenshots of Chatbot</a:t>
            </a:r>
          </a:p>
        </p:txBody>
      </p:sp>
      <p:pic>
        <p:nvPicPr>
          <p:cNvPr id="5" name="Content Placeholder 4">
            <a:extLst>
              <a:ext uri="{FF2B5EF4-FFF2-40B4-BE49-F238E27FC236}">
                <a16:creationId xmlns:a16="http://schemas.microsoft.com/office/drawing/2014/main" id="{8C1472A3-2CCD-06B7-CA50-8E1CEDD68130}"/>
              </a:ext>
            </a:extLst>
          </p:cNvPr>
          <p:cNvPicPr>
            <a:picLocks noGrp="1" noChangeAspect="1"/>
          </p:cNvPicPr>
          <p:nvPr>
            <p:ph idx="1"/>
          </p:nvPr>
        </p:nvPicPr>
        <p:blipFill>
          <a:blip r:embed="rId2"/>
          <a:stretch>
            <a:fillRect/>
          </a:stretch>
        </p:blipFill>
        <p:spPr>
          <a:xfrm>
            <a:off x="936398" y="1586975"/>
            <a:ext cx="4482890" cy="3454808"/>
          </a:xfrm>
        </p:spPr>
      </p:pic>
      <p:pic>
        <p:nvPicPr>
          <p:cNvPr id="7" name="Picture 6">
            <a:extLst>
              <a:ext uri="{FF2B5EF4-FFF2-40B4-BE49-F238E27FC236}">
                <a16:creationId xmlns:a16="http://schemas.microsoft.com/office/drawing/2014/main" id="{07397F63-E9ED-C080-3984-1AC77AFF7BC6}"/>
              </a:ext>
            </a:extLst>
          </p:cNvPr>
          <p:cNvPicPr>
            <a:picLocks noChangeAspect="1"/>
          </p:cNvPicPr>
          <p:nvPr/>
        </p:nvPicPr>
        <p:blipFill>
          <a:blip r:embed="rId3"/>
          <a:stretch>
            <a:fillRect/>
          </a:stretch>
        </p:blipFill>
        <p:spPr>
          <a:xfrm>
            <a:off x="5637402" y="1586976"/>
            <a:ext cx="4907560" cy="3454807"/>
          </a:xfrm>
          <a:prstGeom prst="rect">
            <a:avLst/>
          </a:prstGeom>
        </p:spPr>
      </p:pic>
    </p:spTree>
    <p:extLst>
      <p:ext uri="{BB962C8B-B14F-4D97-AF65-F5344CB8AC3E}">
        <p14:creationId xmlns:p14="http://schemas.microsoft.com/office/powerpoint/2010/main" val="131445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45D6-FFE9-52D6-3D9A-35D17215A72D}"/>
              </a:ext>
            </a:extLst>
          </p:cNvPr>
          <p:cNvSpPr>
            <a:spLocks noGrp="1"/>
          </p:cNvSpPr>
          <p:nvPr>
            <p:ph type="title"/>
          </p:nvPr>
        </p:nvSpPr>
        <p:spPr/>
        <p:txBody>
          <a:bodyPr/>
          <a:lstStyle/>
          <a:p>
            <a:r>
              <a:rPr lang="en-IN" dirty="0"/>
              <a:t>Screenshots of Chatbot</a:t>
            </a:r>
          </a:p>
        </p:txBody>
      </p:sp>
      <p:pic>
        <p:nvPicPr>
          <p:cNvPr id="5" name="Content Placeholder 4">
            <a:extLst>
              <a:ext uri="{FF2B5EF4-FFF2-40B4-BE49-F238E27FC236}">
                <a16:creationId xmlns:a16="http://schemas.microsoft.com/office/drawing/2014/main" id="{B19F77B2-DEAC-5E61-5729-968D66317C8F}"/>
              </a:ext>
            </a:extLst>
          </p:cNvPr>
          <p:cNvPicPr>
            <a:picLocks noGrp="1" noChangeAspect="1"/>
          </p:cNvPicPr>
          <p:nvPr>
            <p:ph idx="1"/>
          </p:nvPr>
        </p:nvPicPr>
        <p:blipFill>
          <a:blip r:embed="rId2"/>
          <a:stretch>
            <a:fillRect/>
          </a:stretch>
        </p:blipFill>
        <p:spPr>
          <a:xfrm>
            <a:off x="855677" y="1377250"/>
            <a:ext cx="4882393" cy="3454809"/>
          </a:xfrm>
        </p:spPr>
      </p:pic>
      <p:pic>
        <p:nvPicPr>
          <p:cNvPr id="7" name="Picture 6">
            <a:extLst>
              <a:ext uri="{FF2B5EF4-FFF2-40B4-BE49-F238E27FC236}">
                <a16:creationId xmlns:a16="http://schemas.microsoft.com/office/drawing/2014/main" id="{80926241-1F5C-56BC-818E-F0B7DF0FF575}"/>
              </a:ext>
            </a:extLst>
          </p:cNvPr>
          <p:cNvPicPr>
            <a:picLocks noChangeAspect="1"/>
          </p:cNvPicPr>
          <p:nvPr/>
        </p:nvPicPr>
        <p:blipFill>
          <a:blip r:embed="rId3"/>
          <a:stretch>
            <a:fillRect/>
          </a:stretch>
        </p:blipFill>
        <p:spPr>
          <a:xfrm>
            <a:off x="6258186" y="1377250"/>
            <a:ext cx="5503485" cy="3454809"/>
          </a:xfrm>
          <a:prstGeom prst="rect">
            <a:avLst/>
          </a:prstGeom>
        </p:spPr>
      </p:pic>
    </p:spTree>
    <p:extLst>
      <p:ext uri="{BB962C8B-B14F-4D97-AF65-F5344CB8AC3E}">
        <p14:creationId xmlns:p14="http://schemas.microsoft.com/office/powerpoint/2010/main" val="190186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D89F-0002-2CA4-5636-C4B51EF38AA7}"/>
              </a:ext>
            </a:extLst>
          </p:cNvPr>
          <p:cNvSpPr>
            <a:spLocks noGrp="1"/>
          </p:cNvSpPr>
          <p:nvPr>
            <p:ph type="title"/>
          </p:nvPr>
        </p:nvSpPr>
        <p:spPr/>
        <p:txBody>
          <a:bodyPr/>
          <a:lstStyle/>
          <a:p>
            <a:r>
              <a:rPr lang="en-IN" dirty="0"/>
              <a:t>Screenshots of Twilio</a:t>
            </a:r>
          </a:p>
        </p:txBody>
      </p:sp>
      <p:pic>
        <p:nvPicPr>
          <p:cNvPr id="5" name="Content Placeholder 4">
            <a:extLst>
              <a:ext uri="{FF2B5EF4-FFF2-40B4-BE49-F238E27FC236}">
                <a16:creationId xmlns:a16="http://schemas.microsoft.com/office/drawing/2014/main" id="{03CD3A14-15CD-47AA-25B0-732942C1D9B5}"/>
              </a:ext>
            </a:extLst>
          </p:cNvPr>
          <p:cNvPicPr>
            <a:picLocks noGrp="1" noChangeAspect="1"/>
          </p:cNvPicPr>
          <p:nvPr>
            <p:ph idx="1"/>
          </p:nvPr>
        </p:nvPicPr>
        <p:blipFill>
          <a:blip r:embed="rId2"/>
          <a:stretch>
            <a:fillRect/>
          </a:stretch>
        </p:blipFill>
        <p:spPr>
          <a:xfrm>
            <a:off x="789113" y="1301750"/>
            <a:ext cx="10613773" cy="4673600"/>
          </a:xfrm>
        </p:spPr>
      </p:pic>
    </p:spTree>
    <p:extLst>
      <p:ext uri="{BB962C8B-B14F-4D97-AF65-F5344CB8AC3E}">
        <p14:creationId xmlns:p14="http://schemas.microsoft.com/office/powerpoint/2010/main" val="3478581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3441-7D6B-DC12-0F80-F2EBA0D02D02}"/>
              </a:ext>
            </a:extLst>
          </p:cNvPr>
          <p:cNvSpPr>
            <a:spLocks noGrp="1"/>
          </p:cNvSpPr>
          <p:nvPr>
            <p:ph type="title"/>
          </p:nvPr>
        </p:nvSpPr>
        <p:spPr/>
        <p:txBody>
          <a:bodyPr/>
          <a:lstStyle/>
          <a:p>
            <a:r>
              <a:rPr lang="en-IN" dirty="0"/>
              <a:t>Screenshots of using </a:t>
            </a:r>
            <a:r>
              <a:rPr lang="en-IN" dirty="0" err="1"/>
              <a:t>watsonx</a:t>
            </a:r>
            <a:r>
              <a:rPr lang="en-IN" dirty="0"/>
              <a:t> assistant</a:t>
            </a:r>
          </a:p>
        </p:txBody>
      </p:sp>
      <p:pic>
        <p:nvPicPr>
          <p:cNvPr id="5" name="Content Placeholder 4">
            <a:extLst>
              <a:ext uri="{FF2B5EF4-FFF2-40B4-BE49-F238E27FC236}">
                <a16:creationId xmlns:a16="http://schemas.microsoft.com/office/drawing/2014/main" id="{E8BB265C-BE1C-F523-0BDC-9663FC6946C1}"/>
              </a:ext>
            </a:extLst>
          </p:cNvPr>
          <p:cNvPicPr>
            <a:picLocks noGrp="1" noChangeAspect="1"/>
          </p:cNvPicPr>
          <p:nvPr>
            <p:ph idx="1"/>
          </p:nvPr>
        </p:nvPicPr>
        <p:blipFill>
          <a:blip r:embed="rId2"/>
          <a:stretch>
            <a:fillRect/>
          </a:stretch>
        </p:blipFill>
        <p:spPr>
          <a:xfrm>
            <a:off x="1227033" y="1301750"/>
            <a:ext cx="5156990" cy="3396085"/>
          </a:xfrm>
        </p:spPr>
      </p:pic>
      <p:pic>
        <p:nvPicPr>
          <p:cNvPr id="7" name="Picture 6">
            <a:extLst>
              <a:ext uri="{FF2B5EF4-FFF2-40B4-BE49-F238E27FC236}">
                <a16:creationId xmlns:a16="http://schemas.microsoft.com/office/drawing/2014/main" id="{12A4C002-612D-8BB2-D00F-FF2E33CA81B8}"/>
              </a:ext>
            </a:extLst>
          </p:cNvPr>
          <p:cNvPicPr>
            <a:picLocks noChangeAspect="1"/>
          </p:cNvPicPr>
          <p:nvPr/>
        </p:nvPicPr>
        <p:blipFill>
          <a:blip r:embed="rId3"/>
          <a:stretch>
            <a:fillRect/>
          </a:stretch>
        </p:blipFill>
        <p:spPr>
          <a:xfrm>
            <a:off x="6803470" y="1301750"/>
            <a:ext cx="4957895" cy="3521920"/>
          </a:xfrm>
          <a:prstGeom prst="rect">
            <a:avLst/>
          </a:prstGeom>
        </p:spPr>
      </p:pic>
    </p:spTree>
    <p:extLst>
      <p:ext uri="{BB962C8B-B14F-4D97-AF65-F5344CB8AC3E}">
        <p14:creationId xmlns:p14="http://schemas.microsoft.com/office/powerpoint/2010/main" val="320892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8D0E-542C-352B-3330-269CE9037D81}"/>
              </a:ext>
            </a:extLst>
          </p:cNvPr>
          <p:cNvSpPr>
            <a:spLocks noGrp="1"/>
          </p:cNvSpPr>
          <p:nvPr>
            <p:ph type="title"/>
          </p:nvPr>
        </p:nvSpPr>
        <p:spPr/>
        <p:txBody>
          <a:bodyPr/>
          <a:lstStyle/>
          <a:p>
            <a:r>
              <a:rPr lang="en-IN" dirty="0"/>
              <a:t>Screenshots of using </a:t>
            </a:r>
            <a:r>
              <a:rPr lang="en-IN" dirty="0" err="1"/>
              <a:t>watsonx</a:t>
            </a:r>
            <a:r>
              <a:rPr lang="en-IN" dirty="0"/>
              <a:t> </a:t>
            </a:r>
            <a:r>
              <a:rPr lang="en-IN" dirty="0" err="1"/>
              <a:t>assisstant</a:t>
            </a:r>
            <a:endParaRPr lang="en-IN" dirty="0"/>
          </a:p>
        </p:txBody>
      </p:sp>
      <p:pic>
        <p:nvPicPr>
          <p:cNvPr id="5" name="Content Placeholder 4">
            <a:extLst>
              <a:ext uri="{FF2B5EF4-FFF2-40B4-BE49-F238E27FC236}">
                <a16:creationId xmlns:a16="http://schemas.microsoft.com/office/drawing/2014/main" id="{EF108FBA-355A-D3FB-5AFF-452F92C57499}"/>
              </a:ext>
            </a:extLst>
          </p:cNvPr>
          <p:cNvPicPr>
            <a:picLocks noGrp="1" noChangeAspect="1"/>
          </p:cNvPicPr>
          <p:nvPr>
            <p:ph idx="1"/>
          </p:nvPr>
        </p:nvPicPr>
        <p:blipFill>
          <a:blip r:embed="rId2"/>
          <a:stretch>
            <a:fillRect/>
          </a:stretch>
        </p:blipFill>
        <p:spPr>
          <a:xfrm>
            <a:off x="771787" y="1906369"/>
            <a:ext cx="5461234" cy="3045261"/>
          </a:xfrm>
        </p:spPr>
      </p:pic>
      <p:pic>
        <p:nvPicPr>
          <p:cNvPr id="7" name="Picture 6">
            <a:extLst>
              <a:ext uri="{FF2B5EF4-FFF2-40B4-BE49-F238E27FC236}">
                <a16:creationId xmlns:a16="http://schemas.microsoft.com/office/drawing/2014/main" id="{E32BC572-E17D-24CB-03FC-8049A91BFDE3}"/>
              </a:ext>
            </a:extLst>
          </p:cNvPr>
          <p:cNvPicPr>
            <a:picLocks noChangeAspect="1"/>
          </p:cNvPicPr>
          <p:nvPr/>
        </p:nvPicPr>
        <p:blipFill>
          <a:blip r:embed="rId3"/>
          <a:stretch>
            <a:fillRect/>
          </a:stretch>
        </p:blipFill>
        <p:spPr>
          <a:xfrm>
            <a:off x="6520657" y="1906369"/>
            <a:ext cx="5090152" cy="3143803"/>
          </a:xfrm>
          <a:prstGeom prst="rect">
            <a:avLst/>
          </a:prstGeom>
        </p:spPr>
      </p:pic>
    </p:spTree>
    <p:extLst>
      <p:ext uri="{BB962C8B-B14F-4D97-AF65-F5344CB8AC3E}">
        <p14:creationId xmlns:p14="http://schemas.microsoft.com/office/powerpoint/2010/main" val="3882679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1DC5-7D4A-3FCE-38E2-50AB4263086B}"/>
              </a:ext>
            </a:extLst>
          </p:cNvPr>
          <p:cNvSpPr>
            <a:spLocks noGrp="1"/>
          </p:cNvSpPr>
          <p:nvPr>
            <p:ph type="title"/>
          </p:nvPr>
        </p:nvSpPr>
        <p:spPr/>
        <p:txBody>
          <a:bodyPr/>
          <a:lstStyle/>
          <a:p>
            <a:r>
              <a:rPr lang="en-IN" dirty="0"/>
              <a:t>Screenshots of using </a:t>
            </a:r>
            <a:r>
              <a:rPr lang="en-IN" dirty="0" err="1"/>
              <a:t>watsonx</a:t>
            </a:r>
            <a:r>
              <a:rPr lang="en-IN" dirty="0"/>
              <a:t> assistant chatbot </a:t>
            </a:r>
          </a:p>
        </p:txBody>
      </p:sp>
      <p:pic>
        <p:nvPicPr>
          <p:cNvPr id="5" name="Content Placeholder 4">
            <a:extLst>
              <a:ext uri="{FF2B5EF4-FFF2-40B4-BE49-F238E27FC236}">
                <a16:creationId xmlns:a16="http://schemas.microsoft.com/office/drawing/2014/main" id="{AF517A2A-BF5A-F80F-0B08-313B1A47F6FD}"/>
              </a:ext>
            </a:extLst>
          </p:cNvPr>
          <p:cNvPicPr>
            <a:picLocks noGrp="1" noChangeAspect="1"/>
          </p:cNvPicPr>
          <p:nvPr>
            <p:ph idx="1"/>
          </p:nvPr>
        </p:nvPicPr>
        <p:blipFill>
          <a:blip r:embed="rId2"/>
          <a:stretch>
            <a:fillRect/>
          </a:stretch>
        </p:blipFill>
        <p:spPr>
          <a:xfrm>
            <a:off x="711878" y="1326917"/>
            <a:ext cx="2853444" cy="3446419"/>
          </a:xfrm>
        </p:spPr>
      </p:pic>
      <p:pic>
        <p:nvPicPr>
          <p:cNvPr id="7" name="Picture 6">
            <a:extLst>
              <a:ext uri="{FF2B5EF4-FFF2-40B4-BE49-F238E27FC236}">
                <a16:creationId xmlns:a16="http://schemas.microsoft.com/office/drawing/2014/main" id="{2F73785E-1593-00DF-BBE6-74A5A5345A64}"/>
              </a:ext>
            </a:extLst>
          </p:cNvPr>
          <p:cNvPicPr>
            <a:picLocks noChangeAspect="1"/>
          </p:cNvPicPr>
          <p:nvPr/>
        </p:nvPicPr>
        <p:blipFill>
          <a:blip r:embed="rId3"/>
          <a:stretch>
            <a:fillRect/>
          </a:stretch>
        </p:blipFill>
        <p:spPr>
          <a:xfrm>
            <a:off x="3719181" y="1326917"/>
            <a:ext cx="2966845" cy="3446419"/>
          </a:xfrm>
          <a:prstGeom prst="rect">
            <a:avLst/>
          </a:prstGeom>
        </p:spPr>
      </p:pic>
      <p:pic>
        <p:nvPicPr>
          <p:cNvPr id="9" name="Picture 8">
            <a:extLst>
              <a:ext uri="{FF2B5EF4-FFF2-40B4-BE49-F238E27FC236}">
                <a16:creationId xmlns:a16="http://schemas.microsoft.com/office/drawing/2014/main" id="{069C2B4E-8C28-CD4F-AD1E-8DED1B733526}"/>
              </a:ext>
            </a:extLst>
          </p:cNvPr>
          <p:cNvPicPr>
            <a:picLocks noChangeAspect="1"/>
          </p:cNvPicPr>
          <p:nvPr/>
        </p:nvPicPr>
        <p:blipFill>
          <a:blip r:embed="rId4"/>
          <a:stretch>
            <a:fillRect/>
          </a:stretch>
        </p:blipFill>
        <p:spPr>
          <a:xfrm>
            <a:off x="6839885" y="1326917"/>
            <a:ext cx="3166757" cy="3512501"/>
          </a:xfrm>
          <a:prstGeom prst="rect">
            <a:avLst/>
          </a:prstGeom>
        </p:spPr>
      </p:pic>
    </p:spTree>
    <p:extLst>
      <p:ext uri="{BB962C8B-B14F-4D97-AF65-F5344CB8AC3E}">
        <p14:creationId xmlns:p14="http://schemas.microsoft.com/office/powerpoint/2010/main" val="388903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1EBE-1079-0E5B-C546-F3C35531F869}"/>
              </a:ext>
            </a:extLst>
          </p:cNvPr>
          <p:cNvSpPr>
            <a:spLocks noGrp="1"/>
          </p:cNvSpPr>
          <p:nvPr>
            <p:ph type="title"/>
          </p:nvPr>
        </p:nvSpPr>
        <p:spPr/>
        <p:txBody>
          <a:bodyPr/>
          <a:lstStyle/>
          <a:p>
            <a:r>
              <a:rPr lang="en-IN" dirty="0"/>
              <a:t>Screenshots of using </a:t>
            </a:r>
            <a:r>
              <a:rPr lang="en-IN" dirty="0" err="1"/>
              <a:t>watsonx</a:t>
            </a:r>
            <a:r>
              <a:rPr lang="en-IN" dirty="0"/>
              <a:t> assistant chatbot </a:t>
            </a:r>
          </a:p>
        </p:txBody>
      </p:sp>
      <p:pic>
        <p:nvPicPr>
          <p:cNvPr id="5" name="Content Placeholder 4">
            <a:extLst>
              <a:ext uri="{FF2B5EF4-FFF2-40B4-BE49-F238E27FC236}">
                <a16:creationId xmlns:a16="http://schemas.microsoft.com/office/drawing/2014/main" id="{509C5763-668C-E9A9-1C53-6A9791D79859}"/>
              </a:ext>
            </a:extLst>
          </p:cNvPr>
          <p:cNvPicPr>
            <a:picLocks noGrp="1" noChangeAspect="1"/>
          </p:cNvPicPr>
          <p:nvPr>
            <p:ph idx="1"/>
          </p:nvPr>
        </p:nvPicPr>
        <p:blipFill>
          <a:blip r:embed="rId2"/>
          <a:stretch>
            <a:fillRect/>
          </a:stretch>
        </p:blipFill>
        <p:spPr>
          <a:xfrm>
            <a:off x="759168" y="1232452"/>
            <a:ext cx="3272200" cy="4060286"/>
          </a:xfrm>
        </p:spPr>
      </p:pic>
      <p:pic>
        <p:nvPicPr>
          <p:cNvPr id="7" name="Picture 6">
            <a:extLst>
              <a:ext uri="{FF2B5EF4-FFF2-40B4-BE49-F238E27FC236}">
                <a16:creationId xmlns:a16="http://schemas.microsoft.com/office/drawing/2014/main" id="{AC6E46CE-DEC2-EE50-E145-DB0F25407167}"/>
              </a:ext>
            </a:extLst>
          </p:cNvPr>
          <p:cNvPicPr>
            <a:picLocks noChangeAspect="1"/>
          </p:cNvPicPr>
          <p:nvPr/>
        </p:nvPicPr>
        <p:blipFill>
          <a:blip r:embed="rId3"/>
          <a:stretch>
            <a:fillRect/>
          </a:stretch>
        </p:blipFill>
        <p:spPr>
          <a:xfrm>
            <a:off x="4209344" y="1232452"/>
            <a:ext cx="6884226" cy="4060286"/>
          </a:xfrm>
          <a:prstGeom prst="rect">
            <a:avLst/>
          </a:prstGeom>
        </p:spPr>
      </p:pic>
    </p:spTree>
    <p:extLst>
      <p:ext uri="{BB962C8B-B14F-4D97-AF65-F5344CB8AC3E}">
        <p14:creationId xmlns:p14="http://schemas.microsoft.com/office/powerpoint/2010/main" val="2698313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D2B1-8243-925E-3576-175D0DD0AC24}"/>
              </a:ext>
            </a:extLst>
          </p:cNvPr>
          <p:cNvSpPr>
            <a:spLocks noGrp="1"/>
          </p:cNvSpPr>
          <p:nvPr>
            <p:ph type="title"/>
          </p:nvPr>
        </p:nvSpPr>
        <p:spPr/>
        <p:txBody>
          <a:bodyPr/>
          <a:lstStyle/>
          <a:p>
            <a:r>
              <a:rPr lang="en-IN" dirty="0"/>
              <a:t>Screenshots of using </a:t>
            </a:r>
            <a:r>
              <a:rPr lang="en-IN" dirty="0" err="1"/>
              <a:t>watsonx</a:t>
            </a:r>
            <a:r>
              <a:rPr lang="en-IN" dirty="0"/>
              <a:t> assistant chatbot </a:t>
            </a:r>
          </a:p>
        </p:txBody>
      </p:sp>
      <p:pic>
        <p:nvPicPr>
          <p:cNvPr id="5" name="Content Placeholder 4">
            <a:extLst>
              <a:ext uri="{FF2B5EF4-FFF2-40B4-BE49-F238E27FC236}">
                <a16:creationId xmlns:a16="http://schemas.microsoft.com/office/drawing/2014/main" id="{DDBE3871-F571-E439-1D6F-36F968BF9779}"/>
              </a:ext>
            </a:extLst>
          </p:cNvPr>
          <p:cNvPicPr>
            <a:picLocks noGrp="1" noChangeAspect="1"/>
          </p:cNvPicPr>
          <p:nvPr>
            <p:ph idx="1"/>
          </p:nvPr>
        </p:nvPicPr>
        <p:blipFill>
          <a:blip r:embed="rId2"/>
          <a:stretch>
            <a:fillRect/>
          </a:stretch>
        </p:blipFill>
        <p:spPr>
          <a:xfrm>
            <a:off x="1162755" y="1301750"/>
            <a:ext cx="9866489" cy="4673600"/>
          </a:xfrm>
        </p:spPr>
      </p:pic>
    </p:spTree>
    <p:extLst>
      <p:ext uri="{BB962C8B-B14F-4D97-AF65-F5344CB8AC3E}">
        <p14:creationId xmlns:p14="http://schemas.microsoft.com/office/powerpoint/2010/main" val="82608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- 5</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US" dirty="0"/>
          </a:p>
          <a:p>
            <a:pPr marL="0" indent="0">
              <a:buNone/>
            </a:pPr>
            <a:r>
              <a:rPr lang="en-US" sz="2000" dirty="0"/>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 </a:t>
            </a:r>
            <a:br>
              <a:rPr lang="en-US" sz="2000" dirty="0"/>
            </a:br>
            <a:br>
              <a:rPr lang="en-US" sz="2000" dirty="0"/>
            </a:br>
            <a:r>
              <a:rPr lang="en-US" sz="2000" dirty="0"/>
              <a:t>Technology - Use of IBM cloud lite services /IBM Granite is mandatory.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76989"/>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dirty="0"/>
              <a:t>The proposed system aims to simplify and personalize the travel planning experience using AI and real-time data integration. It addresses challenges like fragmented information sources, time-consuming planning, and lack of customization. The solution consists of</a:t>
            </a:r>
          </a:p>
          <a:p>
            <a:pPr marL="305435" indent="-305435"/>
            <a:r>
              <a:rPr lang="en-IN" sz="1400" b="1" dirty="0">
                <a:ea typeface="+mn-lt"/>
                <a:cs typeface="+mn-lt"/>
              </a:rPr>
              <a:t>Data Collection:</a:t>
            </a:r>
            <a:endParaRPr lang="en-IN" sz="1400" b="1" dirty="0">
              <a:cs typeface="Calibri"/>
            </a:endParaRPr>
          </a:p>
          <a:p>
            <a:pPr marL="629920" lvl="1" indent="-305435"/>
            <a:r>
              <a:rPr lang="en-US" sz="1200" dirty="0"/>
              <a:t>Pulls real-time data on tourist places, hotels, transportation, weather, and maps .</a:t>
            </a:r>
          </a:p>
          <a:p>
            <a:pPr marL="629920" lvl="1" indent="-305435"/>
            <a:r>
              <a:rPr lang="en-US" sz="1200" dirty="0"/>
              <a:t>Gathers user preferences like budget, destination type, and duration.</a:t>
            </a:r>
            <a:endParaRPr lang="en-IN" sz="1200" b="1" dirty="0">
              <a:latin typeface="Calibri"/>
              <a:cs typeface="Calibri"/>
            </a:endParaRPr>
          </a:p>
          <a:p>
            <a:pPr marL="305435" indent="-305435"/>
            <a:r>
              <a:rPr lang="en-IN" sz="1400" b="1" dirty="0">
                <a:ea typeface="+mn-lt"/>
                <a:cs typeface="+mn-lt"/>
              </a:rPr>
              <a:t>Data Preprocessing:</a:t>
            </a:r>
          </a:p>
          <a:p>
            <a:pPr marL="629435" lvl="1" indent="-305435"/>
            <a:r>
              <a:rPr lang="en-US" sz="1200" dirty="0"/>
              <a:t>Filters and ranks places based on user inputs.</a:t>
            </a:r>
          </a:p>
          <a:p>
            <a:pPr marL="629435" lvl="1" indent="-305435"/>
            <a:r>
              <a:rPr lang="en-US" sz="1200" dirty="0"/>
              <a:t>Dynamically builds personalized itineraries and hotel recommendations.</a:t>
            </a:r>
            <a:endParaRPr lang="en-IN" sz="1200" b="1" dirty="0">
              <a:latin typeface="Calibri"/>
              <a:cs typeface="Calibri"/>
            </a:endParaRPr>
          </a:p>
          <a:p>
            <a:pPr marL="305435" indent="-305435"/>
            <a:r>
              <a:rPr lang="en-IN" sz="1400" b="1" dirty="0"/>
              <a:t>AI Integration (IBM Granite</a:t>
            </a:r>
            <a:r>
              <a:rPr lang="en-IN" sz="1200" dirty="0"/>
              <a:t>)</a:t>
            </a:r>
          </a:p>
          <a:p>
            <a:pPr marL="629435" lvl="1" indent="-305435"/>
            <a:r>
              <a:rPr lang="en-US" sz="1100" dirty="0"/>
              <a:t>Uses IBM Granite foundation models for natural language understanding.</a:t>
            </a:r>
          </a:p>
          <a:p>
            <a:pPr marL="629435" lvl="1" indent="-305435"/>
            <a:r>
              <a:rPr lang="en-US" sz="1100" dirty="0"/>
              <a:t>Enables smart conversation with contextual travel suggestions.</a:t>
            </a:r>
            <a:endParaRPr lang="en-IN" sz="1100" b="1" dirty="0">
              <a:latin typeface="Calibri"/>
              <a:cs typeface="Calibri"/>
            </a:endParaRPr>
          </a:p>
          <a:p>
            <a:pPr marL="305435" indent="-305435"/>
            <a:r>
              <a:rPr lang="en-IN" sz="1400" b="1" dirty="0"/>
              <a:t>Deployment (IBM Cloud Lite)</a:t>
            </a:r>
          </a:p>
          <a:p>
            <a:pPr marL="629435" lvl="1" indent="-305435"/>
            <a:r>
              <a:rPr lang="en-US" sz="900" dirty="0"/>
              <a:t>Hosted on IBM Cloud Functions with webhook integration into chatbot platform (like Watson Assistant or WhatsApp).</a:t>
            </a:r>
          </a:p>
          <a:p>
            <a:pPr marL="629435" lvl="1" indent="-305435"/>
            <a:r>
              <a:rPr lang="fr-FR" sz="1200" dirty="0" err="1"/>
              <a:t>Ensures</a:t>
            </a:r>
            <a:r>
              <a:rPr lang="fr-FR" sz="1200" dirty="0"/>
              <a:t> scalable, responsive </a:t>
            </a:r>
            <a:r>
              <a:rPr lang="fr-FR" sz="1200" dirty="0" err="1"/>
              <a:t>travel</a:t>
            </a:r>
            <a:r>
              <a:rPr lang="fr-FR" sz="1200" dirty="0"/>
              <a:t> assistance.</a:t>
            </a:r>
          </a:p>
          <a:p>
            <a:pPr marL="305435" indent="-305435"/>
            <a:r>
              <a:rPr lang="en-IN" sz="1400" b="1" dirty="0"/>
              <a:t>Booking &amp; Alerts</a:t>
            </a:r>
          </a:p>
          <a:p>
            <a:pPr marL="629435" lvl="1" indent="-305435"/>
            <a:r>
              <a:rPr lang="en-US" sz="1100" dirty="0"/>
              <a:t>Sends live travel alerts and manages booking redirections.</a:t>
            </a:r>
          </a:p>
          <a:p>
            <a:pPr marL="629435" lvl="1" indent="-305435"/>
            <a:r>
              <a:rPr lang="en-US" sz="1200" dirty="0"/>
              <a:t>Optimizes plans in real-time (weather, delays, etc.).</a:t>
            </a:r>
            <a:endParaRPr lang="fr-FR" sz="1200" dirty="0"/>
          </a:p>
          <a:p>
            <a:pPr marL="324485" lvl="1" indent="0">
              <a:buNone/>
            </a:pPr>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dirty="0"/>
              <a:t>This section outlines the strategy and tools used to implement the Travel Planner Agent using IBM technologies.</a:t>
            </a:r>
          </a:p>
          <a:p>
            <a:pPr>
              <a:buFont typeface="Wingdings" panose="05000000000000000000" pitchFamily="2" charset="2"/>
              <a:buChar char="§"/>
            </a:pPr>
            <a:r>
              <a:rPr lang="en-IN" sz="1800" b="1" dirty="0">
                <a:solidFill>
                  <a:srgbClr val="0F0F0F"/>
                </a:solidFill>
              </a:rPr>
              <a:t>System requirements</a:t>
            </a:r>
          </a:p>
          <a:p>
            <a:pPr lvl="1">
              <a:buFont typeface="Wingdings" panose="05000000000000000000" pitchFamily="2" charset="2"/>
              <a:buChar char="§"/>
            </a:pPr>
            <a:r>
              <a:rPr lang="en-IN" sz="1600" dirty="0"/>
              <a:t>IBM Cloud Lite account</a:t>
            </a:r>
          </a:p>
          <a:p>
            <a:pPr lvl="1">
              <a:buFont typeface="Wingdings" panose="05000000000000000000" pitchFamily="2" charset="2"/>
              <a:buChar char="§"/>
            </a:pPr>
            <a:r>
              <a:rPr lang="en-US" sz="1600" dirty="0" err="1"/>
              <a:t>Watsonx</a:t>
            </a:r>
            <a:r>
              <a:rPr lang="en-US" sz="1600" dirty="0"/>
              <a:t> Assistant Lite for chatbot development.</a:t>
            </a:r>
          </a:p>
          <a:p>
            <a:pPr lvl="1">
              <a:buFont typeface="Wingdings" panose="05000000000000000000" pitchFamily="2" charset="2"/>
              <a:buChar char="§"/>
            </a:pPr>
            <a:r>
              <a:rPr lang="en-US" sz="1600" dirty="0"/>
              <a:t>Basic web server or cloud function for webhook handling.</a:t>
            </a:r>
            <a:br>
              <a:rPr lang="en-US" sz="1800" dirty="0"/>
            </a:br>
            <a:r>
              <a:rPr lang="en-US" sz="1800" dirty="0"/>
              <a:t>		</a:t>
            </a:r>
            <a:endParaRPr lang="en-IN" sz="1800" b="1" dirty="0">
              <a:solidFill>
                <a:srgbClr val="0F0F0F"/>
              </a:solidFill>
            </a:endParaRPr>
          </a:p>
          <a:p>
            <a:pPr marL="305435" indent="-305435"/>
            <a:r>
              <a:rPr lang="en-IN" sz="1800" b="1" dirty="0">
                <a:solidFill>
                  <a:srgbClr val="0F0F0F"/>
                </a:solidFill>
              </a:rPr>
              <a:t>Library and tools used </a:t>
            </a:r>
          </a:p>
          <a:p>
            <a:pPr marL="629435" lvl="1" indent="-305435"/>
            <a:r>
              <a:rPr lang="en-IN" sz="1600" b="1" dirty="0"/>
              <a:t>IBM Granite models (via </a:t>
            </a:r>
            <a:r>
              <a:rPr lang="en-IN" sz="1600" b="1" dirty="0" err="1"/>
              <a:t>Watsonx</a:t>
            </a:r>
            <a:r>
              <a:rPr lang="en-IN" sz="1600" b="1" dirty="0"/>
              <a:t>)</a:t>
            </a:r>
            <a:r>
              <a:rPr lang="en-IN" sz="1600" dirty="0"/>
              <a:t> for language understanding</a:t>
            </a:r>
          </a:p>
          <a:p>
            <a:pPr marL="629435" lvl="1" indent="-305435"/>
            <a:r>
              <a:rPr lang="en-IN" sz="1600" b="1" dirty="0"/>
              <a:t>Twilio API</a:t>
            </a:r>
            <a:r>
              <a:rPr lang="en-IN" sz="1600" dirty="0"/>
              <a:t> for WhatsApp messaging</a:t>
            </a:r>
          </a:p>
          <a:p>
            <a:pPr marL="629435" lvl="1" indent="-305435"/>
            <a:r>
              <a:rPr lang="en-US" sz="1600" b="1" dirty="0"/>
              <a:t>Watson Assistant webhook</a:t>
            </a:r>
            <a:r>
              <a:rPr lang="en-US" sz="1600" dirty="0"/>
              <a:t> for connecting with real-time services</a:t>
            </a:r>
            <a:endParaRPr lang="en-IN" sz="1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US" dirty="0"/>
              <a:t>For the Travel Planner Agent, a rule-based NLP model integrated with </a:t>
            </a:r>
            <a:r>
              <a:rPr lang="en-US" dirty="0" err="1"/>
              <a:t>Watsonx</a:t>
            </a:r>
            <a:r>
              <a:rPr lang="en-US" dirty="0"/>
              <a:t> Assistant is used. It is further enhanced with dynamic intent recognition and webhook logic for real-time responses. For deeper personalization, optional integration with ML models (e.g., collaborative filtering for preferences) can be included.</a:t>
            </a:r>
          </a:p>
          <a:p>
            <a:pPr marL="305920" indent="-305435"/>
            <a:r>
              <a:rPr lang="en-IN" b="1" dirty="0">
                <a:ea typeface="+mn-lt"/>
                <a:cs typeface="+mn-lt"/>
              </a:rPr>
              <a:t>Data Input:</a:t>
            </a:r>
            <a:endParaRPr lang="en-IN" dirty="0"/>
          </a:p>
          <a:p>
            <a:pPr marL="629920" lvl="1" indent="-305435"/>
            <a:r>
              <a:rPr lang="en-US" dirty="0"/>
              <a:t>Location (e.g., “Goa” or “North Goa”) .</a:t>
            </a:r>
          </a:p>
          <a:p>
            <a:pPr marL="629920" lvl="1" indent="-305435"/>
            <a:r>
              <a:rPr lang="en-US" dirty="0"/>
              <a:t>Interests (e.g., beaches, historical places, nature spots).</a:t>
            </a:r>
          </a:p>
          <a:p>
            <a:pPr marL="629920" lvl="1" indent="-305435"/>
            <a:r>
              <a:rPr lang="en-US" dirty="0"/>
              <a:t>Budget range (for hotel suggestions).</a:t>
            </a:r>
          </a:p>
          <a:p>
            <a:pPr marL="629920" lvl="1" indent="-305435"/>
            <a:r>
              <a:rPr lang="en-US" dirty="0"/>
              <a:t>Travel dates or season (to suggest best places or events).</a:t>
            </a:r>
          </a:p>
          <a:p>
            <a:pPr marL="305920" indent="-305435"/>
            <a:r>
              <a:rPr lang="en-IN" b="1" dirty="0">
                <a:ea typeface="+mn-lt"/>
                <a:cs typeface="+mn-lt"/>
              </a:rPr>
              <a:t>Training Process:</a:t>
            </a:r>
            <a:endParaRPr lang="en-IN" dirty="0"/>
          </a:p>
          <a:p>
            <a:pPr marL="629920" lvl="1" indent="-305435"/>
            <a:r>
              <a:rPr lang="en-IN" dirty="0"/>
              <a:t>The assistant is trained using intent-example mapping in </a:t>
            </a:r>
            <a:r>
              <a:rPr lang="en-IN" dirty="0" err="1"/>
              <a:t>Watsonx</a:t>
            </a:r>
            <a:r>
              <a:rPr lang="en-IN" dirty="0"/>
              <a:t> Assistant. Dialog nodes are created and refined by adding user expressions, synonyms, and custom entities. Watson's NLU engine improves response accuracy through continuous feedback. Twilio sandbox testing supports WhatsApp message formatting and flow validation </a:t>
            </a:r>
          </a:p>
          <a:p>
            <a:pPr marL="305920" indent="-305435"/>
            <a:r>
              <a:rPr lang="en-IN" b="1" dirty="0">
                <a:ea typeface="+mn-lt"/>
                <a:cs typeface="+mn-lt"/>
              </a:rPr>
              <a:t>Prediction Process:</a:t>
            </a:r>
            <a:endParaRPr lang="en-IN" dirty="0"/>
          </a:p>
          <a:p>
            <a:pPr marL="629920" lvl="1" indent="-305435"/>
            <a:r>
              <a:rPr lang="en-US" dirty="0"/>
              <a:t>Upon user input, </a:t>
            </a:r>
            <a:r>
              <a:rPr lang="en-US" dirty="0" err="1"/>
              <a:t>Watsonx</a:t>
            </a:r>
            <a:r>
              <a:rPr lang="en-US" dirty="0"/>
              <a:t> Assistant classifies intent (e.g., hotel search, destination guide) and calls APIs or webhooks as needed.</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AI-powered Travel Planner Agent was tested with diverse user queries on WhatsApp via </a:t>
            </a:r>
            <a:r>
              <a:rPr lang="en-US" sz="2400" b="1" dirty="0"/>
              <a:t>Twilio integration</a:t>
            </a:r>
            <a:r>
              <a:rPr lang="en-US" sz="2400" dirty="0"/>
              <a:t>. Using </a:t>
            </a:r>
            <a:r>
              <a:rPr lang="en-US" sz="2400" b="1" dirty="0" err="1"/>
              <a:t>Watsonx</a:t>
            </a:r>
            <a:r>
              <a:rPr lang="en-US" sz="2400" b="1" dirty="0"/>
              <a:t> Assistant Lite</a:t>
            </a:r>
            <a:r>
              <a:rPr lang="en-US" sz="2400" dirty="0"/>
              <a:t>, the chatbot achieved over </a:t>
            </a:r>
            <a:r>
              <a:rPr lang="en-US" sz="2400" b="1" dirty="0"/>
              <a:t>90% intent recognition accuracy</a:t>
            </a:r>
            <a:r>
              <a:rPr lang="en-US" sz="2400" dirty="0"/>
              <a:t>, effectively understanding requests such as “nearby hotels,” “tourist places,” or “build an itinerary.” Responses were generated in real time using APIs for hotel data, weather updates, and location-based suggestions.</a:t>
            </a:r>
            <a:br>
              <a:rPr lang="en-US" sz="2400" dirty="0"/>
            </a:br>
            <a:br>
              <a:rPr lang="en-US" sz="2400" dirty="0"/>
            </a:br>
            <a:r>
              <a:rPr lang="en-US" sz="2400" dirty="0"/>
              <a:t>Feedback from sample users indicated a </a:t>
            </a:r>
            <a:r>
              <a:rPr lang="en-US" sz="2400" b="1" dirty="0"/>
              <a:t>smooth, fast, and helpful experience</a:t>
            </a:r>
            <a:r>
              <a:rPr lang="en-US" sz="2400" dirty="0"/>
              <a:t>, with quick recommendations tailored to budget, interests, and location. The solution demonstrated how travel planning could be simplified with AI—turning complex trip organization into an intuitive conversation.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Travel Planner Agent, built using </a:t>
            </a:r>
            <a:r>
              <a:rPr lang="en-US" sz="2000" b="1" dirty="0"/>
              <a:t>IBM </a:t>
            </a:r>
            <a:r>
              <a:rPr lang="en-US" sz="2000" b="1" dirty="0" err="1"/>
              <a:t>Watsonx</a:t>
            </a:r>
            <a:r>
              <a:rPr lang="en-US" sz="2000" b="1" dirty="0"/>
              <a:t> Assistant Lite</a:t>
            </a:r>
            <a:r>
              <a:rPr lang="en-US" sz="2000" dirty="0"/>
              <a:t> and integrated with </a:t>
            </a:r>
            <a:r>
              <a:rPr lang="en-US" sz="2000" b="1" dirty="0"/>
              <a:t>Twilio for WhatsApp</a:t>
            </a:r>
            <a:r>
              <a:rPr lang="en-US" sz="2000" dirty="0"/>
              <a:t>, proved effective in assisting users with personalized trip planning. It responded accurately to user queries, suggested destinations, nearby hotels, and provided itinerary support using real-time data. The assistant simplified travel decision-making through conversational AI.</a:t>
            </a:r>
            <a:br>
              <a:rPr lang="en-US" sz="2000" dirty="0"/>
            </a:br>
            <a:endParaRPr lang="en-US" sz="2000" dirty="0"/>
          </a:p>
          <a:p>
            <a:pPr marL="305435" indent="-305435"/>
            <a:r>
              <a:rPr lang="en-US" sz="2000" dirty="0"/>
              <a:t>During implementation, challenges included webhook setup, accurate API integration for live data (like hotel prices and maps), and managing natural language variations. These were addressed by refining intent training and using fallback logic.</a:t>
            </a:r>
            <a:br>
              <a:rPr lang="en-US" sz="2000" dirty="0"/>
            </a:br>
            <a:endParaRPr lang="en-US" sz="2000" dirty="0"/>
          </a:p>
          <a:p>
            <a:pPr marL="305435" indent="-305435"/>
            <a:r>
              <a:rPr lang="en-US" sz="2000" dirty="0"/>
              <a:t>Accurate travel information, like bike availability or hotel counts, is crucial in urban planning.</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sz="2000" b="1" dirty="0"/>
              <a:t>Future improvements</a:t>
            </a:r>
            <a:r>
              <a:rPr lang="en-US" sz="2000" dirty="0"/>
              <a:t> include adding multilingual support, voice input, real-time booking features, and advanced personalization using user history. The system can also be extended to support other platforms like Messenger or web apps.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1059</Words>
  <Application>Microsoft Office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Franklin Gothic Book</vt:lpstr>
      <vt:lpstr>Franklin Gothic Demi</vt:lpstr>
      <vt:lpstr>Wingdings</vt:lpstr>
      <vt:lpstr>Wingdings 2</vt:lpstr>
      <vt:lpstr>DividendVTI</vt:lpstr>
      <vt:lpstr>Adarsh Narayan Vellore institute of technology </vt:lpstr>
      <vt:lpstr>OUTLINE</vt:lpstr>
      <vt:lpstr>Problem Statement - 5</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Screenshots of Chatbot</vt:lpstr>
      <vt:lpstr>Screenshots of Chatbot</vt:lpstr>
      <vt:lpstr>Screenshots of Twilio</vt:lpstr>
      <vt:lpstr>Screenshots of using watsonx assistant</vt:lpstr>
      <vt:lpstr>Screenshots of using watsonx assisstant</vt:lpstr>
      <vt:lpstr>Screenshots of using watsonx assistant chatbot </vt:lpstr>
      <vt:lpstr>Screenshots of using watsonx assistant chatbot </vt:lpstr>
      <vt:lpstr>Screenshots of using watsonx assistant chatbot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adarsh narayan</cp:lastModifiedBy>
  <cp:revision>25</cp:revision>
  <dcterms:created xsi:type="dcterms:W3CDTF">2021-05-26T16:50:10Z</dcterms:created>
  <dcterms:modified xsi:type="dcterms:W3CDTF">2025-08-04T19:12:27Z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