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erriweather Light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Open Sans SemiBold"/>
      <p:regular r:id="rId44"/>
      <p:bold r:id="rId45"/>
      <p:italic r:id="rId46"/>
      <p:boldItalic r:id="rId47"/>
    </p:embeddedFont>
    <p:embeddedFont>
      <p:font typeface="Vidaloka"/>
      <p:regular r:id="rId48"/>
    </p:embeddedFont>
    <p:embeddedFont>
      <p:font typeface="Russo One"/>
      <p:regular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ic6zQsP+lPxvI2TzlH/q6+LFO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OpenSansSemiBold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OpenSansSemiBold-italic.fntdata"/><Relationship Id="rId45" Type="http://schemas.openxmlformats.org/officeDocument/2006/relationships/font" Target="fonts/OpenSa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Vidaloka-regular.fntdata"/><Relationship Id="rId47" Type="http://schemas.openxmlformats.org/officeDocument/2006/relationships/font" Target="fonts/OpenSansSemiBold-boldItalic.fntdata"/><Relationship Id="rId49" Type="http://schemas.openxmlformats.org/officeDocument/2006/relationships/font" Target="fonts/Russo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MerriweatherLight-bold.fntdata"/><Relationship Id="rId36" Type="http://schemas.openxmlformats.org/officeDocument/2006/relationships/font" Target="fonts/MerriweatherLight-regular.fntdata"/><Relationship Id="rId39" Type="http://schemas.openxmlformats.org/officeDocument/2006/relationships/font" Target="fonts/MerriweatherLight-boldItalic.fntdata"/><Relationship Id="rId38" Type="http://schemas.openxmlformats.org/officeDocument/2006/relationships/font" Target="fonts/MerriweatherLigh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a9f5ff1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a9f5ff1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0f16279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0f16279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ddce60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ddce60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0f16279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0f16279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2ddce60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2ddce60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0f16279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20f16279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0f16279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0f16279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2ddce60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2ddce60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2ddce60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2ddce60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2ddce60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2ddce60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2ddce60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2ddce60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2ddce60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2ddce60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2ddce60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2ddce60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2ddce60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2ddce60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2ddce60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2ddce60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2ddce60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2ddce60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2ddce60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2ddce60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2ddce607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2ddce607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2ddce60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2ddce60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2ddce60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2ddce60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2ddce60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22ddce60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a9f5ff1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a9f5ff1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9f5ff1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1a9f5ff1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a9f5ff1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a9f5ff1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a9f5ff1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1a9f5ff1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a9f5ff1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a9f5ff1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a9f5ff1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1a9f5ff1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5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6" name="Google Shape;76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6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67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2" name="Google Shape;82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8" name="Google Shape;88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68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69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94" name="Google Shape;94;p6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0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1" name="Google Shape;101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7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6" name="Google Shape;106;p71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8" name="Google Shape;108;p71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0" name="Google Shape;110;p71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12" name="Google Shape;112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6" name="Google Shape;116;p72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8" name="Google Shape;118;p72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2" name="Google Shape;122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3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" name="Google Shape;126;p73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3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" name="Google Shape;128;p73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3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" name="Google Shape;130;p73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3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" name="Google Shape;132;p73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" name="Google Shape;134;p73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3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73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8" name="Google Shape;13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4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" name="Google Shape;142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4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74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6" name="Google Shape;156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8" name="Google Shape;18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58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6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76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6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76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6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76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" name="Google Shape;16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7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77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7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77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77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7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77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9" name="Google Shape;179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8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3" name="Google Shape;183;p78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8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5" name="Google Shape;185;p78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8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7" name="Google Shape;187;p78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9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97" name="Google Shape;197;p80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98" name="Google Shape;198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1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81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3" name="Google Shape;203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1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8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0" name="Google Shape;210;p8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2" name="Google Shape;212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3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83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8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8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8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4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4" name="Google Shape;224;p84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84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26" name="Google Shape;226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59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" name="Google Shape;26;p59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8" name="Google Shape;28;p59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0" name="Google Shape;30;p59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59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9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Google Shape;35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8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8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0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" name="Google Shape;45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6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0" name="Google Shape;50;p62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51" name="Google Shape;51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63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56" name="Google Shape;56;p6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6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8" name="Google Shape;68;p6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0" name="Google Shape;70;p6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6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Tutorial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246" name="Google Shape;246;p1"/>
          <p:cNvSpPr txBox="1"/>
          <p:nvPr>
            <p:ph idx="1" type="subTitle"/>
          </p:nvPr>
        </p:nvSpPr>
        <p:spPr>
          <a:xfrm>
            <a:off x="103995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			Presented by 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a9f5ff194_0_49"/>
          <p:cNvSpPr txBox="1"/>
          <p:nvPr/>
        </p:nvSpPr>
        <p:spPr>
          <a:xfrm>
            <a:off x="825900" y="1365350"/>
            <a:ext cx="749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Spring Web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JPA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Devtools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PostgreSQL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Springdoc-openapi-ui ( for Swagger )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0f16279fa_0_10"/>
          <p:cNvSpPr txBox="1"/>
          <p:nvPr>
            <p:ph type="title"/>
          </p:nvPr>
        </p:nvSpPr>
        <p:spPr>
          <a:xfrm>
            <a:off x="3357500" y="2845738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Schemas,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Structure &amp; 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Relationship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20f16279fa_0_10"/>
          <p:cNvSpPr txBox="1"/>
          <p:nvPr>
            <p:ph idx="2" type="title"/>
          </p:nvPr>
        </p:nvSpPr>
        <p:spPr>
          <a:xfrm>
            <a:off x="3510375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22ddce607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75" y="365238"/>
            <a:ext cx="5505600" cy="4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20f16279f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663" y="367388"/>
            <a:ext cx="4270675" cy="44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122ddce607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50" y="581025"/>
            <a:ext cx="66389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0f16279fa_0_21"/>
          <p:cNvSpPr txBox="1"/>
          <p:nvPr>
            <p:ph type="title"/>
          </p:nvPr>
        </p:nvSpPr>
        <p:spPr>
          <a:xfrm>
            <a:off x="3331250" y="27407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 Controllers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0f16279fa_0_21"/>
          <p:cNvSpPr txBox="1"/>
          <p:nvPr>
            <p:ph idx="2" type="title"/>
          </p:nvPr>
        </p:nvSpPr>
        <p:spPr>
          <a:xfrm>
            <a:off x="3746550" y="146580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20f16279fa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150"/>
            <a:ext cx="8839199" cy="30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122ddce607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0450"/>
            <a:ext cx="8839201" cy="28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22ddce6078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450"/>
            <a:ext cx="8839199" cy="41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122ddce607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1168475"/>
            <a:ext cx="8839199" cy="2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2" name="Google Shape;252;p3"/>
          <p:cNvSpPr txBox="1"/>
          <p:nvPr>
            <p:ph idx="3" type="subTitle"/>
          </p:nvPr>
        </p:nvSpPr>
        <p:spPr>
          <a:xfrm>
            <a:off x="133125" y="18471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/>
          <p:nvPr>
            <p:ph idx="1" type="subTitle"/>
          </p:nvPr>
        </p:nvSpPr>
        <p:spPr>
          <a:xfrm>
            <a:off x="2770550" y="18523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/>
          <p:nvPr>
            <p:ph idx="5" type="subTitle"/>
          </p:nvPr>
        </p:nvSpPr>
        <p:spPr>
          <a:xfrm>
            <a:off x="133125" y="3762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Dependencies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>
            <p:ph idx="7" type="subTitle"/>
          </p:nvPr>
        </p:nvSpPr>
        <p:spPr>
          <a:xfrm>
            <a:off x="6397600" y="1852338"/>
            <a:ext cx="239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Tools &amp;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"/>
          <p:cNvSpPr txBox="1"/>
          <p:nvPr>
            <p:ph idx="9" type="title"/>
          </p:nvPr>
        </p:nvSpPr>
        <p:spPr>
          <a:xfrm>
            <a:off x="856575" y="1114026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01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>
            <p:ph idx="13" type="title"/>
          </p:nvPr>
        </p:nvSpPr>
        <p:spPr>
          <a:xfrm>
            <a:off x="3612100" y="1101276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02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 txBox="1"/>
          <p:nvPr>
            <p:ph idx="14" type="title"/>
          </p:nvPr>
        </p:nvSpPr>
        <p:spPr>
          <a:xfrm>
            <a:off x="6487275" y="110126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03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"/>
          <p:cNvSpPr txBox="1"/>
          <p:nvPr>
            <p:ph idx="15" type="title"/>
          </p:nvPr>
        </p:nvSpPr>
        <p:spPr>
          <a:xfrm>
            <a:off x="856575" y="303346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04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3646150" y="3043975"/>
            <a:ext cx="97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05</a:t>
            </a:r>
            <a:endParaRPr sz="600"/>
          </a:p>
        </p:txBody>
      </p:sp>
      <p:sp>
        <p:nvSpPr>
          <p:cNvPr id="261" name="Google Shape;261;p3"/>
          <p:cNvSpPr txBox="1"/>
          <p:nvPr/>
        </p:nvSpPr>
        <p:spPr>
          <a:xfrm>
            <a:off x="3297175" y="3690475"/>
            <a:ext cx="179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Schemas,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Structure &amp;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Relationship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6587075" y="3043975"/>
            <a:ext cx="10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06</a:t>
            </a:r>
            <a:endParaRPr b="1" sz="3000"/>
          </a:p>
        </p:txBody>
      </p:sp>
      <p:sp>
        <p:nvSpPr>
          <p:cNvPr id="263" name="Google Shape;263;p3"/>
          <p:cNvSpPr txBox="1"/>
          <p:nvPr/>
        </p:nvSpPr>
        <p:spPr>
          <a:xfrm>
            <a:off x="6692050" y="3690475"/>
            <a:ext cx="16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Controllers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122ddce607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600"/>
            <a:ext cx="8839200" cy="27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122ddce607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950"/>
            <a:ext cx="8839198" cy="361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122ddce607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174"/>
            <a:ext cx="8839198" cy="2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122ddce6078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474"/>
            <a:ext cx="8839199" cy="2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22ddce6078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100"/>
            <a:ext cx="8839199" cy="33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122ddce6078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826"/>
            <a:ext cx="8839199" cy="30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122ddce607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4713"/>
            <a:ext cx="8839199" cy="425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122ddce6078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4251"/>
            <a:ext cx="8839198" cy="31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122ddce607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76"/>
            <a:ext cx="8839200" cy="25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22ddce6078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7225"/>
            <a:ext cx="8839199" cy="39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122ddce6078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100"/>
            <a:ext cx="8839201" cy="28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11a9f5ff19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625" y="536875"/>
            <a:ext cx="4120050" cy="41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 txBox="1"/>
          <p:nvPr>
            <p:ph idx="1" type="body"/>
          </p:nvPr>
        </p:nvSpPr>
        <p:spPr>
          <a:xfrm>
            <a:off x="713250" y="116797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 management system is the platform where users can upload tutorials in theoretical form.</a:t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best platform where the user can upload study material or other type of tutorials for better, easy and line by line accessibility of content to user.</a:t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 uploading but also a most important feature is that the user which are reading or studying that particular tutorial can easily give their feedback in the form of comments below that particular section.</a:t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9f5ff194_0_23"/>
          <p:cNvSpPr txBox="1"/>
          <p:nvPr>
            <p:ph type="title"/>
          </p:nvPr>
        </p:nvSpPr>
        <p:spPr>
          <a:xfrm>
            <a:off x="3318125" y="26095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eatures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1a9f5ff194_0_23"/>
          <p:cNvSpPr txBox="1"/>
          <p:nvPr>
            <p:ph idx="2" type="title"/>
          </p:nvPr>
        </p:nvSpPr>
        <p:spPr>
          <a:xfrm>
            <a:off x="3746550" y="146580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a9f5ff194_0_13"/>
          <p:cNvSpPr txBox="1"/>
          <p:nvPr/>
        </p:nvSpPr>
        <p:spPr>
          <a:xfrm>
            <a:off x="5130600" y="2455975"/>
            <a:ext cx="3437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Comment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 Comment by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 Comment by Tutorial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 Comment by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Comment by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Comment by Tutorial Id</a:t>
            </a:r>
            <a:endParaRPr sz="1500"/>
          </a:p>
        </p:txBody>
      </p:sp>
      <p:sp>
        <p:nvSpPr>
          <p:cNvPr id="286" name="Google Shape;286;g11a9f5ff194_0_13"/>
          <p:cNvSpPr txBox="1"/>
          <p:nvPr/>
        </p:nvSpPr>
        <p:spPr>
          <a:xfrm>
            <a:off x="905600" y="840500"/>
            <a:ext cx="3621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Tutorial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 Tutorial by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 Tutorial by id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 Tutorial all at once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Tutorial by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tutorial by published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tutorial by tittle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a9f5ff194_0_28"/>
          <p:cNvSpPr txBox="1"/>
          <p:nvPr>
            <p:ph type="title"/>
          </p:nvPr>
        </p:nvSpPr>
        <p:spPr>
          <a:xfrm>
            <a:off x="3318125" y="26095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900">
                <a:latin typeface="Arial"/>
                <a:ea typeface="Arial"/>
                <a:cs typeface="Arial"/>
                <a:sym typeface="Arial"/>
              </a:rPr>
              <a:t>Tools and  Technology Used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a9f5ff194_0_28"/>
          <p:cNvSpPr txBox="1"/>
          <p:nvPr>
            <p:ph idx="2" type="title"/>
          </p:nvPr>
        </p:nvSpPr>
        <p:spPr>
          <a:xfrm>
            <a:off x="3746550" y="146580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a9f5ff194_0_35"/>
          <p:cNvSpPr txBox="1"/>
          <p:nvPr/>
        </p:nvSpPr>
        <p:spPr>
          <a:xfrm>
            <a:off x="1128675" y="1352150"/>
            <a:ext cx="6245700" cy="5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Spring Boot 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JDK 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Rest API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Maven 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Spring Data JPA 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IDE - Eclipse 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PostgreSQL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Swagger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9f5ff194_0_44"/>
          <p:cNvSpPr txBox="1"/>
          <p:nvPr>
            <p:ph type="title"/>
          </p:nvPr>
        </p:nvSpPr>
        <p:spPr>
          <a:xfrm>
            <a:off x="3318125" y="26095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Dependencies 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a9f5ff194_0_44"/>
          <p:cNvSpPr txBox="1"/>
          <p:nvPr>
            <p:ph idx="2" type="title"/>
          </p:nvPr>
        </p:nvSpPr>
        <p:spPr>
          <a:xfrm>
            <a:off x="3746550" y="146580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