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3" r:id="rId4"/>
    <p:sldId id="271" r:id="rId5"/>
    <p:sldId id="274" r:id="rId6"/>
    <p:sldId id="275" r:id="rId7"/>
    <p:sldId id="276" r:id="rId8"/>
    <p:sldId id="277" r:id="rId9"/>
    <p:sldId id="278" r:id="rId10"/>
    <p:sldId id="279" r:id="rId11"/>
    <p:sldId id="280" r:id="rId12"/>
    <p:sldId id="281" r:id="rId13"/>
    <p:sldId id="282" r:id="rId14"/>
    <p:sldId id="283" r:id="rId15"/>
    <p:sldId id="284" r:id="rId16"/>
    <p:sldId id="285"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62FB-1571-D20D-8FF9-0DC3AB5030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30D609-B7BE-15C4-ACA4-3C5C7AD2AE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E72025-A57F-24EF-1EE6-123446118D64}"/>
              </a:ext>
            </a:extLst>
          </p:cNvPr>
          <p:cNvSpPr>
            <a:spLocks noGrp="1"/>
          </p:cNvSpPr>
          <p:nvPr>
            <p:ph type="dt" sz="half" idx="10"/>
          </p:nvPr>
        </p:nvSpPr>
        <p:spPr/>
        <p:txBody>
          <a:bodyPr/>
          <a:lstStyle/>
          <a:p>
            <a:fld id="{5541AB9D-4491-4F9E-8052-EE3F45DFFA5E}" type="datetimeFigureOut">
              <a:rPr lang="en-IN" smtClean="0"/>
              <a:t>19-08-2024</a:t>
            </a:fld>
            <a:endParaRPr lang="en-IN"/>
          </a:p>
        </p:txBody>
      </p:sp>
      <p:sp>
        <p:nvSpPr>
          <p:cNvPr id="5" name="Footer Placeholder 4">
            <a:extLst>
              <a:ext uri="{FF2B5EF4-FFF2-40B4-BE49-F238E27FC236}">
                <a16:creationId xmlns:a16="http://schemas.microsoft.com/office/drawing/2014/main" id="{19E8A148-87E0-B763-96B7-7F8CAF7679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E0DCD4-A023-3D65-CEEE-EA003DB9FA71}"/>
              </a:ext>
            </a:extLst>
          </p:cNvPr>
          <p:cNvSpPr>
            <a:spLocks noGrp="1"/>
          </p:cNvSpPr>
          <p:nvPr>
            <p:ph type="sldNum" sz="quarter" idx="12"/>
          </p:nvPr>
        </p:nvSpPr>
        <p:spPr/>
        <p:txBody>
          <a:bodyPr/>
          <a:lstStyle/>
          <a:p>
            <a:fld id="{D049FCD7-B120-4A6D-9954-276C8B1737B9}" type="slidenum">
              <a:rPr lang="en-IN" smtClean="0"/>
              <a:t>‹#›</a:t>
            </a:fld>
            <a:endParaRPr lang="en-IN"/>
          </a:p>
        </p:txBody>
      </p:sp>
    </p:spTree>
    <p:extLst>
      <p:ext uri="{BB962C8B-B14F-4D97-AF65-F5344CB8AC3E}">
        <p14:creationId xmlns:p14="http://schemas.microsoft.com/office/powerpoint/2010/main" val="2903706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FCDB-237D-2192-4C66-A2AA37EACB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DD257D-BCAB-8583-A63B-6A4AD08302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95D59D-6BFC-F420-2672-6B6B965F2393}"/>
              </a:ext>
            </a:extLst>
          </p:cNvPr>
          <p:cNvSpPr>
            <a:spLocks noGrp="1"/>
          </p:cNvSpPr>
          <p:nvPr>
            <p:ph type="dt" sz="half" idx="10"/>
          </p:nvPr>
        </p:nvSpPr>
        <p:spPr/>
        <p:txBody>
          <a:bodyPr/>
          <a:lstStyle/>
          <a:p>
            <a:fld id="{5541AB9D-4491-4F9E-8052-EE3F45DFFA5E}" type="datetimeFigureOut">
              <a:rPr lang="en-IN" smtClean="0"/>
              <a:t>19-08-2024</a:t>
            </a:fld>
            <a:endParaRPr lang="en-IN"/>
          </a:p>
        </p:txBody>
      </p:sp>
      <p:sp>
        <p:nvSpPr>
          <p:cNvPr id="5" name="Footer Placeholder 4">
            <a:extLst>
              <a:ext uri="{FF2B5EF4-FFF2-40B4-BE49-F238E27FC236}">
                <a16:creationId xmlns:a16="http://schemas.microsoft.com/office/drawing/2014/main" id="{78D62469-C32B-F435-C041-25330944DB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17B681-95CE-3D7E-6259-9178A5BA65BC}"/>
              </a:ext>
            </a:extLst>
          </p:cNvPr>
          <p:cNvSpPr>
            <a:spLocks noGrp="1"/>
          </p:cNvSpPr>
          <p:nvPr>
            <p:ph type="sldNum" sz="quarter" idx="12"/>
          </p:nvPr>
        </p:nvSpPr>
        <p:spPr/>
        <p:txBody>
          <a:bodyPr/>
          <a:lstStyle/>
          <a:p>
            <a:fld id="{D049FCD7-B120-4A6D-9954-276C8B1737B9}" type="slidenum">
              <a:rPr lang="en-IN" smtClean="0"/>
              <a:t>‹#›</a:t>
            </a:fld>
            <a:endParaRPr lang="en-IN"/>
          </a:p>
        </p:txBody>
      </p:sp>
    </p:spTree>
    <p:extLst>
      <p:ext uri="{BB962C8B-B14F-4D97-AF65-F5344CB8AC3E}">
        <p14:creationId xmlns:p14="http://schemas.microsoft.com/office/powerpoint/2010/main" val="3160280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8912CD-2327-3155-0AB1-2E7C2224E8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1D340D-466C-6048-E33A-D5DA92723B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778DF4-A8C2-A3E5-6825-A9CB28D20B9F}"/>
              </a:ext>
            </a:extLst>
          </p:cNvPr>
          <p:cNvSpPr>
            <a:spLocks noGrp="1"/>
          </p:cNvSpPr>
          <p:nvPr>
            <p:ph type="dt" sz="half" idx="10"/>
          </p:nvPr>
        </p:nvSpPr>
        <p:spPr/>
        <p:txBody>
          <a:bodyPr/>
          <a:lstStyle/>
          <a:p>
            <a:fld id="{5541AB9D-4491-4F9E-8052-EE3F45DFFA5E}" type="datetimeFigureOut">
              <a:rPr lang="en-IN" smtClean="0"/>
              <a:t>19-08-2024</a:t>
            </a:fld>
            <a:endParaRPr lang="en-IN"/>
          </a:p>
        </p:txBody>
      </p:sp>
      <p:sp>
        <p:nvSpPr>
          <p:cNvPr id="5" name="Footer Placeholder 4">
            <a:extLst>
              <a:ext uri="{FF2B5EF4-FFF2-40B4-BE49-F238E27FC236}">
                <a16:creationId xmlns:a16="http://schemas.microsoft.com/office/drawing/2014/main" id="{2C974F3D-970D-096C-4911-0C5B652EBC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3414DC-2660-1BB9-20E4-CBF3F7E42B60}"/>
              </a:ext>
            </a:extLst>
          </p:cNvPr>
          <p:cNvSpPr>
            <a:spLocks noGrp="1"/>
          </p:cNvSpPr>
          <p:nvPr>
            <p:ph type="sldNum" sz="quarter" idx="12"/>
          </p:nvPr>
        </p:nvSpPr>
        <p:spPr/>
        <p:txBody>
          <a:bodyPr/>
          <a:lstStyle/>
          <a:p>
            <a:fld id="{D049FCD7-B120-4A6D-9954-276C8B1737B9}" type="slidenum">
              <a:rPr lang="en-IN" smtClean="0"/>
              <a:t>‹#›</a:t>
            </a:fld>
            <a:endParaRPr lang="en-IN"/>
          </a:p>
        </p:txBody>
      </p:sp>
    </p:spTree>
    <p:extLst>
      <p:ext uri="{BB962C8B-B14F-4D97-AF65-F5344CB8AC3E}">
        <p14:creationId xmlns:p14="http://schemas.microsoft.com/office/powerpoint/2010/main" val="3960049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C385A-3FD1-4229-D6A8-A7D913E1D5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D58C0C-DAF1-7567-BA36-64DB89E0C3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5A40F3-22B1-951E-5222-3E64011623A3}"/>
              </a:ext>
            </a:extLst>
          </p:cNvPr>
          <p:cNvSpPr>
            <a:spLocks noGrp="1"/>
          </p:cNvSpPr>
          <p:nvPr>
            <p:ph type="dt" sz="half" idx="10"/>
          </p:nvPr>
        </p:nvSpPr>
        <p:spPr/>
        <p:txBody>
          <a:bodyPr/>
          <a:lstStyle/>
          <a:p>
            <a:fld id="{5541AB9D-4491-4F9E-8052-EE3F45DFFA5E}" type="datetimeFigureOut">
              <a:rPr lang="en-IN" smtClean="0"/>
              <a:t>19-08-2024</a:t>
            </a:fld>
            <a:endParaRPr lang="en-IN"/>
          </a:p>
        </p:txBody>
      </p:sp>
      <p:sp>
        <p:nvSpPr>
          <p:cNvPr id="5" name="Footer Placeholder 4">
            <a:extLst>
              <a:ext uri="{FF2B5EF4-FFF2-40B4-BE49-F238E27FC236}">
                <a16:creationId xmlns:a16="http://schemas.microsoft.com/office/drawing/2014/main" id="{D7DA5905-FDF8-DF88-A738-C3C6434FD8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FF56A6-7E20-284D-96E5-93E2D9223682}"/>
              </a:ext>
            </a:extLst>
          </p:cNvPr>
          <p:cNvSpPr>
            <a:spLocks noGrp="1"/>
          </p:cNvSpPr>
          <p:nvPr>
            <p:ph type="sldNum" sz="quarter" idx="12"/>
          </p:nvPr>
        </p:nvSpPr>
        <p:spPr/>
        <p:txBody>
          <a:bodyPr/>
          <a:lstStyle/>
          <a:p>
            <a:fld id="{D049FCD7-B120-4A6D-9954-276C8B1737B9}" type="slidenum">
              <a:rPr lang="en-IN" smtClean="0"/>
              <a:t>‹#›</a:t>
            </a:fld>
            <a:endParaRPr lang="en-IN"/>
          </a:p>
        </p:txBody>
      </p:sp>
    </p:spTree>
    <p:extLst>
      <p:ext uri="{BB962C8B-B14F-4D97-AF65-F5344CB8AC3E}">
        <p14:creationId xmlns:p14="http://schemas.microsoft.com/office/powerpoint/2010/main" val="2579773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D1F89-0DF3-5150-7F10-1EE624C3F5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46E248-660E-556E-F3FC-99747E9119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3EA658-FE10-CE70-91BC-68B60D29851B}"/>
              </a:ext>
            </a:extLst>
          </p:cNvPr>
          <p:cNvSpPr>
            <a:spLocks noGrp="1"/>
          </p:cNvSpPr>
          <p:nvPr>
            <p:ph type="dt" sz="half" idx="10"/>
          </p:nvPr>
        </p:nvSpPr>
        <p:spPr/>
        <p:txBody>
          <a:bodyPr/>
          <a:lstStyle/>
          <a:p>
            <a:fld id="{5541AB9D-4491-4F9E-8052-EE3F45DFFA5E}" type="datetimeFigureOut">
              <a:rPr lang="en-IN" smtClean="0"/>
              <a:t>19-08-2024</a:t>
            </a:fld>
            <a:endParaRPr lang="en-IN"/>
          </a:p>
        </p:txBody>
      </p:sp>
      <p:sp>
        <p:nvSpPr>
          <p:cNvPr id="5" name="Footer Placeholder 4">
            <a:extLst>
              <a:ext uri="{FF2B5EF4-FFF2-40B4-BE49-F238E27FC236}">
                <a16:creationId xmlns:a16="http://schemas.microsoft.com/office/drawing/2014/main" id="{D253E897-6B88-6595-5536-E26BD0A109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B402BD-A85D-2024-F480-9C4538ECF191}"/>
              </a:ext>
            </a:extLst>
          </p:cNvPr>
          <p:cNvSpPr>
            <a:spLocks noGrp="1"/>
          </p:cNvSpPr>
          <p:nvPr>
            <p:ph type="sldNum" sz="quarter" idx="12"/>
          </p:nvPr>
        </p:nvSpPr>
        <p:spPr/>
        <p:txBody>
          <a:bodyPr/>
          <a:lstStyle/>
          <a:p>
            <a:fld id="{D049FCD7-B120-4A6D-9954-276C8B1737B9}" type="slidenum">
              <a:rPr lang="en-IN" smtClean="0"/>
              <a:t>‹#›</a:t>
            </a:fld>
            <a:endParaRPr lang="en-IN"/>
          </a:p>
        </p:txBody>
      </p:sp>
    </p:spTree>
    <p:extLst>
      <p:ext uri="{BB962C8B-B14F-4D97-AF65-F5344CB8AC3E}">
        <p14:creationId xmlns:p14="http://schemas.microsoft.com/office/powerpoint/2010/main" val="820695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EE631-AE4B-A419-D12F-56B5D16CB5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855CAA-2CF0-A0AE-FC1D-02622D82C4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A285BEB-0788-0587-8CBE-AAB8987F30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534AE6-12A9-7327-5BCA-3DFEC0BF1148}"/>
              </a:ext>
            </a:extLst>
          </p:cNvPr>
          <p:cNvSpPr>
            <a:spLocks noGrp="1"/>
          </p:cNvSpPr>
          <p:nvPr>
            <p:ph type="dt" sz="half" idx="10"/>
          </p:nvPr>
        </p:nvSpPr>
        <p:spPr/>
        <p:txBody>
          <a:bodyPr/>
          <a:lstStyle/>
          <a:p>
            <a:fld id="{5541AB9D-4491-4F9E-8052-EE3F45DFFA5E}" type="datetimeFigureOut">
              <a:rPr lang="en-IN" smtClean="0"/>
              <a:t>19-08-2024</a:t>
            </a:fld>
            <a:endParaRPr lang="en-IN"/>
          </a:p>
        </p:txBody>
      </p:sp>
      <p:sp>
        <p:nvSpPr>
          <p:cNvPr id="6" name="Footer Placeholder 5">
            <a:extLst>
              <a:ext uri="{FF2B5EF4-FFF2-40B4-BE49-F238E27FC236}">
                <a16:creationId xmlns:a16="http://schemas.microsoft.com/office/drawing/2014/main" id="{7A3BF6BF-F142-5AD0-8ACF-B6F1D5DA6D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F70CFF-3EA3-DC17-F938-0FE2AC1C6ACE}"/>
              </a:ext>
            </a:extLst>
          </p:cNvPr>
          <p:cNvSpPr>
            <a:spLocks noGrp="1"/>
          </p:cNvSpPr>
          <p:nvPr>
            <p:ph type="sldNum" sz="quarter" idx="12"/>
          </p:nvPr>
        </p:nvSpPr>
        <p:spPr/>
        <p:txBody>
          <a:bodyPr/>
          <a:lstStyle/>
          <a:p>
            <a:fld id="{D049FCD7-B120-4A6D-9954-276C8B1737B9}" type="slidenum">
              <a:rPr lang="en-IN" smtClean="0"/>
              <a:t>‹#›</a:t>
            </a:fld>
            <a:endParaRPr lang="en-IN"/>
          </a:p>
        </p:txBody>
      </p:sp>
    </p:spTree>
    <p:extLst>
      <p:ext uri="{BB962C8B-B14F-4D97-AF65-F5344CB8AC3E}">
        <p14:creationId xmlns:p14="http://schemas.microsoft.com/office/powerpoint/2010/main" val="2204204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7618C-1D2F-A01B-96EB-E74EA0A18A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C46F8C-C681-6490-2FD6-5B87E3FFB3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53B3F0-93F0-7874-158A-C81ABB2FE2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2B705F3-158C-35BA-2A8A-430182DF6D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9F3350-9937-0E15-1975-0AA405FA4C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86AF50-6F32-14C6-69AB-AC318462160F}"/>
              </a:ext>
            </a:extLst>
          </p:cNvPr>
          <p:cNvSpPr>
            <a:spLocks noGrp="1"/>
          </p:cNvSpPr>
          <p:nvPr>
            <p:ph type="dt" sz="half" idx="10"/>
          </p:nvPr>
        </p:nvSpPr>
        <p:spPr/>
        <p:txBody>
          <a:bodyPr/>
          <a:lstStyle/>
          <a:p>
            <a:fld id="{5541AB9D-4491-4F9E-8052-EE3F45DFFA5E}" type="datetimeFigureOut">
              <a:rPr lang="en-IN" smtClean="0"/>
              <a:t>19-08-2024</a:t>
            </a:fld>
            <a:endParaRPr lang="en-IN"/>
          </a:p>
        </p:txBody>
      </p:sp>
      <p:sp>
        <p:nvSpPr>
          <p:cNvPr id="8" name="Footer Placeholder 7">
            <a:extLst>
              <a:ext uri="{FF2B5EF4-FFF2-40B4-BE49-F238E27FC236}">
                <a16:creationId xmlns:a16="http://schemas.microsoft.com/office/drawing/2014/main" id="{AF020C4A-D1CC-24A1-C7DC-F8B4121FAB8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C001E8-B142-7E71-E378-AC8D55BFEAE4}"/>
              </a:ext>
            </a:extLst>
          </p:cNvPr>
          <p:cNvSpPr>
            <a:spLocks noGrp="1"/>
          </p:cNvSpPr>
          <p:nvPr>
            <p:ph type="sldNum" sz="quarter" idx="12"/>
          </p:nvPr>
        </p:nvSpPr>
        <p:spPr/>
        <p:txBody>
          <a:bodyPr/>
          <a:lstStyle/>
          <a:p>
            <a:fld id="{D049FCD7-B120-4A6D-9954-276C8B1737B9}" type="slidenum">
              <a:rPr lang="en-IN" smtClean="0"/>
              <a:t>‹#›</a:t>
            </a:fld>
            <a:endParaRPr lang="en-IN"/>
          </a:p>
        </p:txBody>
      </p:sp>
    </p:spTree>
    <p:extLst>
      <p:ext uri="{BB962C8B-B14F-4D97-AF65-F5344CB8AC3E}">
        <p14:creationId xmlns:p14="http://schemas.microsoft.com/office/powerpoint/2010/main" val="1439016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3801-7687-3E6F-37F0-5EA7B2BCAF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81102B-BD90-3DD9-CE4F-3BF9E54951B1}"/>
              </a:ext>
            </a:extLst>
          </p:cNvPr>
          <p:cNvSpPr>
            <a:spLocks noGrp="1"/>
          </p:cNvSpPr>
          <p:nvPr>
            <p:ph type="dt" sz="half" idx="10"/>
          </p:nvPr>
        </p:nvSpPr>
        <p:spPr/>
        <p:txBody>
          <a:bodyPr/>
          <a:lstStyle/>
          <a:p>
            <a:fld id="{5541AB9D-4491-4F9E-8052-EE3F45DFFA5E}" type="datetimeFigureOut">
              <a:rPr lang="en-IN" smtClean="0"/>
              <a:t>19-08-2024</a:t>
            </a:fld>
            <a:endParaRPr lang="en-IN"/>
          </a:p>
        </p:txBody>
      </p:sp>
      <p:sp>
        <p:nvSpPr>
          <p:cNvPr id="4" name="Footer Placeholder 3">
            <a:extLst>
              <a:ext uri="{FF2B5EF4-FFF2-40B4-BE49-F238E27FC236}">
                <a16:creationId xmlns:a16="http://schemas.microsoft.com/office/drawing/2014/main" id="{DDF24FE5-9914-C359-0963-322CC2DA3F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9BEA4A-E79B-ABB0-4622-A0D33C2CCE76}"/>
              </a:ext>
            </a:extLst>
          </p:cNvPr>
          <p:cNvSpPr>
            <a:spLocks noGrp="1"/>
          </p:cNvSpPr>
          <p:nvPr>
            <p:ph type="sldNum" sz="quarter" idx="12"/>
          </p:nvPr>
        </p:nvSpPr>
        <p:spPr/>
        <p:txBody>
          <a:bodyPr/>
          <a:lstStyle/>
          <a:p>
            <a:fld id="{D049FCD7-B120-4A6D-9954-276C8B1737B9}" type="slidenum">
              <a:rPr lang="en-IN" smtClean="0"/>
              <a:t>‹#›</a:t>
            </a:fld>
            <a:endParaRPr lang="en-IN"/>
          </a:p>
        </p:txBody>
      </p:sp>
    </p:spTree>
    <p:extLst>
      <p:ext uri="{BB962C8B-B14F-4D97-AF65-F5344CB8AC3E}">
        <p14:creationId xmlns:p14="http://schemas.microsoft.com/office/powerpoint/2010/main" val="3082667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48B125-2F59-0EB9-E5F7-A8C55E0E45D5}"/>
              </a:ext>
            </a:extLst>
          </p:cNvPr>
          <p:cNvSpPr>
            <a:spLocks noGrp="1"/>
          </p:cNvSpPr>
          <p:nvPr>
            <p:ph type="dt" sz="half" idx="10"/>
          </p:nvPr>
        </p:nvSpPr>
        <p:spPr/>
        <p:txBody>
          <a:bodyPr/>
          <a:lstStyle/>
          <a:p>
            <a:fld id="{5541AB9D-4491-4F9E-8052-EE3F45DFFA5E}" type="datetimeFigureOut">
              <a:rPr lang="en-IN" smtClean="0"/>
              <a:t>19-08-2024</a:t>
            </a:fld>
            <a:endParaRPr lang="en-IN"/>
          </a:p>
        </p:txBody>
      </p:sp>
      <p:sp>
        <p:nvSpPr>
          <p:cNvPr id="3" name="Footer Placeholder 2">
            <a:extLst>
              <a:ext uri="{FF2B5EF4-FFF2-40B4-BE49-F238E27FC236}">
                <a16:creationId xmlns:a16="http://schemas.microsoft.com/office/drawing/2014/main" id="{13E1B084-6FD9-39E8-AF98-7960B85E97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2AAF7F-D29A-09FD-BB27-02306D6BC3FC}"/>
              </a:ext>
            </a:extLst>
          </p:cNvPr>
          <p:cNvSpPr>
            <a:spLocks noGrp="1"/>
          </p:cNvSpPr>
          <p:nvPr>
            <p:ph type="sldNum" sz="quarter" idx="12"/>
          </p:nvPr>
        </p:nvSpPr>
        <p:spPr/>
        <p:txBody>
          <a:bodyPr/>
          <a:lstStyle/>
          <a:p>
            <a:fld id="{D049FCD7-B120-4A6D-9954-276C8B1737B9}" type="slidenum">
              <a:rPr lang="en-IN" smtClean="0"/>
              <a:t>‹#›</a:t>
            </a:fld>
            <a:endParaRPr lang="en-IN"/>
          </a:p>
        </p:txBody>
      </p:sp>
    </p:spTree>
    <p:extLst>
      <p:ext uri="{BB962C8B-B14F-4D97-AF65-F5344CB8AC3E}">
        <p14:creationId xmlns:p14="http://schemas.microsoft.com/office/powerpoint/2010/main" val="1903289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2286-E14D-79F5-DA53-CB591EFDB6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D9B03B-80C6-FA22-B0AB-425BF1C13F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822ABD-59C3-BAD6-27E9-52DF9A5777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EBE3D2-51C3-2508-C927-4CD2A5C2C901}"/>
              </a:ext>
            </a:extLst>
          </p:cNvPr>
          <p:cNvSpPr>
            <a:spLocks noGrp="1"/>
          </p:cNvSpPr>
          <p:nvPr>
            <p:ph type="dt" sz="half" idx="10"/>
          </p:nvPr>
        </p:nvSpPr>
        <p:spPr/>
        <p:txBody>
          <a:bodyPr/>
          <a:lstStyle/>
          <a:p>
            <a:fld id="{5541AB9D-4491-4F9E-8052-EE3F45DFFA5E}" type="datetimeFigureOut">
              <a:rPr lang="en-IN" smtClean="0"/>
              <a:t>19-08-2024</a:t>
            </a:fld>
            <a:endParaRPr lang="en-IN"/>
          </a:p>
        </p:txBody>
      </p:sp>
      <p:sp>
        <p:nvSpPr>
          <p:cNvPr id="6" name="Footer Placeholder 5">
            <a:extLst>
              <a:ext uri="{FF2B5EF4-FFF2-40B4-BE49-F238E27FC236}">
                <a16:creationId xmlns:a16="http://schemas.microsoft.com/office/drawing/2014/main" id="{17D46E31-8AA6-4D25-391B-E416043847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906ED7-D628-7CEE-9534-C1A87B464DE8}"/>
              </a:ext>
            </a:extLst>
          </p:cNvPr>
          <p:cNvSpPr>
            <a:spLocks noGrp="1"/>
          </p:cNvSpPr>
          <p:nvPr>
            <p:ph type="sldNum" sz="quarter" idx="12"/>
          </p:nvPr>
        </p:nvSpPr>
        <p:spPr/>
        <p:txBody>
          <a:bodyPr/>
          <a:lstStyle/>
          <a:p>
            <a:fld id="{D049FCD7-B120-4A6D-9954-276C8B1737B9}" type="slidenum">
              <a:rPr lang="en-IN" smtClean="0"/>
              <a:t>‹#›</a:t>
            </a:fld>
            <a:endParaRPr lang="en-IN"/>
          </a:p>
        </p:txBody>
      </p:sp>
    </p:spTree>
    <p:extLst>
      <p:ext uri="{BB962C8B-B14F-4D97-AF65-F5344CB8AC3E}">
        <p14:creationId xmlns:p14="http://schemas.microsoft.com/office/powerpoint/2010/main" val="2295340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ACE0E-438B-AB9A-CD73-9559BF602D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DA3D3F-47F3-BA8B-E79E-2E2F08C05B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0FACD1-3F43-380D-DFB6-B15741C7B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38D4E2-0712-CDA1-CE78-9738DC903058}"/>
              </a:ext>
            </a:extLst>
          </p:cNvPr>
          <p:cNvSpPr>
            <a:spLocks noGrp="1"/>
          </p:cNvSpPr>
          <p:nvPr>
            <p:ph type="dt" sz="half" idx="10"/>
          </p:nvPr>
        </p:nvSpPr>
        <p:spPr/>
        <p:txBody>
          <a:bodyPr/>
          <a:lstStyle/>
          <a:p>
            <a:fld id="{5541AB9D-4491-4F9E-8052-EE3F45DFFA5E}" type="datetimeFigureOut">
              <a:rPr lang="en-IN" smtClean="0"/>
              <a:t>19-08-2024</a:t>
            </a:fld>
            <a:endParaRPr lang="en-IN"/>
          </a:p>
        </p:txBody>
      </p:sp>
      <p:sp>
        <p:nvSpPr>
          <p:cNvPr id="6" name="Footer Placeholder 5">
            <a:extLst>
              <a:ext uri="{FF2B5EF4-FFF2-40B4-BE49-F238E27FC236}">
                <a16:creationId xmlns:a16="http://schemas.microsoft.com/office/drawing/2014/main" id="{51FCD578-B480-5C7E-7168-D2B831189C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B26CBB-3C70-B55B-62AE-7C5903C8AFA7}"/>
              </a:ext>
            </a:extLst>
          </p:cNvPr>
          <p:cNvSpPr>
            <a:spLocks noGrp="1"/>
          </p:cNvSpPr>
          <p:nvPr>
            <p:ph type="sldNum" sz="quarter" idx="12"/>
          </p:nvPr>
        </p:nvSpPr>
        <p:spPr/>
        <p:txBody>
          <a:bodyPr/>
          <a:lstStyle/>
          <a:p>
            <a:fld id="{D049FCD7-B120-4A6D-9954-276C8B1737B9}" type="slidenum">
              <a:rPr lang="en-IN" smtClean="0"/>
              <a:t>‹#›</a:t>
            </a:fld>
            <a:endParaRPr lang="en-IN"/>
          </a:p>
        </p:txBody>
      </p:sp>
    </p:spTree>
    <p:extLst>
      <p:ext uri="{BB962C8B-B14F-4D97-AF65-F5344CB8AC3E}">
        <p14:creationId xmlns:p14="http://schemas.microsoft.com/office/powerpoint/2010/main" val="1486837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EE5A52-1534-8C45-4059-EB9A0E529E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C7BB99-F0D4-DC9F-5B48-C37A9D7518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E7D688-0AD9-8D78-3842-2C779846FF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1AB9D-4491-4F9E-8052-EE3F45DFFA5E}" type="datetimeFigureOut">
              <a:rPr lang="en-IN" smtClean="0"/>
              <a:t>19-08-2024</a:t>
            </a:fld>
            <a:endParaRPr lang="en-IN"/>
          </a:p>
        </p:txBody>
      </p:sp>
      <p:sp>
        <p:nvSpPr>
          <p:cNvPr id="5" name="Footer Placeholder 4">
            <a:extLst>
              <a:ext uri="{FF2B5EF4-FFF2-40B4-BE49-F238E27FC236}">
                <a16:creationId xmlns:a16="http://schemas.microsoft.com/office/drawing/2014/main" id="{90169FC9-55B3-14B4-ACAE-15B718FD36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E59384-7D49-6C5A-A607-C73DB39B79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49FCD7-B120-4A6D-9954-276C8B1737B9}" type="slidenum">
              <a:rPr lang="en-IN" smtClean="0"/>
              <a:t>‹#›</a:t>
            </a:fld>
            <a:endParaRPr lang="en-IN"/>
          </a:p>
        </p:txBody>
      </p:sp>
    </p:spTree>
    <p:extLst>
      <p:ext uri="{BB962C8B-B14F-4D97-AF65-F5344CB8AC3E}">
        <p14:creationId xmlns:p14="http://schemas.microsoft.com/office/powerpoint/2010/main" val="6106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38B05-3E81-F798-90C6-492FBB63160A}"/>
              </a:ext>
            </a:extLst>
          </p:cNvPr>
          <p:cNvSpPr>
            <a:spLocks noGrp="1"/>
          </p:cNvSpPr>
          <p:nvPr>
            <p:ph type="ctrTitle"/>
          </p:nvPr>
        </p:nvSpPr>
        <p:spPr/>
        <p:txBody>
          <a:bodyPr/>
          <a:lstStyle/>
          <a:p>
            <a:r>
              <a:rPr lang="en" sz="6000" dirty="0"/>
              <a:t>X Education - Lead Scoring Case Study</a:t>
            </a:r>
            <a:endParaRPr lang="en-IN" dirty="0"/>
          </a:p>
        </p:txBody>
      </p:sp>
      <p:sp>
        <p:nvSpPr>
          <p:cNvPr id="3" name="Subtitle 2">
            <a:extLst>
              <a:ext uri="{FF2B5EF4-FFF2-40B4-BE49-F238E27FC236}">
                <a16:creationId xmlns:a16="http://schemas.microsoft.com/office/drawing/2014/main" id="{B982163F-2923-EF51-7B5D-6CB8B885CE73}"/>
              </a:ext>
            </a:extLst>
          </p:cNvPr>
          <p:cNvSpPr>
            <a:spLocks noGrp="1"/>
          </p:cNvSpPr>
          <p:nvPr>
            <p:ph type="subTitle" idx="1"/>
          </p:nvPr>
        </p:nvSpPr>
        <p:spPr>
          <a:xfrm>
            <a:off x="-238539" y="5900221"/>
            <a:ext cx="3525078" cy="612153"/>
          </a:xfrm>
        </p:spPr>
        <p:txBody>
          <a:bodyPr>
            <a:noAutofit/>
          </a:bodyPr>
          <a:lstStyle/>
          <a:p>
            <a:r>
              <a:rPr lang="en-IN" sz="2000" dirty="0"/>
              <a:t>19 Aug 2024</a:t>
            </a:r>
          </a:p>
        </p:txBody>
      </p:sp>
    </p:spTree>
    <p:extLst>
      <p:ext uri="{BB962C8B-B14F-4D97-AF65-F5344CB8AC3E}">
        <p14:creationId xmlns:p14="http://schemas.microsoft.com/office/powerpoint/2010/main" val="964584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6824DA2-1B84-26CE-A060-5F6CAA9B9D7F}"/>
              </a:ext>
            </a:extLst>
          </p:cNvPr>
          <p:cNvSpPr>
            <a:spLocks noGrp="1"/>
          </p:cNvSpPr>
          <p:nvPr>
            <p:ph idx="1"/>
          </p:nvPr>
        </p:nvSpPr>
        <p:spPr>
          <a:xfrm>
            <a:off x="854528" y="5569404"/>
            <a:ext cx="10482943" cy="659947"/>
          </a:xfrm>
        </p:spPr>
        <p:txBody>
          <a:bodyPr>
            <a:noAutofit/>
          </a:bodyPr>
          <a:lstStyle/>
          <a:p>
            <a:pPr marL="0" indent="0">
              <a:buNone/>
            </a:pPr>
            <a:r>
              <a:rPr lang="en-US" sz="2000" b="1" dirty="0"/>
              <a:t>Will revert after reading the email has the highest rate of conversion</a:t>
            </a:r>
          </a:p>
        </p:txBody>
      </p:sp>
      <p:pic>
        <p:nvPicPr>
          <p:cNvPr id="6146" name="Picture 2">
            <a:extLst>
              <a:ext uri="{FF2B5EF4-FFF2-40B4-BE49-F238E27FC236}">
                <a16:creationId xmlns:a16="http://schemas.microsoft.com/office/drawing/2014/main" id="{5EDD6807-220E-2B01-AF5B-278F8416A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624" y="0"/>
            <a:ext cx="7778750" cy="5569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968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6824DA2-1B84-26CE-A060-5F6CAA9B9D7F}"/>
              </a:ext>
            </a:extLst>
          </p:cNvPr>
          <p:cNvSpPr>
            <a:spLocks noGrp="1"/>
          </p:cNvSpPr>
          <p:nvPr>
            <p:ph idx="1"/>
          </p:nvPr>
        </p:nvSpPr>
        <p:spPr>
          <a:xfrm>
            <a:off x="854528" y="5569404"/>
            <a:ext cx="10482943" cy="659947"/>
          </a:xfrm>
        </p:spPr>
        <p:txBody>
          <a:bodyPr>
            <a:noAutofit/>
          </a:bodyPr>
          <a:lstStyle/>
          <a:p>
            <a:pPr marL="0" indent="0">
              <a:buNone/>
            </a:pPr>
            <a:r>
              <a:rPr lang="en-US" sz="2000" b="1" dirty="0"/>
              <a:t>"Email opened" and "SMS sent" are the top categories, with "SMS sent" showing the highest potential due to its highest conversion rate.</a:t>
            </a:r>
          </a:p>
        </p:txBody>
      </p:sp>
      <p:pic>
        <p:nvPicPr>
          <p:cNvPr id="9220" name="Picture 4">
            <a:extLst>
              <a:ext uri="{FF2B5EF4-FFF2-40B4-BE49-F238E27FC236}">
                <a16:creationId xmlns:a16="http://schemas.microsoft.com/office/drawing/2014/main" id="{074DAF18-21CB-5FED-715C-9B6951BF5B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0"/>
            <a:ext cx="8153400" cy="5192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119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6824DA2-1B84-26CE-A060-5F6CAA9B9D7F}"/>
              </a:ext>
            </a:extLst>
          </p:cNvPr>
          <p:cNvSpPr>
            <a:spLocks noGrp="1"/>
          </p:cNvSpPr>
          <p:nvPr>
            <p:ph idx="1"/>
          </p:nvPr>
        </p:nvSpPr>
        <p:spPr>
          <a:xfrm>
            <a:off x="854528" y="5569404"/>
            <a:ext cx="10482943" cy="659947"/>
          </a:xfrm>
        </p:spPr>
        <p:txBody>
          <a:bodyPr>
            <a:noAutofit/>
          </a:bodyPr>
          <a:lstStyle/>
          <a:p>
            <a:pPr marL="0" indent="0">
              <a:buNone/>
            </a:pPr>
            <a:r>
              <a:rPr lang="en-US" sz="2000" b="1" dirty="0"/>
              <a:t>Correlation between the numeric variables</a:t>
            </a:r>
          </a:p>
        </p:txBody>
      </p:sp>
      <p:pic>
        <p:nvPicPr>
          <p:cNvPr id="11266" name="Picture 2">
            <a:extLst>
              <a:ext uri="{FF2B5EF4-FFF2-40B4-BE49-F238E27FC236}">
                <a16:creationId xmlns:a16="http://schemas.microsoft.com/office/drawing/2014/main" id="{7E7193FA-2696-6C80-C64E-84BB1F6186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4656" y="119746"/>
            <a:ext cx="6262687" cy="5426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26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38B05-3E81-F798-90C6-492FBB63160A}"/>
              </a:ext>
            </a:extLst>
          </p:cNvPr>
          <p:cNvSpPr>
            <a:spLocks noGrp="1"/>
          </p:cNvSpPr>
          <p:nvPr>
            <p:ph type="ctrTitle"/>
          </p:nvPr>
        </p:nvSpPr>
        <p:spPr/>
        <p:txBody>
          <a:bodyPr/>
          <a:lstStyle/>
          <a:p>
            <a:r>
              <a:rPr lang="en-IN" dirty="0"/>
              <a:t>Model Building and Evaluation</a:t>
            </a:r>
          </a:p>
        </p:txBody>
      </p:sp>
    </p:spTree>
    <p:extLst>
      <p:ext uri="{BB962C8B-B14F-4D97-AF65-F5344CB8AC3E}">
        <p14:creationId xmlns:p14="http://schemas.microsoft.com/office/powerpoint/2010/main" val="3723677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6824DA2-1B84-26CE-A060-5F6CAA9B9D7F}"/>
              </a:ext>
            </a:extLst>
          </p:cNvPr>
          <p:cNvSpPr>
            <a:spLocks noGrp="1"/>
          </p:cNvSpPr>
          <p:nvPr>
            <p:ph idx="1"/>
          </p:nvPr>
        </p:nvSpPr>
        <p:spPr>
          <a:xfrm>
            <a:off x="854528" y="5569404"/>
            <a:ext cx="10482943" cy="659947"/>
          </a:xfrm>
        </p:spPr>
        <p:txBody>
          <a:bodyPr>
            <a:noAutofit/>
          </a:bodyPr>
          <a:lstStyle/>
          <a:p>
            <a:pPr marL="0" indent="0">
              <a:buNone/>
            </a:pPr>
            <a:r>
              <a:rPr lang="en-US" sz="2000" b="1" dirty="0"/>
              <a:t>Liner Regression Model parameters – Area under ROC Curve – 0.97, cut-off – 0.28</a:t>
            </a:r>
          </a:p>
        </p:txBody>
      </p:sp>
      <p:pic>
        <p:nvPicPr>
          <p:cNvPr id="12290" name="Picture 2">
            <a:extLst>
              <a:ext uri="{FF2B5EF4-FFF2-40B4-BE49-F238E27FC236}">
                <a16:creationId xmlns:a16="http://schemas.microsoft.com/office/drawing/2014/main" id="{996D8365-30D9-7D7C-2D51-10A24807A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424" y="432707"/>
            <a:ext cx="4505325" cy="4533900"/>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960616B7-F845-F0D6-E018-935E48BC4D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454" y="716417"/>
            <a:ext cx="5238750" cy="41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563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6824DA2-1B84-26CE-A060-5F6CAA9B9D7F}"/>
              </a:ext>
            </a:extLst>
          </p:cNvPr>
          <p:cNvSpPr>
            <a:spLocks noGrp="1"/>
          </p:cNvSpPr>
          <p:nvPr>
            <p:ph idx="1"/>
          </p:nvPr>
        </p:nvSpPr>
        <p:spPr>
          <a:xfrm>
            <a:off x="854528" y="5569404"/>
            <a:ext cx="10482943" cy="659947"/>
          </a:xfrm>
        </p:spPr>
        <p:txBody>
          <a:bodyPr>
            <a:noAutofit/>
          </a:bodyPr>
          <a:lstStyle/>
          <a:p>
            <a:pPr marL="0" indent="0">
              <a:buNone/>
            </a:pPr>
            <a:r>
              <a:rPr lang="en-US" sz="2000" b="1" dirty="0"/>
              <a:t>Liner Regression Model parameters – final cut-off – 0.40</a:t>
            </a:r>
          </a:p>
        </p:txBody>
      </p:sp>
      <p:pic>
        <p:nvPicPr>
          <p:cNvPr id="13314" name="Picture 2">
            <a:extLst>
              <a:ext uri="{FF2B5EF4-FFF2-40B4-BE49-F238E27FC236}">
                <a16:creationId xmlns:a16="http://schemas.microsoft.com/office/drawing/2014/main" id="{EBA20B6F-099C-27B7-1F29-2104A9ADCD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340" y="272143"/>
            <a:ext cx="6625318" cy="501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999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6824DA2-1B84-26CE-A060-5F6CAA9B9D7F}"/>
              </a:ext>
            </a:extLst>
          </p:cNvPr>
          <p:cNvSpPr>
            <a:spLocks noGrp="1"/>
          </p:cNvSpPr>
          <p:nvPr>
            <p:ph idx="1"/>
          </p:nvPr>
        </p:nvSpPr>
        <p:spPr>
          <a:xfrm>
            <a:off x="854528" y="5569404"/>
            <a:ext cx="10482943" cy="659947"/>
          </a:xfrm>
        </p:spPr>
        <p:txBody>
          <a:bodyPr>
            <a:noAutofit/>
          </a:bodyPr>
          <a:lstStyle/>
          <a:p>
            <a:pPr marL="0" indent="0">
              <a:buNone/>
            </a:pPr>
            <a:r>
              <a:rPr lang="en-US" sz="2000" b="1" dirty="0"/>
              <a:t>Performance of both the data splits looks good.</a:t>
            </a:r>
          </a:p>
        </p:txBody>
      </p:sp>
      <p:pic>
        <p:nvPicPr>
          <p:cNvPr id="3" name="Picture 2">
            <a:extLst>
              <a:ext uri="{FF2B5EF4-FFF2-40B4-BE49-F238E27FC236}">
                <a16:creationId xmlns:a16="http://schemas.microsoft.com/office/drawing/2014/main" id="{30C7A744-5661-28C5-04B9-F54898EE3F7A}"/>
              </a:ext>
            </a:extLst>
          </p:cNvPr>
          <p:cNvPicPr>
            <a:picLocks noChangeAspect="1"/>
          </p:cNvPicPr>
          <p:nvPr/>
        </p:nvPicPr>
        <p:blipFill>
          <a:blip r:embed="rId2"/>
          <a:stretch>
            <a:fillRect/>
          </a:stretch>
        </p:blipFill>
        <p:spPr>
          <a:xfrm>
            <a:off x="1647482" y="1556657"/>
            <a:ext cx="8897036" cy="2325494"/>
          </a:xfrm>
          <a:prstGeom prst="rect">
            <a:avLst/>
          </a:prstGeom>
        </p:spPr>
      </p:pic>
    </p:spTree>
    <p:extLst>
      <p:ext uri="{BB962C8B-B14F-4D97-AF65-F5344CB8AC3E}">
        <p14:creationId xmlns:p14="http://schemas.microsoft.com/office/powerpoint/2010/main" val="3730094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BDC53D-433A-9F2D-0BAD-963D5C6C21BE}"/>
              </a:ext>
            </a:extLst>
          </p:cNvPr>
          <p:cNvSpPr>
            <a:spLocks noGrp="1"/>
          </p:cNvSpPr>
          <p:nvPr>
            <p:ph idx="1"/>
          </p:nvPr>
        </p:nvSpPr>
        <p:spPr>
          <a:xfrm>
            <a:off x="838200" y="1187163"/>
            <a:ext cx="10515600" cy="4584137"/>
          </a:xfrm>
        </p:spPr>
        <p:txBody>
          <a:bodyPr>
            <a:normAutofit/>
          </a:bodyPr>
          <a:lstStyle/>
          <a:p>
            <a:pPr marL="0" indent="0">
              <a:buNone/>
            </a:pPr>
            <a:r>
              <a:rPr lang="en-US" sz="2400" dirty="0"/>
              <a:t>To enhance the overall conversion rate, X Education Company should focus on the following key aspects:</a:t>
            </a:r>
          </a:p>
          <a:p>
            <a:pPr>
              <a:buFont typeface="Wingdings" panose="05000000000000000000" pitchFamily="2" charset="2"/>
              <a:buChar char="Ø"/>
            </a:pPr>
            <a:r>
              <a:rPr lang="en-US" sz="2400" b="1" dirty="0"/>
              <a:t>Increase user engagement</a:t>
            </a:r>
            <a:r>
              <a:rPr lang="en-US" sz="2400" dirty="0"/>
              <a:t> on their website to boost conversion rates.</a:t>
            </a:r>
          </a:p>
          <a:p>
            <a:pPr>
              <a:buFont typeface="Wingdings" panose="05000000000000000000" pitchFamily="2" charset="2"/>
              <a:buChar char="Ø"/>
            </a:pPr>
            <a:r>
              <a:rPr lang="en-US" sz="2400" b="1" dirty="0"/>
              <a:t>Increase Total Visits</a:t>
            </a:r>
            <a:r>
              <a:rPr lang="en-US" sz="2400" dirty="0"/>
              <a:t> through advertising and other strategies to drive higher conversions.</a:t>
            </a:r>
          </a:p>
          <a:p>
            <a:pPr>
              <a:buFont typeface="Wingdings" panose="05000000000000000000" pitchFamily="2" charset="2"/>
              <a:buChar char="Ø"/>
            </a:pPr>
            <a:r>
              <a:rPr lang="en-US" sz="2400" b="1" dirty="0"/>
              <a:t>Improve the Olark Chat service</a:t>
            </a:r>
            <a:r>
              <a:rPr lang="en-US" sz="2400" dirty="0"/>
              <a:t> as it is currently negatively impacting conversions.</a:t>
            </a:r>
          </a:p>
        </p:txBody>
      </p:sp>
      <p:sp>
        <p:nvSpPr>
          <p:cNvPr id="4" name="Title 1">
            <a:extLst>
              <a:ext uri="{FF2B5EF4-FFF2-40B4-BE49-F238E27FC236}">
                <a16:creationId xmlns:a16="http://schemas.microsoft.com/office/drawing/2014/main" id="{F1C3E182-9C28-DF65-046A-D7C500E9CB50}"/>
              </a:ext>
            </a:extLst>
          </p:cNvPr>
          <p:cNvSpPr txBox="1">
            <a:spLocks/>
          </p:cNvSpPr>
          <p:nvPr/>
        </p:nvSpPr>
        <p:spPr>
          <a:xfrm>
            <a:off x="838200" y="247139"/>
            <a:ext cx="10515600" cy="7950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t>Conclusion</a:t>
            </a:r>
          </a:p>
        </p:txBody>
      </p:sp>
    </p:spTree>
    <p:extLst>
      <p:ext uri="{BB962C8B-B14F-4D97-AF65-F5344CB8AC3E}">
        <p14:creationId xmlns:p14="http://schemas.microsoft.com/office/powerpoint/2010/main" val="345712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539F-B93C-AFCD-6352-BBC8D0AB42E0}"/>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39C5082E-9DF5-5EED-57EA-7F53463520F4}"/>
              </a:ext>
            </a:extLst>
          </p:cNvPr>
          <p:cNvSpPr>
            <a:spLocks noGrp="1"/>
          </p:cNvSpPr>
          <p:nvPr>
            <p:ph idx="1"/>
          </p:nvPr>
        </p:nvSpPr>
        <p:spPr>
          <a:xfrm>
            <a:off x="838200" y="1531711"/>
            <a:ext cx="10515600" cy="4351338"/>
          </a:xfrm>
        </p:spPr>
        <p:txBody>
          <a:bodyPr>
            <a:normAutofit fontScale="92500" lnSpcReduction="10000"/>
          </a:bodyPr>
          <a:lstStyle/>
          <a:p>
            <a:r>
              <a:rPr lang="en-US" dirty="0"/>
              <a:t>X Education, an online education company, markets its courses to industry professionals via various platforms like Google. When interested individuals visit their website, they may browse courses, watch videos, or fill out forms with their contact details, which classifies them as leads. Sales team members then follow up with these leads through calls and emails, but the conversion rate is currently around 30%, and many leads do not convert.</a:t>
            </a:r>
          </a:p>
          <a:p>
            <a:r>
              <a:rPr lang="en-US" dirty="0"/>
              <a:t>To improve efficiency and boost the conversion rate, X Education wants to identify 'Hot Leads'—those most likely to convert into paying customers. By focusing their efforts on these high-potential leads, the company aims to increase the conversion rate to approximately 80%. We will develop a model to assign lead scores, allowing the sales team to prioritize leads with higher conversion potential.</a:t>
            </a:r>
          </a:p>
        </p:txBody>
      </p:sp>
    </p:spTree>
    <p:extLst>
      <p:ext uri="{BB962C8B-B14F-4D97-AF65-F5344CB8AC3E}">
        <p14:creationId xmlns:p14="http://schemas.microsoft.com/office/powerpoint/2010/main" val="4169409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38B05-3E81-F798-90C6-492FBB63160A}"/>
              </a:ext>
            </a:extLst>
          </p:cNvPr>
          <p:cNvSpPr>
            <a:spLocks noGrp="1"/>
          </p:cNvSpPr>
          <p:nvPr>
            <p:ph type="ctrTitle"/>
          </p:nvPr>
        </p:nvSpPr>
        <p:spPr/>
        <p:txBody>
          <a:bodyPr/>
          <a:lstStyle/>
          <a:p>
            <a:r>
              <a:rPr lang="en-IN" dirty="0"/>
              <a:t>Exploratory Data Analysis</a:t>
            </a:r>
          </a:p>
        </p:txBody>
      </p:sp>
    </p:spTree>
    <p:extLst>
      <p:ext uri="{BB962C8B-B14F-4D97-AF65-F5344CB8AC3E}">
        <p14:creationId xmlns:p14="http://schemas.microsoft.com/office/powerpoint/2010/main" val="477819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0F5B314-5D6F-B7AC-C2F3-BB388ACA6E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9467" y="330654"/>
            <a:ext cx="8210550" cy="523875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66824DA2-1B84-26CE-A060-5F6CAA9B9D7F}"/>
              </a:ext>
            </a:extLst>
          </p:cNvPr>
          <p:cNvSpPr>
            <a:spLocks noGrp="1"/>
          </p:cNvSpPr>
          <p:nvPr>
            <p:ph idx="1"/>
          </p:nvPr>
        </p:nvSpPr>
        <p:spPr>
          <a:xfrm>
            <a:off x="854528" y="5569404"/>
            <a:ext cx="10482943" cy="659947"/>
          </a:xfrm>
        </p:spPr>
        <p:txBody>
          <a:bodyPr>
            <a:noAutofit/>
          </a:bodyPr>
          <a:lstStyle/>
          <a:p>
            <a:pPr marL="0" indent="0">
              <a:buNone/>
            </a:pPr>
            <a:r>
              <a:rPr lang="en-US" sz="2000" b="1" dirty="0"/>
              <a:t>Increasing leads and conversions can be achieved by enhancing API and landing page submissions, as driving more users to complete the lead form will significantly boost conversion rates.</a:t>
            </a:r>
          </a:p>
        </p:txBody>
      </p:sp>
    </p:spTree>
    <p:extLst>
      <p:ext uri="{BB962C8B-B14F-4D97-AF65-F5344CB8AC3E}">
        <p14:creationId xmlns:p14="http://schemas.microsoft.com/office/powerpoint/2010/main" val="370455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6824DA2-1B84-26CE-A060-5F6CAA9B9D7F}"/>
              </a:ext>
            </a:extLst>
          </p:cNvPr>
          <p:cNvSpPr>
            <a:spLocks noGrp="1"/>
          </p:cNvSpPr>
          <p:nvPr>
            <p:ph idx="1"/>
          </p:nvPr>
        </p:nvSpPr>
        <p:spPr>
          <a:xfrm>
            <a:off x="854528" y="5569404"/>
            <a:ext cx="10482943" cy="659947"/>
          </a:xfrm>
        </p:spPr>
        <p:txBody>
          <a:bodyPr>
            <a:noAutofit/>
          </a:bodyPr>
          <a:lstStyle/>
          <a:p>
            <a:pPr marL="0" indent="0">
              <a:buNone/>
            </a:pPr>
            <a:r>
              <a:rPr lang="en-US" sz="2000" b="1" dirty="0"/>
              <a:t>Direct traffic and Google generate the most leads, Live Chat generates the fewest, and the </a:t>
            </a:r>
            <a:r>
              <a:rPr lang="en-US" sz="2000" b="1" dirty="0" err="1"/>
              <a:t>Welingak</a:t>
            </a:r>
            <a:r>
              <a:rPr lang="en-US" sz="2000" b="1" dirty="0"/>
              <a:t> website has the highest conversion rate, so concentrating on high-lead sources such as Olark Chat, Organic Search, Direct Traffic, and Google could improve lead conversions.</a:t>
            </a:r>
          </a:p>
        </p:txBody>
      </p:sp>
      <p:pic>
        <p:nvPicPr>
          <p:cNvPr id="5122" name="Picture 2">
            <a:extLst>
              <a:ext uri="{FF2B5EF4-FFF2-40B4-BE49-F238E27FC236}">
                <a16:creationId xmlns:a16="http://schemas.microsoft.com/office/drawing/2014/main" id="{4D42526D-301D-15DA-D36B-54E2461A5E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7861" y="419100"/>
            <a:ext cx="8296275" cy="5150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66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6824DA2-1B84-26CE-A060-5F6CAA9B9D7F}"/>
              </a:ext>
            </a:extLst>
          </p:cNvPr>
          <p:cNvSpPr>
            <a:spLocks noGrp="1"/>
          </p:cNvSpPr>
          <p:nvPr>
            <p:ph idx="1"/>
          </p:nvPr>
        </p:nvSpPr>
        <p:spPr>
          <a:xfrm>
            <a:off x="854528" y="5569404"/>
            <a:ext cx="10482943" cy="659947"/>
          </a:xfrm>
        </p:spPr>
        <p:txBody>
          <a:bodyPr>
            <a:noAutofit/>
          </a:bodyPr>
          <a:lstStyle/>
          <a:p>
            <a:pPr marL="0" indent="0">
              <a:buNone/>
            </a:pPr>
            <a:r>
              <a:rPr lang="en-US" sz="2000" b="1" dirty="0"/>
              <a:t>Excluding unspecified categories, Management is the most commonly selected specification.</a:t>
            </a:r>
          </a:p>
        </p:txBody>
      </p:sp>
      <p:pic>
        <p:nvPicPr>
          <p:cNvPr id="4098" name="Picture 2">
            <a:extLst>
              <a:ext uri="{FF2B5EF4-FFF2-40B4-BE49-F238E27FC236}">
                <a16:creationId xmlns:a16="http://schemas.microsoft.com/office/drawing/2014/main" id="{C47B4B46-E344-D767-F78D-AD04CDF93C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458" y="0"/>
            <a:ext cx="8804956" cy="5464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167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6824DA2-1B84-26CE-A060-5F6CAA9B9D7F}"/>
              </a:ext>
            </a:extLst>
          </p:cNvPr>
          <p:cNvSpPr>
            <a:spLocks noGrp="1"/>
          </p:cNvSpPr>
          <p:nvPr>
            <p:ph idx="1"/>
          </p:nvPr>
        </p:nvSpPr>
        <p:spPr>
          <a:xfrm>
            <a:off x="854528" y="5569404"/>
            <a:ext cx="10482943" cy="659947"/>
          </a:xfrm>
        </p:spPr>
        <p:txBody>
          <a:bodyPr>
            <a:noAutofit/>
          </a:bodyPr>
          <a:lstStyle/>
          <a:p>
            <a:pPr marL="0" indent="0">
              <a:buNone/>
            </a:pPr>
            <a:r>
              <a:rPr lang="en-US" sz="2000" b="1" dirty="0"/>
              <a:t>Unemployed leads have the highest number of visitors, while Working Professionals achieve the highest conversion rates.</a:t>
            </a:r>
          </a:p>
        </p:txBody>
      </p:sp>
      <p:pic>
        <p:nvPicPr>
          <p:cNvPr id="3074" name="Picture 2">
            <a:extLst>
              <a:ext uri="{FF2B5EF4-FFF2-40B4-BE49-F238E27FC236}">
                <a16:creationId xmlns:a16="http://schemas.microsoft.com/office/drawing/2014/main" id="{AA7581EA-104C-5E9F-110A-CFCDDC0F7F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440" y="190500"/>
            <a:ext cx="8210550" cy="5378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524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6824DA2-1B84-26CE-A060-5F6CAA9B9D7F}"/>
              </a:ext>
            </a:extLst>
          </p:cNvPr>
          <p:cNvSpPr>
            <a:spLocks noGrp="1"/>
          </p:cNvSpPr>
          <p:nvPr>
            <p:ph idx="1"/>
          </p:nvPr>
        </p:nvSpPr>
        <p:spPr>
          <a:xfrm>
            <a:off x="854528" y="5569404"/>
            <a:ext cx="10482943" cy="659947"/>
          </a:xfrm>
        </p:spPr>
        <p:txBody>
          <a:bodyPr>
            <a:noAutofit/>
          </a:bodyPr>
          <a:lstStyle/>
          <a:p>
            <a:pPr marL="0" indent="0">
              <a:buNone/>
            </a:pPr>
            <a:r>
              <a:rPr lang="en-US" sz="2000" b="1" dirty="0"/>
              <a:t>Mumbai is the most frequently occurring city in this segment</a:t>
            </a:r>
          </a:p>
        </p:txBody>
      </p:sp>
      <p:pic>
        <p:nvPicPr>
          <p:cNvPr id="2050" name="Picture 2">
            <a:extLst>
              <a:ext uri="{FF2B5EF4-FFF2-40B4-BE49-F238E27FC236}">
                <a16:creationId xmlns:a16="http://schemas.microsoft.com/office/drawing/2014/main" id="{8CDA52FF-1182-9BF8-CE8C-78B2B6988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172" y="0"/>
            <a:ext cx="8177213"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811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a:extLst>
              <a:ext uri="{FF2B5EF4-FFF2-40B4-BE49-F238E27FC236}">
                <a16:creationId xmlns:a16="http://schemas.microsoft.com/office/drawing/2014/main" id="{69D2076E-0007-CAF7-1FB4-E19378965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725" y="757238"/>
            <a:ext cx="8210550" cy="534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427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422</Words>
  <Application>Microsoft Office PowerPoint</Application>
  <PresentationFormat>Widescreen</PresentationFormat>
  <Paragraphs>23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X Education - Lead Scoring Case Study</vt:lpstr>
      <vt:lpstr>Problem Statement</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Building and Evaluation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Adarsh S A</dc:creator>
  <cp:lastModifiedBy>Adarsh S A</cp:lastModifiedBy>
  <cp:revision>1</cp:revision>
  <dcterms:created xsi:type="dcterms:W3CDTF">2024-08-19T18:21:06Z</dcterms:created>
  <dcterms:modified xsi:type="dcterms:W3CDTF">2024-08-19T19:15:51Z</dcterms:modified>
</cp:coreProperties>
</file>