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diagrams/quickStyle3.xml" ContentType="application/vnd.openxmlformats-officedocument.drawingml.diagramStyle+xml"/>
  <Override PartName="/ppt/diagrams/colors2.xml" ContentType="application/vnd.openxmlformats-officedocument.drawingml.diagramColors+xml"/>
  <Override PartName="/ppt/diagrams/quickStyle2.xml" ContentType="application/vnd.openxmlformats-officedocument.drawingml.diagramStyle+xml"/>
  <Override PartName="/ppt/diagrams/drawing2.xml" ContentType="application/vnd.ms-office.drawingml.diagramDrawing+xml"/>
  <Override PartName="/ppt/diagrams/layout2.xml" ContentType="application/vnd.openxmlformats-officedocument.drawingml.diagramLayout+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layout3.xml" ContentType="application/vnd.openxmlformats-officedocument.drawingml.diagramLayout+xml"/>
  <Override PartName="/ppt/diagrams/drawing4.xml" ContentType="application/vnd.ms-office.drawingml.diagramDrawing+xml"/>
  <Override PartName="/ppt/theme/theme1.xml" ContentType="application/vnd.openxmlformats-officedocument.theme+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colors3.xml" ContentType="application/vnd.openxmlformats-officedocument.drawingml.diagramColors+xml"/>
  <Override PartName="/ppt/diagrams/drawing3.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79" r:id="rId2"/>
    <p:sldId id="280" r:id="rId3"/>
    <p:sldId id="303" r:id="rId4"/>
    <p:sldId id="342" r:id="rId5"/>
    <p:sldId id="331" r:id="rId6"/>
    <p:sldId id="311" r:id="rId7"/>
    <p:sldId id="313" r:id="rId8"/>
    <p:sldId id="312" r:id="rId9"/>
    <p:sldId id="335" r:id="rId10"/>
    <p:sldId id="345" r:id="rId11"/>
    <p:sldId id="286" r:id="rId12"/>
    <p:sldId id="330" r:id="rId13"/>
    <p:sldId id="344" r:id="rId14"/>
    <p:sldId id="314" r:id="rId15"/>
    <p:sldId id="315" r:id="rId16"/>
    <p:sldId id="316" r:id="rId17"/>
    <p:sldId id="338" r:id="rId18"/>
    <p:sldId id="340" r:id="rId19"/>
    <p:sldId id="317" r:id="rId20"/>
    <p:sldId id="318" r:id="rId21"/>
    <p:sldId id="322" r:id="rId22"/>
    <p:sldId id="323" r:id="rId23"/>
    <p:sldId id="324" r:id="rId24"/>
    <p:sldId id="326" r:id="rId25"/>
    <p:sldId id="325" r:id="rId26"/>
    <p:sldId id="327" r:id="rId27"/>
    <p:sldId id="272" r:id="rId28"/>
    <p:sldId id="305" r:id="rId29"/>
    <p:sldId id="296" r:id="rId30"/>
    <p:sldId id="306" r:id="rId31"/>
    <p:sldId id="321" r:id="rId32"/>
    <p:sldId id="341" r:id="rId33"/>
    <p:sldId id="31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71" autoAdjust="0"/>
  </p:normalViewPr>
  <p:slideViewPr>
    <p:cSldViewPr>
      <p:cViewPr>
        <p:scale>
          <a:sx n="94" d="100"/>
          <a:sy n="94" d="100"/>
        </p:scale>
        <p:origin x="-88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image" Target="../media/image26.jpg"/><Relationship Id="rId4" Type="http://schemas.openxmlformats.org/officeDocument/2006/relationships/image" Target="../media/image29.jpg"/></Relationships>
</file>

<file path=ppt/diagrams/_rels/drawing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image" Target="../media/image26.jpg"/><Relationship Id="rId4" Type="http://schemas.openxmlformats.org/officeDocument/2006/relationships/image" Target="../media/image2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1D189-F239-43A7-A737-E6886C4699C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4DFD40E8-8EA0-4B40-BC02-C640385C162B}">
      <dgm:prSet/>
      <dgm:spPr>
        <a:solidFill>
          <a:schemeClr val="bg1">
            <a:lumMod val="85000"/>
            <a:alpha val="90000"/>
          </a:schemeClr>
        </a:solidFill>
      </dgm:spPr>
      <dgm:t>
        <a:bodyPr/>
        <a:lstStyle/>
        <a:p>
          <a:pPr rtl="0"/>
          <a:r>
            <a:rPr lang="en-US" b="1" dirty="0" smtClean="0"/>
            <a:t>Types of Pollution</a:t>
          </a:r>
          <a:endParaRPr lang="en-US" dirty="0"/>
        </a:p>
      </dgm:t>
    </dgm:pt>
    <dgm:pt modelId="{298C776A-39E4-42CC-A39C-708339BC23DB}" type="parTrans" cxnId="{1FFC894D-F575-47C5-92DA-680B09546096}">
      <dgm:prSet/>
      <dgm:spPr/>
      <dgm:t>
        <a:bodyPr/>
        <a:lstStyle/>
        <a:p>
          <a:endParaRPr lang="en-US"/>
        </a:p>
      </dgm:t>
    </dgm:pt>
    <dgm:pt modelId="{CED6C3D8-4049-446C-8643-A71C8A653E86}" type="sibTrans" cxnId="{1FFC894D-F575-47C5-92DA-680B09546096}">
      <dgm:prSet/>
      <dgm:spPr/>
      <dgm:t>
        <a:bodyPr/>
        <a:lstStyle/>
        <a:p>
          <a:endParaRPr lang="en-US"/>
        </a:p>
      </dgm:t>
    </dgm:pt>
    <dgm:pt modelId="{52756841-DD3C-41A0-9DB0-13415B2D0701}">
      <dgm:prSet/>
      <dgm:spPr/>
      <dgm:t>
        <a:bodyPr/>
        <a:lstStyle/>
        <a:p>
          <a:pPr rtl="0"/>
          <a:r>
            <a:rPr lang="en-US" b="1" smtClean="0"/>
            <a:t>Pollution In Facts and Figures</a:t>
          </a:r>
          <a:endParaRPr lang="en-US"/>
        </a:p>
      </dgm:t>
    </dgm:pt>
    <dgm:pt modelId="{4B04A919-5582-476C-9A3A-1749C1513E0E}" type="parTrans" cxnId="{34C48B01-B2F6-4E14-8735-0D28AADE8257}">
      <dgm:prSet/>
      <dgm:spPr/>
      <dgm:t>
        <a:bodyPr/>
        <a:lstStyle/>
        <a:p>
          <a:endParaRPr lang="en-US"/>
        </a:p>
      </dgm:t>
    </dgm:pt>
    <dgm:pt modelId="{71D9A90B-48AB-4D00-B0F7-E80849069BC6}" type="sibTrans" cxnId="{34C48B01-B2F6-4E14-8735-0D28AADE8257}">
      <dgm:prSet/>
      <dgm:spPr/>
      <dgm:t>
        <a:bodyPr/>
        <a:lstStyle/>
        <a:p>
          <a:endParaRPr lang="en-US"/>
        </a:p>
      </dgm:t>
    </dgm:pt>
    <dgm:pt modelId="{11D6D675-F2D5-49AE-94A8-D089FBE33228}">
      <dgm:prSet/>
      <dgm:spPr>
        <a:solidFill>
          <a:schemeClr val="bg1">
            <a:lumMod val="85000"/>
            <a:alpha val="90000"/>
          </a:schemeClr>
        </a:solidFill>
      </dgm:spPr>
      <dgm:t>
        <a:bodyPr/>
        <a:lstStyle/>
        <a:p>
          <a:pPr rtl="0"/>
          <a:r>
            <a:rPr lang="en-US" b="1" dirty="0" smtClean="0"/>
            <a:t>Pollution Control Measures</a:t>
          </a:r>
          <a:endParaRPr lang="en-US" dirty="0"/>
        </a:p>
      </dgm:t>
    </dgm:pt>
    <dgm:pt modelId="{0FB930A2-D976-4CDC-AA0A-29D69D4A22B6}" type="parTrans" cxnId="{B2D2E3D3-544B-49BC-8540-0547B9C68561}">
      <dgm:prSet/>
      <dgm:spPr/>
      <dgm:t>
        <a:bodyPr/>
        <a:lstStyle/>
        <a:p>
          <a:endParaRPr lang="en-US"/>
        </a:p>
      </dgm:t>
    </dgm:pt>
    <dgm:pt modelId="{2BB8972D-7BCF-4763-919E-33228D23A460}" type="sibTrans" cxnId="{B2D2E3D3-544B-49BC-8540-0547B9C68561}">
      <dgm:prSet/>
      <dgm:spPr/>
      <dgm:t>
        <a:bodyPr/>
        <a:lstStyle/>
        <a:p>
          <a:endParaRPr lang="en-US"/>
        </a:p>
      </dgm:t>
    </dgm:pt>
    <dgm:pt modelId="{C3FA35D7-513F-4991-A792-03444891ECBF}">
      <dgm:prSet/>
      <dgm:spPr/>
      <dgm:t>
        <a:bodyPr/>
        <a:lstStyle/>
        <a:p>
          <a:pPr rtl="0"/>
          <a:r>
            <a:rPr lang="en-US" b="1" smtClean="0"/>
            <a:t>The PPC Division</a:t>
          </a:r>
          <a:endParaRPr lang="en-US"/>
        </a:p>
      </dgm:t>
    </dgm:pt>
    <dgm:pt modelId="{EF7E5753-025E-4355-BA5D-9690AE6D243B}" type="parTrans" cxnId="{B99559B8-FD05-427D-BEDD-1001BA08DFC3}">
      <dgm:prSet/>
      <dgm:spPr/>
      <dgm:t>
        <a:bodyPr/>
        <a:lstStyle/>
        <a:p>
          <a:endParaRPr lang="en-US"/>
        </a:p>
      </dgm:t>
    </dgm:pt>
    <dgm:pt modelId="{6C6B3661-0657-48CB-A48E-B2BB372B3016}" type="sibTrans" cxnId="{B99559B8-FD05-427D-BEDD-1001BA08DFC3}">
      <dgm:prSet/>
      <dgm:spPr/>
      <dgm:t>
        <a:bodyPr/>
        <a:lstStyle/>
        <a:p>
          <a:endParaRPr lang="en-US"/>
        </a:p>
      </dgm:t>
    </dgm:pt>
    <dgm:pt modelId="{44B02D1C-E5DC-4FED-9C8E-6892CE8D1F5C}">
      <dgm:prSet/>
      <dgm:spPr>
        <a:solidFill>
          <a:schemeClr val="bg1">
            <a:lumMod val="85000"/>
          </a:schemeClr>
        </a:solidFill>
        <a:ln>
          <a:solidFill>
            <a:schemeClr val="accent1"/>
          </a:solidFill>
        </a:ln>
      </dgm:spPr>
      <dgm:t>
        <a:bodyPr/>
        <a:lstStyle/>
        <a:p>
          <a:pPr rtl="0"/>
          <a:r>
            <a:rPr lang="en-US" b="1" dirty="0" smtClean="0"/>
            <a:t>Enforcement Mechanisms</a:t>
          </a:r>
          <a:endParaRPr lang="en-US" dirty="0"/>
        </a:p>
      </dgm:t>
    </dgm:pt>
    <dgm:pt modelId="{E8516E11-3B3D-4F29-B961-A68B80BE34EF}" type="parTrans" cxnId="{AF72CE9E-A3E2-48BE-AC92-221E0C5E333D}">
      <dgm:prSet/>
      <dgm:spPr/>
      <dgm:t>
        <a:bodyPr/>
        <a:lstStyle/>
        <a:p>
          <a:endParaRPr lang="en-US"/>
        </a:p>
      </dgm:t>
    </dgm:pt>
    <dgm:pt modelId="{718648A8-E236-47DF-A597-4C19F1956B9E}" type="sibTrans" cxnId="{AF72CE9E-A3E2-48BE-AC92-221E0C5E333D}">
      <dgm:prSet/>
      <dgm:spPr/>
      <dgm:t>
        <a:bodyPr/>
        <a:lstStyle/>
        <a:p>
          <a:endParaRPr lang="en-US"/>
        </a:p>
      </dgm:t>
    </dgm:pt>
    <dgm:pt modelId="{30A8332F-A846-41CF-A50D-068938777455}">
      <dgm:prSet/>
      <dgm:spPr/>
      <dgm:t>
        <a:bodyPr/>
        <a:lstStyle/>
        <a:p>
          <a:pPr rtl="0"/>
          <a:r>
            <a:rPr lang="en-US" b="1" smtClean="0"/>
            <a:t>Contact Us</a:t>
          </a:r>
          <a:endParaRPr lang="en-US"/>
        </a:p>
      </dgm:t>
    </dgm:pt>
    <dgm:pt modelId="{C2BAAA46-09D0-4F52-8020-926DF91E16AD}" type="parTrans" cxnId="{7530E881-C608-473A-986A-2F0484EDC96E}">
      <dgm:prSet/>
      <dgm:spPr/>
      <dgm:t>
        <a:bodyPr/>
        <a:lstStyle/>
        <a:p>
          <a:endParaRPr lang="en-US"/>
        </a:p>
      </dgm:t>
    </dgm:pt>
    <dgm:pt modelId="{B43F89A0-C766-4651-84F6-8A38FFDE6FA8}" type="sibTrans" cxnId="{7530E881-C608-473A-986A-2F0484EDC96E}">
      <dgm:prSet/>
      <dgm:spPr/>
      <dgm:t>
        <a:bodyPr/>
        <a:lstStyle/>
        <a:p>
          <a:endParaRPr lang="en-US"/>
        </a:p>
      </dgm:t>
    </dgm:pt>
    <dgm:pt modelId="{E7CAF1DE-7731-4B2D-8B0A-149DA35F428D}" type="pres">
      <dgm:prSet presAssocID="{A601D189-F239-43A7-A737-E6886C4699C0}" presName="Name0" presStyleCnt="0">
        <dgm:presLayoutVars>
          <dgm:chMax val="7"/>
          <dgm:dir/>
          <dgm:animLvl val="lvl"/>
          <dgm:resizeHandles val="exact"/>
        </dgm:presLayoutVars>
      </dgm:prSet>
      <dgm:spPr/>
      <dgm:t>
        <a:bodyPr/>
        <a:lstStyle/>
        <a:p>
          <a:endParaRPr lang="en-GB"/>
        </a:p>
      </dgm:t>
    </dgm:pt>
    <dgm:pt modelId="{E5C57457-C253-43AB-9764-2D89C6AD1CD4}" type="pres">
      <dgm:prSet presAssocID="{4DFD40E8-8EA0-4B40-BC02-C640385C162B}" presName="circle1" presStyleLbl="node1" presStyleIdx="0" presStyleCnt="6"/>
      <dgm:spPr/>
    </dgm:pt>
    <dgm:pt modelId="{15517EFE-2F11-4EC7-AA53-EE01F9EBB426}" type="pres">
      <dgm:prSet presAssocID="{4DFD40E8-8EA0-4B40-BC02-C640385C162B}" presName="space" presStyleCnt="0"/>
      <dgm:spPr/>
    </dgm:pt>
    <dgm:pt modelId="{86B7F04C-114A-454E-A50D-FBB06120B57C}" type="pres">
      <dgm:prSet presAssocID="{4DFD40E8-8EA0-4B40-BC02-C640385C162B}" presName="rect1" presStyleLbl="alignAcc1" presStyleIdx="0" presStyleCnt="6" custScaleY="101705"/>
      <dgm:spPr/>
      <dgm:t>
        <a:bodyPr/>
        <a:lstStyle/>
        <a:p>
          <a:endParaRPr lang="en-GB"/>
        </a:p>
      </dgm:t>
    </dgm:pt>
    <dgm:pt modelId="{D42BE2DB-3EDA-4E4D-9495-7E8FBDB5BECC}" type="pres">
      <dgm:prSet presAssocID="{52756841-DD3C-41A0-9DB0-13415B2D0701}" presName="vertSpace2" presStyleLbl="node1" presStyleIdx="0" presStyleCnt="6"/>
      <dgm:spPr/>
    </dgm:pt>
    <dgm:pt modelId="{E9CE4F6D-9E0E-4FD6-89AD-5088603CB0C2}" type="pres">
      <dgm:prSet presAssocID="{52756841-DD3C-41A0-9DB0-13415B2D0701}" presName="circle2" presStyleLbl="node1" presStyleIdx="1" presStyleCnt="6"/>
      <dgm:spPr/>
    </dgm:pt>
    <dgm:pt modelId="{13F83CF1-E570-4752-879E-27E6ABC2A660}" type="pres">
      <dgm:prSet presAssocID="{52756841-DD3C-41A0-9DB0-13415B2D0701}" presName="rect2" presStyleLbl="alignAcc1" presStyleIdx="1" presStyleCnt="6"/>
      <dgm:spPr/>
      <dgm:t>
        <a:bodyPr/>
        <a:lstStyle/>
        <a:p>
          <a:endParaRPr lang="en-GB"/>
        </a:p>
      </dgm:t>
    </dgm:pt>
    <dgm:pt modelId="{D1022A18-605F-4E09-9B86-07177A212342}" type="pres">
      <dgm:prSet presAssocID="{11D6D675-F2D5-49AE-94A8-D089FBE33228}" presName="vertSpace3" presStyleLbl="node1" presStyleIdx="1" presStyleCnt="6"/>
      <dgm:spPr/>
    </dgm:pt>
    <dgm:pt modelId="{42E515E7-8A8F-4598-9758-7A891A3B6D9D}" type="pres">
      <dgm:prSet presAssocID="{11D6D675-F2D5-49AE-94A8-D089FBE33228}" presName="circle3" presStyleLbl="node1" presStyleIdx="2" presStyleCnt="6"/>
      <dgm:spPr/>
    </dgm:pt>
    <dgm:pt modelId="{B1F80ED5-4493-4FB6-82EF-0A41A1CF521D}" type="pres">
      <dgm:prSet presAssocID="{11D6D675-F2D5-49AE-94A8-D089FBE33228}" presName="rect3" presStyleLbl="alignAcc1" presStyleIdx="2" presStyleCnt="6"/>
      <dgm:spPr/>
      <dgm:t>
        <a:bodyPr/>
        <a:lstStyle/>
        <a:p>
          <a:endParaRPr lang="en-GB"/>
        </a:p>
      </dgm:t>
    </dgm:pt>
    <dgm:pt modelId="{69AC45FF-A997-4433-A11F-28C1141E60E7}" type="pres">
      <dgm:prSet presAssocID="{C3FA35D7-513F-4991-A792-03444891ECBF}" presName="vertSpace4" presStyleLbl="node1" presStyleIdx="2" presStyleCnt="6"/>
      <dgm:spPr/>
    </dgm:pt>
    <dgm:pt modelId="{55BCBDE7-56A5-4303-94DD-63B1ABE85C95}" type="pres">
      <dgm:prSet presAssocID="{C3FA35D7-513F-4991-A792-03444891ECBF}" presName="circle4" presStyleLbl="node1" presStyleIdx="3" presStyleCnt="6"/>
      <dgm:spPr/>
    </dgm:pt>
    <dgm:pt modelId="{9774BB83-227D-496F-9B4D-5757A7995B88}" type="pres">
      <dgm:prSet presAssocID="{C3FA35D7-513F-4991-A792-03444891ECBF}" presName="rect4" presStyleLbl="alignAcc1" presStyleIdx="3" presStyleCnt="6"/>
      <dgm:spPr/>
      <dgm:t>
        <a:bodyPr/>
        <a:lstStyle/>
        <a:p>
          <a:endParaRPr lang="en-GB"/>
        </a:p>
      </dgm:t>
    </dgm:pt>
    <dgm:pt modelId="{C5A87EC9-5B84-4A4A-A86E-7F3F1B521EB5}" type="pres">
      <dgm:prSet presAssocID="{44B02D1C-E5DC-4FED-9C8E-6892CE8D1F5C}" presName="vertSpace5" presStyleLbl="node1" presStyleIdx="3" presStyleCnt="6"/>
      <dgm:spPr/>
    </dgm:pt>
    <dgm:pt modelId="{A3241A34-CC99-491C-8A43-F14E847D3156}" type="pres">
      <dgm:prSet presAssocID="{44B02D1C-E5DC-4FED-9C8E-6892CE8D1F5C}" presName="circle5" presStyleLbl="node1" presStyleIdx="4" presStyleCnt="6"/>
      <dgm:spPr/>
    </dgm:pt>
    <dgm:pt modelId="{6D1105F5-17D0-4AFD-A772-F173AC254589}" type="pres">
      <dgm:prSet presAssocID="{44B02D1C-E5DC-4FED-9C8E-6892CE8D1F5C}" presName="rect5" presStyleLbl="alignAcc1" presStyleIdx="4" presStyleCnt="6"/>
      <dgm:spPr/>
      <dgm:t>
        <a:bodyPr/>
        <a:lstStyle/>
        <a:p>
          <a:endParaRPr lang="en-GB"/>
        </a:p>
      </dgm:t>
    </dgm:pt>
    <dgm:pt modelId="{4ABBB33A-350C-4745-932B-433DE741ADCA}" type="pres">
      <dgm:prSet presAssocID="{30A8332F-A846-41CF-A50D-068938777455}" presName="vertSpace6" presStyleLbl="node1" presStyleIdx="4" presStyleCnt="6"/>
      <dgm:spPr/>
    </dgm:pt>
    <dgm:pt modelId="{B445F56B-CD32-4A6F-B477-D06EC4423987}" type="pres">
      <dgm:prSet presAssocID="{30A8332F-A846-41CF-A50D-068938777455}" presName="circle6" presStyleLbl="node1" presStyleIdx="5" presStyleCnt="6"/>
      <dgm:spPr/>
    </dgm:pt>
    <dgm:pt modelId="{8295CCFC-7DDD-407E-BC66-01F101B54196}" type="pres">
      <dgm:prSet presAssocID="{30A8332F-A846-41CF-A50D-068938777455}" presName="rect6" presStyleLbl="alignAcc1" presStyleIdx="5" presStyleCnt="6"/>
      <dgm:spPr/>
      <dgm:t>
        <a:bodyPr/>
        <a:lstStyle/>
        <a:p>
          <a:endParaRPr lang="en-GB"/>
        </a:p>
      </dgm:t>
    </dgm:pt>
    <dgm:pt modelId="{7F4BCE7E-32E7-4A2C-B5C7-1D10F2E37440}" type="pres">
      <dgm:prSet presAssocID="{4DFD40E8-8EA0-4B40-BC02-C640385C162B}" presName="rect1ParTxNoCh" presStyleLbl="alignAcc1" presStyleIdx="5" presStyleCnt="6">
        <dgm:presLayoutVars>
          <dgm:chMax val="1"/>
          <dgm:bulletEnabled val="1"/>
        </dgm:presLayoutVars>
      </dgm:prSet>
      <dgm:spPr/>
      <dgm:t>
        <a:bodyPr/>
        <a:lstStyle/>
        <a:p>
          <a:endParaRPr lang="en-GB"/>
        </a:p>
      </dgm:t>
    </dgm:pt>
    <dgm:pt modelId="{EED2E037-EE7D-474C-9C69-8C362750625B}" type="pres">
      <dgm:prSet presAssocID="{52756841-DD3C-41A0-9DB0-13415B2D0701}" presName="rect2ParTxNoCh" presStyleLbl="alignAcc1" presStyleIdx="5" presStyleCnt="6">
        <dgm:presLayoutVars>
          <dgm:chMax val="1"/>
          <dgm:bulletEnabled val="1"/>
        </dgm:presLayoutVars>
      </dgm:prSet>
      <dgm:spPr/>
      <dgm:t>
        <a:bodyPr/>
        <a:lstStyle/>
        <a:p>
          <a:endParaRPr lang="en-GB"/>
        </a:p>
      </dgm:t>
    </dgm:pt>
    <dgm:pt modelId="{B4661960-DEE0-4180-857F-B535CC635FDF}" type="pres">
      <dgm:prSet presAssocID="{11D6D675-F2D5-49AE-94A8-D089FBE33228}" presName="rect3ParTxNoCh" presStyleLbl="alignAcc1" presStyleIdx="5" presStyleCnt="6">
        <dgm:presLayoutVars>
          <dgm:chMax val="1"/>
          <dgm:bulletEnabled val="1"/>
        </dgm:presLayoutVars>
      </dgm:prSet>
      <dgm:spPr/>
      <dgm:t>
        <a:bodyPr/>
        <a:lstStyle/>
        <a:p>
          <a:endParaRPr lang="en-GB"/>
        </a:p>
      </dgm:t>
    </dgm:pt>
    <dgm:pt modelId="{7DF245D8-D629-4D70-AF6B-726395E3F7B5}" type="pres">
      <dgm:prSet presAssocID="{C3FA35D7-513F-4991-A792-03444891ECBF}" presName="rect4ParTxNoCh" presStyleLbl="alignAcc1" presStyleIdx="5" presStyleCnt="6">
        <dgm:presLayoutVars>
          <dgm:chMax val="1"/>
          <dgm:bulletEnabled val="1"/>
        </dgm:presLayoutVars>
      </dgm:prSet>
      <dgm:spPr/>
      <dgm:t>
        <a:bodyPr/>
        <a:lstStyle/>
        <a:p>
          <a:endParaRPr lang="en-GB"/>
        </a:p>
      </dgm:t>
    </dgm:pt>
    <dgm:pt modelId="{F5C1E810-B264-4853-BE7C-32A5B8C8DE6F}" type="pres">
      <dgm:prSet presAssocID="{44B02D1C-E5DC-4FED-9C8E-6892CE8D1F5C}" presName="rect5ParTxNoCh" presStyleLbl="alignAcc1" presStyleIdx="5" presStyleCnt="6">
        <dgm:presLayoutVars>
          <dgm:chMax val="1"/>
          <dgm:bulletEnabled val="1"/>
        </dgm:presLayoutVars>
      </dgm:prSet>
      <dgm:spPr/>
      <dgm:t>
        <a:bodyPr/>
        <a:lstStyle/>
        <a:p>
          <a:endParaRPr lang="en-GB"/>
        </a:p>
      </dgm:t>
    </dgm:pt>
    <dgm:pt modelId="{C2F94E01-1ECD-4870-B027-E75052B2CF39}" type="pres">
      <dgm:prSet presAssocID="{30A8332F-A846-41CF-A50D-068938777455}" presName="rect6ParTxNoCh" presStyleLbl="alignAcc1" presStyleIdx="5" presStyleCnt="6">
        <dgm:presLayoutVars>
          <dgm:chMax val="1"/>
          <dgm:bulletEnabled val="1"/>
        </dgm:presLayoutVars>
      </dgm:prSet>
      <dgm:spPr/>
      <dgm:t>
        <a:bodyPr/>
        <a:lstStyle/>
        <a:p>
          <a:endParaRPr lang="en-GB"/>
        </a:p>
      </dgm:t>
    </dgm:pt>
  </dgm:ptLst>
  <dgm:cxnLst>
    <dgm:cxn modelId="{1FFC894D-F575-47C5-92DA-680B09546096}" srcId="{A601D189-F239-43A7-A737-E6886C4699C0}" destId="{4DFD40E8-8EA0-4B40-BC02-C640385C162B}" srcOrd="0" destOrd="0" parTransId="{298C776A-39E4-42CC-A39C-708339BC23DB}" sibTransId="{CED6C3D8-4049-446C-8643-A71C8A653E86}"/>
    <dgm:cxn modelId="{42E407A1-3A79-49D6-BC39-549C617595E7}" type="presOf" srcId="{11D6D675-F2D5-49AE-94A8-D089FBE33228}" destId="{B4661960-DEE0-4180-857F-B535CC635FDF}" srcOrd="1" destOrd="0" presId="urn:microsoft.com/office/officeart/2005/8/layout/target3"/>
    <dgm:cxn modelId="{132D1DDE-E6D3-479A-B35E-EDDC6445A21A}" type="presOf" srcId="{30A8332F-A846-41CF-A50D-068938777455}" destId="{8295CCFC-7DDD-407E-BC66-01F101B54196}" srcOrd="0" destOrd="0" presId="urn:microsoft.com/office/officeart/2005/8/layout/target3"/>
    <dgm:cxn modelId="{1D57B62A-337F-4A49-B2AB-C1DFD8B4FFAE}" type="presOf" srcId="{4DFD40E8-8EA0-4B40-BC02-C640385C162B}" destId="{86B7F04C-114A-454E-A50D-FBB06120B57C}" srcOrd="0" destOrd="0" presId="urn:microsoft.com/office/officeart/2005/8/layout/target3"/>
    <dgm:cxn modelId="{722B1525-3780-488B-A6FB-902E8A104547}" type="presOf" srcId="{4DFD40E8-8EA0-4B40-BC02-C640385C162B}" destId="{7F4BCE7E-32E7-4A2C-B5C7-1D10F2E37440}" srcOrd="1" destOrd="0" presId="urn:microsoft.com/office/officeart/2005/8/layout/target3"/>
    <dgm:cxn modelId="{138A8F5A-544E-45F6-BE4F-CF3A67C63398}" type="presOf" srcId="{44B02D1C-E5DC-4FED-9C8E-6892CE8D1F5C}" destId="{F5C1E810-B264-4853-BE7C-32A5B8C8DE6F}" srcOrd="1" destOrd="0" presId="urn:microsoft.com/office/officeart/2005/8/layout/target3"/>
    <dgm:cxn modelId="{C0C14FB1-E1E2-4EF1-874A-FC17C458F97A}" type="presOf" srcId="{11D6D675-F2D5-49AE-94A8-D089FBE33228}" destId="{B1F80ED5-4493-4FB6-82EF-0A41A1CF521D}" srcOrd="0" destOrd="0" presId="urn:microsoft.com/office/officeart/2005/8/layout/target3"/>
    <dgm:cxn modelId="{FB0AD5CE-E3EF-4EBB-8024-03088A2561EA}" type="presOf" srcId="{30A8332F-A846-41CF-A50D-068938777455}" destId="{C2F94E01-1ECD-4870-B027-E75052B2CF39}" srcOrd="1" destOrd="0" presId="urn:microsoft.com/office/officeart/2005/8/layout/target3"/>
    <dgm:cxn modelId="{731C68E7-C7FE-4653-9FA1-7363A0A655E6}" type="presOf" srcId="{C3FA35D7-513F-4991-A792-03444891ECBF}" destId="{7DF245D8-D629-4D70-AF6B-726395E3F7B5}" srcOrd="1" destOrd="0" presId="urn:microsoft.com/office/officeart/2005/8/layout/target3"/>
    <dgm:cxn modelId="{51786622-1A34-44EF-AFCC-E1C14CA30C61}" type="presOf" srcId="{C3FA35D7-513F-4991-A792-03444891ECBF}" destId="{9774BB83-227D-496F-9B4D-5757A7995B88}" srcOrd="0" destOrd="0" presId="urn:microsoft.com/office/officeart/2005/8/layout/target3"/>
    <dgm:cxn modelId="{B2D2E3D3-544B-49BC-8540-0547B9C68561}" srcId="{A601D189-F239-43A7-A737-E6886C4699C0}" destId="{11D6D675-F2D5-49AE-94A8-D089FBE33228}" srcOrd="2" destOrd="0" parTransId="{0FB930A2-D976-4CDC-AA0A-29D69D4A22B6}" sibTransId="{2BB8972D-7BCF-4763-919E-33228D23A460}"/>
    <dgm:cxn modelId="{7A70CF00-8209-4405-9C93-E30F7775DCBA}" type="presOf" srcId="{A601D189-F239-43A7-A737-E6886C4699C0}" destId="{E7CAF1DE-7731-4B2D-8B0A-149DA35F428D}" srcOrd="0" destOrd="0" presId="urn:microsoft.com/office/officeart/2005/8/layout/target3"/>
    <dgm:cxn modelId="{C3A16379-998D-4369-85DA-1696BE233684}" type="presOf" srcId="{52756841-DD3C-41A0-9DB0-13415B2D0701}" destId="{EED2E037-EE7D-474C-9C69-8C362750625B}" srcOrd="1" destOrd="0" presId="urn:microsoft.com/office/officeart/2005/8/layout/target3"/>
    <dgm:cxn modelId="{AF72CE9E-A3E2-48BE-AC92-221E0C5E333D}" srcId="{A601D189-F239-43A7-A737-E6886C4699C0}" destId="{44B02D1C-E5DC-4FED-9C8E-6892CE8D1F5C}" srcOrd="4" destOrd="0" parTransId="{E8516E11-3B3D-4F29-B961-A68B80BE34EF}" sibTransId="{718648A8-E236-47DF-A597-4C19F1956B9E}"/>
    <dgm:cxn modelId="{4A84A968-C097-4D62-84CA-6F2C3B55988C}" type="presOf" srcId="{44B02D1C-E5DC-4FED-9C8E-6892CE8D1F5C}" destId="{6D1105F5-17D0-4AFD-A772-F173AC254589}" srcOrd="0" destOrd="0" presId="urn:microsoft.com/office/officeart/2005/8/layout/target3"/>
    <dgm:cxn modelId="{B99559B8-FD05-427D-BEDD-1001BA08DFC3}" srcId="{A601D189-F239-43A7-A737-E6886C4699C0}" destId="{C3FA35D7-513F-4991-A792-03444891ECBF}" srcOrd="3" destOrd="0" parTransId="{EF7E5753-025E-4355-BA5D-9690AE6D243B}" sibTransId="{6C6B3661-0657-48CB-A48E-B2BB372B3016}"/>
    <dgm:cxn modelId="{AA74F8D2-676D-42CB-9924-02E66E26F74C}" type="presOf" srcId="{52756841-DD3C-41A0-9DB0-13415B2D0701}" destId="{13F83CF1-E570-4752-879E-27E6ABC2A660}" srcOrd="0" destOrd="0" presId="urn:microsoft.com/office/officeart/2005/8/layout/target3"/>
    <dgm:cxn modelId="{7530E881-C608-473A-986A-2F0484EDC96E}" srcId="{A601D189-F239-43A7-A737-E6886C4699C0}" destId="{30A8332F-A846-41CF-A50D-068938777455}" srcOrd="5" destOrd="0" parTransId="{C2BAAA46-09D0-4F52-8020-926DF91E16AD}" sibTransId="{B43F89A0-C766-4651-84F6-8A38FFDE6FA8}"/>
    <dgm:cxn modelId="{34C48B01-B2F6-4E14-8735-0D28AADE8257}" srcId="{A601D189-F239-43A7-A737-E6886C4699C0}" destId="{52756841-DD3C-41A0-9DB0-13415B2D0701}" srcOrd="1" destOrd="0" parTransId="{4B04A919-5582-476C-9A3A-1749C1513E0E}" sibTransId="{71D9A90B-48AB-4D00-B0F7-E80849069BC6}"/>
    <dgm:cxn modelId="{13252AFE-A065-446B-A023-7452F952D4DD}" type="presParOf" srcId="{E7CAF1DE-7731-4B2D-8B0A-149DA35F428D}" destId="{E5C57457-C253-43AB-9764-2D89C6AD1CD4}" srcOrd="0" destOrd="0" presId="urn:microsoft.com/office/officeart/2005/8/layout/target3"/>
    <dgm:cxn modelId="{A0CFEEEF-9D79-4375-863A-4DC48125A6DE}" type="presParOf" srcId="{E7CAF1DE-7731-4B2D-8B0A-149DA35F428D}" destId="{15517EFE-2F11-4EC7-AA53-EE01F9EBB426}" srcOrd="1" destOrd="0" presId="urn:microsoft.com/office/officeart/2005/8/layout/target3"/>
    <dgm:cxn modelId="{902432BE-1A52-4C51-B676-A6797FB83860}" type="presParOf" srcId="{E7CAF1DE-7731-4B2D-8B0A-149DA35F428D}" destId="{86B7F04C-114A-454E-A50D-FBB06120B57C}" srcOrd="2" destOrd="0" presId="urn:microsoft.com/office/officeart/2005/8/layout/target3"/>
    <dgm:cxn modelId="{05248DE0-D0AE-4B23-A178-F6B772C4A0EB}" type="presParOf" srcId="{E7CAF1DE-7731-4B2D-8B0A-149DA35F428D}" destId="{D42BE2DB-3EDA-4E4D-9495-7E8FBDB5BECC}" srcOrd="3" destOrd="0" presId="urn:microsoft.com/office/officeart/2005/8/layout/target3"/>
    <dgm:cxn modelId="{57A81EFE-6B66-4A89-9711-E8E3D161BD2B}" type="presParOf" srcId="{E7CAF1DE-7731-4B2D-8B0A-149DA35F428D}" destId="{E9CE4F6D-9E0E-4FD6-89AD-5088603CB0C2}" srcOrd="4" destOrd="0" presId="urn:microsoft.com/office/officeart/2005/8/layout/target3"/>
    <dgm:cxn modelId="{14E96C2D-58BE-4EED-9E8F-24206DB7DA6A}" type="presParOf" srcId="{E7CAF1DE-7731-4B2D-8B0A-149DA35F428D}" destId="{13F83CF1-E570-4752-879E-27E6ABC2A660}" srcOrd="5" destOrd="0" presId="urn:microsoft.com/office/officeart/2005/8/layout/target3"/>
    <dgm:cxn modelId="{87C670E7-80EA-468D-8CB3-EE0F600171FB}" type="presParOf" srcId="{E7CAF1DE-7731-4B2D-8B0A-149DA35F428D}" destId="{D1022A18-605F-4E09-9B86-07177A212342}" srcOrd="6" destOrd="0" presId="urn:microsoft.com/office/officeart/2005/8/layout/target3"/>
    <dgm:cxn modelId="{5EEAFCB1-8E0D-49A4-9B49-E55E48D4F7D5}" type="presParOf" srcId="{E7CAF1DE-7731-4B2D-8B0A-149DA35F428D}" destId="{42E515E7-8A8F-4598-9758-7A891A3B6D9D}" srcOrd="7" destOrd="0" presId="urn:microsoft.com/office/officeart/2005/8/layout/target3"/>
    <dgm:cxn modelId="{674FAF94-6DD7-49E0-A5B7-C76C8A76F626}" type="presParOf" srcId="{E7CAF1DE-7731-4B2D-8B0A-149DA35F428D}" destId="{B1F80ED5-4493-4FB6-82EF-0A41A1CF521D}" srcOrd="8" destOrd="0" presId="urn:microsoft.com/office/officeart/2005/8/layout/target3"/>
    <dgm:cxn modelId="{048D37E8-A2BC-4786-8CEB-2B8D0D3C48C3}" type="presParOf" srcId="{E7CAF1DE-7731-4B2D-8B0A-149DA35F428D}" destId="{69AC45FF-A997-4433-A11F-28C1141E60E7}" srcOrd="9" destOrd="0" presId="urn:microsoft.com/office/officeart/2005/8/layout/target3"/>
    <dgm:cxn modelId="{2F267A6B-BB6F-4324-8CE8-9509523E15EE}" type="presParOf" srcId="{E7CAF1DE-7731-4B2D-8B0A-149DA35F428D}" destId="{55BCBDE7-56A5-4303-94DD-63B1ABE85C95}" srcOrd="10" destOrd="0" presId="urn:microsoft.com/office/officeart/2005/8/layout/target3"/>
    <dgm:cxn modelId="{D479C534-850D-458B-A402-D253C3CF069B}" type="presParOf" srcId="{E7CAF1DE-7731-4B2D-8B0A-149DA35F428D}" destId="{9774BB83-227D-496F-9B4D-5757A7995B88}" srcOrd="11" destOrd="0" presId="urn:microsoft.com/office/officeart/2005/8/layout/target3"/>
    <dgm:cxn modelId="{EEDBB97A-02AB-475B-B074-601B8C141033}" type="presParOf" srcId="{E7CAF1DE-7731-4B2D-8B0A-149DA35F428D}" destId="{C5A87EC9-5B84-4A4A-A86E-7F3F1B521EB5}" srcOrd="12" destOrd="0" presId="urn:microsoft.com/office/officeart/2005/8/layout/target3"/>
    <dgm:cxn modelId="{F6D38C9E-31F2-42C2-A2E5-737268108471}" type="presParOf" srcId="{E7CAF1DE-7731-4B2D-8B0A-149DA35F428D}" destId="{A3241A34-CC99-491C-8A43-F14E847D3156}" srcOrd="13" destOrd="0" presId="urn:microsoft.com/office/officeart/2005/8/layout/target3"/>
    <dgm:cxn modelId="{F2B32802-00FC-48D4-9CA4-621773C9EB14}" type="presParOf" srcId="{E7CAF1DE-7731-4B2D-8B0A-149DA35F428D}" destId="{6D1105F5-17D0-4AFD-A772-F173AC254589}" srcOrd="14" destOrd="0" presId="urn:microsoft.com/office/officeart/2005/8/layout/target3"/>
    <dgm:cxn modelId="{941B9646-D41A-41F8-A076-C2736300D73A}" type="presParOf" srcId="{E7CAF1DE-7731-4B2D-8B0A-149DA35F428D}" destId="{4ABBB33A-350C-4745-932B-433DE741ADCA}" srcOrd="15" destOrd="0" presId="urn:microsoft.com/office/officeart/2005/8/layout/target3"/>
    <dgm:cxn modelId="{C494CDE5-F336-4867-BFFB-6D6C7CA38F21}" type="presParOf" srcId="{E7CAF1DE-7731-4B2D-8B0A-149DA35F428D}" destId="{B445F56B-CD32-4A6F-B477-D06EC4423987}" srcOrd="16" destOrd="0" presId="urn:microsoft.com/office/officeart/2005/8/layout/target3"/>
    <dgm:cxn modelId="{B5BA3F25-085E-4D6E-954E-F28E26C880CE}" type="presParOf" srcId="{E7CAF1DE-7731-4B2D-8B0A-149DA35F428D}" destId="{8295CCFC-7DDD-407E-BC66-01F101B54196}" srcOrd="17" destOrd="0" presId="urn:microsoft.com/office/officeart/2005/8/layout/target3"/>
    <dgm:cxn modelId="{1446323C-E355-4058-AF00-D5861A0D797F}" type="presParOf" srcId="{E7CAF1DE-7731-4B2D-8B0A-149DA35F428D}" destId="{7F4BCE7E-32E7-4A2C-B5C7-1D10F2E37440}" srcOrd="18" destOrd="0" presId="urn:microsoft.com/office/officeart/2005/8/layout/target3"/>
    <dgm:cxn modelId="{730BCED0-CB04-46D8-8AE9-4EE71ED54127}" type="presParOf" srcId="{E7CAF1DE-7731-4B2D-8B0A-149DA35F428D}" destId="{EED2E037-EE7D-474C-9C69-8C362750625B}" srcOrd="19" destOrd="0" presId="urn:microsoft.com/office/officeart/2005/8/layout/target3"/>
    <dgm:cxn modelId="{C09ED666-9EA4-4869-8B3E-101E005F8C70}" type="presParOf" srcId="{E7CAF1DE-7731-4B2D-8B0A-149DA35F428D}" destId="{B4661960-DEE0-4180-857F-B535CC635FDF}" srcOrd="20" destOrd="0" presId="urn:microsoft.com/office/officeart/2005/8/layout/target3"/>
    <dgm:cxn modelId="{BE4360DF-5548-474F-B937-8E05A2F81F8E}" type="presParOf" srcId="{E7CAF1DE-7731-4B2D-8B0A-149DA35F428D}" destId="{7DF245D8-D629-4D70-AF6B-726395E3F7B5}" srcOrd="21" destOrd="0" presId="urn:microsoft.com/office/officeart/2005/8/layout/target3"/>
    <dgm:cxn modelId="{05DC2CC7-7CA5-4F6A-856D-32B0E6013859}" type="presParOf" srcId="{E7CAF1DE-7731-4B2D-8B0A-149DA35F428D}" destId="{F5C1E810-B264-4853-BE7C-32A5B8C8DE6F}" srcOrd="22" destOrd="0" presId="urn:microsoft.com/office/officeart/2005/8/layout/target3"/>
    <dgm:cxn modelId="{949BA84F-C229-4F33-B0C2-0F2EF3226C2D}" type="presParOf" srcId="{E7CAF1DE-7731-4B2D-8B0A-149DA35F428D}" destId="{C2F94E01-1ECD-4870-B027-E75052B2CF39}"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F8AE7-D951-4800-8F87-9F15A74EB4C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4C3F0BB4-DB7B-4332-ADEC-F8E16991A076}">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t>AIR POLLUTION</a:t>
          </a:r>
          <a:endParaRPr lang="en-US" dirty="0"/>
        </a:p>
      </dgm:t>
    </dgm:pt>
    <dgm:pt modelId="{6F795417-A80E-49EA-80B8-44A39731208A}" type="parTrans" cxnId="{9892EFD9-D03A-4B0A-8871-95D6943D52C0}">
      <dgm:prSet/>
      <dgm:spPr/>
      <dgm:t>
        <a:bodyPr/>
        <a:lstStyle/>
        <a:p>
          <a:endParaRPr lang="en-US"/>
        </a:p>
      </dgm:t>
    </dgm:pt>
    <dgm:pt modelId="{12C8BA66-89B1-4669-BC50-FCF4590DFE07}" type="sibTrans" cxnId="{9892EFD9-D03A-4B0A-8871-95D6943D52C0}">
      <dgm:prSet/>
      <dgm:spPr/>
      <dgm:t>
        <a:bodyPr/>
        <a:lstStyle/>
        <a:p>
          <a:endParaRPr lang="en-US"/>
        </a:p>
      </dgm:t>
    </dgm:pt>
    <dgm:pt modelId="{19BFD8AC-57CF-4F04-8593-368F980E9919}">
      <dgm:prSet phldrT="[Text]"/>
      <dgm:spPr/>
      <dgm:t>
        <a:bodyPr/>
        <a:lstStyle/>
        <a:p>
          <a:r>
            <a:rPr lang="en-US" dirty="0" smtClean="0"/>
            <a:t>WATER POLLUTION</a:t>
          </a:r>
          <a:endParaRPr lang="en-US" dirty="0"/>
        </a:p>
      </dgm:t>
    </dgm:pt>
    <dgm:pt modelId="{F1A2B706-C031-4064-BA7F-E8541411F912}" type="parTrans" cxnId="{76172895-F6CE-4047-9BB3-B9D7B8869F19}">
      <dgm:prSet/>
      <dgm:spPr/>
      <dgm:t>
        <a:bodyPr/>
        <a:lstStyle/>
        <a:p>
          <a:endParaRPr lang="en-US"/>
        </a:p>
      </dgm:t>
    </dgm:pt>
    <dgm:pt modelId="{2E87917D-0ACD-436A-ACF8-6199C9EAAD9D}" type="sibTrans" cxnId="{76172895-F6CE-4047-9BB3-B9D7B8869F19}">
      <dgm:prSet/>
      <dgm:spPr/>
      <dgm:t>
        <a:bodyPr/>
        <a:lstStyle/>
        <a:p>
          <a:endParaRPr lang="en-US"/>
        </a:p>
      </dgm:t>
    </dgm:pt>
    <dgm:pt modelId="{A3D1BABE-6903-4B45-B5A7-2767686D51D5}">
      <dgm:prSet phldrT="[Text]"/>
      <dgm:spPr>
        <a:solidFill>
          <a:srgbClr val="FFC000"/>
        </a:solidFill>
      </dgm:spPr>
      <dgm:t>
        <a:bodyPr/>
        <a:lstStyle/>
        <a:p>
          <a:r>
            <a:rPr lang="en-US" dirty="0" smtClean="0"/>
            <a:t>LAND POLLUTION</a:t>
          </a:r>
          <a:endParaRPr lang="en-US" dirty="0"/>
        </a:p>
      </dgm:t>
    </dgm:pt>
    <dgm:pt modelId="{4081744D-8CC7-4394-A775-66F7737BF587}" type="parTrans" cxnId="{85F05E02-3060-4A30-85E3-A6B369FFD720}">
      <dgm:prSet/>
      <dgm:spPr/>
      <dgm:t>
        <a:bodyPr/>
        <a:lstStyle/>
        <a:p>
          <a:endParaRPr lang="en-US"/>
        </a:p>
      </dgm:t>
    </dgm:pt>
    <dgm:pt modelId="{12A03636-3A30-4523-A381-2E2333CCF6CC}" type="sibTrans" cxnId="{85F05E02-3060-4A30-85E3-A6B369FFD720}">
      <dgm:prSet/>
      <dgm:spPr/>
      <dgm:t>
        <a:bodyPr/>
        <a:lstStyle/>
        <a:p>
          <a:endParaRPr lang="en-US"/>
        </a:p>
      </dgm:t>
    </dgm:pt>
    <dgm:pt modelId="{E8CA4E54-C03B-44B7-BAF9-E30C9A5F5E61}">
      <dgm:prSet phldrT="[Text]"/>
      <dgm:spPr/>
      <dgm:t>
        <a:bodyPr/>
        <a:lstStyle/>
        <a:p>
          <a:r>
            <a:rPr lang="en-US" dirty="0" smtClean="0"/>
            <a:t>NOISE POLLUTION</a:t>
          </a:r>
          <a:endParaRPr lang="en-US" dirty="0"/>
        </a:p>
      </dgm:t>
    </dgm:pt>
    <dgm:pt modelId="{CAF87BF4-0DB7-48A1-AA08-144988117D57}" type="parTrans" cxnId="{6C099A7D-180C-4433-B1B1-A1E6A5844533}">
      <dgm:prSet/>
      <dgm:spPr/>
      <dgm:t>
        <a:bodyPr/>
        <a:lstStyle/>
        <a:p>
          <a:endParaRPr lang="en-US"/>
        </a:p>
      </dgm:t>
    </dgm:pt>
    <dgm:pt modelId="{3F7E6746-CFA8-4F1D-ACE5-8CAE85BC25B2}" type="sibTrans" cxnId="{6C099A7D-180C-4433-B1B1-A1E6A5844533}">
      <dgm:prSet/>
      <dgm:spPr/>
      <dgm:t>
        <a:bodyPr/>
        <a:lstStyle/>
        <a:p>
          <a:endParaRPr lang="en-US"/>
        </a:p>
      </dgm:t>
    </dgm:pt>
    <dgm:pt modelId="{FA378635-9157-4D53-A1B9-B206B672A0AF}" type="pres">
      <dgm:prSet presAssocID="{A10F8AE7-D951-4800-8F87-9F15A74EB4CB}" presName="Name0" presStyleCnt="0">
        <dgm:presLayoutVars>
          <dgm:chMax/>
          <dgm:chPref/>
          <dgm:dir/>
        </dgm:presLayoutVars>
      </dgm:prSet>
      <dgm:spPr/>
      <dgm:t>
        <a:bodyPr/>
        <a:lstStyle/>
        <a:p>
          <a:endParaRPr lang="en-US"/>
        </a:p>
      </dgm:t>
    </dgm:pt>
    <dgm:pt modelId="{AE89D833-49D2-4F23-89D6-C4DD9A6C2F05}" type="pres">
      <dgm:prSet presAssocID="{4C3F0BB4-DB7B-4332-ADEC-F8E16991A076}" presName="parenttextcomposite" presStyleCnt="0"/>
      <dgm:spPr/>
    </dgm:pt>
    <dgm:pt modelId="{65829C8C-C242-442D-85D4-BA3D30F8B9CC}" type="pres">
      <dgm:prSet presAssocID="{4C3F0BB4-DB7B-4332-ADEC-F8E16991A076}" presName="parenttext" presStyleLbl="revTx" presStyleIdx="0" presStyleCnt="2">
        <dgm:presLayoutVars>
          <dgm:chMax/>
          <dgm:chPref val="2"/>
          <dgm:bulletEnabled val="1"/>
        </dgm:presLayoutVars>
      </dgm:prSet>
      <dgm:spPr/>
      <dgm:t>
        <a:bodyPr/>
        <a:lstStyle/>
        <a:p>
          <a:endParaRPr lang="en-US"/>
        </a:p>
      </dgm:t>
    </dgm:pt>
    <dgm:pt modelId="{5A190996-AA36-4EBA-B859-43DB300A30A0}" type="pres">
      <dgm:prSet presAssocID="{4C3F0BB4-DB7B-4332-ADEC-F8E16991A076}" presName="composite" presStyleCnt="0"/>
      <dgm:spPr/>
    </dgm:pt>
    <dgm:pt modelId="{8917B6E1-3F63-4913-B233-2411ED9CAD66}" type="pres">
      <dgm:prSet presAssocID="{4C3F0BB4-DB7B-4332-ADEC-F8E16991A076}" presName="chevron1" presStyleLbl="alignNode1" presStyleIdx="0" presStyleCnt="14"/>
      <dgm:spPr/>
    </dgm:pt>
    <dgm:pt modelId="{D986CB23-37B4-42D4-B316-E3AD905203C1}" type="pres">
      <dgm:prSet presAssocID="{4C3F0BB4-DB7B-4332-ADEC-F8E16991A076}" presName="chevron2" presStyleLbl="alignNode1" presStyleIdx="1" presStyleCnt="14"/>
      <dgm:spPr/>
    </dgm:pt>
    <dgm:pt modelId="{FCE54F35-B658-44E3-AC66-86034CF13E25}" type="pres">
      <dgm:prSet presAssocID="{4C3F0BB4-DB7B-4332-ADEC-F8E16991A076}" presName="chevron3" presStyleLbl="alignNode1" presStyleIdx="2" presStyleCnt="14"/>
      <dgm:spPr/>
    </dgm:pt>
    <dgm:pt modelId="{668AAE3E-DE8B-4DF4-8FFD-16142F50039D}" type="pres">
      <dgm:prSet presAssocID="{4C3F0BB4-DB7B-4332-ADEC-F8E16991A076}" presName="chevron4" presStyleLbl="alignNode1" presStyleIdx="3" presStyleCnt="14"/>
      <dgm:spPr/>
    </dgm:pt>
    <dgm:pt modelId="{77D9FD58-8428-4F25-878C-BA39BF9A43BA}" type="pres">
      <dgm:prSet presAssocID="{4C3F0BB4-DB7B-4332-ADEC-F8E16991A076}" presName="chevron5" presStyleLbl="alignNode1" presStyleIdx="4" presStyleCnt="14"/>
      <dgm:spPr/>
    </dgm:pt>
    <dgm:pt modelId="{056F7960-BDA7-40D5-A6A7-62885CD0D96E}" type="pres">
      <dgm:prSet presAssocID="{4C3F0BB4-DB7B-4332-ADEC-F8E16991A076}" presName="chevron6" presStyleLbl="alignNode1" presStyleIdx="5" presStyleCnt="14"/>
      <dgm:spPr/>
    </dgm:pt>
    <dgm:pt modelId="{7C54767A-04E8-447F-B247-B060D52A64FA}" type="pres">
      <dgm:prSet presAssocID="{4C3F0BB4-DB7B-4332-ADEC-F8E16991A076}" presName="chevron7" presStyleLbl="alignNode1" presStyleIdx="6" presStyleCnt="14"/>
      <dgm:spPr/>
    </dgm:pt>
    <dgm:pt modelId="{FFEE82C6-6973-41DF-8322-9E7E996A4B59}" type="pres">
      <dgm:prSet presAssocID="{4C3F0BB4-DB7B-4332-ADEC-F8E16991A076}" presName="childtext" presStyleLbl="solidFgAcc1" presStyleIdx="0" presStyleCnt="2">
        <dgm:presLayoutVars>
          <dgm:chMax/>
          <dgm:chPref val="0"/>
          <dgm:bulletEnabled val="1"/>
        </dgm:presLayoutVars>
      </dgm:prSet>
      <dgm:spPr/>
      <dgm:t>
        <a:bodyPr/>
        <a:lstStyle/>
        <a:p>
          <a:endParaRPr lang="en-US"/>
        </a:p>
      </dgm:t>
    </dgm:pt>
    <dgm:pt modelId="{B223DE9A-C4E1-4E86-A4B3-C45F3818E4A7}" type="pres">
      <dgm:prSet presAssocID="{12C8BA66-89B1-4669-BC50-FCF4590DFE07}" presName="sibTrans" presStyleCnt="0"/>
      <dgm:spPr/>
    </dgm:pt>
    <dgm:pt modelId="{43A4C80D-0939-4FA3-8750-73E7A7BEDE3A}" type="pres">
      <dgm:prSet presAssocID="{A3D1BABE-6903-4B45-B5A7-2767686D51D5}" presName="parenttextcomposite" presStyleCnt="0"/>
      <dgm:spPr/>
    </dgm:pt>
    <dgm:pt modelId="{CB4B32C7-6A3E-4B7C-A62F-8893E87F034B}" type="pres">
      <dgm:prSet presAssocID="{A3D1BABE-6903-4B45-B5A7-2767686D51D5}" presName="parenttext" presStyleLbl="revTx" presStyleIdx="1" presStyleCnt="2">
        <dgm:presLayoutVars>
          <dgm:chMax/>
          <dgm:chPref val="2"/>
          <dgm:bulletEnabled val="1"/>
        </dgm:presLayoutVars>
      </dgm:prSet>
      <dgm:spPr/>
      <dgm:t>
        <a:bodyPr/>
        <a:lstStyle/>
        <a:p>
          <a:endParaRPr lang="en-US"/>
        </a:p>
      </dgm:t>
    </dgm:pt>
    <dgm:pt modelId="{7541A4B3-A1B8-417B-A9B1-5EDE505DC9A9}" type="pres">
      <dgm:prSet presAssocID="{A3D1BABE-6903-4B45-B5A7-2767686D51D5}" presName="composite" presStyleCnt="0"/>
      <dgm:spPr/>
    </dgm:pt>
    <dgm:pt modelId="{C0E49DD2-784C-4EED-B927-8B2A21ECC06A}" type="pres">
      <dgm:prSet presAssocID="{A3D1BABE-6903-4B45-B5A7-2767686D51D5}" presName="chevron1" presStyleLbl="alignNode1" presStyleIdx="7" presStyleCnt="14"/>
      <dgm:spPr/>
    </dgm:pt>
    <dgm:pt modelId="{7F299112-6236-4CE4-9846-79FAEA2FD83D}" type="pres">
      <dgm:prSet presAssocID="{A3D1BABE-6903-4B45-B5A7-2767686D51D5}" presName="chevron2" presStyleLbl="alignNode1" presStyleIdx="8" presStyleCnt="14"/>
      <dgm:spPr/>
    </dgm:pt>
    <dgm:pt modelId="{0D973BF6-10D9-4828-98EF-D59973E8FB74}" type="pres">
      <dgm:prSet presAssocID="{A3D1BABE-6903-4B45-B5A7-2767686D51D5}" presName="chevron3" presStyleLbl="alignNode1" presStyleIdx="9" presStyleCnt="14"/>
      <dgm:spPr/>
    </dgm:pt>
    <dgm:pt modelId="{2C293AC3-3EEC-4116-8B38-E8B024BE9A6C}" type="pres">
      <dgm:prSet presAssocID="{A3D1BABE-6903-4B45-B5A7-2767686D51D5}" presName="chevron4" presStyleLbl="alignNode1" presStyleIdx="10" presStyleCnt="14"/>
      <dgm:spPr/>
    </dgm:pt>
    <dgm:pt modelId="{000271C8-E1AC-49C0-91F7-AA9DD921BD49}" type="pres">
      <dgm:prSet presAssocID="{A3D1BABE-6903-4B45-B5A7-2767686D51D5}" presName="chevron5" presStyleLbl="alignNode1" presStyleIdx="11" presStyleCnt="14"/>
      <dgm:spPr/>
    </dgm:pt>
    <dgm:pt modelId="{4F0B63E7-C9D6-4FD0-A5EC-8A0F6C959343}" type="pres">
      <dgm:prSet presAssocID="{A3D1BABE-6903-4B45-B5A7-2767686D51D5}" presName="chevron6" presStyleLbl="alignNode1" presStyleIdx="12" presStyleCnt="14"/>
      <dgm:spPr/>
    </dgm:pt>
    <dgm:pt modelId="{06C04E48-2B9A-413B-A815-019AE568A1AB}" type="pres">
      <dgm:prSet presAssocID="{A3D1BABE-6903-4B45-B5A7-2767686D51D5}" presName="chevron7" presStyleLbl="alignNode1" presStyleIdx="13" presStyleCnt="14"/>
      <dgm:spPr/>
    </dgm:pt>
    <dgm:pt modelId="{22FB9ED8-61D1-4072-8C1F-E3B9A1BFBBF5}" type="pres">
      <dgm:prSet presAssocID="{A3D1BABE-6903-4B45-B5A7-2767686D51D5}" presName="childtext" presStyleLbl="solidFgAcc1" presStyleIdx="1" presStyleCnt="2">
        <dgm:presLayoutVars>
          <dgm:chMax/>
          <dgm:chPref val="0"/>
          <dgm:bulletEnabled val="1"/>
        </dgm:presLayoutVars>
      </dgm:prSet>
      <dgm:spPr/>
      <dgm:t>
        <a:bodyPr/>
        <a:lstStyle/>
        <a:p>
          <a:endParaRPr lang="en-US"/>
        </a:p>
      </dgm:t>
    </dgm:pt>
  </dgm:ptLst>
  <dgm:cxnLst>
    <dgm:cxn modelId="{9892EFD9-D03A-4B0A-8871-95D6943D52C0}" srcId="{A10F8AE7-D951-4800-8F87-9F15A74EB4CB}" destId="{4C3F0BB4-DB7B-4332-ADEC-F8E16991A076}" srcOrd="0" destOrd="0" parTransId="{6F795417-A80E-49EA-80B8-44A39731208A}" sibTransId="{12C8BA66-89B1-4669-BC50-FCF4590DFE07}"/>
    <dgm:cxn modelId="{F28F4501-033F-4BC2-B5EA-46A399FE016F}" type="presOf" srcId="{A3D1BABE-6903-4B45-B5A7-2767686D51D5}" destId="{CB4B32C7-6A3E-4B7C-A62F-8893E87F034B}" srcOrd="0" destOrd="0" presId="urn:microsoft.com/office/officeart/2008/layout/VerticalAccentList"/>
    <dgm:cxn modelId="{B9B88A08-9D21-4548-900B-ABA123060000}" type="presOf" srcId="{4C3F0BB4-DB7B-4332-ADEC-F8E16991A076}" destId="{65829C8C-C242-442D-85D4-BA3D30F8B9CC}" srcOrd="0" destOrd="0" presId="urn:microsoft.com/office/officeart/2008/layout/VerticalAccentList"/>
    <dgm:cxn modelId="{6C099A7D-180C-4433-B1B1-A1E6A5844533}" srcId="{A3D1BABE-6903-4B45-B5A7-2767686D51D5}" destId="{E8CA4E54-C03B-44B7-BAF9-E30C9A5F5E61}" srcOrd="0" destOrd="0" parTransId="{CAF87BF4-0DB7-48A1-AA08-144988117D57}" sibTransId="{3F7E6746-CFA8-4F1D-ACE5-8CAE85BC25B2}"/>
    <dgm:cxn modelId="{C399820D-9873-4E20-B73A-1498956BA344}" type="presOf" srcId="{19BFD8AC-57CF-4F04-8593-368F980E9919}" destId="{FFEE82C6-6973-41DF-8322-9E7E996A4B59}" srcOrd="0" destOrd="0" presId="urn:microsoft.com/office/officeart/2008/layout/VerticalAccentList"/>
    <dgm:cxn modelId="{76172895-F6CE-4047-9BB3-B9D7B8869F19}" srcId="{4C3F0BB4-DB7B-4332-ADEC-F8E16991A076}" destId="{19BFD8AC-57CF-4F04-8593-368F980E9919}" srcOrd="0" destOrd="0" parTransId="{F1A2B706-C031-4064-BA7F-E8541411F912}" sibTransId="{2E87917D-0ACD-436A-ACF8-6199C9EAAD9D}"/>
    <dgm:cxn modelId="{85F05E02-3060-4A30-85E3-A6B369FFD720}" srcId="{A10F8AE7-D951-4800-8F87-9F15A74EB4CB}" destId="{A3D1BABE-6903-4B45-B5A7-2767686D51D5}" srcOrd="1" destOrd="0" parTransId="{4081744D-8CC7-4394-A775-66F7737BF587}" sibTransId="{12A03636-3A30-4523-A381-2E2333CCF6CC}"/>
    <dgm:cxn modelId="{5DDE2856-8313-4F3A-B30B-B5AE836EDD0C}" type="presOf" srcId="{E8CA4E54-C03B-44B7-BAF9-E30C9A5F5E61}" destId="{22FB9ED8-61D1-4072-8C1F-E3B9A1BFBBF5}" srcOrd="0" destOrd="0" presId="urn:microsoft.com/office/officeart/2008/layout/VerticalAccentList"/>
    <dgm:cxn modelId="{9E225425-7162-4E3D-8AF9-8F16594D4A87}" type="presOf" srcId="{A10F8AE7-D951-4800-8F87-9F15A74EB4CB}" destId="{FA378635-9157-4D53-A1B9-B206B672A0AF}" srcOrd="0" destOrd="0" presId="urn:microsoft.com/office/officeart/2008/layout/VerticalAccentList"/>
    <dgm:cxn modelId="{B0E01038-6B79-42D7-8C0B-71E980590990}" type="presParOf" srcId="{FA378635-9157-4D53-A1B9-B206B672A0AF}" destId="{AE89D833-49D2-4F23-89D6-C4DD9A6C2F05}" srcOrd="0" destOrd="0" presId="urn:microsoft.com/office/officeart/2008/layout/VerticalAccentList"/>
    <dgm:cxn modelId="{B14A8647-455D-4F28-BD7E-37AB8732618F}" type="presParOf" srcId="{AE89D833-49D2-4F23-89D6-C4DD9A6C2F05}" destId="{65829C8C-C242-442D-85D4-BA3D30F8B9CC}" srcOrd="0" destOrd="0" presId="urn:microsoft.com/office/officeart/2008/layout/VerticalAccentList"/>
    <dgm:cxn modelId="{168F7981-3D13-42CC-B6A4-3C91BDC36879}" type="presParOf" srcId="{FA378635-9157-4D53-A1B9-B206B672A0AF}" destId="{5A190996-AA36-4EBA-B859-43DB300A30A0}" srcOrd="1" destOrd="0" presId="urn:microsoft.com/office/officeart/2008/layout/VerticalAccentList"/>
    <dgm:cxn modelId="{FEBCD384-233D-47E5-BECE-1DD207301974}" type="presParOf" srcId="{5A190996-AA36-4EBA-B859-43DB300A30A0}" destId="{8917B6E1-3F63-4913-B233-2411ED9CAD66}" srcOrd="0" destOrd="0" presId="urn:microsoft.com/office/officeart/2008/layout/VerticalAccentList"/>
    <dgm:cxn modelId="{0402721F-C057-475D-8913-A886E1D65FD6}" type="presParOf" srcId="{5A190996-AA36-4EBA-B859-43DB300A30A0}" destId="{D986CB23-37B4-42D4-B316-E3AD905203C1}" srcOrd="1" destOrd="0" presId="urn:microsoft.com/office/officeart/2008/layout/VerticalAccentList"/>
    <dgm:cxn modelId="{799F5F37-B66E-4A63-B816-FCF50842DA14}" type="presParOf" srcId="{5A190996-AA36-4EBA-B859-43DB300A30A0}" destId="{FCE54F35-B658-44E3-AC66-86034CF13E25}" srcOrd="2" destOrd="0" presId="urn:microsoft.com/office/officeart/2008/layout/VerticalAccentList"/>
    <dgm:cxn modelId="{955BDEB4-E69F-461C-9BDC-44BCB6D253CC}" type="presParOf" srcId="{5A190996-AA36-4EBA-B859-43DB300A30A0}" destId="{668AAE3E-DE8B-4DF4-8FFD-16142F50039D}" srcOrd="3" destOrd="0" presId="urn:microsoft.com/office/officeart/2008/layout/VerticalAccentList"/>
    <dgm:cxn modelId="{B694F22E-4229-431A-ACDE-D7B99CE873D8}" type="presParOf" srcId="{5A190996-AA36-4EBA-B859-43DB300A30A0}" destId="{77D9FD58-8428-4F25-878C-BA39BF9A43BA}" srcOrd="4" destOrd="0" presId="urn:microsoft.com/office/officeart/2008/layout/VerticalAccentList"/>
    <dgm:cxn modelId="{F1CD832B-A877-4EF6-BF57-7C38312891F2}" type="presParOf" srcId="{5A190996-AA36-4EBA-B859-43DB300A30A0}" destId="{056F7960-BDA7-40D5-A6A7-62885CD0D96E}" srcOrd="5" destOrd="0" presId="urn:microsoft.com/office/officeart/2008/layout/VerticalAccentList"/>
    <dgm:cxn modelId="{9861B451-63AA-4E13-9EEE-9FE8312B0BBC}" type="presParOf" srcId="{5A190996-AA36-4EBA-B859-43DB300A30A0}" destId="{7C54767A-04E8-447F-B247-B060D52A64FA}" srcOrd="6" destOrd="0" presId="urn:microsoft.com/office/officeart/2008/layout/VerticalAccentList"/>
    <dgm:cxn modelId="{58FFBAB0-4E23-45C8-9672-E68E57A57E18}" type="presParOf" srcId="{5A190996-AA36-4EBA-B859-43DB300A30A0}" destId="{FFEE82C6-6973-41DF-8322-9E7E996A4B59}" srcOrd="7" destOrd="0" presId="urn:microsoft.com/office/officeart/2008/layout/VerticalAccentList"/>
    <dgm:cxn modelId="{CA7C1E71-EF0E-4E88-BD0B-65533EFA01AB}" type="presParOf" srcId="{FA378635-9157-4D53-A1B9-B206B672A0AF}" destId="{B223DE9A-C4E1-4E86-A4B3-C45F3818E4A7}" srcOrd="2" destOrd="0" presId="urn:microsoft.com/office/officeart/2008/layout/VerticalAccentList"/>
    <dgm:cxn modelId="{EEE36AB3-D007-4B5F-AFBF-99B2838A2574}" type="presParOf" srcId="{FA378635-9157-4D53-A1B9-B206B672A0AF}" destId="{43A4C80D-0939-4FA3-8750-73E7A7BEDE3A}" srcOrd="3" destOrd="0" presId="urn:microsoft.com/office/officeart/2008/layout/VerticalAccentList"/>
    <dgm:cxn modelId="{98728F3C-2697-4DFB-80B7-EAF121515EEA}" type="presParOf" srcId="{43A4C80D-0939-4FA3-8750-73E7A7BEDE3A}" destId="{CB4B32C7-6A3E-4B7C-A62F-8893E87F034B}" srcOrd="0" destOrd="0" presId="urn:microsoft.com/office/officeart/2008/layout/VerticalAccentList"/>
    <dgm:cxn modelId="{18BEE7DD-9750-4FE6-BC1C-B58498776637}" type="presParOf" srcId="{FA378635-9157-4D53-A1B9-B206B672A0AF}" destId="{7541A4B3-A1B8-417B-A9B1-5EDE505DC9A9}" srcOrd="4" destOrd="0" presId="urn:microsoft.com/office/officeart/2008/layout/VerticalAccentList"/>
    <dgm:cxn modelId="{CF79B7DC-15C7-42C0-BD98-7F5E2432365F}" type="presParOf" srcId="{7541A4B3-A1B8-417B-A9B1-5EDE505DC9A9}" destId="{C0E49DD2-784C-4EED-B927-8B2A21ECC06A}" srcOrd="0" destOrd="0" presId="urn:microsoft.com/office/officeart/2008/layout/VerticalAccentList"/>
    <dgm:cxn modelId="{A10305C7-DB8F-495A-9AFE-C9DF1423D5BE}" type="presParOf" srcId="{7541A4B3-A1B8-417B-A9B1-5EDE505DC9A9}" destId="{7F299112-6236-4CE4-9846-79FAEA2FD83D}" srcOrd="1" destOrd="0" presId="urn:microsoft.com/office/officeart/2008/layout/VerticalAccentList"/>
    <dgm:cxn modelId="{F89E6345-06EF-48FE-96AA-8D53E4353C62}" type="presParOf" srcId="{7541A4B3-A1B8-417B-A9B1-5EDE505DC9A9}" destId="{0D973BF6-10D9-4828-98EF-D59973E8FB74}" srcOrd="2" destOrd="0" presId="urn:microsoft.com/office/officeart/2008/layout/VerticalAccentList"/>
    <dgm:cxn modelId="{DFD97F2A-28A0-4A8B-B9FC-F22E407438F5}" type="presParOf" srcId="{7541A4B3-A1B8-417B-A9B1-5EDE505DC9A9}" destId="{2C293AC3-3EEC-4116-8B38-E8B024BE9A6C}" srcOrd="3" destOrd="0" presId="urn:microsoft.com/office/officeart/2008/layout/VerticalAccentList"/>
    <dgm:cxn modelId="{5BB43EC0-648E-49E6-B4DE-88B64E11000A}" type="presParOf" srcId="{7541A4B3-A1B8-417B-A9B1-5EDE505DC9A9}" destId="{000271C8-E1AC-49C0-91F7-AA9DD921BD49}" srcOrd="4" destOrd="0" presId="urn:microsoft.com/office/officeart/2008/layout/VerticalAccentList"/>
    <dgm:cxn modelId="{15CA8BE5-7781-4577-817E-7E9F412A212C}" type="presParOf" srcId="{7541A4B3-A1B8-417B-A9B1-5EDE505DC9A9}" destId="{4F0B63E7-C9D6-4FD0-A5EC-8A0F6C959343}" srcOrd="5" destOrd="0" presId="urn:microsoft.com/office/officeart/2008/layout/VerticalAccentList"/>
    <dgm:cxn modelId="{1F3AD766-3F9F-4AF9-8655-84B642D4AEFD}" type="presParOf" srcId="{7541A4B3-A1B8-417B-A9B1-5EDE505DC9A9}" destId="{06C04E48-2B9A-413B-A815-019AE568A1AB}" srcOrd="6" destOrd="0" presId="urn:microsoft.com/office/officeart/2008/layout/VerticalAccentList"/>
    <dgm:cxn modelId="{B0956000-B09C-40D3-91A2-42D68E816E81}" type="presParOf" srcId="{7541A4B3-A1B8-417B-A9B1-5EDE505DC9A9}" destId="{22FB9ED8-61D1-4072-8C1F-E3B9A1BFBBF5}"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AE3B7F-3C0E-4746-8F61-1CEE24EFA98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80C1340-717E-4F79-AEA7-0FD3521D65B5}">
      <dgm:prSet/>
      <dgm:spPr/>
      <dgm:t>
        <a:bodyPr/>
        <a:lstStyle/>
        <a:p>
          <a:pPr rtl="0"/>
          <a:r>
            <a:rPr lang="en-US" smtClean="0"/>
            <a:t>Installation of barriers between the noise source and the receiver</a:t>
          </a:r>
          <a:endParaRPr lang="en-US"/>
        </a:p>
      </dgm:t>
    </dgm:pt>
    <dgm:pt modelId="{75467AEB-34AC-4360-ABAE-AB81D30E4C1E}" type="parTrans" cxnId="{BB517BB5-525F-4EA1-BC30-38F9D3DC3C98}">
      <dgm:prSet/>
      <dgm:spPr/>
      <dgm:t>
        <a:bodyPr/>
        <a:lstStyle/>
        <a:p>
          <a:endParaRPr lang="en-US"/>
        </a:p>
      </dgm:t>
    </dgm:pt>
    <dgm:pt modelId="{9BBA9444-1214-4E8F-BC5F-802CF3FD6C99}" type="sibTrans" cxnId="{BB517BB5-525F-4EA1-BC30-38F9D3DC3C98}">
      <dgm:prSet/>
      <dgm:spPr/>
      <dgm:t>
        <a:bodyPr/>
        <a:lstStyle/>
        <a:p>
          <a:endParaRPr lang="en-US"/>
        </a:p>
      </dgm:t>
    </dgm:pt>
    <dgm:pt modelId="{58FC4CF3-4C99-4E73-99F3-FD6DA758C59E}">
      <dgm:prSet/>
      <dgm:spPr/>
      <dgm:t>
        <a:bodyPr/>
        <a:lstStyle/>
        <a:p>
          <a:pPr rtl="0"/>
          <a:r>
            <a:rPr lang="en-US" smtClean="0"/>
            <a:t>Use of acoustics in the design of building such as double glazing</a:t>
          </a:r>
          <a:endParaRPr lang="en-US"/>
        </a:p>
      </dgm:t>
    </dgm:pt>
    <dgm:pt modelId="{5F16BE31-BA1D-48AF-8541-9865068A666E}" type="parTrans" cxnId="{3E1FF039-C349-47EF-836A-36DBC0DDFEF0}">
      <dgm:prSet/>
      <dgm:spPr/>
      <dgm:t>
        <a:bodyPr/>
        <a:lstStyle/>
        <a:p>
          <a:endParaRPr lang="en-US"/>
        </a:p>
      </dgm:t>
    </dgm:pt>
    <dgm:pt modelId="{06F4D4C5-BD27-4436-AF88-1F598C8C9583}" type="sibTrans" cxnId="{3E1FF039-C349-47EF-836A-36DBC0DDFEF0}">
      <dgm:prSet/>
      <dgm:spPr/>
      <dgm:t>
        <a:bodyPr/>
        <a:lstStyle/>
        <a:p>
          <a:endParaRPr lang="en-US"/>
        </a:p>
      </dgm:t>
    </dgm:pt>
    <dgm:pt modelId="{A86325F3-886F-44CA-9DE6-DAAE52952073}">
      <dgm:prSet/>
      <dgm:spPr/>
      <dgm:t>
        <a:bodyPr/>
        <a:lstStyle/>
        <a:p>
          <a:pPr rtl="0"/>
          <a:r>
            <a:rPr lang="en-US" dirty="0" smtClean="0"/>
            <a:t>Installation of panels or enclosures</a:t>
          </a:r>
          <a:endParaRPr lang="en-US" dirty="0"/>
        </a:p>
      </dgm:t>
    </dgm:pt>
    <dgm:pt modelId="{8BDE9541-8499-47D5-921A-B121006AF9BC}" type="parTrans" cxnId="{A5A5F692-84A7-48B8-A11B-5BA955576364}">
      <dgm:prSet/>
      <dgm:spPr/>
      <dgm:t>
        <a:bodyPr/>
        <a:lstStyle/>
        <a:p>
          <a:endParaRPr lang="en-US"/>
        </a:p>
      </dgm:t>
    </dgm:pt>
    <dgm:pt modelId="{9555F1EE-88F5-491F-A7AD-86E1287775AE}" type="sibTrans" cxnId="{A5A5F692-84A7-48B8-A11B-5BA955576364}">
      <dgm:prSet/>
      <dgm:spPr/>
      <dgm:t>
        <a:bodyPr/>
        <a:lstStyle/>
        <a:p>
          <a:endParaRPr lang="en-US"/>
        </a:p>
      </dgm:t>
    </dgm:pt>
    <dgm:pt modelId="{D9F75E43-9852-4077-8A73-ABE9E5E34D0D}">
      <dgm:prSet/>
      <dgm:spPr/>
      <dgm:t>
        <a:bodyPr/>
        <a:lstStyle/>
        <a:p>
          <a:pPr rtl="0"/>
          <a:r>
            <a:rPr lang="en-US" smtClean="0"/>
            <a:t>Green belt development such as the attenuation of sound levels by plantation of trees and shrubs can</a:t>
          </a:r>
          <a:endParaRPr lang="en-US"/>
        </a:p>
      </dgm:t>
    </dgm:pt>
    <dgm:pt modelId="{BEEBFF62-A17D-4DD7-8BBF-2EF030ABCAA9}" type="parTrans" cxnId="{55BF660B-E8C6-4A1E-B05D-35101A1F9810}">
      <dgm:prSet/>
      <dgm:spPr/>
      <dgm:t>
        <a:bodyPr/>
        <a:lstStyle/>
        <a:p>
          <a:endParaRPr lang="en-US"/>
        </a:p>
      </dgm:t>
    </dgm:pt>
    <dgm:pt modelId="{4DB81517-31B5-4A8F-A3D8-D6FC0796EA25}" type="sibTrans" cxnId="{55BF660B-E8C6-4A1E-B05D-35101A1F9810}">
      <dgm:prSet/>
      <dgm:spPr/>
      <dgm:t>
        <a:bodyPr/>
        <a:lstStyle/>
        <a:p>
          <a:endParaRPr lang="en-US"/>
        </a:p>
      </dgm:t>
    </dgm:pt>
    <dgm:pt modelId="{C0E83352-1B24-4619-A978-5CCF2C7B8824}" type="pres">
      <dgm:prSet presAssocID="{3DAE3B7F-3C0E-4746-8F61-1CEE24EFA98A}" presName="linearFlow" presStyleCnt="0">
        <dgm:presLayoutVars>
          <dgm:dir/>
          <dgm:resizeHandles val="exact"/>
        </dgm:presLayoutVars>
      </dgm:prSet>
      <dgm:spPr/>
      <dgm:t>
        <a:bodyPr/>
        <a:lstStyle/>
        <a:p>
          <a:endParaRPr lang="en-US"/>
        </a:p>
      </dgm:t>
    </dgm:pt>
    <dgm:pt modelId="{5185E47F-1282-49AA-B68E-BC86DA6BB7F1}" type="pres">
      <dgm:prSet presAssocID="{C80C1340-717E-4F79-AEA7-0FD3521D65B5}" presName="composite" presStyleCnt="0"/>
      <dgm:spPr/>
    </dgm:pt>
    <dgm:pt modelId="{FFAB9E93-F9BB-443F-BAA8-F9AD8F3B175B}" type="pres">
      <dgm:prSet presAssocID="{C80C1340-717E-4F79-AEA7-0FD3521D65B5}"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BD8D0E35-1EA0-4E79-A3FB-DB45EACF6875}" type="pres">
      <dgm:prSet presAssocID="{C80C1340-717E-4F79-AEA7-0FD3521D65B5}" presName="txShp" presStyleLbl="node1" presStyleIdx="0" presStyleCnt="4">
        <dgm:presLayoutVars>
          <dgm:bulletEnabled val="1"/>
        </dgm:presLayoutVars>
      </dgm:prSet>
      <dgm:spPr/>
      <dgm:t>
        <a:bodyPr/>
        <a:lstStyle/>
        <a:p>
          <a:endParaRPr lang="en-US"/>
        </a:p>
      </dgm:t>
    </dgm:pt>
    <dgm:pt modelId="{48702CA3-5C04-4665-B4C2-34DD27E88112}" type="pres">
      <dgm:prSet presAssocID="{9BBA9444-1214-4E8F-BC5F-802CF3FD6C99}" presName="spacing" presStyleCnt="0"/>
      <dgm:spPr/>
    </dgm:pt>
    <dgm:pt modelId="{85A13415-B85F-4A91-A076-387528752840}" type="pres">
      <dgm:prSet presAssocID="{58FC4CF3-4C99-4E73-99F3-FD6DA758C59E}" presName="composite" presStyleCnt="0"/>
      <dgm:spPr/>
    </dgm:pt>
    <dgm:pt modelId="{7385EF42-4543-40BB-9FF0-47D10EFBA671}" type="pres">
      <dgm:prSet presAssocID="{58FC4CF3-4C99-4E73-99F3-FD6DA758C59E}"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dgm:spPr>
    </dgm:pt>
    <dgm:pt modelId="{BD8B450A-452E-48F3-B3CC-06E0C2CDBB77}" type="pres">
      <dgm:prSet presAssocID="{58FC4CF3-4C99-4E73-99F3-FD6DA758C59E}" presName="txShp" presStyleLbl="node1" presStyleIdx="1" presStyleCnt="4">
        <dgm:presLayoutVars>
          <dgm:bulletEnabled val="1"/>
        </dgm:presLayoutVars>
      </dgm:prSet>
      <dgm:spPr/>
      <dgm:t>
        <a:bodyPr/>
        <a:lstStyle/>
        <a:p>
          <a:endParaRPr lang="en-US"/>
        </a:p>
      </dgm:t>
    </dgm:pt>
    <dgm:pt modelId="{04F5F777-59F3-4049-A398-94D4E69E4019}" type="pres">
      <dgm:prSet presAssocID="{06F4D4C5-BD27-4436-AF88-1F598C8C9583}" presName="spacing" presStyleCnt="0"/>
      <dgm:spPr/>
    </dgm:pt>
    <dgm:pt modelId="{24EE3036-7306-477C-AEC8-638BC2CA292D}" type="pres">
      <dgm:prSet presAssocID="{A86325F3-886F-44CA-9DE6-DAAE52952073}" presName="composite" presStyleCnt="0"/>
      <dgm:spPr/>
    </dgm:pt>
    <dgm:pt modelId="{1EE36558-9046-4A48-B1F8-A0E103D395F5}" type="pres">
      <dgm:prSet presAssocID="{A86325F3-886F-44CA-9DE6-DAAE52952073}"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dgm:spPr>
    </dgm:pt>
    <dgm:pt modelId="{268F8378-8C4C-4AC8-85E8-FDBB277C8F63}" type="pres">
      <dgm:prSet presAssocID="{A86325F3-886F-44CA-9DE6-DAAE52952073}" presName="txShp" presStyleLbl="node1" presStyleIdx="2" presStyleCnt="4">
        <dgm:presLayoutVars>
          <dgm:bulletEnabled val="1"/>
        </dgm:presLayoutVars>
      </dgm:prSet>
      <dgm:spPr/>
      <dgm:t>
        <a:bodyPr/>
        <a:lstStyle/>
        <a:p>
          <a:endParaRPr lang="en-US"/>
        </a:p>
      </dgm:t>
    </dgm:pt>
    <dgm:pt modelId="{F26E80CC-6C87-48CC-8A66-605A58E5E8E8}" type="pres">
      <dgm:prSet presAssocID="{9555F1EE-88F5-491F-A7AD-86E1287775AE}" presName="spacing" presStyleCnt="0"/>
      <dgm:spPr/>
    </dgm:pt>
    <dgm:pt modelId="{3A627AA1-D3AF-47E6-A95F-466C381B97F7}" type="pres">
      <dgm:prSet presAssocID="{D9F75E43-9852-4077-8A73-ABE9E5E34D0D}" presName="composite" presStyleCnt="0"/>
      <dgm:spPr/>
    </dgm:pt>
    <dgm:pt modelId="{C0E497AB-0271-4F4D-8B76-918E1BC24B98}" type="pres">
      <dgm:prSet presAssocID="{D9F75E43-9852-4077-8A73-ABE9E5E34D0D}"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17000" r="-117000"/>
          </a:stretch>
        </a:blipFill>
      </dgm:spPr>
    </dgm:pt>
    <dgm:pt modelId="{7C9DE913-23CC-4C78-9F53-8AC220503C19}" type="pres">
      <dgm:prSet presAssocID="{D9F75E43-9852-4077-8A73-ABE9E5E34D0D}" presName="txShp" presStyleLbl="node1" presStyleIdx="3" presStyleCnt="4">
        <dgm:presLayoutVars>
          <dgm:bulletEnabled val="1"/>
        </dgm:presLayoutVars>
      </dgm:prSet>
      <dgm:spPr/>
      <dgm:t>
        <a:bodyPr/>
        <a:lstStyle/>
        <a:p>
          <a:endParaRPr lang="en-US"/>
        </a:p>
      </dgm:t>
    </dgm:pt>
  </dgm:ptLst>
  <dgm:cxnLst>
    <dgm:cxn modelId="{0067D595-C63E-41BF-8561-D282EED1AEEA}" type="presOf" srcId="{3DAE3B7F-3C0E-4746-8F61-1CEE24EFA98A}" destId="{C0E83352-1B24-4619-A978-5CCF2C7B8824}" srcOrd="0" destOrd="0" presId="urn:microsoft.com/office/officeart/2005/8/layout/vList3"/>
    <dgm:cxn modelId="{BB517BB5-525F-4EA1-BC30-38F9D3DC3C98}" srcId="{3DAE3B7F-3C0E-4746-8F61-1CEE24EFA98A}" destId="{C80C1340-717E-4F79-AEA7-0FD3521D65B5}" srcOrd="0" destOrd="0" parTransId="{75467AEB-34AC-4360-ABAE-AB81D30E4C1E}" sibTransId="{9BBA9444-1214-4E8F-BC5F-802CF3FD6C99}"/>
    <dgm:cxn modelId="{55BF660B-E8C6-4A1E-B05D-35101A1F9810}" srcId="{3DAE3B7F-3C0E-4746-8F61-1CEE24EFA98A}" destId="{D9F75E43-9852-4077-8A73-ABE9E5E34D0D}" srcOrd="3" destOrd="0" parTransId="{BEEBFF62-A17D-4DD7-8BBF-2EF030ABCAA9}" sibTransId="{4DB81517-31B5-4A8F-A3D8-D6FC0796EA25}"/>
    <dgm:cxn modelId="{3E1FF039-C349-47EF-836A-36DBC0DDFEF0}" srcId="{3DAE3B7F-3C0E-4746-8F61-1CEE24EFA98A}" destId="{58FC4CF3-4C99-4E73-99F3-FD6DA758C59E}" srcOrd="1" destOrd="0" parTransId="{5F16BE31-BA1D-48AF-8541-9865068A666E}" sibTransId="{06F4D4C5-BD27-4436-AF88-1F598C8C9583}"/>
    <dgm:cxn modelId="{5888F546-716F-48F0-99CC-55BE9631B6D2}" type="presOf" srcId="{C80C1340-717E-4F79-AEA7-0FD3521D65B5}" destId="{BD8D0E35-1EA0-4E79-A3FB-DB45EACF6875}" srcOrd="0" destOrd="0" presId="urn:microsoft.com/office/officeart/2005/8/layout/vList3"/>
    <dgm:cxn modelId="{A5A5F692-84A7-48B8-A11B-5BA955576364}" srcId="{3DAE3B7F-3C0E-4746-8F61-1CEE24EFA98A}" destId="{A86325F3-886F-44CA-9DE6-DAAE52952073}" srcOrd="2" destOrd="0" parTransId="{8BDE9541-8499-47D5-921A-B121006AF9BC}" sibTransId="{9555F1EE-88F5-491F-A7AD-86E1287775AE}"/>
    <dgm:cxn modelId="{3488EB45-5603-46F9-8A5D-0AB1F48EB44C}" type="presOf" srcId="{A86325F3-886F-44CA-9DE6-DAAE52952073}" destId="{268F8378-8C4C-4AC8-85E8-FDBB277C8F63}" srcOrd="0" destOrd="0" presId="urn:microsoft.com/office/officeart/2005/8/layout/vList3"/>
    <dgm:cxn modelId="{7906592B-5625-4164-A1FF-68332363A84D}" type="presOf" srcId="{D9F75E43-9852-4077-8A73-ABE9E5E34D0D}" destId="{7C9DE913-23CC-4C78-9F53-8AC220503C19}" srcOrd="0" destOrd="0" presId="urn:microsoft.com/office/officeart/2005/8/layout/vList3"/>
    <dgm:cxn modelId="{28120C8D-0153-487B-B023-ED8DFE81AAC8}" type="presOf" srcId="{58FC4CF3-4C99-4E73-99F3-FD6DA758C59E}" destId="{BD8B450A-452E-48F3-B3CC-06E0C2CDBB77}" srcOrd="0" destOrd="0" presId="urn:microsoft.com/office/officeart/2005/8/layout/vList3"/>
    <dgm:cxn modelId="{52B4B9D6-2B3C-4B56-93B9-86C014864AD9}" type="presParOf" srcId="{C0E83352-1B24-4619-A978-5CCF2C7B8824}" destId="{5185E47F-1282-49AA-B68E-BC86DA6BB7F1}" srcOrd="0" destOrd="0" presId="urn:microsoft.com/office/officeart/2005/8/layout/vList3"/>
    <dgm:cxn modelId="{7A86522E-5ECC-426C-AC22-D593FCB0AEDC}" type="presParOf" srcId="{5185E47F-1282-49AA-B68E-BC86DA6BB7F1}" destId="{FFAB9E93-F9BB-443F-BAA8-F9AD8F3B175B}" srcOrd="0" destOrd="0" presId="urn:microsoft.com/office/officeart/2005/8/layout/vList3"/>
    <dgm:cxn modelId="{FB45BA05-52B8-40BC-BC24-9DA3A8BA43E6}" type="presParOf" srcId="{5185E47F-1282-49AA-B68E-BC86DA6BB7F1}" destId="{BD8D0E35-1EA0-4E79-A3FB-DB45EACF6875}" srcOrd="1" destOrd="0" presId="urn:microsoft.com/office/officeart/2005/8/layout/vList3"/>
    <dgm:cxn modelId="{0B5B5C92-B332-4B83-BE37-7D7745CAE640}" type="presParOf" srcId="{C0E83352-1B24-4619-A978-5CCF2C7B8824}" destId="{48702CA3-5C04-4665-B4C2-34DD27E88112}" srcOrd="1" destOrd="0" presId="urn:microsoft.com/office/officeart/2005/8/layout/vList3"/>
    <dgm:cxn modelId="{74406EDE-4273-4144-B5B0-6CA74A44B43B}" type="presParOf" srcId="{C0E83352-1B24-4619-A978-5CCF2C7B8824}" destId="{85A13415-B85F-4A91-A076-387528752840}" srcOrd="2" destOrd="0" presId="urn:microsoft.com/office/officeart/2005/8/layout/vList3"/>
    <dgm:cxn modelId="{BEB5E90D-D057-4E70-A291-5059496A462C}" type="presParOf" srcId="{85A13415-B85F-4A91-A076-387528752840}" destId="{7385EF42-4543-40BB-9FF0-47D10EFBA671}" srcOrd="0" destOrd="0" presId="urn:microsoft.com/office/officeart/2005/8/layout/vList3"/>
    <dgm:cxn modelId="{287FFAF2-01FB-44C0-9E54-279FDE97832B}" type="presParOf" srcId="{85A13415-B85F-4A91-A076-387528752840}" destId="{BD8B450A-452E-48F3-B3CC-06E0C2CDBB77}" srcOrd="1" destOrd="0" presId="urn:microsoft.com/office/officeart/2005/8/layout/vList3"/>
    <dgm:cxn modelId="{D4F2377D-D87B-4696-89C9-93200A2709D2}" type="presParOf" srcId="{C0E83352-1B24-4619-A978-5CCF2C7B8824}" destId="{04F5F777-59F3-4049-A398-94D4E69E4019}" srcOrd="3" destOrd="0" presId="urn:microsoft.com/office/officeart/2005/8/layout/vList3"/>
    <dgm:cxn modelId="{9C0E8C1F-02B8-4254-AE13-B5166B56FB76}" type="presParOf" srcId="{C0E83352-1B24-4619-A978-5CCF2C7B8824}" destId="{24EE3036-7306-477C-AEC8-638BC2CA292D}" srcOrd="4" destOrd="0" presId="urn:microsoft.com/office/officeart/2005/8/layout/vList3"/>
    <dgm:cxn modelId="{060AA09B-2E9B-44AB-A6F8-0AF928431394}" type="presParOf" srcId="{24EE3036-7306-477C-AEC8-638BC2CA292D}" destId="{1EE36558-9046-4A48-B1F8-A0E103D395F5}" srcOrd="0" destOrd="0" presId="urn:microsoft.com/office/officeart/2005/8/layout/vList3"/>
    <dgm:cxn modelId="{07806B0A-59D7-4558-9569-D6F38E823A18}" type="presParOf" srcId="{24EE3036-7306-477C-AEC8-638BC2CA292D}" destId="{268F8378-8C4C-4AC8-85E8-FDBB277C8F63}" srcOrd="1" destOrd="0" presId="urn:microsoft.com/office/officeart/2005/8/layout/vList3"/>
    <dgm:cxn modelId="{D9238F98-71D2-456A-8FF7-DC0126947E23}" type="presParOf" srcId="{C0E83352-1B24-4619-A978-5CCF2C7B8824}" destId="{F26E80CC-6C87-48CC-8A66-605A58E5E8E8}" srcOrd="5" destOrd="0" presId="urn:microsoft.com/office/officeart/2005/8/layout/vList3"/>
    <dgm:cxn modelId="{88FB6087-2AE6-43DE-9156-FE77DD9E09BE}" type="presParOf" srcId="{C0E83352-1B24-4619-A978-5CCF2C7B8824}" destId="{3A627AA1-D3AF-47E6-A95F-466C381B97F7}" srcOrd="6" destOrd="0" presId="urn:microsoft.com/office/officeart/2005/8/layout/vList3"/>
    <dgm:cxn modelId="{6A790505-8F77-490C-8A27-57B2EFED0570}" type="presParOf" srcId="{3A627AA1-D3AF-47E6-A95F-466C381B97F7}" destId="{C0E497AB-0271-4F4D-8B76-918E1BC24B98}" srcOrd="0" destOrd="0" presId="urn:microsoft.com/office/officeart/2005/8/layout/vList3"/>
    <dgm:cxn modelId="{60AC3D7F-0129-40BC-9A63-24C56583D4CE}" type="presParOf" srcId="{3A627AA1-D3AF-47E6-A95F-466C381B97F7}" destId="{7C9DE913-23CC-4C78-9F53-8AC220503C1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20BAFE-9C89-4262-9F1C-F46FE29545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32AD3E-D1FD-4226-BB87-ADD6EC3129D6}">
      <dgm:prSet/>
      <dgm:spPr/>
      <dgm:t>
        <a:bodyPr/>
        <a:lstStyle/>
        <a:p>
          <a:pPr algn="ctr" rtl="0"/>
          <a:r>
            <a:rPr lang="en-US" dirty="0" smtClean="0"/>
            <a:t>The PPC Division a</a:t>
          </a:r>
          <a:r>
            <a:rPr lang="en-GB" dirty="0" err="1" smtClean="0"/>
            <a:t>ttends</a:t>
          </a:r>
          <a:r>
            <a:rPr lang="en-GB" dirty="0" smtClean="0"/>
            <a:t> to all environmental complaints received at the Ministry and works in close coordination with the Post-EIA Division, the ICZM Division and the Police de L’Environnement.</a:t>
          </a:r>
          <a:endParaRPr lang="en-US" dirty="0"/>
        </a:p>
      </dgm:t>
    </dgm:pt>
    <dgm:pt modelId="{FC11AB48-0898-4A25-83BB-9BB93BA86CDE}" type="parTrans" cxnId="{718DFD70-8358-463A-997C-3623203741EF}">
      <dgm:prSet/>
      <dgm:spPr/>
      <dgm:t>
        <a:bodyPr/>
        <a:lstStyle/>
        <a:p>
          <a:endParaRPr lang="en-US"/>
        </a:p>
      </dgm:t>
    </dgm:pt>
    <dgm:pt modelId="{EF307D0D-B5C3-4864-9F4B-283AA01D88E5}" type="sibTrans" cxnId="{718DFD70-8358-463A-997C-3623203741EF}">
      <dgm:prSet/>
      <dgm:spPr/>
      <dgm:t>
        <a:bodyPr/>
        <a:lstStyle/>
        <a:p>
          <a:endParaRPr lang="en-US"/>
        </a:p>
      </dgm:t>
    </dgm:pt>
    <dgm:pt modelId="{96737FBE-E21A-4F06-A104-D2E443AC5732}">
      <dgm:prSet/>
      <dgm:spPr/>
      <dgm:t>
        <a:bodyPr/>
        <a:lstStyle/>
        <a:p>
          <a:pPr algn="ctr" rtl="0"/>
          <a:r>
            <a:rPr lang="en-GB" dirty="0" smtClean="0"/>
            <a:t>Major types of environmental complaints addressed include pollution issues related to </a:t>
          </a:r>
          <a:r>
            <a:rPr lang="en-GB" b="1" dirty="0" smtClean="0">
              <a:solidFill>
                <a:schemeClr val="accent2">
                  <a:lumMod val="60000"/>
                  <a:lumOff val="40000"/>
                </a:schemeClr>
              </a:solidFill>
            </a:rPr>
            <a:t>air, noise, water, solid waste and odour</a:t>
          </a:r>
          <a:r>
            <a:rPr lang="en-GB" dirty="0" smtClean="0"/>
            <a:t>.</a:t>
          </a:r>
        </a:p>
        <a:p>
          <a:pPr algn="ctr" rtl="0"/>
          <a:r>
            <a:rPr lang="en-GB" dirty="0" smtClean="0"/>
            <a:t>Complaints are usually handled via a mechanism called the </a:t>
          </a:r>
          <a:r>
            <a:rPr lang="en-GB" b="1" dirty="0" smtClean="0">
              <a:solidFill>
                <a:schemeClr val="accent5">
                  <a:lumMod val="40000"/>
                  <a:lumOff val="60000"/>
                </a:schemeClr>
              </a:solidFill>
            </a:rPr>
            <a:t>Complaint-Handling Protocol</a:t>
          </a:r>
          <a:r>
            <a:rPr lang="en-GB" dirty="0" smtClean="0"/>
            <a:t>.</a:t>
          </a:r>
          <a:endParaRPr lang="en-US" dirty="0"/>
        </a:p>
      </dgm:t>
    </dgm:pt>
    <dgm:pt modelId="{C1BFD3D5-54BD-49A9-A936-D20BC79BAA59}" type="parTrans" cxnId="{DAEBE7D5-6933-424C-833B-301913F08997}">
      <dgm:prSet/>
      <dgm:spPr/>
      <dgm:t>
        <a:bodyPr/>
        <a:lstStyle/>
        <a:p>
          <a:endParaRPr lang="en-US"/>
        </a:p>
      </dgm:t>
    </dgm:pt>
    <dgm:pt modelId="{F7489030-68F7-4C0D-AE10-34F98393B58E}" type="sibTrans" cxnId="{DAEBE7D5-6933-424C-833B-301913F08997}">
      <dgm:prSet/>
      <dgm:spPr/>
      <dgm:t>
        <a:bodyPr/>
        <a:lstStyle/>
        <a:p>
          <a:endParaRPr lang="en-US"/>
        </a:p>
      </dgm:t>
    </dgm:pt>
    <dgm:pt modelId="{93A7406F-1BAE-467D-837B-6A053873B3A0}" type="pres">
      <dgm:prSet presAssocID="{5620BAFE-9C89-4262-9F1C-F46FE295450B}" presName="linear" presStyleCnt="0">
        <dgm:presLayoutVars>
          <dgm:animLvl val="lvl"/>
          <dgm:resizeHandles val="exact"/>
        </dgm:presLayoutVars>
      </dgm:prSet>
      <dgm:spPr/>
      <dgm:t>
        <a:bodyPr/>
        <a:lstStyle/>
        <a:p>
          <a:endParaRPr lang="en-US"/>
        </a:p>
      </dgm:t>
    </dgm:pt>
    <dgm:pt modelId="{8FA5D652-1D28-45EA-9FD3-4246185F7D5F}" type="pres">
      <dgm:prSet presAssocID="{A532AD3E-D1FD-4226-BB87-ADD6EC3129D6}" presName="parentText" presStyleLbl="node1" presStyleIdx="0" presStyleCnt="2" custScaleY="74642">
        <dgm:presLayoutVars>
          <dgm:chMax val="0"/>
          <dgm:bulletEnabled val="1"/>
        </dgm:presLayoutVars>
      </dgm:prSet>
      <dgm:spPr/>
      <dgm:t>
        <a:bodyPr/>
        <a:lstStyle/>
        <a:p>
          <a:endParaRPr lang="en-US"/>
        </a:p>
      </dgm:t>
    </dgm:pt>
    <dgm:pt modelId="{6DA27D9A-82D3-4D63-86F9-B232B84C0F33}" type="pres">
      <dgm:prSet presAssocID="{EF307D0D-B5C3-4864-9F4B-283AA01D88E5}" presName="spacer" presStyleCnt="0"/>
      <dgm:spPr/>
    </dgm:pt>
    <dgm:pt modelId="{908A4A38-2B6F-4A8A-9729-4C966DA0BB7B}" type="pres">
      <dgm:prSet presAssocID="{96737FBE-E21A-4F06-A104-D2E443AC5732}" presName="parentText" presStyleLbl="node1" presStyleIdx="1" presStyleCnt="2">
        <dgm:presLayoutVars>
          <dgm:chMax val="0"/>
          <dgm:bulletEnabled val="1"/>
        </dgm:presLayoutVars>
      </dgm:prSet>
      <dgm:spPr/>
      <dgm:t>
        <a:bodyPr/>
        <a:lstStyle/>
        <a:p>
          <a:endParaRPr lang="en-US"/>
        </a:p>
      </dgm:t>
    </dgm:pt>
  </dgm:ptLst>
  <dgm:cxnLst>
    <dgm:cxn modelId="{718DFD70-8358-463A-997C-3623203741EF}" srcId="{5620BAFE-9C89-4262-9F1C-F46FE295450B}" destId="{A532AD3E-D1FD-4226-BB87-ADD6EC3129D6}" srcOrd="0" destOrd="0" parTransId="{FC11AB48-0898-4A25-83BB-9BB93BA86CDE}" sibTransId="{EF307D0D-B5C3-4864-9F4B-283AA01D88E5}"/>
    <dgm:cxn modelId="{A5C85FD2-3E4D-4DCD-B761-7AA662A0738E}" type="presOf" srcId="{96737FBE-E21A-4F06-A104-D2E443AC5732}" destId="{908A4A38-2B6F-4A8A-9729-4C966DA0BB7B}" srcOrd="0" destOrd="0" presId="urn:microsoft.com/office/officeart/2005/8/layout/vList2"/>
    <dgm:cxn modelId="{FB0F3C30-0135-4568-A888-5A46FFE6C4B6}" type="presOf" srcId="{A532AD3E-D1FD-4226-BB87-ADD6EC3129D6}" destId="{8FA5D652-1D28-45EA-9FD3-4246185F7D5F}" srcOrd="0" destOrd="0" presId="urn:microsoft.com/office/officeart/2005/8/layout/vList2"/>
    <dgm:cxn modelId="{9163DCAE-8C8A-49A2-9B31-3F48249C4ED5}" type="presOf" srcId="{5620BAFE-9C89-4262-9F1C-F46FE295450B}" destId="{93A7406F-1BAE-467D-837B-6A053873B3A0}" srcOrd="0" destOrd="0" presId="urn:microsoft.com/office/officeart/2005/8/layout/vList2"/>
    <dgm:cxn modelId="{DAEBE7D5-6933-424C-833B-301913F08997}" srcId="{5620BAFE-9C89-4262-9F1C-F46FE295450B}" destId="{96737FBE-E21A-4F06-A104-D2E443AC5732}" srcOrd="1" destOrd="0" parTransId="{C1BFD3D5-54BD-49A9-A936-D20BC79BAA59}" sibTransId="{F7489030-68F7-4C0D-AE10-34F98393B58E}"/>
    <dgm:cxn modelId="{4909B204-4008-46AC-BDC7-DC7379160AEF}" type="presParOf" srcId="{93A7406F-1BAE-467D-837B-6A053873B3A0}" destId="{8FA5D652-1D28-45EA-9FD3-4246185F7D5F}" srcOrd="0" destOrd="0" presId="urn:microsoft.com/office/officeart/2005/8/layout/vList2"/>
    <dgm:cxn modelId="{617B661D-54F3-4E36-9E32-3A4501F35AB4}" type="presParOf" srcId="{93A7406F-1BAE-467D-837B-6A053873B3A0}" destId="{6DA27D9A-82D3-4D63-86F9-B232B84C0F33}" srcOrd="1" destOrd="0" presId="urn:microsoft.com/office/officeart/2005/8/layout/vList2"/>
    <dgm:cxn modelId="{386F665E-3D31-46DC-8017-7A423E66F883}" type="presParOf" srcId="{93A7406F-1BAE-467D-837B-6A053873B3A0}" destId="{908A4A38-2B6F-4A8A-9729-4C966DA0BB7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57457-C253-43AB-9764-2D89C6AD1CD4}">
      <dsp:nvSpPr>
        <dsp:cNvPr id="0" name=""/>
        <dsp:cNvSpPr/>
      </dsp:nvSpPr>
      <dsp:spPr>
        <a:xfrm>
          <a:off x="0" y="40233"/>
          <a:ext cx="4720132" cy="4720132"/>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7F04C-114A-454E-A50D-FBB06120B57C}">
      <dsp:nvSpPr>
        <dsp:cNvPr id="0" name=""/>
        <dsp:cNvSpPr/>
      </dsp:nvSpPr>
      <dsp:spPr>
        <a:xfrm>
          <a:off x="2360066" y="-5"/>
          <a:ext cx="5506821" cy="4800611"/>
        </a:xfrm>
        <a:prstGeom prst="rect">
          <a:avLst/>
        </a:prstGeom>
        <a:solidFill>
          <a:schemeClr val="bg1">
            <a:lumMod val="8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Types of Pollution</a:t>
          </a:r>
          <a:endParaRPr lang="en-US" sz="2800" kern="1200" dirty="0"/>
        </a:p>
      </dsp:txBody>
      <dsp:txXfrm>
        <a:off x="2360066" y="-5"/>
        <a:ext cx="5506821" cy="600077"/>
      </dsp:txXfrm>
    </dsp:sp>
    <dsp:sp modelId="{E9CE4F6D-9E0E-4FD6-89AD-5088603CB0C2}">
      <dsp:nvSpPr>
        <dsp:cNvPr id="0" name=""/>
        <dsp:cNvSpPr/>
      </dsp:nvSpPr>
      <dsp:spPr>
        <a:xfrm>
          <a:off x="413012" y="630251"/>
          <a:ext cx="3894108" cy="3894108"/>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F83CF1-E570-4752-879E-27E6ABC2A660}">
      <dsp:nvSpPr>
        <dsp:cNvPr id="0" name=""/>
        <dsp:cNvSpPr/>
      </dsp:nvSpPr>
      <dsp:spPr>
        <a:xfrm>
          <a:off x="2360066" y="630251"/>
          <a:ext cx="5506821" cy="389410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smtClean="0"/>
            <a:t>Pollution In Facts and Figures</a:t>
          </a:r>
          <a:endParaRPr lang="en-US" sz="2800" kern="1200"/>
        </a:p>
      </dsp:txBody>
      <dsp:txXfrm>
        <a:off x="2360066" y="630251"/>
        <a:ext cx="5506821" cy="590018"/>
      </dsp:txXfrm>
    </dsp:sp>
    <dsp:sp modelId="{42E515E7-8A8F-4598-9758-7A891A3B6D9D}">
      <dsp:nvSpPr>
        <dsp:cNvPr id="0" name=""/>
        <dsp:cNvSpPr/>
      </dsp:nvSpPr>
      <dsp:spPr>
        <a:xfrm>
          <a:off x="826024" y="1220269"/>
          <a:ext cx="3068083" cy="306808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80ED5-4493-4FB6-82EF-0A41A1CF521D}">
      <dsp:nvSpPr>
        <dsp:cNvPr id="0" name=""/>
        <dsp:cNvSpPr/>
      </dsp:nvSpPr>
      <dsp:spPr>
        <a:xfrm>
          <a:off x="2360066" y="1220269"/>
          <a:ext cx="5506821" cy="3068083"/>
        </a:xfrm>
        <a:prstGeom prst="rect">
          <a:avLst/>
        </a:prstGeom>
        <a:solidFill>
          <a:schemeClr val="bg1">
            <a:lumMod val="8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Pollution Control Measures</a:t>
          </a:r>
          <a:endParaRPr lang="en-US" sz="2800" kern="1200" dirty="0"/>
        </a:p>
      </dsp:txBody>
      <dsp:txXfrm>
        <a:off x="2360066" y="1220269"/>
        <a:ext cx="5506821" cy="590013"/>
      </dsp:txXfrm>
    </dsp:sp>
    <dsp:sp modelId="{55BCBDE7-56A5-4303-94DD-63B1ABE85C95}">
      <dsp:nvSpPr>
        <dsp:cNvPr id="0" name=""/>
        <dsp:cNvSpPr/>
      </dsp:nvSpPr>
      <dsp:spPr>
        <a:xfrm>
          <a:off x="1239034" y="1810283"/>
          <a:ext cx="2242063" cy="224206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4BB83-227D-496F-9B4D-5757A7995B88}">
      <dsp:nvSpPr>
        <dsp:cNvPr id="0" name=""/>
        <dsp:cNvSpPr/>
      </dsp:nvSpPr>
      <dsp:spPr>
        <a:xfrm>
          <a:off x="2360066" y="1810283"/>
          <a:ext cx="5506821" cy="224206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smtClean="0"/>
            <a:t>The PPC Division</a:t>
          </a:r>
          <a:endParaRPr lang="en-US" sz="2800" kern="1200"/>
        </a:p>
      </dsp:txBody>
      <dsp:txXfrm>
        <a:off x="2360066" y="1810283"/>
        <a:ext cx="5506821" cy="590018"/>
      </dsp:txXfrm>
    </dsp:sp>
    <dsp:sp modelId="{A3241A34-CC99-491C-8A43-F14E847D3156}">
      <dsp:nvSpPr>
        <dsp:cNvPr id="0" name=""/>
        <dsp:cNvSpPr/>
      </dsp:nvSpPr>
      <dsp:spPr>
        <a:xfrm>
          <a:off x="1652047" y="2400301"/>
          <a:ext cx="1416038" cy="1416038"/>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1105F5-17D0-4AFD-A772-F173AC254589}">
      <dsp:nvSpPr>
        <dsp:cNvPr id="0" name=""/>
        <dsp:cNvSpPr/>
      </dsp:nvSpPr>
      <dsp:spPr>
        <a:xfrm>
          <a:off x="2360066" y="2400301"/>
          <a:ext cx="5506821" cy="1416038"/>
        </a:xfrm>
        <a:prstGeom prst="rect">
          <a:avLst/>
        </a:prstGeom>
        <a:solidFill>
          <a:schemeClr val="bg1">
            <a:lumMod val="85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Enforcement Mechanisms</a:t>
          </a:r>
          <a:endParaRPr lang="en-US" sz="2800" kern="1200" dirty="0"/>
        </a:p>
      </dsp:txBody>
      <dsp:txXfrm>
        <a:off x="2360066" y="2400301"/>
        <a:ext cx="5506821" cy="590018"/>
      </dsp:txXfrm>
    </dsp:sp>
    <dsp:sp modelId="{B445F56B-CD32-4A6F-B477-D06EC4423987}">
      <dsp:nvSpPr>
        <dsp:cNvPr id="0" name=""/>
        <dsp:cNvSpPr/>
      </dsp:nvSpPr>
      <dsp:spPr>
        <a:xfrm>
          <a:off x="2065059" y="2990319"/>
          <a:ext cx="590013" cy="59001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5CCFC-7DDD-407E-BC66-01F101B54196}">
      <dsp:nvSpPr>
        <dsp:cNvPr id="0" name=""/>
        <dsp:cNvSpPr/>
      </dsp:nvSpPr>
      <dsp:spPr>
        <a:xfrm>
          <a:off x="2360066" y="2990319"/>
          <a:ext cx="5506821" cy="59001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smtClean="0"/>
            <a:t>Contact Us</a:t>
          </a:r>
          <a:endParaRPr lang="en-US" sz="2800" kern="1200"/>
        </a:p>
      </dsp:txBody>
      <dsp:txXfrm>
        <a:off x="2360066" y="2990319"/>
        <a:ext cx="5506821" cy="590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29C8C-C242-442D-85D4-BA3D30F8B9CC}">
      <dsp:nvSpPr>
        <dsp:cNvPr id="0" name=""/>
        <dsp:cNvSpPr/>
      </dsp:nvSpPr>
      <dsp:spPr>
        <a:xfrm>
          <a:off x="112865" y="488819"/>
          <a:ext cx="6749415" cy="613583"/>
        </a:xfrm>
        <a:prstGeom prst="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0490" tIns="110490" rIns="110490" bIns="110490" numCol="1" spcCol="1270" anchor="b" anchorCtr="0">
          <a:noAutofit/>
        </a:bodyPr>
        <a:lstStyle/>
        <a:p>
          <a:pPr lvl="0" algn="l" defTabSz="1289050">
            <a:lnSpc>
              <a:spcPct val="90000"/>
            </a:lnSpc>
            <a:spcBef>
              <a:spcPct val="0"/>
            </a:spcBef>
            <a:spcAft>
              <a:spcPct val="35000"/>
            </a:spcAft>
          </a:pPr>
          <a:r>
            <a:rPr lang="en-US" sz="2900" kern="1200" dirty="0" smtClean="0"/>
            <a:t>AIR POLLUTION</a:t>
          </a:r>
          <a:endParaRPr lang="en-US" sz="2900" kern="1200" dirty="0"/>
        </a:p>
      </dsp:txBody>
      <dsp:txXfrm>
        <a:off x="112865" y="488819"/>
        <a:ext cx="6749415" cy="613583"/>
      </dsp:txXfrm>
    </dsp:sp>
    <dsp:sp modelId="{8917B6E1-3F63-4913-B233-2411ED9CAD66}">
      <dsp:nvSpPr>
        <dsp:cNvPr id="0" name=""/>
        <dsp:cNvSpPr/>
      </dsp:nvSpPr>
      <dsp:spPr>
        <a:xfrm>
          <a:off x="112865" y="1102402"/>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6CB23-37B4-42D4-B316-E3AD905203C1}">
      <dsp:nvSpPr>
        <dsp:cNvPr id="0" name=""/>
        <dsp:cNvSpPr/>
      </dsp:nvSpPr>
      <dsp:spPr>
        <a:xfrm>
          <a:off x="1061532" y="1102402"/>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54F35-B658-44E3-AC66-86034CF13E25}">
      <dsp:nvSpPr>
        <dsp:cNvPr id="0" name=""/>
        <dsp:cNvSpPr/>
      </dsp:nvSpPr>
      <dsp:spPr>
        <a:xfrm>
          <a:off x="2010950" y="1102402"/>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8AAE3E-DE8B-4DF4-8FFD-16142F50039D}">
      <dsp:nvSpPr>
        <dsp:cNvPr id="0" name=""/>
        <dsp:cNvSpPr/>
      </dsp:nvSpPr>
      <dsp:spPr>
        <a:xfrm>
          <a:off x="2959618" y="1102402"/>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D9FD58-8428-4F25-878C-BA39BF9A43BA}">
      <dsp:nvSpPr>
        <dsp:cNvPr id="0" name=""/>
        <dsp:cNvSpPr/>
      </dsp:nvSpPr>
      <dsp:spPr>
        <a:xfrm>
          <a:off x="3909036" y="1102402"/>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6F7960-BDA7-40D5-A6A7-62885CD0D96E}">
      <dsp:nvSpPr>
        <dsp:cNvPr id="0" name=""/>
        <dsp:cNvSpPr/>
      </dsp:nvSpPr>
      <dsp:spPr>
        <a:xfrm>
          <a:off x="4857703" y="1102402"/>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4767A-04E8-447F-B247-B060D52A64FA}">
      <dsp:nvSpPr>
        <dsp:cNvPr id="0" name=""/>
        <dsp:cNvSpPr/>
      </dsp:nvSpPr>
      <dsp:spPr>
        <a:xfrm>
          <a:off x="5807121" y="1102402"/>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EE82C6-6973-41DF-8322-9E7E996A4B59}">
      <dsp:nvSpPr>
        <dsp:cNvPr id="0" name=""/>
        <dsp:cNvSpPr/>
      </dsp:nvSpPr>
      <dsp:spPr>
        <a:xfrm>
          <a:off x="112865" y="1227391"/>
          <a:ext cx="6837157" cy="999913"/>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660"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WATER POLLUTION</a:t>
          </a:r>
          <a:endParaRPr lang="en-US" sz="2900" kern="1200" dirty="0"/>
        </a:p>
      </dsp:txBody>
      <dsp:txXfrm>
        <a:off x="112865" y="1227391"/>
        <a:ext cx="6837157" cy="999913"/>
      </dsp:txXfrm>
    </dsp:sp>
    <dsp:sp modelId="{CB4B32C7-6A3E-4B7C-A62F-8893E87F034B}">
      <dsp:nvSpPr>
        <dsp:cNvPr id="0" name=""/>
        <dsp:cNvSpPr/>
      </dsp:nvSpPr>
      <dsp:spPr>
        <a:xfrm>
          <a:off x="112865" y="2448306"/>
          <a:ext cx="6749415" cy="613583"/>
        </a:xfrm>
        <a:prstGeom prst="rect">
          <a:avLst/>
        </a:prstGeom>
        <a:solidFill>
          <a:srgbClr val="FFC000"/>
        </a:solid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b" anchorCtr="0">
          <a:noAutofit/>
        </a:bodyPr>
        <a:lstStyle/>
        <a:p>
          <a:pPr lvl="0" algn="l" defTabSz="1289050">
            <a:lnSpc>
              <a:spcPct val="90000"/>
            </a:lnSpc>
            <a:spcBef>
              <a:spcPct val="0"/>
            </a:spcBef>
            <a:spcAft>
              <a:spcPct val="35000"/>
            </a:spcAft>
          </a:pPr>
          <a:r>
            <a:rPr lang="en-US" sz="2900" kern="1200" dirty="0" smtClean="0"/>
            <a:t>LAND POLLUTION</a:t>
          </a:r>
          <a:endParaRPr lang="en-US" sz="2900" kern="1200" dirty="0"/>
        </a:p>
      </dsp:txBody>
      <dsp:txXfrm>
        <a:off x="112865" y="2448306"/>
        <a:ext cx="6749415" cy="613583"/>
      </dsp:txXfrm>
    </dsp:sp>
    <dsp:sp modelId="{C0E49DD2-784C-4EED-B927-8B2A21ECC06A}">
      <dsp:nvSpPr>
        <dsp:cNvPr id="0" name=""/>
        <dsp:cNvSpPr/>
      </dsp:nvSpPr>
      <dsp:spPr>
        <a:xfrm>
          <a:off x="112865" y="3061889"/>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99112-6236-4CE4-9846-79FAEA2FD83D}">
      <dsp:nvSpPr>
        <dsp:cNvPr id="0" name=""/>
        <dsp:cNvSpPr/>
      </dsp:nvSpPr>
      <dsp:spPr>
        <a:xfrm>
          <a:off x="1061532" y="3061889"/>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973BF6-10D9-4828-98EF-D59973E8FB74}">
      <dsp:nvSpPr>
        <dsp:cNvPr id="0" name=""/>
        <dsp:cNvSpPr/>
      </dsp:nvSpPr>
      <dsp:spPr>
        <a:xfrm>
          <a:off x="2010950" y="3061889"/>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293AC3-3EEC-4116-8B38-E8B024BE9A6C}">
      <dsp:nvSpPr>
        <dsp:cNvPr id="0" name=""/>
        <dsp:cNvSpPr/>
      </dsp:nvSpPr>
      <dsp:spPr>
        <a:xfrm>
          <a:off x="2959618" y="3061889"/>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271C8-E1AC-49C0-91F7-AA9DD921BD49}">
      <dsp:nvSpPr>
        <dsp:cNvPr id="0" name=""/>
        <dsp:cNvSpPr/>
      </dsp:nvSpPr>
      <dsp:spPr>
        <a:xfrm>
          <a:off x="3909036" y="3061889"/>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0B63E7-C9D6-4FD0-A5EC-8A0F6C959343}">
      <dsp:nvSpPr>
        <dsp:cNvPr id="0" name=""/>
        <dsp:cNvSpPr/>
      </dsp:nvSpPr>
      <dsp:spPr>
        <a:xfrm>
          <a:off x="4857703" y="3061889"/>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C04E48-2B9A-413B-A815-019AE568A1AB}">
      <dsp:nvSpPr>
        <dsp:cNvPr id="0" name=""/>
        <dsp:cNvSpPr/>
      </dsp:nvSpPr>
      <dsp:spPr>
        <a:xfrm>
          <a:off x="5807121" y="3061889"/>
          <a:ext cx="1579363" cy="1249891"/>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FB9ED8-61D1-4072-8C1F-E3B9A1BFBBF5}">
      <dsp:nvSpPr>
        <dsp:cNvPr id="0" name=""/>
        <dsp:cNvSpPr/>
      </dsp:nvSpPr>
      <dsp:spPr>
        <a:xfrm>
          <a:off x="112865" y="3186878"/>
          <a:ext cx="6837157" cy="999913"/>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660"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NOISE POLLUTION</a:t>
          </a:r>
          <a:endParaRPr lang="en-US" sz="2900" kern="1200" dirty="0"/>
        </a:p>
      </dsp:txBody>
      <dsp:txXfrm>
        <a:off x="112865" y="3186878"/>
        <a:ext cx="6837157" cy="9999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D0E35-1EA0-4E79-A3FB-DB45EACF6875}">
      <dsp:nvSpPr>
        <dsp:cNvPr id="0" name=""/>
        <dsp:cNvSpPr/>
      </dsp:nvSpPr>
      <dsp:spPr>
        <a:xfrm rot="10800000">
          <a:off x="1446809" y="1512"/>
          <a:ext cx="4771369" cy="9799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2149" tIns="76200" rIns="142240" bIns="76200" numCol="1" spcCol="1270" anchor="ctr" anchorCtr="0">
          <a:noAutofit/>
        </a:bodyPr>
        <a:lstStyle/>
        <a:p>
          <a:pPr lvl="0" algn="ctr" defTabSz="889000" rtl="0">
            <a:lnSpc>
              <a:spcPct val="90000"/>
            </a:lnSpc>
            <a:spcBef>
              <a:spcPct val="0"/>
            </a:spcBef>
            <a:spcAft>
              <a:spcPct val="35000"/>
            </a:spcAft>
          </a:pPr>
          <a:r>
            <a:rPr lang="en-US" sz="2000" kern="1200" smtClean="0"/>
            <a:t>Installation of barriers between the noise source and the receiver</a:t>
          </a:r>
          <a:endParaRPr lang="en-US" sz="2000" kern="1200"/>
        </a:p>
      </dsp:txBody>
      <dsp:txXfrm rot="10800000">
        <a:off x="1691807" y="1512"/>
        <a:ext cx="4526371" cy="979992"/>
      </dsp:txXfrm>
    </dsp:sp>
    <dsp:sp modelId="{FFAB9E93-F9BB-443F-BAA8-F9AD8F3B175B}">
      <dsp:nvSpPr>
        <dsp:cNvPr id="0" name=""/>
        <dsp:cNvSpPr/>
      </dsp:nvSpPr>
      <dsp:spPr>
        <a:xfrm>
          <a:off x="956813" y="1512"/>
          <a:ext cx="979992" cy="9799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8B450A-452E-48F3-B3CC-06E0C2CDBB77}">
      <dsp:nvSpPr>
        <dsp:cNvPr id="0" name=""/>
        <dsp:cNvSpPr/>
      </dsp:nvSpPr>
      <dsp:spPr>
        <a:xfrm rot="10800000">
          <a:off x="1446809" y="1274039"/>
          <a:ext cx="4771369" cy="9799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2149" tIns="76200" rIns="142240" bIns="76200" numCol="1" spcCol="1270" anchor="ctr" anchorCtr="0">
          <a:noAutofit/>
        </a:bodyPr>
        <a:lstStyle/>
        <a:p>
          <a:pPr lvl="0" algn="ctr" defTabSz="889000" rtl="0">
            <a:lnSpc>
              <a:spcPct val="90000"/>
            </a:lnSpc>
            <a:spcBef>
              <a:spcPct val="0"/>
            </a:spcBef>
            <a:spcAft>
              <a:spcPct val="35000"/>
            </a:spcAft>
          </a:pPr>
          <a:r>
            <a:rPr lang="en-US" sz="2000" kern="1200" smtClean="0"/>
            <a:t>Use of acoustics in the design of building such as double glazing</a:t>
          </a:r>
          <a:endParaRPr lang="en-US" sz="2000" kern="1200"/>
        </a:p>
      </dsp:txBody>
      <dsp:txXfrm rot="10800000">
        <a:off x="1691807" y="1274039"/>
        <a:ext cx="4526371" cy="979992"/>
      </dsp:txXfrm>
    </dsp:sp>
    <dsp:sp modelId="{7385EF42-4543-40BB-9FF0-47D10EFBA671}">
      <dsp:nvSpPr>
        <dsp:cNvPr id="0" name=""/>
        <dsp:cNvSpPr/>
      </dsp:nvSpPr>
      <dsp:spPr>
        <a:xfrm>
          <a:off x="956813" y="1274039"/>
          <a:ext cx="979992" cy="97999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8F8378-8C4C-4AC8-85E8-FDBB277C8F63}">
      <dsp:nvSpPr>
        <dsp:cNvPr id="0" name=""/>
        <dsp:cNvSpPr/>
      </dsp:nvSpPr>
      <dsp:spPr>
        <a:xfrm rot="10800000">
          <a:off x="1446809" y="2546567"/>
          <a:ext cx="4771369" cy="9799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2149" tIns="76200" rIns="142240" bIns="76200" numCol="1" spcCol="1270" anchor="ctr" anchorCtr="0">
          <a:noAutofit/>
        </a:bodyPr>
        <a:lstStyle/>
        <a:p>
          <a:pPr lvl="0" algn="ctr" defTabSz="889000" rtl="0">
            <a:lnSpc>
              <a:spcPct val="90000"/>
            </a:lnSpc>
            <a:spcBef>
              <a:spcPct val="0"/>
            </a:spcBef>
            <a:spcAft>
              <a:spcPct val="35000"/>
            </a:spcAft>
          </a:pPr>
          <a:r>
            <a:rPr lang="en-US" sz="2000" kern="1200" dirty="0" smtClean="0"/>
            <a:t>Installation of panels or enclosures</a:t>
          </a:r>
          <a:endParaRPr lang="en-US" sz="2000" kern="1200" dirty="0"/>
        </a:p>
      </dsp:txBody>
      <dsp:txXfrm rot="10800000">
        <a:off x="1691807" y="2546567"/>
        <a:ext cx="4526371" cy="979992"/>
      </dsp:txXfrm>
    </dsp:sp>
    <dsp:sp modelId="{1EE36558-9046-4A48-B1F8-A0E103D395F5}">
      <dsp:nvSpPr>
        <dsp:cNvPr id="0" name=""/>
        <dsp:cNvSpPr/>
      </dsp:nvSpPr>
      <dsp:spPr>
        <a:xfrm>
          <a:off x="956813" y="2546567"/>
          <a:ext cx="979992" cy="97999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9DE913-23CC-4C78-9F53-8AC220503C19}">
      <dsp:nvSpPr>
        <dsp:cNvPr id="0" name=""/>
        <dsp:cNvSpPr/>
      </dsp:nvSpPr>
      <dsp:spPr>
        <a:xfrm rot="10800000">
          <a:off x="1446809" y="3819095"/>
          <a:ext cx="4771369" cy="9799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2149" tIns="76200" rIns="142240" bIns="76200" numCol="1" spcCol="1270" anchor="ctr" anchorCtr="0">
          <a:noAutofit/>
        </a:bodyPr>
        <a:lstStyle/>
        <a:p>
          <a:pPr lvl="0" algn="ctr" defTabSz="889000" rtl="0">
            <a:lnSpc>
              <a:spcPct val="90000"/>
            </a:lnSpc>
            <a:spcBef>
              <a:spcPct val="0"/>
            </a:spcBef>
            <a:spcAft>
              <a:spcPct val="35000"/>
            </a:spcAft>
          </a:pPr>
          <a:r>
            <a:rPr lang="en-US" sz="2000" kern="1200" smtClean="0"/>
            <a:t>Green belt development such as the attenuation of sound levels by plantation of trees and shrubs can</a:t>
          </a:r>
          <a:endParaRPr lang="en-US" sz="2000" kern="1200"/>
        </a:p>
      </dsp:txBody>
      <dsp:txXfrm rot="10800000">
        <a:off x="1691807" y="3819095"/>
        <a:ext cx="4526371" cy="979992"/>
      </dsp:txXfrm>
    </dsp:sp>
    <dsp:sp modelId="{C0E497AB-0271-4F4D-8B76-918E1BC24B98}">
      <dsp:nvSpPr>
        <dsp:cNvPr id="0" name=""/>
        <dsp:cNvSpPr/>
      </dsp:nvSpPr>
      <dsp:spPr>
        <a:xfrm>
          <a:off x="956813" y="3819095"/>
          <a:ext cx="979992" cy="97999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7000" r="-1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5D652-1D28-45EA-9FD3-4246185F7D5F}">
      <dsp:nvSpPr>
        <dsp:cNvPr id="0" name=""/>
        <dsp:cNvSpPr/>
      </dsp:nvSpPr>
      <dsp:spPr>
        <a:xfrm>
          <a:off x="0" y="247793"/>
          <a:ext cx="7498080" cy="1870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The PPC Division a</a:t>
          </a:r>
          <a:r>
            <a:rPr lang="en-GB" sz="2700" kern="1200" dirty="0" err="1" smtClean="0"/>
            <a:t>ttends</a:t>
          </a:r>
          <a:r>
            <a:rPr lang="en-GB" sz="2700" kern="1200" dirty="0" smtClean="0"/>
            <a:t> to all environmental complaints received at the Ministry and works in close coordination with the Post-EIA Division, the ICZM Division and the Police de L’Environnement.</a:t>
          </a:r>
          <a:endParaRPr lang="en-US" sz="2700" kern="1200" dirty="0"/>
        </a:p>
      </dsp:txBody>
      <dsp:txXfrm>
        <a:off x="91317" y="339110"/>
        <a:ext cx="7315446" cy="1687999"/>
      </dsp:txXfrm>
    </dsp:sp>
    <dsp:sp modelId="{908A4A38-2B6F-4A8A-9729-4C966DA0BB7B}">
      <dsp:nvSpPr>
        <dsp:cNvPr id="0" name=""/>
        <dsp:cNvSpPr/>
      </dsp:nvSpPr>
      <dsp:spPr>
        <a:xfrm>
          <a:off x="0" y="2199066"/>
          <a:ext cx="7498080" cy="25061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GB" sz="2700" kern="1200" dirty="0" smtClean="0"/>
            <a:t>Major types of environmental complaints addressed include pollution issues related to </a:t>
          </a:r>
          <a:r>
            <a:rPr lang="en-GB" sz="2700" b="1" kern="1200" dirty="0" smtClean="0">
              <a:solidFill>
                <a:schemeClr val="accent2">
                  <a:lumMod val="60000"/>
                  <a:lumOff val="40000"/>
                </a:schemeClr>
              </a:solidFill>
            </a:rPr>
            <a:t>air, noise, water, solid waste and odour</a:t>
          </a:r>
          <a:r>
            <a:rPr lang="en-GB" sz="2700" kern="1200" dirty="0" smtClean="0"/>
            <a:t>.</a:t>
          </a:r>
        </a:p>
        <a:p>
          <a:pPr lvl="0" algn="ctr" defTabSz="1200150" rtl="0">
            <a:lnSpc>
              <a:spcPct val="90000"/>
            </a:lnSpc>
            <a:spcBef>
              <a:spcPct val="0"/>
            </a:spcBef>
            <a:spcAft>
              <a:spcPct val="35000"/>
            </a:spcAft>
          </a:pPr>
          <a:r>
            <a:rPr lang="en-GB" sz="2700" kern="1200" dirty="0" smtClean="0"/>
            <a:t>Complaints are usually handled via a mechanism called the </a:t>
          </a:r>
          <a:r>
            <a:rPr lang="en-GB" sz="2700" b="1" kern="1200" dirty="0" smtClean="0">
              <a:solidFill>
                <a:schemeClr val="accent5">
                  <a:lumMod val="40000"/>
                  <a:lumOff val="60000"/>
                </a:schemeClr>
              </a:solidFill>
            </a:rPr>
            <a:t>Complaint-Handling Protocol</a:t>
          </a:r>
          <a:r>
            <a:rPr lang="en-GB" sz="2700" kern="1200" dirty="0" smtClean="0"/>
            <a:t>.</a:t>
          </a:r>
          <a:endParaRPr lang="en-US" sz="2700" kern="1200" dirty="0"/>
        </a:p>
      </dsp:txBody>
      <dsp:txXfrm>
        <a:off x="122340" y="2321406"/>
        <a:ext cx="7253400" cy="226146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2B5AA7-67DF-4DB2-85ED-E68C69F53A45}" type="datetimeFigureOut">
              <a:rPr lang="en-US" smtClean="0"/>
              <a:t>3/13/2015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E53E38-A141-4EE9-9737-91755588F503}" type="slidenum">
              <a:rPr lang="en-US" smtClean="0"/>
              <a:t>‹#›</a:t>
            </a:fld>
            <a:endParaRPr lang="en-US"/>
          </a:p>
        </p:txBody>
      </p:sp>
    </p:spTree>
    <p:extLst>
      <p:ext uri="{BB962C8B-B14F-4D97-AF65-F5344CB8AC3E}">
        <p14:creationId xmlns:p14="http://schemas.microsoft.com/office/powerpoint/2010/main" val="3371139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265C55-0614-4B2C-9549-2E29F1C12831}" type="datetimeFigureOut">
              <a:rPr lang="en-US" smtClean="0"/>
              <a:pPr/>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71951-56E1-4003-BACD-9C3F1194CF66}" type="slidenum">
              <a:rPr lang="en-US" smtClean="0"/>
              <a:pPr/>
              <a:t>‹#›</a:t>
            </a:fld>
            <a:endParaRPr lang="en-US"/>
          </a:p>
        </p:txBody>
      </p:sp>
    </p:spTree>
    <p:extLst>
      <p:ext uri="{BB962C8B-B14F-4D97-AF65-F5344CB8AC3E}">
        <p14:creationId xmlns:p14="http://schemas.microsoft.com/office/powerpoint/2010/main" val="28505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71951-56E1-4003-BACD-9C3F1194CF66}" type="slidenum">
              <a:rPr lang="en-US" smtClean="0"/>
              <a:pPr/>
              <a:t>32</a:t>
            </a:fld>
            <a:endParaRPr lang="en-US"/>
          </a:p>
        </p:txBody>
      </p:sp>
    </p:spTree>
    <p:extLst>
      <p:ext uri="{BB962C8B-B14F-4D97-AF65-F5344CB8AC3E}">
        <p14:creationId xmlns:p14="http://schemas.microsoft.com/office/powerpoint/2010/main" val="74307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8462B73-6E42-4FDF-84F5-D4B367E6C78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8462B73-6E42-4FDF-84F5-D4B367E6C7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8462B73-6E42-4FDF-84F5-D4B367E6C7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8462B73-6E42-4FDF-84F5-D4B367E6C7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8462B73-6E42-4FDF-84F5-D4B367E6C78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8462B73-6E42-4FDF-84F5-D4B367E6C7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8462B73-6E42-4FDF-84F5-D4B367E6C7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8462B73-6E42-4FDF-84F5-D4B367E6C7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8462B73-6E42-4FDF-84F5-D4B367E6C78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8462B73-6E42-4FDF-84F5-D4B367E6C7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9B1794E-4D43-4A9E-9A4F-7D4E2F44CE09}" type="datetimeFigureOut">
              <a:rPr lang="en-US" smtClean="0"/>
              <a:pPr/>
              <a:t>3/13/2015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8462B73-6E42-4FDF-84F5-D4B367E6C78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1000"/>
            <a:lum/>
          </a:blip>
          <a:srcRect/>
          <a:stretch>
            <a:fillRect l="-4000" r="-4000"/>
          </a:stretch>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9B1794E-4D43-4A9E-9A4F-7D4E2F44CE09}" type="datetimeFigureOut">
              <a:rPr lang="en-US" smtClean="0"/>
              <a:pPr/>
              <a:t>3/13/2015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8462B73-6E42-4FDF-84F5-D4B367E6C78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47800" y="1828800"/>
            <a:ext cx="7315200" cy="3733800"/>
          </a:xfrm>
          <a:blipFill dpi="0" rotWithShape="1">
            <a:blip r:embed="rId2">
              <a:extLst>
                <a:ext uri="{28A0092B-C50C-407E-A947-70E740481C1C}">
                  <a14:useLocalDpi xmlns:a14="http://schemas.microsoft.com/office/drawing/2010/main" val="0"/>
                </a:ext>
              </a:extLst>
            </a:blip>
            <a:srcRect/>
            <a:stretch>
              <a:fillRect/>
            </a:stretch>
          </a:blipFill>
        </p:spPr>
        <p:txBody>
          <a:bodyPr>
            <a:normAutofit/>
          </a:bodyPr>
          <a:lstStyle/>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 name="Title 3"/>
          <p:cNvSpPr>
            <a:spLocks noGrp="1"/>
          </p:cNvSpPr>
          <p:nvPr>
            <p:ph type="title"/>
          </p:nvPr>
        </p:nvSpPr>
        <p:spPr>
          <a:xfrm>
            <a:off x="1447800" y="609600"/>
            <a:ext cx="7403592" cy="914400"/>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2000" b="1" dirty="0" smtClean="0">
                <a:solidFill>
                  <a:srgbClr val="00B050"/>
                </a:solidFill>
                <a:latin typeface="Algerian" pitchFamily="82" charset="0"/>
              </a:rPr>
              <a:t>Pollution </a:t>
            </a:r>
            <a:r>
              <a:rPr lang="en-US" sz="2000" b="1" dirty="0" smtClean="0">
                <a:solidFill>
                  <a:srgbClr val="00B050"/>
                </a:solidFill>
                <a:latin typeface="Algerian" pitchFamily="82" charset="0"/>
              </a:rPr>
              <a:t>Prevention </a:t>
            </a:r>
            <a:r>
              <a:rPr lang="en-US" sz="2000" b="1" dirty="0" smtClean="0">
                <a:solidFill>
                  <a:srgbClr val="0070C0"/>
                </a:solidFill>
                <a:latin typeface="Algerian" pitchFamily="82" charset="0"/>
              </a:rPr>
              <a:t> </a:t>
            </a:r>
            <a:r>
              <a:rPr lang="en-US" sz="2000" b="1" dirty="0" smtClean="0">
                <a:solidFill>
                  <a:srgbClr val="00B050"/>
                </a:solidFill>
                <a:latin typeface="Algerian" pitchFamily="82" charset="0"/>
              </a:rPr>
              <a:t>and  Control </a:t>
            </a:r>
            <a:endParaRPr lang="en-US" sz="2000" b="1" dirty="0">
              <a:solidFill>
                <a:srgbClr val="00B050"/>
              </a:solidFill>
              <a:latin typeface="Algerian" pitchFamily="82" charset="0"/>
            </a:endParaRPr>
          </a:p>
        </p:txBody>
      </p:sp>
      <p:sp>
        <p:nvSpPr>
          <p:cNvPr id="2" name="TextBox 1"/>
          <p:cNvSpPr txBox="1"/>
          <p:nvPr/>
        </p:nvSpPr>
        <p:spPr>
          <a:xfrm>
            <a:off x="3672840" y="5791200"/>
            <a:ext cx="402336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1400" b="1" dirty="0"/>
              <a:t>DR R.K FOOLMAUN</a:t>
            </a:r>
          </a:p>
          <a:p>
            <a:pPr algn="ctr"/>
            <a:r>
              <a:rPr lang="en-GB" sz="1400" b="1" dirty="0"/>
              <a:t>Divisional Environment Officer</a:t>
            </a:r>
          </a:p>
          <a:p>
            <a:pPr algn="ctr"/>
            <a:r>
              <a:rPr lang="en-GB" sz="1400" b="1" dirty="0"/>
              <a:t>Pollution Prevention &amp; Control </a:t>
            </a:r>
            <a:r>
              <a:rPr lang="en-GB" sz="1400" b="1" dirty="0" smtClean="0"/>
              <a:t>Division</a:t>
            </a:r>
            <a:endParaRPr lang="en-GB" sz="1400" b="1" dirty="0"/>
          </a:p>
        </p:txBody>
      </p:sp>
    </p:spTree>
    <p:extLst>
      <p:ext uri="{BB962C8B-B14F-4D97-AF65-F5344CB8AC3E}">
        <p14:creationId xmlns:p14="http://schemas.microsoft.com/office/powerpoint/2010/main" val="1371905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Control of air pollution</a:t>
            </a:r>
            <a:endParaRPr lang="en-GB"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Standard for Air</a:t>
            </a:r>
          </a:p>
          <a:p>
            <a:endParaRPr lang="en-US" dirty="0" smtClean="0"/>
          </a:p>
          <a:p>
            <a:r>
              <a:rPr lang="en-US" dirty="0" smtClean="0"/>
              <a:t>Laboratory equipment </a:t>
            </a:r>
          </a:p>
          <a:p>
            <a:pPr lvl="1"/>
            <a:r>
              <a:rPr lang="en-US" dirty="0" smtClean="0"/>
              <a:t>– ambient air monitoring station</a:t>
            </a:r>
          </a:p>
          <a:p>
            <a:pPr lvl="1"/>
            <a:r>
              <a:rPr lang="en-US" dirty="0" smtClean="0"/>
              <a:t>- portable gas </a:t>
            </a:r>
            <a:r>
              <a:rPr lang="en-US" dirty="0" err="1" smtClean="0"/>
              <a:t>analyser</a:t>
            </a:r>
            <a:r>
              <a:rPr lang="en-US" dirty="0" smtClean="0"/>
              <a:t> </a:t>
            </a:r>
          </a:p>
          <a:p>
            <a:pPr lvl="1"/>
            <a:endParaRPr lang="en-US" dirty="0"/>
          </a:p>
          <a:p>
            <a:r>
              <a:rPr lang="en-US" dirty="0" smtClean="0"/>
              <a:t>Smoke control Action plan</a:t>
            </a:r>
          </a:p>
          <a:p>
            <a:endParaRPr lang="en-GB" dirty="0"/>
          </a:p>
        </p:txBody>
      </p:sp>
    </p:spTree>
    <p:extLst>
      <p:ext uri="{BB962C8B-B14F-4D97-AF65-F5344CB8AC3E}">
        <p14:creationId xmlns:p14="http://schemas.microsoft.com/office/powerpoint/2010/main" val="257268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3100" b="1" dirty="0">
                <a:solidFill>
                  <a:srgbClr val="0070C0"/>
                </a:solidFill>
                <a:effectLst/>
                <a:latin typeface="Algerian" pitchFamily="82" charset="0"/>
              </a:rPr>
              <a:t>Smoke Control Action Plan (</a:t>
            </a:r>
            <a:r>
              <a:rPr lang="en-US" sz="3100" b="1" dirty="0" smtClean="0">
                <a:solidFill>
                  <a:srgbClr val="0070C0"/>
                </a:solidFill>
                <a:effectLst/>
                <a:latin typeface="Algerian" pitchFamily="82" charset="0"/>
              </a:rPr>
              <a:t>SCAP</a:t>
            </a:r>
            <a:r>
              <a:rPr lang="en-US" b="1" dirty="0" smtClean="0">
                <a:solidFill>
                  <a:srgbClr val="0070C0"/>
                </a:solidFill>
                <a:effectLst/>
              </a:rPr>
              <a:t>)</a:t>
            </a:r>
            <a:endParaRPr lang="en-US" dirty="0">
              <a:solidFill>
                <a:srgbClr val="0070C0"/>
              </a:solidFill>
            </a:endParaRPr>
          </a:p>
        </p:txBody>
      </p:sp>
      <p:sp>
        <p:nvSpPr>
          <p:cNvPr id="3" name="Content Placeholder 2"/>
          <p:cNvSpPr>
            <a:spLocks noGrp="1"/>
          </p:cNvSpPr>
          <p:nvPr>
            <p:ph idx="1"/>
          </p:nvPr>
        </p:nvSpPr>
        <p:spPr>
          <a:xfrm>
            <a:off x="1447800" y="1143000"/>
            <a:ext cx="7467600" cy="5257800"/>
          </a:xfrm>
          <a:blipFill>
            <a:blip r:embed="rId2"/>
            <a:tile tx="0" ty="0" sx="100000" sy="100000" flip="none" algn="tl"/>
          </a:blipFill>
        </p:spPr>
        <p:txBody>
          <a:bodyPr>
            <a:noAutofit/>
          </a:bodyPr>
          <a:lstStyle/>
          <a:p>
            <a:pPr marL="82296" indent="0" algn="ctr">
              <a:lnSpc>
                <a:spcPct val="150000"/>
              </a:lnSpc>
              <a:buNone/>
            </a:pPr>
            <a:r>
              <a:rPr lang="en-US" sz="4000" b="1" dirty="0" smtClean="0"/>
              <a:t>AIM </a:t>
            </a:r>
          </a:p>
          <a:p>
            <a:pPr marL="82296" indent="0" algn="ctr">
              <a:lnSpc>
                <a:spcPct val="150000"/>
              </a:lnSpc>
              <a:buNone/>
            </a:pPr>
            <a:r>
              <a:rPr lang="en-US" sz="2400" b="1" dirty="0" smtClean="0"/>
              <a:t>To </a:t>
            </a:r>
            <a:r>
              <a:rPr lang="en-US" sz="2400" b="1" dirty="0"/>
              <a:t>curb down the number of diesel driven vehicles emitting black </a:t>
            </a:r>
            <a:r>
              <a:rPr lang="en-US" sz="2400" b="1" dirty="0" smtClean="0"/>
              <a:t>smoke</a:t>
            </a:r>
          </a:p>
          <a:p>
            <a:pPr algn="just">
              <a:lnSpc>
                <a:spcPct val="150000"/>
              </a:lnSpc>
            </a:pPr>
            <a:r>
              <a:rPr lang="en-US" sz="2400" dirty="0" smtClean="0"/>
              <a:t>Launched: August 2013</a:t>
            </a:r>
          </a:p>
          <a:p>
            <a:pPr algn="just">
              <a:lnSpc>
                <a:spcPct val="150000"/>
              </a:lnSpc>
            </a:pPr>
            <a:r>
              <a:rPr lang="en-US" sz="2400" dirty="0" smtClean="0"/>
              <a:t> 2 Main Components: </a:t>
            </a:r>
          </a:p>
          <a:p>
            <a:pPr marL="82296" indent="0" algn="just">
              <a:lnSpc>
                <a:spcPct val="150000"/>
              </a:lnSpc>
              <a:buNone/>
            </a:pPr>
            <a:r>
              <a:rPr lang="en-US" sz="2400" dirty="0" smtClean="0"/>
              <a:t>- </a:t>
            </a:r>
            <a:r>
              <a:rPr lang="en-US" sz="2400" b="1" dirty="0" smtClean="0"/>
              <a:t>Enforcement</a:t>
            </a:r>
            <a:r>
              <a:rPr lang="en-US" sz="2400" dirty="0" smtClean="0"/>
              <a:t> </a:t>
            </a:r>
            <a:r>
              <a:rPr lang="en-US" sz="2400" dirty="0"/>
              <a:t>(road side checks and contraventions of smoky vehicles by Police de L’Environnement) </a:t>
            </a:r>
            <a:endParaRPr lang="en-US" sz="2400" dirty="0" smtClean="0"/>
          </a:p>
          <a:p>
            <a:pPr marL="82296" indent="0" algn="just">
              <a:lnSpc>
                <a:spcPct val="150000"/>
              </a:lnSpc>
              <a:buNone/>
            </a:pPr>
            <a:r>
              <a:rPr lang="en-US" sz="2400" dirty="0" smtClean="0"/>
              <a:t>-</a:t>
            </a:r>
            <a:r>
              <a:rPr lang="en-US" sz="2400" b="1" dirty="0" smtClean="0"/>
              <a:t> </a:t>
            </a:r>
            <a:r>
              <a:rPr lang="en-US" sz="2400" b="1" dirty="0"/>
              <a:t>S</a:t>
            </a:r>
            <a:r>
              <a:rPr lang="en-US" sz="2400" b="1" dirty="0" smtClean="0"/>
              <a:t>ensitization </a:t>
            </a:r>
            <a:r>
              <a:rPr lang="en-US" sz="2400" dirty="0"/>
              <a:t>campaign (TV and </a:t>
            </a:r>
            <a:r>
              <a:rPr lang="en-US" sz="2400" dirty="0" smtClean="0"/>
              <a:t>radio)</a:t>
            </a:r>
          </a:p>
          <a:p>
            <a:pPr marL="82296" indent="0" algn="just">
              <a:buNone/>
            </a:pPr>
            <a:endParaRPr lang="en-US" sz="2400" dirty="0" smtClean="0"/>
          </a:p>
        </p:txBody>
      </p:sp>
    </p:spTree>
    <p:extLst>
      <p:ext uri="{BB962C8B-B14F-4D97-AF65-F5344CB8AC3E}">
        <p14:creationId xmlns:p14="http://schemas.microsoft.com/office/powerpoint/2010/main" val="2792636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pPr algn="ctr"/>
            <a:r>
              <a:rPr lang="en-US" sz="2800" b="1" dirty="0">
                <a:solidFill>
                  <a:srgbClr val="0070C0"/>
                </a:solidFill>
                <a:effectLst/>
                <a:latin typeface="Algerian" pitchFamily="82" charset="0"/>
                <a:ea typeface="+mn-ea"/>
                <a:cs typeface="+mn-cs"/>
              </a:rPr>
              <a:t>Smoke Control Action Plan (</a:t>
            </a:r>
            <a:r>
              <a:rPr lang="en-US" sz="2800" b="1" dirty="0" smtClean="0">
                <a:solidFill>
                  <a:srgbClr val="0070C0"/>
                </a:solidFill>
                <a:effectLst/>
                <a:latin typeface="Algerian" pitchFamily="82" charset="0"/>
                <a:ea typeface="+mn-ea"/>
                <a:cs typeface="+mn-cs"/>
              </a:rPr>
              <a:t>SCAP</a:t>
            </a:r>
            <a:r>
              <a:rPr lang="en-US" sz="3900" b="1" dirty="0" smtClean="0">
                <a:solidFill>
                  <a:srgbClr val="0070C0"/>
                </a:solidFill>
                <a:effectLst/>
                <a:ea typeface="+mn-ea"/>
                <a:cs typeface="+mn-cs"/>
              </a:rPr>
              <a:t>)</a:t>
            </a:r>
            <a:endParaRPr lang="en-US"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just"/>
            <a:endParaRPr lang="en-US" dirty="0" smtClean="0"/>
          </a:p>
          <a:p>
            <a:pPr marL="82296" indent="0" algn="ctr">
              <a:lnSpc>
                <a:spcPct val="150000"/>
              </a:lnSpc>
              <a:buNone/>
            </a:pPr>
            <a:r>
              <a:rPr lang="en-US" b="1" dirty="0" smtClean="0">
                <a:solidFill>
                  <a:srgbClr val="FF0000"/>
                </a:solidFill>
              </a:rPr>
              <a:t>August </a:t>
            </a:r>
            <a:r>
              <a:rPr lang="en-US" b="1" dirty="0">
                <a:solidFill>
                  <a:srgbClr val="FF0000"/>
                </a:solidFill>
              </a:rPr>
              <a:t>2013 to November </a:t>
            </a:r>
            <a:r>
              <a:rPr lang="en-US" b="1" dirty="0" smtClean="0">
                <a:solidFill>
                  <a:srgbClr val="FF0000"/>
                </a:solidFill>
              </a:rPr>
              <a:t>2014</a:t>
            </a:r>
            <a:endParaRPr lang="en-US" b="1" dirty="0">
              <a:solidFill>
                <a:srgbClr val="FF0000"/>
              </a:solidFill>
            </a:endParaRPr>
          </a:p>
          <a:p>
            <a:pPr marL="82296" indent="0" algn="just">
              <a:lnSpc>
                <a:spcPct val="150000"/>
              </a:lnSpc>
              <a:buNone/>
            </a:pPr>
            <a:r>
              <a:rPr lang="en-US" dirty="0"/>
              <a:t>	-198 vehicles </a:t>
            </a:r>
            <a:r>
              <a:rPr lang="en-US" dirty="0" smtClean="0"/>
              <a:t>contravened</a:t>
            </a:r>
            <a:endParaRPr lang="en-US" dirty="0"/>
          </a:p>
          <a:p>
            <a:pPr marL="82296" indent="0" algn="just">
              <a:lnSpc>
                <a:spcPct val="150000"/>
              </a:lnSpc>
              <a:buNone/>
            </a:pPr>
            <a:r>
              <a:rPr lang="en-US" dirty="0"/>
              <a:t>	-104 Prohibition Notices (above 70%)</a:t>
            </a:r>
          </a:p>
          <a:p>
            <a:pPr marL="82296" indent="0" algn="just">
              <a:lnSpc>
                <a:spcPct val="150000"/>
              </a:lnSpc>
              <a:buNone/>
            </a:pPr>
            <a:r>
              <a:rPr lang="en-US" dirty="0" smtClean="0"/>
              <a:t>	- 564 PF 71 </a:t>
            </a:r>
            <a:r>
              <a:rPr lang="en-US" dirty="0"/>
              <a:t>have been served</a:t>
            </a:r>
          </a:p>
          <a:p>
            <a:pPr>
              <a:lnSpc>
                <a:spcPct val="150000"/>
              </a:lnSpc>
            </a:pPr>
            <a:endParaRPr lang="en-US" dirty="0"/>
          </a:p>
        </p:txBody>
      </p:sp>
    </p:spTree>
    <p:extLst>
      <p:ext uri="{BB962C8B-B14F-4D97-AF65-F5344CB8AC3E}">
        <p14:creationId xmlns:p14="http://schemas.microsoft.com/office/powerpoint/2010/main" val="2736915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pPr algn="ctr"/>
            <a:r>
              <a:rPr lang="en-US" sz="2800" b="1" dirty="0">
                <a:solidFill>
                  <a:srgbClr val="0070C0"/>
                </a:solidFill>
                <a:effectLst/>
                <a:latin typeface="Algerian" pitchFamily="82" charset="0"/>
                <a:ea typeface="+mn-ea"/>
                <a:cs typeface="+mn-cs"/>
              </a:rPr>
              <a:t>Smoke Control Action Plan (</a:t>
            </a:r>
            <a:r>
              <a:rPr lang="en-US" sz="2800" b="1" dirty="0" smtClean="0">
                <a:solidFill>
                  <a:srgbClr val="0070C0"/>
                </a:solidFill>
                <a:effectLst/>
                <a:latin typeface="Algerian" pitchFamily="82" charset="0"/>
                <a:ea typeface="+mn-ea"/>
                <a:cs typeface="+mn-cs"/>
              </a:rPr>
              <a:t>SCAP</a:t>
            </a:r>
            <a:r>
              <a:rPr lang="en-US" sz="3900" b="1" dirty="0" smtClean="0">
                <a:solidFill>
                  <a:srgbClr val="0070C0"/>
                </a:solidFill>
                <a:effectLst/>
                <a:ea typeface="+mn-ea"/>
                <a:cs typeface="+mn-cs"/>
              </a:rPr>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447800"/>
            <a:ext cx="7467600" cy="5410200"/>
          </a:xfrm>
        </p:spPr>
      </p:pic>
    </p:spTree>
    <p:extLst>
      <p:ext uri="{BB962C8B-B14F-4D97-AF65-F5344CB8AC3E}">
        <p14:creationId xmlns:p14="http://schemas.microsoft.com/office/powerpoint/2010/main" val="3275217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251192" cy="1143000"/>
          </a:xfrm>
          <a:solidFill>
            <a:schemeClr val="accent1">
              <a:lumMod val="40000"/>
              <a:lumOff val="60000"/>
            </a:schemeClr>
          </a:solidFill>
        </p:spPr>
        <p:txBody>
          <a:bodyPr>
            <a:normAutofit/>
          </a:bodyPr>
          <a:lstStyle/>
          <a:p>
            <a:pPr algn="ctr"/>
            <a:r>
              <a:rPr lang="en-US" dirty="0" smtClean="0"/>
              <a:t> WATER POLLUTION</a:t>
            </a:r>
            <a:endParaRPr lang="en-US" dirty="0"/>
          </a:p>
        </p:txBody>
      </p:sp>
      <p:sp>
        <p:nvSpPr>
          <p:cNvPr id="5" name="Content Placeholder 2"/>
          <p:cNvSpPr>
            <a:spLocks noGrp="1"/>
          </p:cNvSpPr>
          <p:nvPr>
            <p:ph idx="1"/>
          </p:nvPr>
        </p:nvSpPr>
        <p:spPr>
          <a:xfrm>
            <a:off x="1371600" y="1524000"/>
            <a:ext cx="7162800" cy="4114800"/>
          </a:xfrm>
          <a:scene3d>
            <a:camera prst="perspectiveRelaxedModerately"/>
            <a:lightRig rig="threePt" dir="t"/>
          </a:scene3d>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buFont typeface="Wingdings" pitchFamily="2" charset="2"/>
              <a:buChar char="v"/>
            </a:pPr>
            <a:r>
              <a:rPr lang="en-US" dirty="0"/>
              <a:t>Water pollution </a:t>
            </a:r>
            <a:r>
              <a:rPr lang="en-US" dirty="0" smtClean="0"/>
              <a:t>refers to </a:t>
            </a:r>
            <a:r>
              <a:rPr lang="en-US" dirty="0"/>
              <a:t>the contamination of water </a:t>
            </a:r>
            <a:r>
              <a:rPr lang="en-US" dirty="0" smtClean="0"/>
              <a:t>bodies. These may include lakes</a:t>
            </a:r>
            <a:r>
              <a:rPr lang="en-US" dirty="0"/>
              <a:t>, rivers, oceans, aquifers and </a:t>
            </a:r>
            <a:r>
              <a:rPr lang="en-US" dirty="0" smtClean="0"/>
              <a:t>groundwater</a:t>
            </a:r>
            <a:r>
              <a:rPr lang="en-US" dirty="0" smtClean="0"/>
              <a:t>.</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5412740"/>
            <a:ext cx="7924800" cy="1447800"/>
          </a:xfrm>
          <a:prstGeom prst="rect">
            <a:avLst/>
          </a:prstGeom>
        </p:spPr>
      </p:pic>
    </p:spTree>
    <p:extLst>
      <p:ext uri="{BB962C8B-B14F-4D97-AF65-F5344CB8AC3E}">
        <p14:creationId xmlns:p14="http://schemas.microsoft.com/office/powerpoint/2010/main" val="872108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52587" y="3962400"/>
            <a:ext cx="7251192" cy="2743200"/>
          </a:xfrm>
        </p:spPr>
        <p:style>
          <a:lnRef idx="1">
            <a:schemeClr val="accent1"/>
          </a:lnRef>
          <a:fillRef idx="1003">
            <a:schemeClr val="lt1"/>
          </a:fillRef>
          <a:effectRef idx="1">
            <a:schemeClr val="accent1"/>
          </a:effectRef>
          <a:fontRef idx="minor">
            <a:schemeClr val="dk1"/>
          </a:fontRef>
        </p:style>
        <p:txBody>
          <a:bodyPr>
            <a:normAutofit lnSpcReduction="10000"/>
          </a:bodyPr>
          <a:lstStyle/>
          <a:p>
            <a:r>
              <a:rPr lang="en-US" dirty="0" smtClean="0">
                <a:ln>
                  <a:solidFill>
                    <a:schemeClr val="accent4">
                      <a:lumMod val="60000"/>
                      <a:lumOff val="40000"/>
                    </a:schemeClr>
                  </a:solidFill>
                </a:ln>
                <a:solidFill>
                  <a:schemeClr val="accent1">
                    <a:lumMod val="50000"/>
                  </a:schemeClr>
                </a:solidFill>
              </a:rPr>
              <a:t>Organic Contaminants </a:t>
            </a:r>
            <a:r>
              <a:rPr lang="en-US" sz="1800" dirty="0" smtClean="0">
                <a:ln>
                  <a:solidFill>
                    <a:schemeClr val="accent4">
                      <a:lumMod val="60000"/>
                      <a:lumOff val="40000"/>
                    </a:schemeClr>
                  </a:solidFill>
                </a:ln>
                <a:solidFill>
                  <a:schemeClr val="accent1">
                    <a:lumMod val="50000"/>
                  </a:schemeClr>
                </a:solidFill>
              </a:rPr>
              <a:t>(Detergents, Herbicides, </a:t>
            </a:r>
            <a:r>
              <a:rPr lang="en-US" sz="1800" dirty="0" err="1" smtClean="0">
                <a:ln>
                  <a:solidFill>
                    <a:schemeClr val="accent4">
                      <a:lumMod val="60000"/>
                      <a:lumOff val="40000"/>
                    </a:schemeClr>
                  </a:solidFill>
                </a:ln>
                <a:solidFill>
                  <a:schemeClr val="accent1">
                    <a:lumMod val="50000"/>
                  </a:schemeClr>
                </a:solidFill>
              </a:rPr>
              <a:t>etc</a:t>
            </a:r>
            <a:r>
              <a:rPr lang="en-US" sz="1800" dirty="0" smtClean="0">
                <a:ln>
                  <a:solidFill>
                    <a:schemeClr val="accent4">
                      <a:lumMod val="60000"/>
                      <a:lumOff val="40000"/>
                    </a:schemeClr>
                  </a:solidFill>
                </a:ln>
                <a:solidFill>
                  <a:schemeClr val="accent1">
                    <a:lumMod val="50000"/>
                  </a:schemeClr>
                </a:solidFill>
              </a:rPr>
              <a:t>)</a:t>
            </a:r>
            <a:endParaRPr lang="en-US" dirty="0" smtClean="0">
              <a:ln>
                <a:solidFill>
                  <a:schemeClr val="accent4">
                    <a:lumMod val="60000"/>
                    <a:lumOff val="40000"/>
                  </a:schemeClr>
                </a:solidFill>
              </a:ln>
              <a:solidFill>
                <a:schemeClr val="accent1">
                  <a:lumMod val="50000"/>
                </a:schemeClr>
              </a:solidFill>
            </a:endParaRPr>
          </a:p>
          <a:p>
            <a:r>
              <a:rPr lang="en-US" dirty="0" smtClean="0">
                <a:ln>
                  <a:solidFill>
                    <a:schemeClr val="accent4">
                      <a:lumMod val="60000"/>
                      <a:lumOff val="40000"/>
                    </a:schemeClr>
                  </a:solidFill>
                </a:ln>
                <a:solidFill>
                  <a:schemeClr val="accent1">
                    <a:lumMod val="50000"/>
                  </a:schemeClr>
                </a:solidFill>
              </a:rPr>
              <a:t>Inorganic Contaminants </a:t>
            </a:r>
            <a:r>
              <a:rPr lang="en-US" sz="1800" dirty="0" smtClean="0">
                <a:ln>
                  <a:solidFill>
                    <a:schemeClr val="accent4">
                      <a:lumMod val="60000"/>
                      <a:lumOff val="40000"/>
                    </a:schemeClr>
                  </a:solidFill>
                </a:ln>
                <a:solidFill>
                  <a:schemeClr val="accent1">
                    <a:lumMod val="50000"/>
                  </a:schemeClr>
                </a:solidFill>
              </a:rPr>
              <a:t>(Heavy Metals, Ammonia, </a:t>
            </a:r>
            <a:r>
              <a:rPr lang="en-US" sz="1800" dirty="0" err="1" smtClean="0">
                <a:ln>
                  <a:solidFill>
                    <a:schemeClr val="accent4">
                      <a:lumMod val="60000"/>
                      <a:lumOff val="40000"/>
                    </a:schemeClr>
                  </a:solidFill>
                </a:ln>
                <a:solidFill>
                  <a:schemeClr val="accent1">
                    <a:lumMod val="50000"/>
                  </a:schemeClr>
                </a:solidFill>
              </a:rPr>
              <a:t>etc</a:t>
            </a:r>
            <a:r>
              <a:rPr lang="en-US" sz="1800" dirty="0" smtClean="0">
                <a:ln>
                  <a:solidFill>
                    <a:schemeClr val="accent4">
                      <a:lumMod val="60000"/>
                      <a:lumOff val="40000"/>
                    </a:schemeClr>
                  </a:solidFill>
                </a:ln>
                <a:solidFill>
                  <a:schemeClr val="accent1">
                    <a:lumMod val="50000"/>
                  </a:schemeClr>
                </a:solidFill>
              </a:rPr>
              <a:t>)</a:t>
            </a:r>
            <a:endParaRPr lang="en-US" dirty="0" smtClean="0">
              <a:ln>
                <a:solidFill>
                  <a:schemeClr val="accent4">
                    <a:lumMod val="60000"/>
                    <a:lumOff val="40000"/>
                  </a:schemeClr>
                </a:solidFill>
              </a:ln>
              <a:solidFill>
                <a:schemeClr val="accent1">
                  <a:lumMod val="50000"/>
                </a:schemeClr>
              </a:solidFill>
            </a:endParaRPr>
          </a:p>
          <a:p>
            <a:r>
              <a:rPr lang="en-US" dirty="0" smtClean="0">
                <a:ln>
                  <a:solidFill>
                    <a:schemeClr val="accent4">
                      <a:lumMod val="60000"/>
                      <a:lumOff val="40000"/>
                    </a:schemeClr>
                  </a:solidFill>
                </a:ln>
                <a:solidFill>
                  <a:schemeClr val="accent1">
                    <a:lumMod val="50000"/>
                  </a:schemeClr>
                </a:solidFill>
              </a:rPr>
              <a:t>Solid Waste </a:t>
            </a:r>
            <a:r>
              <a:rPr lang="en-US" sz="1800" dirty="0" smtClean="0">
                <a:ln>
                  <a:solidFill>
                    <a:schemeClr val="accent4">
                      <a:lumMod val="60000"/>
                      <a:lumOff val="40000"/>
                    </a:schemeClr>
                  </a:solidFill>
                </a:ln>
                <a:solidFill>
                  <a:schemeClr val="accent1">
                    <a:lumMod val="50000"/>
                  </a:schemeClr>
                </a:solidFill>
              </a:rPr>
              <a:t>(Plastics, Paper, Food waste)</a:t>
            </a:r>
          </a:p>
          <a:p>
            <a:r>
              <a:rPr lang="en-US" dirty="0" smtClean="0">
                <a:ln>
                  <a:solidFill>
                    <a:schemeClr val="accent4">
                      <a:lumMod val="60000"/>
                      <a:lumOff val="40000"/>
                    </a:schemeClr>
                  </a:solidFill>
                </a:ln>
                <a:solidFill>
                  <a:schemeClr val="accent1">
                    <a:lumMod val="50000"/>
                  </a:schemeClr>
                </a:solidFill>
              </a:rPr>
              <a:t>Thermal Pollution (</a:t>
            </a:r>
            <a:r>
              <a:rPr lang="en-US" sz="1900" dirty="0" smtClean="0">
                <a:ln>
                  <a:solidFill>
                    <a:schemeClr val="accent4">
                      <a:lumMod val="60000"/>
                      <a:lumOff val="40000"/>
                    </a:schemeClr>
                  </a:solidFill>
                </a:ln>
                <a:solidFill>
                  <a:schemeClr val="accent1">
                    <a:lumMod val="50000"/>
                  </a:schemeClr>
                </a:solidFill>
              </a:rPr>
              <a:t>Discharge of warm water into water bodies by factories)</a:t>
            </a:r>
            <a:endParaRPr lang="en-US" sz="1900" dirty="0">
              <a:ln>
                <a:solidFill>
                  <a:schemeClr val="accent4">
                    <a:lumMod val="60000"/>
                    <a:lumOff val="40000"/>
                  </a:schemeClr>
                </a:solidFill>
              </a:ln>
              <a:solidFill>
                <a:schemeClr val="accent1">
                  <a:lumMod val="50000"/>
                </a:schemeClr>
              </a:solidFill>
            </a:endParaRPr>
          </a:p>
        </p:txBody>
      </p:sp>
      <p:sp>
        <p:nvSpPr>
          <p:cNvPr id="2" name="Title 1"/>
          <p:cNvSpPr>
            <a:spLocks noGrp="1"/>
          </p:cNvSpPr>
          <p:nvPr>
            <p:ph type="title"/>
          </p:nvPr>
        </p:nvSpPr>
        <p:spPr>
          <a:xfrm>
            <a:off x="1735549" y="228600"/>
            <a:ext cx="7251192" cy="639762"/>
          </a:xfrm>
          <a:solidFill>
            <a:schemeClr val="accent1">
              <a:lumMod val="40000"/>
              <a:lumOff val="60000"/>
            </a:schemeClr>
          </a:solidFill>
        </p:spPr>
        <p:txBody>
          <a:bodyPr>
            <a:normAutofit fontScale="90000"/>
          </a:bodyPr>
          <a:lstStyle/>
          <a:p>
            <a:pPr algn="ctr"/>
            <a:r>
              <a:rPr lang="en-US" dirty="0" smtClean="0"/>
              <a:t>MAJOR WATER POLLUTANTS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914400"/>
            <a:ext cx="7200900" cy="2971800"/>
          </a:xfrm>
          <a:prstGeom prst="rect">
            <a:avLst/>
          </a:prstGeom>
        </p:spPr>
      </p:pic>
    </p:spTree>
    <p:extLst>
      <p:ext uri="{BB962C8B-B14F-4D97-AF65-F5344CB8AC3E}">
        <p14:creationId xmlns:p14="http://schemas.microsoft.com/office/powerpoint/2010/main" val="3823698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SOURCES OF WATER POLLUTION</a:t>
            </a:r>
            <a:endParaRPr lang="en-US" dirty="0"/>
          </a:p>
        </p:txBody>
      </p:sp>
      <p:sp>
        <p:nvSpPr>
          <p:cNvPr id="4" name="Content Placeholder 3"/>
          <p:cNvSpPr>
            <a:spLocks noGrp="1"/>
          </p:cNvSpPr>
          <p:nvPr>
            <p:ph idx="1"/>
          </p:nvPr>
        </p:nvSpPr>
        <p:spPr>
          <a:xfrm>
            <a:off x="1435608" y="1447800"/>
            <a:ext cx="7251192" cy="4800600"/>
          </a:xfrm>
          <a:blipFill>
            <a:blip r:embed="rId2"/>
            <a:tile tx="0" ty="0" sx="100000" sy="100000" flip="none" algn="tl"/>
          </a:blipFill>
        </p:spPr>
        <p:txBody>
          <a:bodyPr>
            <a:normAutofit/>
          </a:bodyPr>
          <a:lstStyle/>
          <a:p>
            <a:r>
              <a:rPr lang="en-US" dirty="0" smtClean="0">
                <a:solidFill>
                  <a:schemeClr val="accent1">
                    <a:lumMod val="50000"/>
                  </a:schemeClr>
                </a:solidFill>
              </a:rPr>
              <a:t>Sewage</a:t>
            </a:r>
          </a:p>
          <a:p>
            <a:r>
              <a:rPr lang="en-US" dirty="0" smtClean="0">
                <a:solidFill>
                  <a:schemeClr val="accent1">
                    <a:lumMod val="50000"/>
                  </a:schemeClr>
                </a:solidFill>
              </a:rPr>
              <a:t>Runoff of Pesticides &amp; Fertilizers</a:t>
            </a:r>
          </a:p>
          <a:p>
            <a:r>
              <a:rPr lang="en-US" dirty="0" smtClean="0">
                <a:solidFill>
                  <a:schemeClr val="accent1">
                    <a:lumMod val="50000"/>
                  </a:schemeClr>
                </a:solidFill>
              </a:rPr>
              <a:t>Solid Waste Disposal</a:t>
            </a:r>
          </a:p>
          <a:p>
            <a:r>
              <a:rPr lang="en-US" dirty="0" smtClean="0">
                <a:solidFill>
                  <a:schemeClr val="accent1">
                    <a:lumMod val="50000"/>
                  </a:schemeClr>
                </a:solidFill>
              </a:rPr>
              <a:t>Untreated Effluents from Industrial and other activities</a:t>
            </a:r>
          </a:p>
          <a:p>
            <a:r>
              <a:rPr lang="en-US" dirty="0" smtClean="0">
                <a:solidFill>
                  <a:schemeClr val="accent1">
                    <a:lumMod val="50000"/>
                  </a:schemeClr>
                </a:solidFill>
              </a:rPr>
              <a:t>Chemical and Oil Spills</a:t>
            </a:r>
            <a:endParaRPr lang="en-US" dirty="0">
              <a:solidFill>
                <a:schemeClr val="accent1">
                  <a:lumMod val="50000"/>
                </a:schemeClr>
              </a:solidFill>
            </a:endParaRPr>
          </a:p>
        </p:txBody>
      </p:sp>
    </p:spTree>
    <p:extLst>
      <p:ext uri="{BB962C8B-B14F-4D97-AF65-F5344CB8AC3E}">
        <p14:creationId xmlns:p14="http://schemas.microsoft.com/office/powerpoint/2010/main" val="1833721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924800" cy="1143000"/>
          </a:xfrm>
          <a:solidFill>
            <a:schemeClr val="accent1">
              <a:lumMod val="40000"/>
              <a:lumOff val="60000"/>
            </a:schemeClr>
          </a:solidFill>
        </p:spPr>
        <p:txBody>
          <a:bodyPr>
            <a:normAutofit fontScale="90000"/>
          </a:bodyPr>
          <a:lstStyle/>
          <a:p>
            <a:pPr algn="ctr"/>
            <a:r>
              <a:rPr lang="en-US" dirty="0" smtClean="0"/>
              <a:t>Sampling of Polluted Water By The National Environmental Laboratory</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C:\Users\user\Desktop\PPC\COMPLAINTS 2013\2014\SEPTEMBER 2014\ILLEGAL DISCHARGE CAVES MONT LOISIR\Photos 03.09.2014\SAM_168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447800"/>
            <a:ext cx="7924800"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660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924800" cy="1143000"/>
          </a:xfrm>
          <a:solidFill>
            <a:schemeClr val="accent1">
              <a:lumMod val="40000"/>
              <a:lumOff val="60000"/>
            </a:schemeClr>
          </a:solidFill>
        </p:spPr>
        <p:txBody>
          <a:bodyPr>
            <a:normAutofit/>
          </a:bodyPr>
          <a:lstStyle/>
          <a:p>
            <a:pPr algn="ctr"/>
            <a:r>
              <a:rPr lang="en-US" sz="2800" dirty="0" smtClean="0"/>
              <a:t>LABORATORY TEST TO DETERMINE WATER QUALITY</a:t>
            </a:r>
            <a:endParaRPr lang="en-US" sz="2800" dirty="0"/>
          </a:p>
        </p:txBody>
      </p:sp>
      <p:sp>
        <p:nvSpPr>
          <p:cNvPr id="5" name="Content Placeholder 4"/>
          <p:cNvSpPr>
            <a:spLocks noGrp="1"/>
          </p:cNvSpPr>
          <p:nvPr>
            <p:ph idx="1"/>
          </p:nvPr>
        </p:nvSpPr>
        <p:spPr>
          <a:xfrm>
            <a:off x="990600" y="1447800"/>
            <a:ext cx="7943088" cy="5257800"/>
          </a:xfrm>
          <a:blipFill dpi="0" rotWithShape="1">
            <a:blip r:embed="rId2">
              <a:extLst>
                <a:ext uri="{28A0092B-C50C-407E-A947-70E740481C1C}">
                  <a14:useLocalDpi xmlns:a14="http://schemas.microsoft.com/office/drawing/2010/main" val="0"/>
                </a:ext>
              </a:extLst>
            </a:blip>
            <a:srcRect/>
            <a:stretch>
              <a:fillRect/>
            </a:stretch>
          </a:blipFill>
        </p:spPr>
        <p:txBody>
          <a:bodyPr>
            <a:normAutofit/>
          </a:bodyPr>
          <a:lstStyle/>
          <a:p>
            <a:r>
              <a:rPr lang="en-US" sz="4000" dirty="0" smtClean="0">
                <a:solidFill>
                  <a:srgbClr val="FF0000"/>
                </a:solidFill>
              </a:rPr>
              <a:t>Temperature</a:t>
            </a:r>
          </a:p>
          <a:p>
            <a:r>
              <a:rPr lang="en-US" sz="4000" dirty="0" smtClean="0">
                <a:solidFill>
                  <a:srgbClr val="FF0000"/>
                </a:solidFill>
              </a:rPr>
              <a:t>PH</a:t>
            </a:r>
          </a:p>
          <a:p>
            <a:r>
              <a:rPr lang="en-US" sz="4000" dirty="0" smtClean="0">
                <a:solidFill>
                  <a:srgbClr val="FF0000"/>
                </a:solidFill>
              </a:rPr>
              <a:t>Conductivity</a:t>
            </a:r>
          </a:p>
          <a:p>
            <a:r>
              <a:rPr lang="en-US" sz="4000" dirty="0" smtClean="0">
                <a:solidFill>
                  <a:srgbClr val="FF0000"/>
                </a:solidFill>
              </a:rPr>
              <a:t>TDS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95400"/>
            <a:ext cx="2590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127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251192" cy="1143000"/>
          </a:xfrm>
          <a:solidFill>
            <a:schemeClr val="accent1">
              <a:lumMod val="40000"/>
              <a:lumOff val="60000"/>
            </a:schemeClr>
          </a:solidFill>
        </p:spPr>
        <p:txBody>
          <a:bodyPr>
            <a:normAutofit/>
          </a:bodyPr>
          <a:lstStyle/>
          <a:p>
            <a:pPr algn="ctr"/>
            <a:r>
              <a:rPr lang="en-US" dirty="0" smtClean="0"/>
              <a:t> LAND  POLLUTION</a:t>
            </a:r>
            <a:endParaRPr lang="en-US" dirty="0"/>
          </a:p>
        </p:txBody>
      </p:sp>
      <p:sp>
        <p:nvSpPr>
          <p:cNvPr id="5" name="Content Placeholder 2"/>
          <p:cNvSpPr>
            <a:spLocks noGrp="1"/>
          </p:cNvSpPr>
          <p:nvPr>
            <p:ph idx="1"/>
          </p:nvPr>
        </p:nvSpPr>
        <p:spPr>
          <a:xfrm>
            <a:off x="1371600" y="1524000"/>
            <a:ext cx="7162800" cy="3810000"/>
          </a:xfrm>
          <a:scene3d>
            <a:camera prst="perspectiveRelaxedModerately"/>
            <a:lightRig rig="threePt" dir="t"/>
          </a:scene3d>
        </p:spPr>
        <p:style>
          <a:lnRef idx="1">
            <a:schemeClr val="accent5"/>
          </a:lnRef>
          <a:fillRef idx="2">
            <a:schemeClr val="accent5"/>
          </a:fillRef>
          <a:effectRef idx="1">
            <a:schemeClr val="accent5"/>
          </a:effectRef>
          <a:fontRef idx="minor">
            <a:schemeClr val="dk1"/>
          </a:fontRef>
        </p:style>
        <p:txBody>
          <a:bodyPr>
            <a:normAutofit/>
          </a:bodyPr>
          <a:lstStyle/>
          <a:p>
            <a:pPr marL="82296" indent="0" algn="just">
              <a:buNone/>
            </a:pPr>
            <a:r>
              <a:rPr lang="en-US" dirty="0" smtClean="0"/>
              <a:t>Land pollution refers to the </a:t>
            </a:r>
            <a:r>
              <a:rPr lang="en-US" dirty="0"/>
              <a:t>deposition </a:t>
            </a:r>
            <a:r>
              <a:rPr lang="en-US" dirty="0" smtClean="0"/>
              <a:t>of solid or liquid waste materials on land or underground in </a:t>
            </a:r>
            <a:r>
              <a:rPr lang="en-US" dirty="0"/>
              <a:t>a manner that can contaminate the soil and groundwater, threaten public health, and cause unsightly conditions and nuisances.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81600"/>
            <a:ext cx="9144000" cy="1676400"/>
          </a:xfrm>
          <a:prstGeom prst="rect">
            <a:avLst/>
          </a:prstGeom>
        </p:spPr>
      </p:pic>
    </p:spTree>
    <p:extLst>
      <p:ext uri="{BB962C8B-B14F-4D97-AF65-F5344CB8AC3E}">
        <p14:creationId xmlns:p14="http://schemas.microsoft.com/office/powerpoint/2010/main" val="3758033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latin typeface="Algerian" pitchFamily="82" charset="0"/>
              </a:rPr>
              <a:t>Main themes of presentation</a:t>
            </a:r>
            <a:endParaRPr lang="en-US" dirty="0">
              <a:solidFill>
                <a:srgbClr val="0070C0"/>
              </a:solidFill>
              <a:latin typeface="Algerian"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4845748"/>
              </p:ext>
            </p:extLst>
          </p:nvPr>
        </p:nvGraphicFramePr>
        <p:xfrm>
          <a:off x="1066800" y="1447800"/>
          <a:ext cx="786688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62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SOURCES OF LAND POLLUTION</a:t>
            </a:r>
            <a:endParaRPr lang="en-US" dirty="0"/>
          </a:p>
        </p:txBody>
      </p:sp>
      <p:sp>
        <p:nvSpPr>
          <p:cNvPr id="4" name="Content Placeholder 3"/>
          <p:cNvSpPr>
            <a:spLocks noGrp="1"/>
          </p:cNvSpPr>
          <p:nvPr>
            <p:ph idx="1"/>
          </p:nvPr>
        </p:nvSpPr>
        <p:spPr>
          <a:xfrm>
            <a:off x="1435608" y="1447800"/>
            <a:ext cx="7251192" cy="4800600"/>
          </a:xfrm>
          <a:blipFill>
            <a:blip r:embed="rId2"/>
            <a:tile tx="0" ty="0" sx="100000" sy="100000" flip="none" algn="tl"/>
          </a:blipFill>
        </p:spPr>
        <p:txBody>
          <a:bodyPr>
            <a:normAutofit/>
          </a:bodyPr>
          <a:lstStyle/>
          <a:p>
            <a:pPr>
              <a:lnSpc>
                <a:spcPct val="200000"/>
              </a:lnSpc>
            </a:pPr>
            <a:r>
              <a:rPr lang="en-US" dirty="0" smtClean="0">
                <a:solidFill>
                  <a:schemeClr val="accent1">
                    <a:lumMod val="50000"/>
                  </a:schemeClr>
                </a:solidFill>
              </a:rPr>
              <a:t>Domestic Solid Waste </a:t>
            </a:r>
            <a:r>
              <a:rPr lang="en-US" sz="2400" dirty="0" smtClean="0">
                <a:solidFill>
                  <a:schemeClr val="accent1">
                    <a:lumMod val="50000"/>
                  </a:schemeClr>
                </a:solidFill>
              </a:rPr>
              <a:t>(</a:t>
            </a:r>
            <a:r>
              <a:rPr lang="en-US" sz="2000" dirty="0" smtClean="0">
                <a:solidFill>
                  <a:schemeClr val="accent1">
                    <a:lumMod val="50000"/>
                  </a:schemeClr>
                </a:solidFill>
              </a:rPr>
              <a:t>Garbage, Rubbish, Trash)</a:t>
            </a:r>
          </a:p>
          <a:p>
            <a:pPr>
              <a:lnSpc>
                <a:spcPct val="200000"/>
              </a:lnSpc>
            </a:pPr>
            <a:r>
              <a:rPr lang="en-US" dirty="0" smtClean="0">
                <a:solidFill>
                  <a:schemeClr val="accent1">
                    <a:lumMod val="50000"/>
                  </a:schemeClr>
                </a:solidFill>
              </a:rPr>
              <a:t>Construction and Demolition Waste</a:t>
            </a:r>
          </a:p>
          <a:p>
            <a:pPr>
              <a:lnSpc>
                <a:spcPct val="200000"/>
              </a:lnSpc>
            </a:pPr>
            <a:r>
              <a:rPr lang="en-US" dirty="0" smtClean="0">
                <a:solidFill>
                  <a:schemeClr val="accent1">
                    <a:lumMod val="50000"/>
                  </a:schemeClr>
                </a:solidFill>
              </a:rPr>
              <a:t>Agricultural Waste</a:t>
            </a:r>
          </a:p>
          <a:p>
            <a:pPr>
              <a:lnSpc>
                <a:spcPct val="200000"/>
              </a:lnSpc>
            </a:pPr>
            <a:r>
              <a:rPr lang="en-US" dirty="0" smtClean="0">
                <a:solidFill>
                  <a:schemeClr val="accent1">
                    <a:lumMod val="50000"/>
                  </a:schemeClr>
                </a:solidFill>
              </a:rPr>
              <a:t>Industrial </a:t>
            </a:r>
            <a:r>
              <a:rPr lang="en-US" dirty="0" smtClean="0">
                <a:solidFill>
                  <a:schemeClr val="accent1">
                    <a:lumMod val="50000"/>
                  </a:schemeClr>
                </a:solidFill>
              </a:rPr>
              <a:t>Waste</a:t>
            </a:r>
            <a:endParaRPr lang="en-US" dirty="0" smtClean="0">
              <a:solidFill>
                <a:schemeClr val="accent1">
                  <a:lumMod val="50000"/>
                </a:schemeClr>
              </a:solidFill>
            </a:endParaRPr>
          </a:p>
        </p:txBody>
      </p:sp>
    </p:spTree>
    <p:extLst>
      <p:ext uri="{BB962C8B-B14F-4D97-AF65-F5344CB8AC3E}">
        <p14:creationId xmlns:p14="http://schemas.microsoft.com/office/powerpoint/2010/main" val="3127266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251192" cy="1143000"/>
          </a:xfrm>
          <a:solidFill>
            <a:schemeClr val="accent1">
              <a:lumMod val="40000"/>
              <a:lumOff val="60000"/>
            </a:schemeClr>
          </a:solidFill>
        </p:spPr>
        <p:txBody>
          <a:bodyPr>
            <a:normAutofit/>
          </a:bodyPr>
          <a:lstStyle/>
          <a:p>
            <a:pPr algn="ctr"/>
            <a:r>
              <a:rPr lang="en-US" dirty="0" smtClean="0"/>
              <a:t> NOISE  POLLUTION</a:t>
            </a:r>
            <a:endParaRPr lang="en-US" dirty="0"/>
          </a:p>
        </p:txBody>
      </p:sp>
      <p:sp>
        <p:nvSpPr>
          <p:cNvPr id="5" name="Content Placeholder 2"/>
          <p:cNvSpPr>
            <a:spLocks noGrp="1"/>
          </p:cNvSpPr>
          <p:nvPr>
            <p:ph idx="1"/>
          </p:nvPr>
        </p:nvSpPr>
        <p:spPr>
          <a:xfrm>
            <a:off x="1524000" y="1219200"/>
            <a:ext cx="7162800" cy="3962400"/>
          </a:xfrm>
          <a:scene3d>
            <a:camera prst="perspectiveRelaxedModerately"/>
            <a:lightRig rig="threePt" dir="t"/>
          </a:scene3d>
        </p:spPr>
        <p:style>
          <a:lnRef idx="1">
            <a:schemeClr val="accent5"/>
          </a:lnRef>
          <a:fillRef idx="2">
            <a:schemeClr val="accent5"/>
          </a:fillRef>
          <a:effectRef idx="1">
            <a:schemeClr val="accent5"/>
          </a:effectRef>
          <a:fontRef idx="minor">
            <a:schemeClr val="dk1"/>
          </a:fontRef>
        </p:style>
        <p:txBody>
          <a:bodyPr>
            <a:normAutofit/>
          </a:bodyPr>
          <a:lstStyle/>
          <a:p>
            <a:pPr algn="just">
              <a:buFont typeface="Wingdings" pitchFamily="2" charset="2"/>
              <a:buChar char="v"/>
            </a:pPr>
            <a:r>
              <a:rPr lang="en-US" dirty="0" smtClean="0"/>
              <a:t>Noise is generally defined as unwanted sound.</a:t>
            </a:r>
          </a:p>
          <a:p>
            <a:pPr algn="just">
              <a:buFont typeface="Wingdings" pitchFamily="2" charset="2"/>
              <a:buChar char="v"/>
            </a:pPr>
            <a:r>
              <a:rPr lang="en-US" dirty="0" smtClean="0"/>
              <a:t>Sound affects man physically, psychologically and socially</a:t>
            </a:r>
          </a:p>
          <a:p>
            <a:pPr algn="just">
              <a:buFont typeface="Wingdings" pitchFamily="2" charset="2"/>
              <a:buChar char="v"/>
            </a:pPr>
            <a:r>
              <a:rPr lang="en-US" dirty="0"/>
              <a:t>Noise may be continuous or intermittent and may be of high frequency or a low frequency</a:t>
            </a:r>
          </a:p>
          <a:p>
            <a:pPr algn="just">
              <a:buFont typeface="Wingdings" pitchFamily="2" charset="2"/>
              <a:buChar char="v"/>
            </a:pPr>
            <a:endParaRPr lang="en-US" dirty="0" smtClean="0"/>
          </a:p>
          <a:p>
            <a:pPr algn="just">
              <a:buFont typeface="Wingdings" pitchFamily="2" charset="2"/>
              <a:buChar char="v"/>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953000"/>
            <a:ext cx="8077200" cy="1905000"/>
          </a:xfrm>
          <a:prstGeom prst="rect">
            <a:avLst/>
          </a:prstGeom>
        </p:spPr>
      </p:pic>
    </p:spTree>
    <p:extLst>
      <p:ext uri="{BB962C8B-B14F-4D97-AF65-F5344CB8AC3E}">
        <p14:creationId xmlns:p14="http://schemas.microsoft.com/office/powerpoint/2010/main" val="1605998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SOURCES OF NOISE POLLUTION</a:t>
            </a:r>
            <a:endParaRPr lang="en-US" dirty="0"/>
          </a:p>
        </p:txBody>
      </p:sp>
      <p:sp>
        <p:nvSpPr>
          <p:cNvPr id="4" name="Content Placeholder 3"/>
          <p:cNvSpPr>
            <a:spLocks noGrp="1"/>
          </p:cNvSpPr>
          <p:nvPr>
            <p:ph idx="1"/>
          </p:nvPr>
        </p:nvSpPr>
        <p:spPr>
          <a:xfrm>
            <a:off x="1435608" y="1447800"/>
            <a:ext cx="7251192" cy="5029200"/>
          </a:xfrm>
          <a:blipFill dpi="0" rotWithShape="1">
            <a:blip r:embed="rId2">
              <a:extLst>
                <a:ext uri="{28A0092B-C50C-407E-A947-70E740481C1C}">
                  <a14:useLocalDpi xmlns:a14="http://schemas.microsoft.com/office/drawing/2010/main" val="0"/>
                </a:ext>
              </a:extLst>
            </a:blip>
            <a:srcRect/>
            <a:stretch>
              <a:fillRect/>
            </a:stretch>
          </a:blipFill>
        </p:spPr>
        <p:txBody>
          <a:bodyPr>
            <a:normAutofit fontScale="47500" lnSpcReduction="20000"/>
          </a:bodyPr>
          <a:lstStyle/>
          <a:p>
            <a:pPr lvl="0"/>
            <a:r>
              <a:rPr lang="en-GB" dirty="0"/>
              <a:t>Industrial (power plants, stone crushing, metal workshops, cabinet making</a:t>
            </a:r>
            <a:r>
              <a:rPr lang="en-GB" dirty="0" smtClean="0"/>
              <a:t>);</a:t>
            </a:r>
          </a:p>
          <a:p>
            <a:pPr lvl="0"/>
            <a:endParaRPr lang="en-GB" dirty="0"/>
          </a:p>
          <a:p>
            <a:pPr lvl="0"/>
            <a:endParaRPr lang="en-GB" dirty="0" smtClean="0"/>
          </a:p>
          <a:p>
            <a:pPr marL="82296" lvl="0" indent="0">
              <a:buNone/>
            </a:pPr>
            <a:endParaRPr lang="en-US" dirty="0"/>
          </a:p>
          <a:p>
            <a:pPr lvl="0"/>
            <a:r>
              <a:rPr lang="en-GB" dirty="0"/>
              <a:t>Multipurpose halls including wedding halls;</a:t>
            </a:r>
            <a:endParaRPr lang="en-US" dirty="0"/>
          </a:p>
          <a:p>
            <a:pPr lvl="0"/>
            <a:r>
              <a:rPr lang="en-GB" dirty="0"/>
              <a:t>Bungalows along the coast;</a:t>
            </a:r>
            <a:endParaRPr lang="en-US" dirty="0"/>
          </a:p>
          <a:p>
            <a:pPr lvl="0"/>
            <a:r>
              <a:rPr lang="en-GB" dirty="0"/>
              <a:t>Places of entertainment, including night clubs;</a:t>
            </a:r>
            <a:endParaRPr lang="en-US" dirty="0"/>
          </a:p>
          <a:p>
            <a:pPr lvl="0"/>
            <a:r>
              <a:rPr lang="en-GB" dirty="0"/>
              <a:t>Road traffic e.g. moving trucks, automobiles, buses, especially those with modified silencer system</a:t>
            </a:r>
            <a:r>
              <a:rPr lang="en-GB" dirty="0" smtClean="0"/>
              <a:t>;</a:t>
            </a:r>
            <a:endParaRPr lang="en-US" dirty="0"/>
          </a:p>
          <a:p>
            <a:pPr lvl="0"/>
            <a:r>
              <a:rPr lang="en-GB" dirty="0"/>
              <a:t>Community noise e.g. radio/TV, loudspeakers, pool houses and alarms;</a:t>
            </a:r>
            <a:endParaRPr lang="en-US" dirty="0"/>
          </a:p>
          <a:p>
            <a:pPr lvl="0"/>
            <a:r>
              <a:rPr lang="en-GB" dirty="0"/>
              <a:t>Animals e.g. dogs, cats, crows;</a:t>
            </a:r>
            <a:endParaRPr lang="en-US" dirty="0"/>
          </a:p>
          <a:p>
            <a:pPr lvl="0"/>
            <a:r>
              <a:rPr lang="en-GB" dirty="0"/>
              <a:t>Use of loud speaker, amplifier, musical instrument, electrical or mechanical device for religious activities;</a:t>
            </a:r>
            <a:endParaRPr lang="en-US" dirty="0"/>
          </a:p>
          <a:p>
            <a:pPr lvl="0"/>
            <a:r>
              <a:rPr lang="en-GB" dirty="0"/>
              <a:t>Aircrafts and speed boats;</a:t>
            </a:r>
            <a:endParaRPr lang="en-US" dirty="0"/>
          </a:p>
          <a:p>
            <a:pPr lvl="0"/>
            <a:r>
              <a:rPr lang="en-GB" dirty="0"/>
              <a:t>Neighbourhood; </a:t>
            </a:r>
            <a:endParaRPr lang="en-US" dirty="0"/>
          </a:p>
          <a:p>
            <a:pPr lvl="0"/>
            <a:r>
              <a:rPr lang="en-GB" dirty="0"/>
              <a:t>Machinery (generator sets, compressors, air conditioning units, boilers, pumps, motors);</a:t>
            </a:r>
            <a:endParaRPr lang="en-US" dirty="0"/>
          </a:p>
          <a:p>
            <a:pPr lvl="0"/>
            <a:r>
              <a:rPr lang="en-GB" dirty="0"/>
              <a:t>Others, including construction works, road infrastructural works, public gathering, vibration, ice cream sellers, vendor shouts.</a:t>
            </a:r>
            <a:endParaRPr lang="en-US" dirty="0"/>
          </a:p>
          <a:p>
            <a:endParaRPr lang="en-US" dirty="0">
              <a:solidFill>
                <a:schemeClr val="accent1">
                  <a:lumMod val="50000"/>
                </a:schemeClr>
              </a:solidFill>
            </a:endParaRPr>
          </a:p>
        </p:txBody>
      </p:sp>
    </p:spTree>
    <p:extLst>
      <p:ext uri="{BB962C8B-B14F-4D97-AF65-F5344CB8AC3E}">
        <p14:creationId xmlns:p14="http://schemas.microsoft.com/office/powerpoint/2010/main" val="3903330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HEALTH EFFECTS OF NOISE POLLUTION</a:t>
            </a:r>
            <a:endParaRPr lang="en-US" dirty="0"/>
          </a:p>
        </p:txBody>
      </p:sp>
      <p:sp>
        <p:nvSpPr>
          <p:cNvPr id="4" name="Content Placeholder 3"/>
          <p:cNvSpPr>
            <a:spLocks noGrp="1"/>
          </p:cNvSpPr>
          <p:nvPr>
            <p:ph idx="1"/>
          </p:nvPr>
        </p:nvSpPr>
        <p:spPr>
          <a:xfrm>
            <a:off x="1435608" y="1447800"/>
            <a:ext cx="7251192" cy="4800600"/>
          </a:xfrm>
          <a:blipFill dpi="0" rotWithShape="1">
            <a:blip r:embed="rId2">
              <a:extLst>
                <a:ext uri="{28A0092B-C50C-407E-A947-70E740481C1C}">
                  <a14:useLocalDpi xmlns:a14="http://schemas.microsoft.com/office/drawing/2010/main" val="0"/>
                </a:ext>
              </a:extLst>
            </a:blip>
            <a:srcRect/>
            <a:stretch>
              <a:fillRect/>
            </a:stretch>
          </a:blipFill>
        </p:spPr>
        <p:txBody>
          <a:bodyPr>
            <a:normAutofit fontScale="77500" lnSpcReduction="20000"/>
          </a:bodyPr>
          <a:lstStyle/>
          <a:p>
            <a:pPr marL="342900" marR="0" lvl="0" indent="-342900">
              <a:spcBef>
                <a:spcPts val="0"/>
              </a:spcBef>
              <a:spcAft>
                <a:spcPts val="0"/>
              </a:spcAft>
              <a:buFont typeface="Symbol"/>
              <a:buChar char=""/>
              <a:tabLst>
                <a:tab pos="228600" algn="l"/>
              </a:tabLst>
            </a:pPr>
            <a:r>
              <a:rPr lang="en-US" dirty="0">
                <a:solidFill>
                  <a:srgbClr val="FFFF00"/>
                </a:solidFill>
                <a:latin typeface="Times New Roman"/>
                <a:ea typeface="Times New Roman"/>
              </a:rPr>
              <a:t>Hearing Loss ( including occupational hearing loss)</a:t>
            </a:r>
            <a:endParaRPr lang="en-US" sz="2000" dirty="0">
              <a:solidFill>
                <a:srgbClr val="FFFF00"/>
              </a:solidFill>
              <a:latin typeface="Times New Roman"/>
              <a:ea typeface="Times New Roman"/>
            </a:endParaRPr>
          </a:p>
          <a:p>
            <a:pPr marL="0"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spcBef>
                <a:spcPts val="0"/>
              </a:spcBef>
              <a:spcAft>
                <a:spcPts val="0"/>
              </a:spcAft>
              <a:buFont typeface="Symbol"/>
              <a:buChar char=""/>
              <a:tabLst>
                <a:tab pos="228600" algn="l"/>
              </a:tabLst>
            </a:pPr>
            <a:r>
              <a:rPr lang="en-US" dirty="0">
                <a:solidFill>
                  <a:srgbClr val="FFFF00"/>
                </a:solidFill>
                <a:latin typeface="Times New Roman"/>
                <a:ea typeface="Times New Roman"/>
              </a:rPr>
              <a:t>Stress</a:t>
            </a:r>
            <a:endParaRPr lang="en-US" sz="2000" dirty="0">
              <a:solidFill>
                <a:srgbClr val="FFFF00"/>
              </a:solidFill>
              <a:latin typeface="Times New Roman"/>
              <a:ea typeface="Times New Roman"/>
            </a:endParaRPr>
          </a:p>
          <a:p>
            <a:pPr marL="0"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spcBef>
                <a:spcPts val="0"/>
              </a:spcBef>
              <a:spcAft>
                <a:spcPts val="0"/>
              </a:spcAft>
              <a:buFont typeface="Symbol"/>
              <a:buChar char=""/>
              <a:tabLst>
                <a:tab pos="228600" algn="l"/>
              </a:tabLst>
            </a:pPr>
            <a:r>
              <a:rPr lang="en-US" dirty="0">
                <a:solidFill>
                  <a:srgbClr val="FFFF00"/>
                </a:solidFill>
                <a:latin typeface="Times New Roman"/>
                <a:ea typeface="Times New Roman"/>
              </a:rPr>
              <a:t>High Blood pressure</a:t>
            </a:r>
            <a:endParaRPr lang="en-US" sz="2000" dirty="0">
              <a:solidFill>
                <a:srgbClr val="FFFF00"/>
              </a:solidFill>
              <a:latin typeface="Times New Roman"/>
              <a:ea typeface="Times New Roman"/>
            </a:endParaRPr>
          </a:p>
          <a:p>
            <a:pPr marL="0"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spcBef>
                <a:spcPts val="0"/>
              </a:spcBef>
              <a:spcAft>
                <a:spcPts val="0"/>
              </a:spcAft>
              <a:buFont typeface="Symbol"/>
              <a:buChar char=""/>
              <a:tabLst>
                <a:tab pos="228600" algn="l"/>
              </a:tabLst>
            </a:pPr>
            <a:r>
              <a:rPr lang="en-US" dirty="0">
                <a:solidFill>
                  <a:srgbClr val="FFFF00"/>
                </a:solidFill>
                <a:latin typeface="Times New Roman"/>
                <a:ea typeface="Times New Roman"/>
              </a:rPr>
              <a:t>Sleep Loss</a:t>
            </a:r>
            <a:endParaRPr lang="en-US" sz="2000" dirty="0">
              <a:solidFill>
                <a:srgbClr val="FFFF00"/>
              </a:solidFill>
              <a:latin typeface="Times New Roman"/>
              <a:ea typeface="Times New Roman"/>
            </a:endParaRPr>
          </a:p>
          <a:p>
            <a:pPr marL="0"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spcBef>
                <a:spcPts val="0"/>
              </a:spcBef>
              <a:spcAft>
                <a:spcPts val="0"/>
              </a:spcAft>
              <a:buFont typeface="Symbol"/>
              <a:buChar char=""/>
              <a:tabLst>
                <a:tab pos="228600" algn="l"/>
              </a:tabLst>
            </a:pPr>
            <a:r>
              <a:rPr lang="en-US" dirty="0">
                <a:solidFill>
                  <a:srgbClr val="FFFF00"/>
                </a:solidFill>
                <a:latin typeface="Times New Roman"/>
                <a:ea typeface="Times New Roman"/>
              </a:rPr>
              <a:t>Distraction</a:t>
            </a:r>
            <a:endParaRPr lang="en-US" sz="2000" dirty="0">
              <a:solidFill>
                <a:srgbClr val="FFFF00"/>
              </a:solidFill>
              <a:latin typeface="Times New Roman"/>
              <a:ea typeface="Times New Roman"/>
            </a:endParaRPr>
          </a:p>
          <a:p>
            <a:pPr marL="0"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spcBef>
                <a:spcPts val="0"/>
              </a:spcBef>
              <a:spcAft>
                <a:spcPts val="0"/>
              </a:spcAft>
              <a:buFont typeface="Symbol"/>
              <a:buChar char=""/>
              <a:tabLst>
                <a:tab pos="228600" algn="l"/>
              </a:tabLst>
            </a:pPr>
            <a:r>
              <a:rPr lang="en-US" dirty="0">
                <a:solidFill>
                  <a:srgbClr val="FFFF00"/>
                </a:solidFill>
                <a:latin typeface="Times New Roman"/>
                <a:ea typeface="Times New Roman"/>
              </a:rPr>
              <a:t>Productivity Loss</a:t>
            </a:r>
            <a:endParaRPr lang="en-US" sz="2000" dirty="0">
              <a:solidFill>
                <a:srgbClr val="FFFF00"/>
              </a:solidFill>
              <a:latin typeface="Times New Roman"/>
              <a:ea typeface="Times New Roman"/>
            </a:endParaRPr>
          </a:p>
          <a:p>
            <a:pPr marL="173736"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lgn="just">
              <a:spcBef>
                <a:spcPts val="0"/>
              </a:spcBef>
              <a:spcAft>
                <a:spcPts val="0"/>
              </a:spcAft>
              <a:buFont typeface="Symbol"/>
              <a:buChar char=""/>
              <a:tabLst>
                <a:tab pos="228600" algn="l"/>
              </a:tabLst>
            </a:pPr>
            <a:r>
              <a:rPr lang="en-US" dirty="0">
                <a:solidFill>
                  <a:srgbClr val="FFFF00"/>
                </a:solidFill>
                <a:latin typeface="Times New Roman"/>
                <a:ea typeface="Times New Roman"/>
                <a:cs typeface="Arial"/>
              </a:rPr>
              <a:t>C</a:t>
            </a:r>
            <a:r>
              <a:rPr lang="en-US" dirty="0" smtClean="0">
                <a:solidFill>
                  <a:srgbClr val="FFFF00"/>
                </a:solidFill>
                <a:latin typeface="Times New Roman"/>
                <a:ea typeface="Times New Roman"/>
                <a:cs typeface="Arial"/>
              </a:rPr>
              <a:t>ause Irritability</a:t>
            </a:r>
            <a:r>
              <a:rPr lang="en-US" dirty="0">
                <a:solidFill>
                  <a:srgbClr val="FFFF00"/>
                </a:solidFill>
                <a:latin typeface="Times New Roman"/>
                <a:ea typeface="Times New Roman"/>
                <a:cs typeface="Arial"/>
              </a:rPr>
              <a:t>, </a:t>
            </a:r>
            <a:endParaRPr lang="en-US" sz="2000" dirty="0">
              <a:solidFill>
                <a:srgbClr val="FFFF00"/>
              </a:solidFill>
              <a:latin typeface="Times New Roman"/>
              <a:ea typeface="Times New Roman"/>
            </a:endParaRPr>
          </a:p>
          <a:p>
            <a:pPr marL="173736"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lgn="just">
              <a:spcBef>
                <a:spcPts val="0"/>
              </a:spcBef>
              <a:spcAft>
                <a:spcPts val="0"/>
              </a:spcAft>
              <a:buFont typeface="Symbol"/>
              <a:buChar char=""/>
              <a:tabLst>
                <a:tab pos="228600" algn="l"/>
              </a:tabLst>
            </a:pPr>
            <a:r>
              <a:rPr lang="en-US" dirty="0">
                <a:solidFill>
                  <a:srgbClr val="FFFF00"/>
                </a:solidFill>
                <a:latin typeface="Times New Roman"/>
                <a:ea typeface="Times New Roman"/>
                <a:cs typeface="Arial"/>
              </a:rPr>
              <a:t>headache</a:t>
            </a:r>
            <a:endParaRPr lang="en-US" sz="2000" dirty="0">
              <a:solidFill>
                <a:srgbClr val="FFFF00"/>
              </a:solidFill>
              <a:latin typeface="Times New Roman"/>
              <a:ea typeface="Times New Roman"/>
            </a:endParaRPr>
          </a:p>
          <a:p>
            <a:pPr marL="173736" marR="0" indent="0">
              <a:spcBef>
                <a:spcPts val="0"/>
              </a:spcBef>
              <a:spcAft>
                <a:spcPts val="0"/>
              </a:spcAft>
              <a:buNone/>
            </a:pPr>
            <a:endParaRPr lang="en-US" sz="2000" dirty="0">
              <a:solidFill>
                <a:srgbClr val="FFFF00"/>
              </a:solidFill>
              <a:latin typeface="Times New Roman"/>
              <a:ea typeface="Times New Roman"/>
            </a:endParaRPr>
          </a:p>
          <a:p>
            <a:pPr marL="342900" marR="0" lvl="0" indent="-342900" algn="just">
              <a:spcBef>
                <a:spcPts val="0"/>
              </a:spcBef>
              <a:spcAft>
                <a:spcPts val="0"/>
              </a:spcAft>
              <a:buFont typeface="Symbol"/>
              <a:buChar char=""/>
              <a:tabLst>
                <a:tab pos="228600" algn="l"/>
              </a:tabLst>
            </a:pPr>
            <a:r>
              <a:rPr lang="en-US" dirty="0">
                <a:solidFill>
                  <a:srgbClr val="FFFF00"/>
                </a:solidFill>
                <a:latin typeface="Times New Roman"/>
                <a:ea typeface="Times New Roman"/>
                <a:cs typeface="Arial"/>
              </a:rPr>
              <a:t>A</a:t>
            </a:r>
            <a:r>
              <a:rPr lang="en-US" dirty="0" smtClean="0">
                <a:solidFill>
                  <a:srgbClr val="FFFF00"/>
                </a:solidFill>
                <a:latin typeface="Times New Roman"/>
                <a:ea typeface="Times New Roman"/>
                <a:cs typeface="Arial"/>
              </a:rPr>
              <a:t>nnoying </a:t>
            </a:r>
            <a:r>
              <a:rPr lang="en-US" dirty="0">
                <a:solidFill>
                  <a:srgbClr val="FFFF00"/>
                </a:solidFill>
                <a:latin typeface="Times New Roman"/>
                <a:ea typeface="Times New Roman"/>
                <a:cs typeface="Arial"/>
              </a:rPr>
              <a:t>and interfere with communications</a:t>
            </a:r>
            <a:r>
              <a:rPr lang="en-US" dirty="0">
                <a:latin typeface="Times New Roman"/>
                <a:ea typeface="Times New Roman"/>
                <a:cs typeface="Arial"/>
              </a:rPr>
              <a:t>. </a:t>
            </a:r>
            <a:endParaRPr lang="en-US" sz="2000" dirty="0">
              <a:latin typeface="Times New Roman"/>
              <a:ea typeface="Times New Roman"/>
            </a:endParaRPr>
          </a:p>
          <a:p>
            <a:endParaRPr lang="en-US" dirty="0">
              <a:solidFill>
                <a:schemeClr val="accent1">
                  <a:lumMod val="50000"/>
                </a:schemeClr>
              </a:solidFill>
            </a:endParaRPr>
          </a:p>
        </p:txBody>
      </p:sp>
    </p:spTree>
    <p:extLst>
      <p:ext uri="{BB962C8B-B14F-4D97-AF65-F5344CB8AC3E}">
        <p14:creationId xmlns:p14="http://schemas.microsoft.com/office/powerpoint/2010/main" val="2972533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NOISE CONTROL MEASURES</a:t>
            </a:r>
            <a:br>
              <a:rPr lang="en-US" dirty="0" smtClean="0"/>
            </a:br>
            <a:endParaRPr lang="en-US" dirty="0"/>
          </a:p>
        </p:txBody>
      </p:sp>
      <p:sp>
        <p:nvSpPr>
          <p:cNvPr id="5" name="Content Placeholder 4"/>
          <p:cNvSpPr>
            <a:spLocks noGrp="1"/>
          </p:cNvSpPr>
          <p:nvPr>
            <p:ph idx="1"/>
          </p:nvPr>
        </p:nvSpPr>
        <p:spPr>
          <a:xfrm>
            <a:off x="1435608" y="1447800"/>
            <a:ext cx="7174992" cy="4800600"/>
          </a:xfrm>
          <a:blipFill>
            <a:blip r:embed="rId2"/>
            <a:tile tx="0" ty="0" sx="100000" sy="100000" flip="none" algn="tl"/>
          </a:blipFill>
        </p:spPr>
        <p:txBody>
          <a:bodyPr>
            <a:normAutofit/>
          </a:bodyPr>
          <a:lstStyle/>
          <a:p>
            <a:pPr marL="82296" indent="0">
              <a:buNone/>
            </a:pPr>
            <a:r>
              <a:rPr lang="en-US" dirty="0"/>
              <a:t>An integrated approach </a:t>
            </a:r>
            <a:r>
              <a:rPr lang="en-US" dirty="0" smtClean="0"/>
              <a:t>is adopted </a:t>
            </a:r>
            <a:r>
              <a:rPr lang="en-US" dirty="0"/>
              <a:t>towards noise pollution control through:</a:t>
            </a:r>
          </a:p>
          <a:p>
            <a:pPr>
              <a:buFont typeface="Wingdings" pitchFamily="2" charset="2"/>
              <a:buChar char="Ø"/>
            </a:pPr>
            <a:r>
              <a:rPr lang="en-US" dirty="0" smtClean="0"/>
              <a:t>Mass </a:t>
            </a:r>
            <a:r>
              <a:rPr lang="en-US" dirty="0"/>
              <a:t>sensitization; </a:t>
            </a:r>
          </a:p>
          <a:p>
            <a:pPr>
              <a:buFont typeface="Wingdings" pitchFamily="2" charset="2"/>
              <a:buChar char="Ø"/>
            </a:pPr>
            <a:r>
              <a:rPr lang="en-US" dirty="0"/>
              <a:t>E</a:t>
            </a:r>
            <a:r>
              <a:rPr lang="en-US" dirty="0" smtClean="0"/>
              <a:t>nforcement </a:t>
            </a:r>
            <a:r>
              <a:rPr lang="en-US" dirty="0"/>
              <a:t>of the existing Noise </a:t>
            </a:r>
            <a:r>
              <a:rPr lang="en-US" dirty="0" smtClean="0"/>
              <a:t>Regulations;</a:t>
            </a:r>
          </a:p>
          <a:p>
            <a:pPr>
              <a:buFont typeface="Wingdings" pitchFamily="2" charset="2"/>
              <a:buChar char="Ø"/>
            </a:pPr>
            <a:r>
              <a:rPr lang="en-US" dirty="0" smtClean="0"/>
              <a:t>Use </a:t>
            </a:r>
            <a:r>
              <a:rPr lang="en-US" dirty="0"/>
              <a:t>of N</a:t>
            </a:r>
            <a:r>
              <a:rPr lang="en-US" dirty="0" smtClean="0"/>
              <a:t>oise Abatement </a:t>
            </a:r>
            <a:r>
              <a:rPr lang="en-US" dirty="0"/>
              <a:t>T</a:t>
            </a:r>
            <a:r>
              <a:rPr lang="en-US" dirty="0" smtClean="0"/>
              <a:t>echnologies;</a:t>
            </a:r>
          </a:p>
          <a:p>
            <a:pPr>
              <a:buFont typeface="Wingdings" pitchFamily="2" charset="2"/>
              <a:buChar char="Ø"/>
            </a:pPr>
            <a:r>
              <a:rPr lang="en-US" dirty="0" smtClean="0"/>
              <a:t>Research </a:t>
            </a:r>
            <a:r>
              <a:rPr lang="en-US" dirty="0"/>
              <a:t>in </a:t>
            </a:r>
            <a:r>
              <a:rPr lang="en-US" dirty="0" smtClean="0"/>
              <a:t>Novel Technologies</a:t>
            </a:r>
            <a:r>
              <a:rPr lang="en-US" dirty="0"/>
              <a:t>;</a:t>
            </a:r>
          </a:p>
          <a:p>
            <a:pPr marL="82296" indent="0">
              <a:buNone/>
            </a:pPr>
            <a:endParaRPr lang="en-US" dirty="0"/>
          </a:p>
        </p:txBody>
      </p:sp>
    </p:spTree>
    <p:extLst>
      <p:ext uri="{BB962C8B-B14F-4D97-AF65-F5344CB8AC3E}">
        <p14:creationId xmlns:p14="http://schemas.microsoft.com/office/powerpoint/2010/main" val="3670177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NOISE REGULATIONS IN MAURITIUS</a:t>
            </a:r>
            <a:endParaRPr lang="en-US" dirty="0"/>
          </a:p>
        </p:txBody>
      </p:sp>
      <p:sp>
        <p:nvSpPr>
          <p:cNvPr id="4" name="Content Placeholder 3"/>
          <p:cNvSpPr>
            <a:spLocks noGrp="1"/>
          </p:cNvSpPr>
          <p:nvPr>
            <p:ph idx="1"/>
          </p:nvPr>
        </p:nvSpPr>
        <p:spPr>
          <a:xfrm>
            <a:off x="7086600" y="2971800"/>
            <a:ext cx="1828800" cy="3581400"/>
          </a:xfrm>
          <a:blipFill dpi="0" rotWithShape="1">
            <a:blip r:embed="rId2">
              <a:extLst>
                <a:ext uri="{28A0092B-C50C-407E-A947-70E740481C1C}">
                  <a14:useLocalDpi xmlns:a14="http://schemas.microsoft.com/office/drawing/2010/main" val="0"/>
                </a:ext>
              </a:extLst>
            </a:blip>
            <a:srcRect/>
            <a:stretch>
              <a:fillRect/>
            </a:stretch>
          </a:blipFill>
          <a:ln>
            <a:solidFill>
              <a:srgbClr val="00B0F0"/>
            </a:solidFill>
          </a:ln>
        </p:spPr>
        <p:txBody>
          <a:bodyPr>
            <a:normAutofit/>
          </a:bodyPr>
          <a:lstStyle/>
          <a:p>
            <a:pPr marL="82296" indent="0" algn="just">
              <a:buNone/>
            </a:pPr>
            <a:r>
              <a:rPr lang="en-US" sz="2000" dirty="0">
                <a:solidFill>
                  <a:srgbClr val="FF0000"/>
                </a:solidFill>
              </a:rPr>
              <a:t> </a:t>
            </a:r>
            <a:r>
              <a:rPr lang="en-US" sz="2000" dirty="0" smtClean="0">
                <a:solidFill>
                  <a:srgbClr val="FF0000"/>
                </a:solidFill>
              </a:rPr>
              <a:t>A Sound   Level</a:t>
            </a:r>
          </a:p>
          <a:p>
            <a:pPr marL="82296" indent="0" algn="just">
              <a:buNone/>
            </a:pPr>
            <a:r>
              <a:rPr lang="en-US" sz="2000" dirty="0" smtClean="0">
                <a:solidFill>
                  <a:srgbClr val="FF0000"/>
                </a:solidFill>
              </a:rPr>
              <a:t>Meter    Is Used      To Measure  Noise   Levels.           </a:t>
            </a:r>
            <a:endParaRPr lang="en-US" sz="2000" dirty="0">
              <a:solidFill>
                <a:srgbClr val="FF0000"/>
              </a:solidFill>
            </a:endParaRPr>
          </a:p>
        </p:txBody>
      </p:sp>
      <p:sp>
        <p:nvSpPr>
          <p:cNvPr id="3" name="Rectangle 2"/>
          <p:cNvSpPr/>
          <p:nvPr/>
        </p:nvSpPr>
        <p:spPr>
          <a:xfrm>
            <a:off x="2819400" y="1473200"/>
            <a:ext cx="4572000" cy="646331"/>
          </a:xfrm>
          <a:prstGeom prst="rect">
            <a:avLst/>
          </a:prstGeom>
        </p:spPr>
        <p:txBody>
          <a:bodyPr>
            <a:spAutoFit/>
          </a:bodyPr>
          <a:lstStyle/>
          <a:p>
            <a:pPr algn="ctr"/>
            <a:r>
              <a:rPr lang="en-GB" b="1" dirty="0"/>
              <a:t>Environmental Standards for Noise (Amendment) Regulations 2003</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59" y="2209800"/>
            <a:ext cx="5588141" cy="4419600"/>
          </a:xfrm>
          <a:prstGeom prst="rect">
            <a:avLst/>
          </a:prstGeom>
        </p:spPr>
      </p:pic>
    </p:spTree>
    <p:extLst>
      <p:ext uri="{BB962C8B-B14F-4D97-AF65-F5344CB8AC3E}">
        <p14:creationId xmlns:p14="http://schemas.microsoft.com/office/powerpoint/2010/main" val="155587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NOISE ABATEMENT TECHNOLOGIES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049630315"/>
              </p:ext>
            </p:extLst>
          </p:nvPr>
        </p:nvGraphicFramePr>
        <p:xfrm>
          <a:off x="1435608" y="1447800"/>
          <a:ext cx="7174992"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9700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944562"/>
          </a:xfr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sz="3200" dirty="0" smtClean="0">
                <a:solidFill>
                  <a:schemeClr val="accent4">
                    <a:lumMod val="40000"/>
                    <a:lumOff val="60000"/>
                  </a:schemeClr>
                </a:solidFill>
                <a:latin typeface="Algerian" pitchFamily="82" charset="0"/>
              </a:rPr>
              <a:t>ROLE OF THE POLLUTION PREVENTION &amp; CONTROL (PPC) Division</a:t>
            </a:r>
            <a:endParaRPr lang="en-US" sz="3200" dirty="0">
              <a:solidFill>
                <a:schemeClr val="accent4">
                  <a:lumMod val="40000"/>
                  <a:lumOff val="60000"/>
                </a:schemeClr>
              </a:solidFill>
              <a:latin typeface="Algerian" pitchFamily="82"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627521055"/>
              </p:ext>
            </p:extLst>
          </p:nvPr>
        </p:nvGraphicFramePr>
        <p:xfrm>
          <a:off x="1435608" y="1295400"/>
          <a:ext cx="749808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9981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33400" y="228600"/>
            <a:ext cx="7772400" cy="609600"/>
          </a:xfrm>
        </p:spPr>
        <p:txBody>
          <a:bodyPr>
            <a:noAutofit/>
          </a:bodyPr>
          <a:lstStyle/>
          <a:p>
            <a:pPr algn="ctr"/>
            <a:r>
              <a:rPr lang="en-US" sz="3600" b="1" dirty="0" smtClean="0">
                <a:solidFill>
                  <a:schemeClr val="accent2">
                    <a:lumMod val="75000"/>
                  </a:schemeClr>
                </a:solidFill>
              </a:rPr>
              <a:t>Enforcing Agencies </a:t>
            </a:r>
            <a:endParaRPr lang="en-US" sz="3600" b="1" dirty="0">
              <a:solidFill>
                <a:schemeClr val="accent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75374872"/>
              </p:ext>
            </p:extLst>
          </p:nvPr>
        </p:nvGraphicFramePr>
        <p:xfrm>
          <a:off x="1295400" y="1066800"/>
          <a:ext cx="7696200" cy="4907280"/>
        </p:xfrm>
        <a:graphic>
          <a:graphicData uri="http://schemas.openxmlformats.org/drawingml/2006/table">
            <a:tbl>
              <a:tblPr firstRow="1" firstCol="1" bandRow="1">
                <a:tableStyleId>{93296810-A885-4BE3-A3E7-6D5BEEA58F35}</a:tableStyleId>
              </a:tblPr>
              <a:tblGrid>
                <a:gridCol w="3819383"/>
                <a:gridCol w="3876817"/>
              </a:tblGrid>
              <a:tr h="671771">
                <a:tc>
                  <a:txBody>
                    <a:bodyPr/>
                    <a:lstStyle/>
                    <a:p>
                      <a:pPr marL="0" marR="0">
                        <a:lnSpc>
                          <a:spcPct val="115000"/>
                        </a:lnSpc>
                        <a:spcBef>
                          <a:spcPts val="0"/>
                        </a:spcBef>
                        <a:spcAft>
                          <a:spcPts val="0"/>
                        </a:spcAft>
                        <a:tabLst>
                          <a:tab pos="1451610" algn="ctr"/>
                          <a:tab pos="2257425" algn="l"/>
                        </a:tabLst>
                      </a:pPr>
                      <a:r>
                        <a:rPr lang="en-US" sz="2000" dirty="0">
                          <a:effectLst/>
                        </a:rPr>
                        <a:t>	Enforcing Agency	</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Sphere of Responsibility / Pollution medium</a:t>
                      </a:r>
                      <a:endParaRPr lang="en-US" sz="2000" dirty="0">
                        <a:effectLst/>
                        <a:latin typeface="Calibri"/>
                        <a:ea typeface="Calibri"/>
                        <a:cs typeface="Times New Roman"/>
                      </a:endParaRPr>
                    </a:p>
                  </a:txBody>
                  <a:tcPr marL="68580" marR="68580" marT="0" marB="0"/>
                </a:tc>
              </a:tr>
              <a:tr h="752596">
                <a:tc>
                  <a:txBody>
                    <a:bodyPr/>
                    <a:lstStyle/>
                    <a:p>
                      <a:pPr marL="0" marR="0">
                        <a:lnSpc>
                          <a:spcPct val="115000"/>
                        </a:lnSpc>
                        <a:spcBef>
                          <a:spcPts val="0"/>
                        </a:spcBef>
                        <a:spcAft>
                          <a:spcPts val="0"/>
                        </a:spcAft>
                      </a:pPr>
                      <a:r>
                        <a:rPr lang="en-US" sz="2000" dirty="0">
                          <a:effectLst/>
                        </a:rPr>
                        <a:t>Ministry of Health</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effectLst/>
                        </a:rPr>
                        <a:t>Noise, Sanitary, Quality Control Of Drinking Water And </a:t>
                      </a:r>
                      <a:r>
                        <a:rPr lang="en-US" sz="2000" dirty="0" err="1" smtClean="0">
                          <a:effectLst/>
                        </a:rPr>
                        <a:t>Odour</a:t>
                      </a:r>
                      <a:r>
                        <a:rPr lang="en-US" sz="2000" dirty="0" smtClean="0">
                          <a:effectLst/>
                        </a:rPr>
                        <a:t> Nuisances</a:t>
                      </a:r>
                      <a:endParaRPr lang="en-US" sz="2000" dirty="0">
                        <a:effectLst/>
                        <a:latin typeface="Calibri"/>
                        <a:ea typeface="Calibri"/>
                        <a:cs typeface="Times New Roman"/>
                      </a:endParaRPr>
                    </a:p>
                  </a:txBody>
                  <a:tcPr marL="68580" marR="68580" marT="0" marB="0"/>
                </a:tc>
              </a:tr>
              <a:tr h="496377">
                <a:tc>
                  <a:txBody>
                    <a:bodyPr/>
                    <a:lstStyle/>
                    <a:p>
                      <a:pPr marL="0" marR="0">
                        <a:lnSpc>
                          <a:spcPct val="115000"/>
                        </a:lnSpc>
                        <a:spcBef>
                          <a:spcPts val="0"/>
                        </a:spcBef>
                        <a:spcAft>
                          <a:spcPts val="0"/>
                        </a:spcAft>
                      </a:pPr>
                      <a:r>
                        <a:rPr lang="en-US" sz="2000" dirty="0">
                          <a:effectLst/>
                        </a:rPr>
                        <a:t>Ministry of </a:t>
                      </a:r>
                      <a:r>
                        <a:rPr lang="en-US" sz="2000" dirty="0" smtClean="0">
                          <a:effectLst/>
                        </a:rPr>
                        <a:t>Agro</a:t>
                      </a:r>
                      <a:r>
                        <a:rPr lang="en-US" sz="2000" baseline="0" dirty="0" smtClean="0">
                          <a:effectLst/>
                        </a:rPr>
                        <a:t> Industry</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effectLst/>
                        </a:rPr>
                        <a:t>Pesticide Residue, Soil And Compost</a:t>
                      </a:r>
                      <a:endParaRPr lang="en-US" sz="2000" dirty="0">
                        <a:effectLst/>
                        <a:latin typeface="Calibri"/>
                        <a:ea typeface="Calibri"/>
                        <a:cs typeface="Times New Roman"/>
                      </a:endParaRPr>
                    </a:p>
                  </a:txBody>
                  <a:tcPr marL="68580" marR="68580" marT="0" marB="0"/>
                </a:tc>
              </a:tr>
              <a:tr h="566943">
                <a:tc>
                  <a:txBody>
                    <a:bodyPr/>
                    <a:lstStyle/>
                    <a:p>
                      <a:pPr marL="0" marR="0">
                        <a:lnSpc>
                          <a:spcPct val="115000"/>
                        </a:lnSpc>
                        <a:spcBef>
                          <a:spcPts val="0"/>
                        </a:spcBef>
                        <a:spcAft>
                          <a:spcPts val="0"/>
                        </a:spcAft>
                      </a:pPr>
                      <a:r>
                        <a:rPr lang="en-US" sz="2000" dirty="0">
                          <a:effectLst/>
                        </a:rPr>
                        <a:t>Ministry of </a:t>
                      </a:r>
                      <a:r>
                        <a:rPr lang="en-US" sz="2000" dirty="0" smtClean="0">
                          <a:effectLst/>
                        </a:rPr>
                        <a:t>Fisheries</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effectLst/>
                        </a:rPr>
                        <a:t>Waters In The Coastal Zone, Other Than Waters In The Port </a:t>
                      </a:r>
                      <a:endParaRPr lang="en-US" sz="2000" dirty="0">
                        <a:effectLst/>
                        <a:latin typeface="Calibri"/>
                        <a:ea typeface="Calibri"/>
                        <a:cs typeface="Times New Roman"/>
                      </a:endParaRPr>
                    </a:p>
                  </a:txBody>
                  <a:tcPr marL="68580" marR="68580" marT="0" marB="0"/>
                </a:tc>
              </a:tr>
              <a:tr h="311191">
                <a:tc>
                  <a:txBody>
                    <a:bodyPr/>
                    <a:lstStyle/>
                    <a:p>
                      <a:pPr marL="0" marR="0">
                        <a:lnSpc>
                          <a:spcPct val="115000"/>
                        </a:lnSpc>
                        <a:spcBef>
                          <a:spcPts val="0"/>
                        </a:spcBef>
                        <a:spcAft>
                          <a:spcPts val="0"/>
                        </a:spcAft>
                      </a:pPr>
                      <a:r>
                        <a:rPr lang="en-US" sz="2000" dirty="0">
                          <a:effectLst/>
                        </a:rPr>
                        <a:t>Port Master</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effectLst/>
                        </a:rPr>
                        <a:t>Waters In The Port</a:t>
                      </a:r>
                      <a:endParaRPr lang="en-US" sz="2000" dirty="0">
                        <a:effectLst/>
                        <a:latin typeface="Calibri"/>
                        <a:ea typeface="Calibri"/>
                        <a:cs typeface="Times New Roman"/>
                      </a:endParaRPr>
                    </a:p>
                  </a:txBody>
                  <a:tcPr marL="68580" marR="68580" marT="0" marB="0"/>
                </a:tc>
              </a:tr>
              <a:tr h="622383">
                <a:tc>
                  <a:txBody>
                    <a:bodyPr/>
                    <a:lstStyle/>
                    <a:p>
                      <a:pPr marL="0" marR="0">
                        <a:lnSpc>
                          <a:spcPct val="115000"/>
                        </a:lnSpc>
                        <a:spcBef>
                          <a:spcPts val="0"/>
                        </a:spcBef>
                        <a:spcAft>
                          <a:spcPts val="0"/>
                        </a:spcAft>
                      </a:pPr>
                      <a:r>
                        <a:rPr lang="en-US" sz="2000" dirty="0">
                          <a:effectLst/>
                        </a:rPr>
                        <a:t>Wastewater Management Authority</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effectLst/>
                        </a:rPr>
                        <a:t>Effluents</a:t>
                      </a:r>
                      <a:endParaRPr lang="en-US" sz="2000" dirty="0">
                        <a:effectLst/>
                        <a:latin typeface="Calibri"/>
                        <a:ea typeface="Calibri"/>
                        <a:cs typeface="Times New Roman"/>
                      </a:endParaRPr>
                    </a:p>
                  </a:txBody>
                  <a:tcPr marL="68580" marR="68580" marT="0" marB="0"/>
                </a:tc>
              </a:tr>
              <a:tr h="512437">
                <a:tc>
                  <a:txBody>
                    <a:bodyPr/>
                    <a:lstStyle/>
                    <a:p>
                      <a:pPr marL="0" marR="0">
                        <a:lnSpc>
                          <a:spcPct val="115000"/>
                        </a:lnSpc>
                        <a:spcBef>
                          <a:spcPts val="0"/>
                        </a:spcBef>
                        <a:spcAft>
                          <a:spcPts val="0"/>
                        </a:spcAft>
                      </a:pPr>
                      <a:r>
                        <a:rPr lang="en-US" sz="2000">
                          <a:effectLst/>
                        </a:rPr>
                        <a:t>Water Resources Unit</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inland </a:t>
                      </a:r>
                      <a:r>
                        <a:rPr lang="en-US" sz="2000" dirty="0" smtClean="0">
                          <a:effectLst/>
                        </a:rPr>
                        <a:t>waters (rivers, rivulets, dams etc..)</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86903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33400" y="228600"/>
            <a:ext cx="7772400" cy="609600"/>
          </a:xfrm>
        </p:spPr>
        <p:txBody>
          <a:bodyPr>
            <a:noAutofit/>
          </a:bodyPr>
          <a:lstStyle/>
          <a:p>
            <a:pPr algn="ctr"/>
            <a:r>
              <a:rPr lang="en-US" sz="3600" b="1" dirty="0" smtClean="0">
                <a:solidFill>
                  <a:schemeClr val="accent2">
                    <a:lumMod val="75000"/>
                  </a:schemeClr>
                </a:solidFill>
              </a:rPr>
              <a:t>Enforcing Agencies </a:t>
            </a:r>
            <a:endParaRPr lang="en-US" sz="3600" b="1" dirty="0">
              <a:solidFill>
                <a:schemeClr val="accent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56136959"/>
              </p:ext>
            </p:extLst>
          </p:nvPr>
        </p:nvGraphicFramePr>
        <p:xfrm>
          <a:off x="1143000" y="914400"/>
          <a:ext cx="7696200" cy="5029200"/>
        </p:xfrm>
        <a:graphic>
          <a:graphicData uri="http://schemas.openxmlformats.org/drawingml/2006/table">
            <a:tbl>
              <a:tblPr firstRow="1" firstCol="1" bandRow="1">
                <a:tableStyleId>{93296810-A885-4BE3-A3E7-6D5BEEA58F35}</a:tableStyleId>
              </a:tblPr>
              <a:tblGrid>
                <a:gridCol w="3819383"/>
                <a:gridCol w="3876817"/>
              </a:tblGrid>
              <a:tr h="985980">
                <a:tc>
                  <a:txBody>
                    <a:bodyPr/>
                    <a:lstStyle/>
                    <a:p>
                      <a:pPr marL="0" marR="0">
                        <a:lnSpc>
                          <a:spcPct val="115000"/>
                        </a:lnSpc>
                        <a:spcBef>
                          <a:spcPts val="0"/>
                        </a:spcBef>
                        <a:spcAft>
                          <a:spcPts val="0"/>
                        </a:spcAft>
                        <a:tabLst>
                          <a:tab pos="1451610" algn="ctr"/>
                          <a:tab pos="2257425" algn="l"/>
                        </a:tabLst>
                      </a:pPr>
                      <a:r>
                        <a:rPr lang="en-US" sz="2000" dirty="0">
                          <a:effectLst/>
                        </a:rPr>
                        <a:t>	Enforcing Agency	</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Sphere of Responsibility / Pollution medium</a:t>
                      </a:r>
                      <a:endParaRPr lang="en-US" sz="2000" dirty="0">
                        <a:effectLst/>
                        <a:latin typeface="Calibri"/>
                        <a:ea typeface="Calibri"/>
                        <a:cs typeface="Times New Roman"/>
                      </a:endParaRPr>
                    </a:p>
                  </a:txBody>
                  <a:tcPr marL="68580" marR="68580" marT="0" marB="0"/>
                </a:tc>
              </a:tr>
              <a:tr h="872810">
                <a:tc>
                  <a:txBody>
                    <a:bodyPr/>
                    <a:lstStyle/>
                    <a:p>
                      <a:pPr marL="0" marR="0">
                        <a:lnSpc>
                          <a:spcPct val="115000"/>
                        </a:lnSpc>
                        <a:spcBef>
                          <a:spcPts val="0"/>
                        </a:spcBef>
                        <a:spcAft>
                          <a:spcPts val="0"/>
                        </a:spcAft>
                      </a:pPr>
                      <a:r>
                        <a:rPr lang="en-US" sz="2000" dirty="0">
                          <a:effectLst/>
                        </a:rPr>
                        <a:t>Ministry of Local Government</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solid wastes and hazardous </a:t>
                      </a:r>
                      <a:r>
                        <a:rPr lang="en-US" sz="2000" dirty="0" smtClean="0">
                          <a:effectLst/>
                        </a:rPr>
                        <a:t>wastes</a:t>
                      </a:r>
                    </a:p>
                  </a:txBody>
                  <a:tcPr marL="68580" marR="68580" marT="0" marB="0"/>
                </a:tc>
              </a:tr>
              <a:tr h="3170410">
                <a:tc>
                  <a:txBody>
                    <a:bodyPr/>
                    <a:lstStyle/>
                    <a:p>
                      <a:pPr marL="0" marR="0">
                        <a:lnSpc>
                          <a:spcPct val="115000"/>
                        </a:lnSpc>
                        <a:spcBef>
                          <a:spcPts val="0"/>
                        </a:spcBef>
                        <a:spcAft>
                          <a:spcPts val="0"/>
                        </a:spcAft>
                      </a:pPr>
                      <a:r>
                        <a:rPr lang="en-US" sz="2000" dirty="0">
                          <a:effectLst/>
                        </a:rPr>
                        <a:t>Local Authority</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2000" dirty="0" smtClean="0">
                          <a:effectLst/>
                          <a:latin typeface="+mn-lt"/>
                          <a:ea typeface="+mn-ea"/>
                          <a:cs typeface="+mn-cs"/>
                        </a:rPr>
                        <a:t>Cleaning</a:t>
                      </a:r>
                      <a:r>
                        <a:rPr lang="en-US" sz="2000" baseline="0" dirty="0" smtClean="0">
                          <a:effectLst/>
                          <a:latin typeface="+mn-lt"/>
                          <a:ea typeface="+mn-ea"/>
                          <a:cs typeface="+mn-cs"/>
                        </a:rPr>
                        <a:t> of </a:t>
                      </a:r>
                      <a:r>
                        <a:rPr lang="en-US" sz="2000" baseline="0" dirty="0" err="1" smtClean="0">
                          <a:effectLst/>
                          <a:latin typeface="+mn-lt"/>
                          <a:ea typeface="+mn-ea"/>
                          <a:cs typeface="+mn-cs"/>
                        </a:rPr>
                        <a:t>barelands</a:t>
                      </a:r>
                      <a:endParaRPr lang="en-US" sz="2000" baseline="0" dirty="0" smtClean="0">
                        <a:effectLst/>
                        <a:latin typeface="+mn-lt"/>
                        <a:ea typeface="+mn-ea"/>
                        <a:cs typeface="+mn-cs"/>
                      </a:endParaRPr>
                    </a:p>
                    <a:p>
                      <a:pPr marL="0" marR="0">
                        <a:lnSpc>
                          <a:spcPct val="150000"/>
                        </a:lnSpc>
                        <a:spcBef>
                          <a:spcPts val="0"/>
                        </a:spcBef>
                        <a:spcAft>
                          <a:spcPts val="0"/>
                        </a:spcAft>
                      </a:pPr>
                      <a:r>
                        <a:rPr lang="en-US" sz="2000" baseline="0" dirty="0" smtClean="0">
                          <a:effectLst/>
                          <a:latin typeface="+mn-lt"/>
                          <a:ea typeface="+mn-ea"/>
                          <a:cs typeface="+mn-cs"/>
                        </a:rPr>
                        <a:t>Removal of bulky wastes</a:t>
                      </a:r>
                    </a:p>
                    <a:p>
                      <a:pPr marL="0" marR="0">
                        <a:lnSpc>
                          <a:spcPct val="150000"/>
                        </a:lnSpc>
                        <a:spcBef>
                          <a:spcPts val="0"/>
                        </a:spcBef>
                        <a:spcAft>
                          <a:spcPts val="0"/>
                        </a:spcAft>
                      </a:pPr>
                      <a:r>
                        <a:rPr lang="en-US" sz="2000" baseline="0" dirty="0" smtClean="0">
                          <a:effectLst/>
                          <a:latin typeface="+mn-lt"/>
                          <a:ea typeface="+mn-ea"/>
                          <a:cs typeface="+mn-cs"/>
                        </a:rPr>
                        <a:t>Cleaning of drains &amp; canals</a:t>
                      </a:r>
                    </a:p>
                    <a:p>
                      <a:pPr marL="0" marR="0">
                        <a:lnSpc>
                          <a:spcPct val="150000"/>
                        </a:lnSpc>
                        <a:spcBef>
                          <a:spcPts val="0"/>
                        </a:spcBef>
                        <a:spcAft>
                          <a:spcPts val="0"/>
                        </a:spcAft>
                      </a:pPr>
                      <a:r>
                        <a:rPr lang="en-US" sz="2000" baseline="0" dirty="0" smtClean="0">
                          <a:effectLst/>
                          <a:latin typeface="+mn-lt"/>
                          <a:ea typeface="+mn-ea"/>
                          <a:cs typeface="+mn-cs"/>
                        </a:rPr>
                        <a:t>Issue of building and land use permit, trade license </a:t>
                      </a:r>
                      <a:r>
                        <a:rPr lang="en-US" sz="2000" baseline="0" dirty="0" err="1" smtClean="0">
                          <a:effectLst/>
                          <a:latin typeface="+mn-lt"/>
                          <a:ea typeface="+mn-ea"/>
                          <a:cs typeface="+mn-cs"/>
                        </a:rPr>
                        <a:t>etc</a:t>
                      </a:r>
                      <a:endParaRPr lang="en-US" sz="2000" baseline="0" dirty="0" smtClean="0">
                        <a:effectLst/>
                        <a:latin typeface="+mn-lt"/>
                        <a:ea typeface="+mn-ea"/>
                        <a:cs typeface="+mn-cs"/>
                      </a:endParaRPr>
                    </a:p>
                    <a:p>
                      <a:pPr marL="0" marR="0">
                        <a:lnSpc>
                          <a:spcPct val="115000"/>
                        </a:lnSpc>
                        <a:spcBef>
                          <a:spcPts val="0"/>
                        </a:spcBef>
                        <a:spcAft>
                          <a:spcPts val="0"/>
                        </a:spcAft>
                      </a:pPr>
                      <a:endParaRPr lang="en-US" sz="2000" baseline="0" dirty="0" smtClean="0">
                        <a:effectLst/>
                        <a:latin typeface="+mn-lt"/>
                        <a:ea typeface="+mn-ea"/>
                        <a:cs typeface="+mn-cs"/>
                      </a:endParaRPr>
                    </a:p>
                    <a:p>
                      <a:pPr marL="0" marR="0">
                        <a:lnSpc>
                          <a:spcPct val="115000"/>
                        </a:lnSpc>
                        <a:spcBef>
                          <a:spcPts val="0"/>
                        </a:spcBef>
                        <a:spcAft>
                          <a:spcPts val="0"/>
                        </a:spcAft>
                      </a:pP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96677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74124790"/>
              </p:ext>
            </p:extLst>
          </p:nvPr>
        </p:nvGraphicFramePr>
        <p:xfrm>
          <a:off x="1371600" y="16764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lstStyle/>
          <a:p>
            <a:r>
              <a:rPr lang="en-US" dirty="0" smtClean="0">
                <a:solidFill>
                  <a:schemeClr val="accent3">
                    <a:lumMod val="50000"/>
                  </a:schemeClr>
                </a:solidFill>
              </a:rPr>
              <a:t>MAJOR TYPES OF POLLUTION</a:t>
            </a:r>
            <a:endParaRPr lang="en-US" dirty="0">
              <a:solidFill>
                <a:schemeClr val="accent3">
                  <a:lumMod val="50000"/>
                </a:schemeClr>
              </a:solidFill>
            </a:endParaRPr>
          </a:p>
        </p:txBody>
      </p:sp>
    </p:spTree>
    <p:extLst>
      <p:ext uri="{BB962C8B-B14F-4D97-AF65-F5344CB8AC3E}">
        <p14:creationId xmlns:p14="http://schemas.microsoft.com/office/powerpoint/2010/main" val="3349833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Enforcement tools</a:t>
            </a:r>
            <a:endParaRPr lang="en-US" dirty="0"/>
          </a:p>
        </p:txBody>
      </p:sp>
      <p:sp>
        <p:nvSpPr>
          <p:cNvPr id="3" name="Content Placeholder 2"/>
          <p:cNvSpPr>
            <a:spLocks noGrp="1"/>
          </p:cNvSpPr>
          <p:nvPr>
            <p:ph idx="1"/>
          </p:nvPr>
        </p:nvSpPr>
        <p:spPr>
          <a:xfrm>
            <a:off x="1219200" y="1219200"/>
            <a:ext cx="7714488" cy="5562600"/>
          </a:xfrm>
          <a:blipFill dpi="0" rotWithShape="1">
            <a:blip r:embed="rId2">
              <a:extLst>
                <a:ext uri="{28A0092B-C50C-407E-A947-70E740481C1C}">
                  <a14:useLocalDpi xmlns:a14="http://schemas.microsoft.com/office/drawing/2010/main" val="0"/>
                </a:ext>
              </a:extLst>
            </a:blip>
            <a:srcRect/>
            <a:stretch>
              <a:fillRect/>
            </a:stretch>
          </a:blipFill>
        </p:spPr>
        <p:style>
          <a:lnRef idx="0">
            <a:schemeClr val="accent6"/>
          </a:lnRef>
          <a:fillRef idx="3">
            <a:schemeClr val="accent6"/>
          </a:fillRef>
          <a:effectRef idx="3">
            <a:schemeClr val="accent6"/>
          </a:effectRef>
          <a:fontRef idx="minor">
            <a:schemeClr val="lt1"/>
          </a:fontRef>
        </p:style>
        <p:txBody>
          <a:bodyPr>
            <a:normAutofit fontScale="77500" lnSpcReduction="20000"/>
          </a:bodyPr>
          <a:lstStyle/>
          <a:p>
            <a:pPr marL="82296" indent="0" algn="ctr">
              <a:buNone/>
            </a:pPr>
            <a:r>
              <a:rPr lang="en-US" b="1" dirty="0" smtClean="0"/>
              <a:t>Notices </a:t>
            </a:r>
          </a:p>
          <a:p>
            <a:pPr>
              <a:lnSpc>
                <a:spcPct val="150000"/>
              </a:lnSpc>
            </a:pPr>
            <a:r>
              <a:rPr lang="en-US" sz="4800" b="1" dirty="0" smtClean="0">
                <a:solidFill>
                  <a:srgbClr val="FF0000"/>
                </a:solidFill>
              </a:rPr>
              <a:t>Programme Notice</a:t>
            </a:r>
          </a:p>
          <a:p>
            <a:pPr>
              <a:lnSpc>
                <a:spcPct val="150000"/>
              </a:lnSpc>
            </a:pPr>
            <a:r>
              <a:rPr lang="en-US" sz="4800" b="1" dirty="0">
                <a:solidFill>
                  <a:srgbClr val="FF0000"/>
                </a:solidFill>
              </a:rPr>
              <a:t>Enforcement Notice</a:t>
            </a:r>
          </a:p>
          <a:p>
            <a:pPr>
              <a:lnSpc>
                <a:spcPct val="150000"/>
              </a:lnSpc>
            </a:pPr>
            <a:r>
              <a:rPr lang="en-US" sz="4800" b="1" dirty="0">
                <a:solidFill>
                  <a:srgbClr val="FF0000"/>
                </a:solidFill>
              </a:rPr>
              <a:t>Prohibition Notice</a:t>
            </a:r>
          </a:p>
          <a:p>
            <a:pPr>
              <a:lnSpc>
                <a:spcPct val="150000"/>
              </a:lnSpc>
            </a:pPr>
            <a:r>
              <a:rPr lang="en-US" sz="4800" b="1" dirty="0">
                <a:solidFill>
                  <a:srgbClr val="FF0000"/>
                </a:solidFill>
              </a:rPr>
              <a:t>Stop Order</a:t>
            </a:r>
          </a:p>
          <a:p>
            <a:pPr>
              <a:lnSpc>
                <a:spcPct val="150000"/>
              </a:lnSpc>
            </a:pPr>
            <a:r>
              <a:rPr lang="en-US" sz="4800" b="1" dirty="0">
                <a:solidFill>
                  <a:srgbClr val="FF0000"/>
                </a:solidFill>
              </a:rPr>
              <a:t>Eyesore abatement Notice</a:t>
            </a:r>
          </a:p>
          <a:p>
            <a:pPr>
              <a:lnSpc>
                <a:spcPct val="150000"/>
              </a:lnSpc>
            </a:pPr>
            <a:r>
              <a:rPr lang="en-US" sz="4800" b="1" dirty="0">
                <a:solidFill>
                  <a:srgbClr val="FF0000"/>
                </a:solidFill>
              </a:rPr>
              <a:t>Fixed penalty </a:t>
            </a:r>
          </a:p>
        </p:txBody>
      </p:sp>
    </p:spTree>
    <p:extLst>
      <p:ext uri="{BB962C8B-B14F-4D97-AF65-F5344CB8AC3E}">
        <p14:creationId xmlns:p14="http://schemas.microsoft.com/office/powerpoint/2010/main" val="3571225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765"/>
            <a:ext cx="6778625" cy="73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4" y="609600"/>
            <a:ext cx="75469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2935289"/>
            <a:ext cx="7499350"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299" y="2209800"/>
            <a:ext cx="77184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345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76200"/>
            <a:ext cx="7848600" cy="6553199"/>
          </a:xfrm>
          <a:prstGeom prst="rect">
            <a:avLst/>
          </a:prstGeom>
        </p:spPr>
      </p:pic>
    </p:spTree>
    <p:extLst>
      <p:ext uri="{BB962C8B-B14F-4D97-AF65-F5344CB8AC3E}">
        <p14:creationId xmlns:p14="http://schemas.microsoft.com/office/powerpoint/2010/main" val="626392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1" y="533400"/>
            <a:ext cx="7696200" cy="6248400"/>
          </a:xfrm>
          <a:solidFill>
            <a:schemeClr val="tx2">
              <a:lumMod val="20000"/>
              <a:lumOff val="80000"/>
            </a:schemeClr>
          </a:solidFill>
        </p:spPr>
      </p:pic>
    </p:spTree>
    <p:extLst>
      <p:ext uri="{BB962C8B-B14F-4D97-AF65-F5344CB8AC3E}">
        <p14:creationId xmlns:p14="http://schemas.microsoft.com/office/powerpoint/2010/main" val="2113766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a:solidFill>
            <a:schemeClr val="accent1">
              <a:lumMod val="40000"/>
              <a:lumOff val="60000"/>
            </a:schemeClr>
          </a:solidFill>
        </p:spPr>
        <p:txBody>
          <a:bodyPr>
            <a:normAutofit fontScale="90000"/>
          </a:bodyPr>
          <a:lstStyle/>
          <a:p>
            <a:pPr algn="ctr"/>
            <a:r>
              <a:rPr lang="en-US" dirty="0" smtClean="0"/>
              <a:t/>
            </a:r>
            <a:br>
              <a:rPr lang="en-US" dirty="0" smtClean="0"/>
            </a:br>
            <a:r>
              <a:rPr lang="en-US" sz="3600" dirty="0" smtClean="0"/>
              <a:t>Some Facts &amp; Figures</a:t>
            </a:r>
            <a:br>
              <a:rPr lang="en-US" sz="3600" dirty="0" smtClean="0"/>
            </a:br>
            <a:endParaRPr lang="en-US" sz="36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300" y="1143000"/>
            <a:ext cx="6838950" cy="5029200"/>
          </a:xfrm>
        </p:spPr>
      </p:pic>
    </p:spTree>
    <p:extLst>
      <p:ext uri="{BB962C8B-B14F-4D97-AF65-F5344CB8AC3E}">
        <p14:creationId xmlns:p14="http://schemas.microsoft.com/office/powerpoint/2010/main" val="2316446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a:solidFill>
            <a:schemeClr val="accent1">
              <a:lumMod val="40000"/>
              <a:lumOff val="60000"/>
            </a:schemeClr>
          </a:solidFill>
        </p:spPr>
        <p:txBody>
          <a:bodyPr>
            <a:normAutofit fontScale="90000"/>
          </a:bodyPr>
          <a:lstStyle/>
          <a:p>
            <a:pPr algn="ctr"/>
            <a:r>
              <a:rPr lang="en-US" dirty="0" smtClean="0"/>
              <a:t/>
            </a:r>
            <a:br>
              <a:rPr lang="en-US" dirty="0" smtClean="0"/>
            </a:br>
            <a:r>
              <a:rPr lang="en-US" dirty="0" smtClean="0"/>
              <a:t>Some Facts &amp; Figures</a:t>
            </a:r>
            <a:br>
              <a:rPr lang="en-US" dirty="0" smtClean="0"/>
            </a:br>
            <a:r>
              <a:rPr lang="en-US" sz="2200" dirty="0" smtClean="0">
                <a:solidFill>
                  <a:srgbClr val="FF0000"/>
                </a:solidFill>
              </a:rPr>
              <a:t>Distribution of Pollution-Related Complaints Received at the Ministry of Environment in 2014</a:t>
            </a:r>
            <a:endParaRPr lang="en-US" sz="2200"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7543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768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ctr"/>
            <a:r>
              <a:rPr lang="en-US" dirty="0" smtClean="0"/>
              <a:t>AIR POLLUTION</a:t>
            </a:r>
            <a:endParaRPr lang="en-US" dirty="0"/>
          </a:p>
        </p:txBody>
      </p:sp>
      <p:sp>
        <p:nvSpPr>
          <p:cNvPr id="3" name="Content Placeholder 2"/>
          <p:cNvSpPr>
            <a:spLocks noGrp="1"/>
          </p:cNvSpPr>
          <p:nvPr>
            <p:ph idx="1"/>
          </p:nvPr>
        </p:nvSpPr>
        <p:spPr>
          <a:xfrm>
            <a:off x="1447800" y="1524000"/>
            <a:ext cx="7269480" cy="4343400"/>
          </a:xfrm>
          <a:scene3d>
            <a:camera prst="perspectiveRelaxedModerately"/>
            <a:lightRig rig="threePt" dir="t"/>
          </a:scene3d>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Char char="v"/>
            </a:pPr>
            <a:r>
              <a:rPr lang="en-US" dirty="0"/>
              <a:t> Air pollution is the introduction of particulates, biological molecules, or other harmful materials into the Earth's atmosphere, causing disease, death to humans, damage to other living organisms such as food crops, or the natural or built environment</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5638800"/>
            <a:ext cx="8001000" cy="1219200"/>
          </a:xfrm>
          <a:prstGeom prst="rect">
            <a:avLst/>
          </a:prstGeom>
        </p:spPr>
      </p:pic>
    </p:spTree>
    <p:extLst>
      <p:ext uri="{BB962C8B-B14F-4D97-AF65-F5344CB8AC3E}">
        <p14:creationId xmlns:p14="http://schemas.microsoft.com/office/powerpoint/2010/main" val="2203149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39" y="762000"/>
            <a:ext cx="6881813" cy="2438400"/>
          </a:xfrm>
          <a:prstGeom prst="rect">
            <a:avLst/>
          </a:prstGeom>
        </p:spPr>
      </p:pic>
      <p:sp>
        <p:nvSpPr>
          <p:cNvPr id="4" name="Content Placeholder 3"/>
          <p:cNvSpPr>
            <a:spLocks noGrp="1"/>
          </p:cNvSpPr>
          <p:nvPr>
            <p:ph idx="1"/>
          </p:nvPr>
        </p:nvSpPr>
        <p:spPr>
          <a:xfrm>
            <a:off x="1447800" y="3276600"/>
            <a:ext cx="7455979" cy="3429000"/>
          </a:xfrm>
        </p:spPr>
        <p:style>
          <a:lnRef idx="1">
            <a:schemeClr val="accent1"/>
          </a:lnRef>
          <a:fillRef idx="1003">
            <a:schemeClr val="lt1"/>
          </a:fillRef>
          <a:effectRef idx="1">
            <a:schemeClr val="accent1"/>
          </a:effectRef>
          <a:fontRef idx="minor">
            <a:schemeClr val="dk1"/>
          </a:fontRef>
        </p:style>
        <p:txBody>
          <a:bodyPr>
            <a:noAutofit/>
          </a:bodyPr>
          <a:lstStyle/>
          <a:p>
            <a:r>
              <a:rPr lang="en-US" sz="2000" dirty="0" smtClean="0">
                <a:ln>
                  <a:solidFill>
                    <a:schemeClr val="accent4">
                      <a:lumMod val="60000"/>
                      <a:lumOff val="40000"/>
                    </a:schemeClr>
                  </a:solidFill>
                </a:ln>
                <a:solidFill>
                  <a:schemeClr val="accent1">
                    <a:lumMod val="50000"/>
                  </a:schemeClr>
                </a:solidFill>
              </a:rPr>
              <a:t>CARBON DIOXIDE (CO2)</a:t>
            </a:r>
          </a:p>
          <a:p>
            <a:endParaRPr lang="en-US" sz="2000" dirty="0" smtClean="0">
              <a:ln>
                <a:solidFill>
                  <a:schemeClr val="accent4">
                    <a:lumMod val="60000"/>
                    <a:lumOff val="40000"/>
                  </a:schemeClr>
                </a:solidFill>
              </a:ln>
              <a:solidFill>
                <a:schemeClr val="accent1">
                  <a:lumMod val="50000"/>
                </a:schemeClr>
              </a:solidFill>
            </a:endParaRPr>
          </a:p>
          <a:p>
            <a:r>
              <a:rPr lang="en-US" sz="2000" dirty="0" smtClean="0">
                <a:ln>
                  <a:solidFill>
                    <a:schemeClr val="accent4">
                      <a:lumMod val="60000"/>
                      <a:lumOff val="40000"/>
                    </a:schemeClr>
                  </a:solidFill>
                </a:ln>
                <a:solidFill>
                  <a:schemeClr val="accent1">
                    <a:lumMod val="50000"/>
                  </a:schemeClr>
                </a:solidFill>
              </a:rPr>
              <a:t>SULPHUR OXIDES (</a:t>
            </a:r>
            <a:r>
              <a:rPr lang="en-US" sz="2000" dirty="0" err="1" smtClean="0">
                <a:ln>
                  <a:solidFill>
                    <a:schemeClr val="accent4">
                      <a:lumMod val="60000"/>
                      <a:lumOff val="40000"/>
                    </a:schemeClr>
                  </a:solidFill>
                </a:ln>
                <a:solidFill>
                  <a:schemeClr val="accent1">
                    <a:lumMod val="50000"/>
                  </a:schemeClr>
                </a:solidFill>
              </a:rPr>
              <a:t>SOx</a:t>
            </a:r>
            <a:r>
              <a:rPr lang="en-US" sz="2000" dirty="0" smtClean="0">
                <a:ln>
                  <a:solidFill>
                    <a:schemeClr val="accent4">
                      <a:lumMod val="60000"/>
                      <a:lumOff val="40000"/>
                    </a:schemeClr>
                  </a:solidFill>
                </a:ln>
                <a:solidFill>
                  <a:schemeClr val="accent1">
                    <a:lumMod val="50000"/>
                  </a:schemeClr>
                </a:solidFill>
              </a:rPr>
              <a:t>)</a:t>
            </a:r>
          </a:p>
          <a:p>
            <a:endParaRPr lang="en-US" sz="2000" dirty="0" smtClean="0">
              <a:ln>
                <a:solidFill>
                  <a:schemeClr val="accent4">
                    <a:lumMod val="60000"/>
                    <a:lumOff val="40000"/>
                  </a:schemeClr>
                </a:solidFill>
              </a:ln>
              <a:solidFill>
                <a:schemeClr val="accent1">
                  <a:lumMod val="50000"/>
                </a:schemeClr>
              </a:solidFill>
            </a:endParaRPr>
          </a:p>
          <a:p>
            <a:r>
              <a:rPr lang="en-US" sz="2000" dirty="0" smtClean="0">
                <a:ln>
                  <a:solidFill>
                    <a:schemeClr val="accent4">
                      <a:lumMod val="60000"/>
                      <a:lumOff val="40000"/>
                    </a:schemeClr>
                  </a:solidFill>
                </a:ln>
                <a:solidFill>
                  <a:schemeClr val="accent1">
                    <a:lumMod val="50000"/>
                  </a:schemeClr>
                </a:solidFill>
              </a:rPr>
              <a:t>NITROGEN OXIDES (</a:t>
            </a:r>
            <a:r>
              <a:rPr lang="en-US" sz="2000" dirty="0" err="1" smtClean="0">
                <a:ln>
                  <a:solidFill>
                    <a:schemeClr val="accent4">
                      <a:lumMod val="60000"/>
                      <a:lumOff val="40000"/>
                    </a:schemeClr>
                  </a:solidFill>
                </a:ln>
                <a:solidFill>
                  <a:schemeClr val="accent1">
                    <a:lumMod val="50000"/>
                  </a:schemeClr>
                </a:solidFill>
              </a:rPr>
              <a:t>NOx</a:t>
            </a:r>
            <a:r>
              <a:rPr lang="en-US" sz="2000" dirty="0" smtClean="0">
                <a:ln>
                  <a:solidFill>
                    <a:schemeClr val="accent4">
                      <a:lumMod val="60000"/>
                      <a:lumOff val="40000"/>
                    </a:schemeClr>
                  </a:solidFill>
                </a:ln>
                <a:solidFill>
                  <a:schemeClr val="accent1">
                    <a:lumMod val="50000"/>
                  </a:schemeClr>
                </a:solidFill>
              </a:rPr>
              <a:t>)</a:t>
            </a:r>
          </a:p>
          <a:p>
            <a:endParaRPr lang="en-US" sz="2000" dirty="0" smtClean="0">
              <a:ln>
                <a:solidFill>
                  <a:schemeClr val="accent4">
                    <a:lumMod val="60000"/>
                    <a:lumOff val="40000"/>
                  </a:schemeClr>
                </a:solidFill>
              </a:ln>
              <a:solidFill>
                <a:schemeClr val="accent1">
                  <a:lumMod val="50000"/>
                </a:schemeClr>
              </a:solidFill>
            </a:endParaRPr>
          </a:p>
          <a:p>
            <a:r>
              <a:rPr lang="en-US" sz="2000" dirty="0" smtClean="0">
                <a:ln>
                  <a:solidFill>
                    <a:schemeClr val="accent4">
                      <a:lumMod val="60000"/>
                      <a:lumOff val="40000"/>
                    </a:schemeClr>
                  </a:solidFill>
                </a:ln>
                <a:solidFill>
                  <a:schemeClr val="accent1">
                    <a:lumMod val="50000"/>
                  </a:schemeClr>
                </a:solidFill>
              </a:rPr>
              <a:t>CARBON MONOXIDE (CO)</a:t>
            </a:r>
          </a:p>
          <a:p>
            <a:pPr marL="82296" indent="0">
              <a:buNone/>
            </a:pPr>
            <a:endParaRPr lang="en-US" sz="2000" dirty="0" smtClean="0">
              <a:ln>
                <a:solidFill>
                  <a:schemeClr val="accent4">
                    <a:lumMod val="60000"/>
                    <a:lumOff val="40000"/>
                  </a:schemeClr>
                </a:solidFill>
              </a:ln>
              <a:solidFill>
                <a:schemeClr val="accent1">
                  <a:lumMod val="50000"/>
                </a:schemeClr>
              </a:solidFill>
            </a:endParaRPr>
          </a:p>
          <a:p>
            <a:r>
              <a:rPr lang="en-US" sz="2000" dirty="0" smtClean="0">
                <a:ln>
                  <a:solidFill>
                    <a:schemeClr val="accent4">
                      <a:lumMod val="60000"/>
                      <a:lumOff val="40000"/>
                    </a:schemeClr>
                  </a:solidFill>
                </a:ln>
                <a:solidFill>
                  <a:schemeClr val="accent1">
                    <a:lumMod val="50000"/>
                  </a:schemeClr>
                </a:solidFill>
              </a:rPr>
              <a:t>PARTICULATE MATTER (PM)</a:t>
            </a:r>
          </a:p>
          <a:p>
            <a:endParaRPr lang="en-US" sz="2000" dirty="0">
              <a:ln>
                <a:solidFill>
                  <a:schemeClr val="accent4">
                    <a:lumMod val="60000"/>
                    <a:lumOff val="40000"/>
                  </a:schemeClr>
                </a:solidFill>
              </a:ln>
              <a:solidFill>
                <a:schemeClr val="accent1">
                  <a:lumMod val="50000"/>
                </a:schemeClr>
              </a:solidFill>
            </a:endParaRPr>
          </a:p>
        </p:txBody>
      </p:sp>
      <p:sp>
        <p:nvSpPr>
          <p:cNvPr id="2" name="Title 1"/>
          <p:cNvSpPr>
            <a:spLocks noGrp="1"/>
          </p:cNvSpPr>
          <p:nvPr>
            <p:ph type="title"/>
          </p:nvPr>
        </p:nvSpPr>
        <p:spPr>
          <a:xfrm>
            <a:off x="1735549" y="228600"/>
            <a:ext cx="7251192" cy="457200"/>
          </a:xfrm>
          <a:solidFill>
            <a:schemeClr val="accent1">
              <a:lumMod val="40000"/>
              <a:lumOff val="60000"/>
            </a:schemeClr>
          </a:solidFill>
        </p:spPr>
        <p:txBody>
          <a:bodyPr>
            <a:normAutofit fontScale="90000"/>
          </a:bodyPr>
          <a:lstStyle/>
          <a:p>
            <a:pPr algn="ctr"/>
            <a:r>
              <a:rPr lang="en-US" dirty="0" smtClean="0"/>
              <a:t>MAJOR AIR POLLUTANTS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145" y="3352799"/>
            <a:ext cx="3554255" cy="3276601"/>
          </a:xfrm>
          <a:prstGeom prst="rect">
            <a:avLst/>
          </a:prstGeom>
        </p:spPr>
      </p:pic>
    </p:spTree>
    <p:extLst>
      <p:ext uri="{BB962C8B-B14F-4D97-AF65-F5344CB8AC3E}">
        <p14:creationId xmlns:p14="http://schemas.microsoft.com/office/powerpoint/2010/main" val="62766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SOURCES OF AIR POLLUTION</a:t>
            </a:r>
            <a:endParaRPr lang="en-US" dirty="0"/>
          </a:p>
        </p:txBody>
      </p:sp>
      <p:sp>
        <p:nvSpPr>
          <p:cNvPr id="4" name="Content Placeholder 3"/>
          <p:cNvSpPr>
            <a:spLocks noGrp="1"/>
          </p:cNvSpPr>
          <p:nvPr>
            <p:ph idx="1"/>
          </p:nvPr>
        </p:nvSpPr>
        <p:spPr>
          <a:xfrm>
            <a:off x="1435608" y="1447800"/>
            <a:ext cx="7251192" cy="4800600"/>
          </a:xfrm>
          <a:blipFill>
            <a:blip r:embed="rId2"/>
            <a:tile tx="0" ty="0" sx="100000" sy="100000" flip="none" algn="tl"/>
          </a:blipFill>
        </p:spPr>
        <p:txBody>
          <a:bodyPr>
            <a:normAutofit fontScale="92500" lnSpcReduction="20000"/>
          </a:bodyPr>
          <a:lstStyle/>
          <a:p>
            <a:r>
              <a:rPr lang="en-US" dirty="0" smtClean="0">
                <a:solidFill>
                  <a:schemeClr val="accent1">
                    <a:lumMod val="50000"/>
                  </a:schemeClr>
                </a:solidFill>
              </a:rPr>
              <a:t>Emissions from Power </a:t>
            </a:r>
            <a:r>
              <a:rPr lang="en-US" dirty="0" smtClean="0">
                <a:solidFill>
                  <a:schemeClr val="accent1">
                    <a:lumMod val="50000"/>
                  </a:schemeClr>
                </a:solidFill>
              </a:rPr>
              <a:t>stations</a:t>
            </a:r>
            <a:endParaRPr lang="en-US" dirty="0" smtClean="0">
              <a:solidFill>
                <a:schemeClr val="accent1">
                  <a:lumMod val="50000"/>
                </a:schemeClr>
              </a:solidFill>
            </a:endParaRPr>
          </a:p>
          <a:p>
            <a:pPr marL="82296" indent="0">
              <a:buNone/>
            </a:pPr>
            <a:endParaRPr lang="en-US" dirty="0" smtClean="0">
              <a:solidFill>
                <a:schemeClr val="accent1">
                  <a:lumMod val="50000"/>
                </a:schemeClr>
              </a:solidFill>
            </a:endParaRPr>
          </a:p>
          <a:p>
            <a:r>
              <a:rPr lang="en-US" dirty="0" smtClean="0">
                <a:solidFill>
                  <a:schemeClr val="accent1">
                    <a:lumMod val="50000"/>
                  </a:schemeClr>
                </a:solidFill>
              </a:rPr>
              <a:t>Emissions from Industrial Processes</a:t>
            </a:r>
          </a:p>
          <a:p>
            <a:endParaRPr lang="en-US" dirty="0" smtClean="0">
              <a:solidFill>
                <a:schemeClr val="accent1">
                  <a:lumMod val="50000"/>
                </a:schemeClr>
              </a:solidFill>
            </a:endParaRPr>
          </a:p>
          <a:p>
            <a:r>
              <a:rPr lang="en-US" dirty="0" smtClean="0">
                <a:solidFill>
                  <a:schemeClr val="accent1">
                    <a:lumMod val="50000"/>
                  </a:schemeClr>
                </a:solidFill>
              </a:rPr>
              <a:t>Vehicular Emissions</a:t>
            </a:r>
          </a:p>
          <a:p>
            <a:pPr marL="82296" indent="0">
              <a:buNone/>
            </a:pPr>
            <a:endParaRPr lang="en-US" dirty="0" smtClean="0">
              <a:solidFill>
                <a:schemeClr val="accent1">
                  <a:lumMod val="50000"/>
                </a:schemeClr>
              </a:solidFill>
            </a:endParaRPr>
          </a:p>
          <a:p>
            <a:r>
              <a:rPr lang="en-US" dirty="0" smtClean="0">
                <a:solidFill>
                  <a:schemeClr val="accent1">
                    <a:lumMod val="50000"/>
                  </a:schemeClr>
                </a:solidFill>
              </a:rPr>
              <a:t>Emissions from Burning of Solid Waste</a:t>
            </a:r>
          </a:p>
          <a:p>
            <a:pPr marL="82296" indent="0">
              <a:buNone/>
            </a:pPr>
            <a:endParaRPr lang="en-US" dirty="0" smtClean="0">
              <a:solidFill>
                <a:schemeClr val="accent1">
                  <a:lumMod val="50000"/>
                </a:schemeClr>
              </a:solidFill>
            </a:endParaRPr>
          </a:p>
          <a:p>
            <a:r>
              <a:rPr lang="en-US" dirty="0" smtClean="0">
                <a:solidFill>
                  <a:schemeClr val="accent1">
                    <a:lumMod val="50000"/>
                  </a:schemeClr>
                </a:solidFill>
              </a:rPr>
              <a:t>Emissions from Natural Sources such as Volcanic Eruptions &amp; Forest Fires</a:t>
            </a:r>
            <a:endParaRPr lang="en-US" dirty="0">
              <a:solidFill>
                <a:schemeClr val="accent1">
                  <a:lumMod val="50000"/>
                </a:schemeClr>
              </a:solidFill>
            </a:endParaRPr>
          </a:p>
        </p:txBody>
      </p:sp>
    </p:spTree>
    <p:extLst>
      <p:ext uri="{BB962C8B-B14F-4D97-AF65-F5344CB8AC3E}">
        <p14:creationId xmlns:p14="http://schemas.microsoft.com/office/powerpoint/2010/main" val="3558217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251192" cy="1143000"/>
          </a:xfrm>
          <a:solidFill>
            <a:schemeClr val="accent1">
              <a:lumMod val="40000"/>
              <a:lumOff val="60000"/>
            </a:schemeClr>
          </a:solidFill>
        </p:spPr>
        <p:txBody>
          <a:bodyPr>
            <a:normAutofit fontScale="90000"/>
          </a:bodyPr>
          <a:lstStyle/>
          <a:p>
            <a:pPr algn="ctr"/>
            <a:r>
              <a:rPr lang="en-US" dirty="0" smtClean="0"/>
              <a:t>CONTROL OF AIR POLLUTION</a:t>
            </a:r>
            <a:endParaRPr lang="en-US" dirty="0"/>
          </a:p>
        </p:txBody>
      </p:sp>
      <p:sp>
        <p:nvSpPr>
          <p:cNvPr id="3" name="Content Placeholder 2"/>
          <p:cNvSpPr>
            <a:spLocks noGrp="1"/>
          </p:cNvSpPr>
          <p:nvPr>
            <p:ph idx="1"/>
          </p:nvPr>
        </p:nvSpPr>
        <p:spPr/>
        <p:txBody>
          <a:bodyPr/>
          <a:lstStyle/>
          <a:p>
            <a:endParaRPr lang="en-US" dirty="0"/>
          </a:p>
        </p:txBody>
      </p:sp>
      <p:pic>
        <p:nvPicPr>
          <p:cNvPr id="2051" name="Picture 3" descr="C:\Users\user\Desktop\PPC\COMPLAINTS 2013\2014\OCT 2014\COM-5 797 Khemnoliva Govt School\Site Vsit Photos 06.10.14\100_04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447800"/>
            <a:ext cx="36576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user\Desktop\PPC\COMPLAINTS 2013\2014\SEPTEMBER 2014\COM-5 797 KEMNOLIVA\TECHNISUBS LAB Visit 12.09.14\SITE VISIT 12.09.2014\DSCN014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447800"/>
            <a:ext cx="35814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716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0589A42DCACB4AA414BCC53A3B2812" ma:contentTypeVersion="1" ma:contentTypeDescription="Create a new document." ma:contentTypeScope="" ma:versionID="c63d93a18e59ee1c58bb623bfc12c7b7">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2A6A8A6-D332-4B02-99D5-F613D4140F82}"/>
</file>

<file path=customXml/itemProps2.xml><?xml version="1.0" encoding="utf-8"?>
<ds:datastoreItem xmlns:ds="http://schemas.openxmlformats.org/officeDocument/2006/customXml" ds:itemID="{8D8D73D6-5D0C-4391-9B97-F97CFD61BBF3}"/>
</file>

<file path=customXml/itemProps3.xml><?xml version="1.0" encoding="utf-8"?>
<ds:datastoreItem xmlns:ds="http://schemas.openxmlformats.org/officeDocument/2006/customXml" ds:itemID="{B0C03399-1A1D-4D5D-93C7-75481B68979D}"/>
</file>

<file path=docProps/app.xml><?xml version="1.0" encoding="utf-8"?>
<Properties xmlns="http://schemas.openxmlformats.org/officeDocument/2006/extended-properties" xmlns:vt="http://schemas.openxmlformats.org/officeDocument/2006/docPropsVTypes">
  <Template>Solstice</Template>
  <TotalTime>1300</TotalTime>
  <Words>952</Words>
  <Application>Microsoft Office PowerPoint</Application>
  <PresentationFormat>On-screen Show (4:3)</PresentationFormat>
  <Paragraphs>184</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Solstice</vt:lpstr>
      <vt:lpstr>Pollution Prevention  and  Control </vt:lpstr>
      <vt:lpstr>Main themes of presentation</vt:lpstr>
      <vt:lpstr>MAJOR TYPES OF POLLUTION</vt:lpstr>
      <vt:lpstr> Some Facts &amp; Figures </vt:lpstr>
      <vt:lpstr> Some Facts &amp; Figures Distribution of Pollution-Related Complaints Received at the Ministry of Environment in 2014</vt:lpstr>
      <vt:lpstr>AIR POLLUTION</vt:lpstr>
      <vt:lpstr>MAJOR AIR POLLUTANTS</vt:lpstr>
      <vt:lpstr>SOURCES OF AIR POLLUTION</vt:lpstr>
      <vt:lpstr>CONTROL OF AIR POLLUTION</vt:lpstr>
      <vt:lpstr>Control of air pollution</vt:lpstr>
      <vt:lpstr>Smoke Control Action Plan (SCAP)</vt:lpstr>
      <vt:lpstr>Smoke Control Action Plan (SCAP)</vt:lpstr>
      <vt:lpstr>Smoke Control Action Plan (SCAP)</vt:lpstr>
      <vt:lpstr> WATER POLLUTION</vt:lpstr>
      <vt:lpstr>MAJOR WATER POLLUTANTS</vt:lpstr>
      <vt:lpstr>SOURCES OF WATER POLLUTION</vt:lpstr>
      <vt:lpstr>Sampling of Polluted Water By The National Environmental Laboratory</vt:lpstr>
      <vt:lpstr>LABORATORY TEST TO DETERMINE WATER QUALITY</vt:lpstr>
      <vt:lpstr> LAND  POLLUTION</vt:lpstr>
      <vt:lpstr>SOURCES OF LAND POLLUTION</vt:lpstr>
      <vt:lpstr> NOISE  POLLUTION</vt:lpstr>
      <vt:lpstr>SOURCES OF NOISE POLLUTION</vt:lpstr>
      <vt:lpstr>HEALTH EFFECTS OF NOISE POLLUTION</vt:lpstr>
      <vt:lpstr>NOISE CONTROL MEASURES </vt:lpstr>
      <vt:lpstr>NOISE REGULATIONS IN MAURITIUS</vt:lpstr>
      <vt:lpstr>NOISE ABATEMENT TECHNOLOGIES</vt:lpstr>
      <vt:lpstr>ROLE OF THE POLLUTION PREVENTION &amp; CONTROL (PPC) Division</vt:lpstr>
      <vt:lpstr>Enforcing Agencies </vt:lpstr>
      <vt:lpstr>Enforcing Agencies </vt:lpstr>
      <vt:lpstr>Enforcement tools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195</cp:revision>
  <dcterms:created xsi:type="dcterms:W3CDTF">2013-05-14T11:31:14Z</dcterms:created>
  <dcterms:modified xsi:type="dcterms:W3CDTF">2015-03-13T09:52:09Z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0x010100360589A42DCACB4AA414BCC53A3B2812</vt:lpwstr>
  </property>
  <property fmtid="{D5CDD505-2E9C-101B-9397-08002B2CF9AE}" pid="3" name="Order">
    <vt:r8>67200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ies>
</file>