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Cormorant Garamond Bold" charset="1" panose="00000800000000000000"/>
      <p:regular r:id="rId27"/>
    </p:embeddedFont>
    <p:embeddedFont>
      <p:font typeface="Crimson Pro" charset="1" panose="00000000000000000000"/>
      <p:regular r:id="rId28"/>
    </p:embeddedFont>
    <p:embeddedFont>
      <p:font typeface="Crimson Pro Bold" charset="1" panose="00000000000000000000"/>
      <p:regular r:id="rId29"/>
    </p:embeddedFont>
    <p:embeddedFont>
      <p:font typeface="Crimson Pro Bold Italics" charset="1" panose="0000000000000000000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24.png" Type="http://schemas.openxmlformats.org/officeDocument/2006/relationships/image"/><Relationship Id="rId13" Target="../media/image25.png" Type="http://schemas.openxmlformats.org/officeDocument/2006/relationships/image"/><Relationship Id="rId14" Target="../media/image26.png" Type="http://schemas.openxmlformats.org/officeDocument/2006/relationships/image"/><Relationship Id="rId15" Target="../media/image2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2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2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30.png" Type="http://schemas.openxmlformats.org/officeDocument/2006/relationships/image"/><Relationship Id="rId13" Target="../media/image31.png" Type="http://schemas.openxmlformats.org/officeDocument/2006/relationships/image"/><Relationship Id="rId14" Target="../media/image32.png" Type="http://schemas.openxmlformats.org/officeDocument/2006/relationships/image"/><Relationship Id="rId15" Target="../media/image3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jpeg" Type="http://schemas.openxmlformats.org/officeDocument/2006/relationships/image"/><Relationship Id="rId15" Target="../media/image14.jpeg" Type="http://schemas.openxmlformats.org/officeDocument/2006/relationships/image"/><Relationship Id="rId16" Target="../media/image15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6.png" Type="http://schemas.openxmlformats.org/officeDocument/2006/relationships/image"/><Relationship Id="rId13" Target="../media/image17.svg" Type="http://schemas.openxmlformats.org/officeDocument/2006/relationships/image"/><Relationship Id="rId14" Target="../media/image18.png" Type="http://schemas.openxmlformats.org/officeDocument/2006/relationships/image"/><Relationship Id="rId15" Target="../media/image19.svg" Type="http://schemas.openxmlformats.org/officeDocument/2006/relationships/image"/><Relationship Id="rId16" Target="../media/image20.png" Type="http://schemas.openxmlformats.org/officeDocument/2006/relationships/image"/><Relationship Id="rId17" Target="../media/image21.svg" Type="http://schemas.openxmlformats.org/officeDocument/2006/relationships/image"/><Relationship Id="rId18" Target="../media/image22.png" Type="http://schemas.openxmlformats.org/officeDocument/2006/relationships/image"/><Relationship Id="rId19" Target="../media/image23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36145">
            <a:off x="10257419" y="7741760"/>
            <a:ext cx="9301406" cy="4293331"/>
          </a:xfrm>
          <a:custGeom>
            <a:avLst/>
            <a:gdLst/>
            <a:ahLst/>
            <a:cxnLst/>
            <a:rect r="r" b="b" t="t" l="l"/>
            <a:pathLst>
              <a:path h="4293331" w="9301406">
                <a:moveTo>
                  <a:pt x="0" y="0"/>
                </a:moveTo>
                <a:lnTo>
                  <a:pt x="9301406" y="0"/>
                </a:lnTo>
                <a:lnTo>
                  <a:pt x="9301406" y="4293331"/>
                </a:lnTo>
                <a:lnTo>
                  <a:pt x="0" y="4293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15" r="0" b="-11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28592" y="5143500"/>
            <a:ext cx="8326598" cy="6035110"/>
          </a:xfrm>
          <a:custGeom>
            <a:avLst/>
            <a:gdLst/>
            <a:ahLst/>
            <a:cxnLst/>
            <a:rect r="r" b="b" t="t" l="l"/>
            <a:pathLst>
              <a:path h="6035110" w="8326598">
                <a:moveTo>
                  <a:pt x="0" y="0"/>
                </a:moveTo>
                <a:lnTo>
                  <a:pt x="8326598" y="0"/>
                </a:lnTo>
                <a:lnTo>
                  <a:pt x="8326598" y="6035110"/>
                </a:lnTo>
                <a:lnTo>
                  <a:pt x="0" y="60351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5" t="0" r="-1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41887" y="-2615269"/>
            <a:ext cx="4450404" cy="4114800"/>
          </a:xfrm>
          <a:custGeom>
            <a:avLst/>
            <a:gdLst/>
            <a:ahLst/>
            <a:cxnLst/>
            <a:rect r="r" b="b" t="t" l="l"/>
            <a:pathLst>
              <a:path h="4114800" w="4450404">
                <a:moveTo>
                  <a:pt x="0" y="0"/>
                </a:moveTo>
                <a:lnTo>
                  <a:pt x="4450404" y="0"/>
                </a:lnTo>
                <a:lnTo>
                  <a:pt x="44504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81" t="0" r="-81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699067" y="-2615269"/>
            <a:ext cx="6461098" cy="5073573"/>
          </a:xfrm>
          <a:custGeom>
            <a:avLst/>
            <a:gdLst/>
            <a:ahLst/>
            <a:cxnLst/>
            <a:rect r="r" b="b" t="t" l="l"/>
            <a:pathLst>
              <a:path h="5073573" w="6461098">
                <a:moveTo>
                  <a:pt x="0" y="0"/>
                </a:moveTo>
                <a:lnTo>
                  <a:pt x="6461098" y="0"/>
                </a:lnTo>
                <a:lnTo>
                  <a:pt x="6461098" y="5073573"/>
                </a:lnTo>
                <a:lnTo>
                  <a:pt x="0" y="50735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7" t="0" r="-17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183411">
            <a:off x="14397759" y="-2070745"/>
            <a:ext cx="6039280" cy="5129798"/>
          </a:xfrm>
          <a:custGeom>
            <a:avLst/>
            <a:gdLst/>
            <a:ahLst/>
            <a:cxnLst/>
            <a:rect r="r" b="b" t="t" l="l"/>
            <a:pathLst>
              <a:path h="5129798" w="6039280">
                <a:moveTo>
                  <a:pt x="0" y="0"/>
                </a:moveTo>
                <a:lnTo>
                  <a:pt x="6039280" y="0"/>
                </a:lnTo>
                <a:lnTo>
                  <a:pt x="6039280" y="5129798"/>
                </a:lnTo>
                <a:lnTo>
                  <a:pt x="0" y="512979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34" t="0" r="-34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8700" y="3235502"/>
            <a:ext cx="16230600" cy="2082805"/>
            <a:chOff x="0" y="0"/>
            <a:chExt cx="21640800" cy="277707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640800" cy="2777073"/>
            </a:xfrm>
            <a:custGeom>
              <a:avLst/>
              <a:gdLst/>
              <a:ahLst/>
              <a:cxnLst/>
              <a:rect r="r" b="b" t="t" l="l"/>
              <a:pathLst>
                <a:path h="2777073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2777073"/>
                  </a:lnTo>
                  <a:lnTo>
                    <a:pt x="0" y="27770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80975"/>
              <a:ext cx="21640800" cy="259609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6716"/>
                </a:lnSpc>
              </a:pPr>
              <a:r>
                <a:rPr lang="en-US" sz="7145" b="true">
                  <a:solidFill>
                    <a:srgbClr val="764737"/>
                  </a:solidFill>
                  <a:latin typeface="Cormorant Garamond Bold"/>
                  <a:ea typeface="Cormorant Garamond Bold"/>
                  <a:cs typeface="Cormorant Garamond Bold"/>
                  <a:sym typeface="Cormorant Garamond Bold"/>
                </a:rPr>
                <a:t>BRAIN TUMOR CLASSIFICATION &amp; SEGMENTATION USING CNN</a:t>
              </a:r>
            </a:p>
            <a:p>
              <a:pPr algn="ctr">
                <a:lnSpc>
                  <a:spcPts val="4083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724531" y="7927597"/>
            <a:ext cx="7534769" cy="655607"/>
            <a:chOff x="0" y="0"/>
            <a:chExt cx="10046359" cy="87414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046359" cy="874143"/>
            </a:xfrm>
            <a:custGeom>
              <a:avLst/>
              <a:gdLst/>
              <a:ahLst/>
              <a:cxnLst/>
              <a:rect r="r" b="b" t="t" l="l"/>
              <a:pathLst>
                <a:path h="874143" w="10046359">
                  <a:moveTo>
                    <a:pt x="0" y="0"/>
                  </a:moveTo>
                  <a:lnTo>
                    <a:pt x="10046359" y="0"/>
                  </a:lnTo>
                  <a:lnTo>
                    <a:pt x="10046359" y="874143"/>
                  </a:lnTo>
                  <a:lnTo>
                    <a:pt x="0" y="87414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85725"/>
              <a:ext cx="10046359" cy="78841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665"/>
                </a:lnSpc>
              </a:pPr>
              <a:r>
                <a:rPr lang="en-US" sz="3898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Presented by Adarsh P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36145">
            <a:off x="10257419" y="7741760"/>
            <a:ext cx="9301406" cy="4293331"/>
          </a:xfrm>
          <a:custGeom>
            <a:avLst/>
            <a:gdLst/>
            <a:ahLst/>
            <a:cxnLst/>
            <a:rect r="r" b="b" t="t" l="l"/>
            <a:pathLst>
              <a:path h="4293331" w="9301406">
                <a:moveTo>
                  <a:pt x="0" y="0"/>
                </a:moveTo>
                <a:lnTo>
                  <a:pt x="9301406" y="0"/>
                </a:lnTo>
                <a:lnTo>
                  <a:pt x="9301406" y="4293331"/>
                </a:lnTo>
                <a:lnTo>
                  <a:pt x="0" y="4293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15" r="0" b="-11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28592" y="5143500"/>
            <a:ext cx="8326598" cy="6035110"/>
          </a:xfrm>
          <a:custGeom>
            <a:avLst/>
            <a:gdLst/>
            <a:ahLst/>
            <a:cxnLst/>
            <a:rect r="r" b="b" t="t" l="l"/>
            <a:pathLst>
              <a:path h="6035110" w="8326598">
                <a:moveTo>
                  <a:pt x="0" y="0"/>
                </a:moveTo>
                <a:lnTo>
                  <a:pt x="8326598" y="0"/>
                </a:lnTo>
                <a:lnTo>
                  <a:pt x="8326598" y="6035110"/>
                </a:lnTo>
                <a:lnTo>
                  <a:pt x="0" y="60351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5" t="0" r="-1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41887" y="-2615269"/>
            <a:ext cx="4450404" cy="4114800"/>
          </a:xfrm>
          <a:custGeom>
            <a:avLst/>
            <a:gdLst/>
            <a:ahLst/>
            <a:cxnLst/>
            <a:rect r="r" b="b" t="t" l="l"/>
            <a:pathLst>
              <a:path h="4114800" w="4450404">
                <a:moveTo>
                  <a:pt x="0" y="0"/>
                </a:moveTo>
                <a:lnTo>
                  <a:pt x="4450404" y="0"/>
                </a:lnTo>
                <a:lnTo>
                  <a:pt x="44504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81" t="0" r="-81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699067" y="-2615269"/>
            <a:ext cx="6461098" cy="5073573"/>
          </a:xfrm>
          <a:custGeom>
            <a:avLst/>
            <a:gdLst/>
            <a:ahLst/>
            <a:cxnLst/>
            <a:rect r="r" b="b" t="t" l="l"/>
            <a:pathLst>
              <a:path h="5073573" w="6461098">
                <a:moveTo>
                  <a:pt x="0" y="0"/>
                </a:moveTo>
                <a:lnTo>
                  <a:pt x="6461098" y="0"/>
                </a:lnTo>
                <a:lnTo>
                  <a:pt x="6461098" y="5073573"/>
                </a:lnTo>
                <a:lnTo>
                  <a:pt x="0" y="50735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7" t="0" r="-17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183411">
            <a:off x="14397759" y="-2070745"/>
            <a:ext cx="6039280" cy="5129798"/>
          </a:xfrm>
          <a:custGeom>
            <a:avLst/>
            <a:gdLst/>
            <a:ahLst/>
            <a:cxnLst/>
            <a:rect r="r" b="b" t="t" l="l"/>
            <a:pathLst>
              <a:path h="5129798" w="6039280">
                <a:moveTo>
                  <a:pt x="0" y="0"/>
                </a:moveTo>
                <a:lnTo>
                  <a:pt x="6039280" y="0"/>
                </a:lnTo>
                <a:lnTo>
                  <a:pt x="6039280" y="5129798"/>
                </a:lnTo>
                <a:lnTo>
                  <a:pt x="0" y="512979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34" t="0" r="-34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280091" y="1660371"/>
            <a:ext cx="15727818" cy="1159631"/>
            <a:chOff x="0" y="0"/>
            <a:chExt cx="20970424" cy="154617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970424" cy="1546174"/>
            </a:xfrm>
            <a:custGeom>
              <a:avLst/>
              <a:gdLst/>
              <a:ahLst/>
              <a:cxnLst/>
              <a:rect r="r" b="b" t="t" l="l"/>
              <a:pathLst>
                <a:path h="1546174" w="20970424">
                  <a:moveTo>
                    <a:pt x="0" y="0"/>
                  </a:moveTo>
                  <a:lnTo>
                    <a:pt x="20970424" y="0"/>
                  </a:lnTo>
                  <a:lnTo>
                    <a:pt x="20970424" y="1546174"/>
                  </a:lnTo>
                  <a:lnTo>
                    <a:pt x="0" y="15461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61925"/>
              <a:ext cx="20970424" cy="138424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6066"/>
                </a:lnSpc>
              </a:pPr>
              <a:r>
                <a:rPr lang="en-US" sz="6454" b="true">
                  <a:solidFill>
                    <a:srgbClr val="764737"/>
                  </a:solidFill>
                  <a:latin typeface="Cormorant Garamond Bold"/>
                  <a:ea typeface="Cormorant Garamond Bold"/>
                  <a:cs typeface="Cormorant Garamond Bold"/>
                  <a:sym typeface="Cormorant Garamond Bold"/>
                </a:rPr>
                <a:t>EVALUATION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586710" y="2981927"/>
            <a:ext cx="6510538" cy="3114609"/>
          </a:xfrm>
          <a:custGeom>
            <a:avLst/>
            <a:gdLst/>
            <a:ahLst/>
            <a:cxnLst/>
            <a:rect r="r" b="b" t="t" l="l"/>
            <a:pathLst>
              <a:path h="3114609" w="6510538">
                <a:moveTo>
                  <a:pt x="0" y="0"/>
                </a:moveTo>
                <a:lnTo>
                  <a:pt x="6510538" y="0"/>
                </a:lnTo>
                <a:lnTo>
                  <a:pt x="6510538" y="3114609"/>
                </a:lnTo>
                <a:lnTo>
                  <a:pt x="0" y="311460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097248" y="2981927"/>
            <a:ext cx="6604043" cy="3114609"/>
          </a:xfrm>
          <a:custGeom>
            <a:avLst/>
            <a:gdLst/>
            <a:ahLst/>
            <a:cxnLst/>
            <a:rect r="r" b="b" t="t" l="l"/>
            <a:pathLst>
              <a:path h="3114609" w="6604043">
                <a:moveTo>
                  <a:pt x="0" y="0"/>
                </a:moveTo>
                <a:lnTo>
                  <a:pt x="6604042" y="0"/>
                </a:lnTo>
                <a:lnTo>
                  <a:pt x="6604042" y="3114609"/>
                </a:lnTo>
                <a:lnTo>
                  <a:pt x="0" y="311460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586710" y="6096536"/>
            <a:ext cx="6510538" cy="1809789"/>
          </a:xfrm>
          <a:custGeom>
            <a:avLst/>
            <a:gdLst/>
            <a:ahLst/>
            <a:cxnLst/>
            <a:rect r="r" b="b" t="t" l="l"/>
            <a:pathLst>
              <a:path h="1809789" w="6510538">
                <a:moveTo>
                  <a:pt x="0" y="0"/>
                </a:moveTo>
                <a:lnTo>
                  <a:pt x="6510538" y="0"/>
                </a:lnTo>
                <a:lnTo>
                  <a:pt x="6510538" y="1809789"/>
                </a:lnTo>
                <a:lnTo>
                  <a:pt x="0" y="180978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097248" y="6096536"/>
            <a:ext cx="6604043" cy="1806682"/>
          </a:xfrm>
          <a:custGeom>
            <a:avLst/>
            <a:gdLst/>
            <a:ahLst/>
            <a:cxnLst/>
            <a:rect r="r" b="b" t="t" l="l"/>
            <a:pathLst>
              <a:path h="1806682" w="6604043">
                <a:moveTo>
                  <a:pt x="0" y="0"/>
                </a:moveTo>
                <a:lnTo>
                  <a:pt x="6604042" y="0"/>
                </a:lnTo>
                <a:lnTo>
                  <a:pt x="6604042" y="1806683"/>
                </a:lnTo>
                <a:lnTo>
                  <a:pt x="0" y="1806683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-5325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36145">
            <a:off x="10257419" y="7741760"/>
            <a:ext cx="9301406" cy="4293331"/>
          </a:xfrm>
          <a:custGeom>
            <a:avLst/>
            <a:gdLst/>
            <a:ahLst/>
            <a:cxnLst/>
            <a:rect r="r" b="b" t="t" l="l"/>
            <a:pathLst>
              <a:path h="4293331" w="9301406">
                <a:moveTo>
                  <a:pt x="0" y="0"/>
                </a:moveTo>
                <a:lnTo>
                  <a:pt x="9301406" y="0"/>
                </a:lnTo>
                <a:lnTo>
                  <a:pt x="9301406" y="4293331"/>
                </a:lnTo>
                <a:lnTo>
                  <a:pt x="0" y="4293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15" r="0" b="-11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28592" y="5143500"/>
            <a:ext cx="8326598" cy="6035110"/>
          </a:xfrm>
          <a:custGeom>
            <a:avLst/>
            <a:gdLst/>
            <a:ahLst/>
            <a:cxnLst/>
            <a:rect r="r" b="b" t="t" l="l"/>
            <a:pathLst>
              <a:path h="6035110" w="8326598">
                <a:moveTo>
                  <a:pt x="0" y="0"/>
                </a:moveTo>
                <a:lnTo>
                  <a:pt x="8326598" y="0"/>
                </a:lnTo>
                <a:lnTo>
                  <a:pt x="8326598" y="6035110"/>
                </a:lnTo>
                <a:lnTo>
                  <a:pt x="0" y="60351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5" t="0" r="-1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41887" y="-2615269"/>
            <a:ext cx="4450404" cy="4114800"/>
          </a:xfrm>
          <a:custGeom>
            <a:avLst/>
            <a:gdLst/>
            <a:ahLst/>
            <a:cxnLst/>
            <a:rect r="r" b="b" t="t" l="l"/>
            <a:pathLst>
              <a:path h="4114800" w="4450404">
                <a:moveTo>
                  <a:pt x="0" y="0"/>
                </a:moveTo>
                <a:lnTo>
                  <a:pt x="4450404" y="0"/>
                </a:lnTo>
                <a:lnTo>
                  <a:pt x="44504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81" t="0" r="-81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699067" y="-2615269"/>
            <a:ext cx="6461098" cy="5073573"/>
          </a:xfrm>
          <a:custGeom>
            <a:avLst/>
            <a:gdLst/>
            <a:ahLst/>
            <a:cxnLst/>
            <a:rect r="r" b="b" t="t" l="l"/>
            <a:pathLst>
              <a:path h="5073573" w="6461098">
                <a:moveTo>
                  <a:pt x="0" y="0"/>
                </a:moveTo>
                <a:lnTo>
                  <a:pt x="6461098" y="0"/>
                </a:lnTo>
                <a:lnTo>
                  <a:pt x="6461098" y="5073573"/>
                </a:lnTo>
                <a:lnTo>
                  <a:pt x="0" y="50735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7" t="0" r="-17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183411">
            <a:off x="14397759" y="-2070745"/>
            <a:ext cx="6039280" cy="5129798"/>
          </a:xfrm>
          <a:custGeom>
            <a:avLst/>
            <a:gdLst/>
            <a:ahLst/>
            <a:cxnLst/>
            <a:rect r="r" b="b" t="t" l="l"/>
            <a:pathLst>
              <a:path h="5129798" w="6039280">
                <a:moveTo>
                  <a:pt x="0" y="0"/>
                </a:moveTo>
                <a:lnTo>
                  <a:pt x="6039280" y="0"/>
                </a:lnTo>
                <a:lnTo>
                  <a:pt x="6039280" y="5129798"/>
                </a:lnTo>
                <a:lnTo>
                  <a:pt x="0" y="512979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34" t="0" r="-34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280091" y="1499531"/>
            <a:ext cx="15727818" cy="1159631"/>
            <a:chOff x="0" y="0"/>
            <a:chExt cx="20970424" cy="154617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970424" cy="1546174"/>
            </a:xfrm>
            <a:custGeom>
              <a:avLst/>
              <a:gdLst/>
              <a:ahLst/>
              <a:cxnLst/>
              <a:rect r="r" b="b" t="t" l="l"/>
              <a:pathLst>
                <a:path h="1546174" w="20970424">
                  <a:moveTo>
                    <a:pt x="0" y="0"/>
                  </a:moveTo>
                  <a:lnTo>
                    <a:pt x="20970424" y="0"/>
                  </a:lnTo>
                  <a:lnTo>
                    <a:pt x="20970424" y="1546174"/>
                  </a:lnTo>
                  <a:lnTo>
                    <a:pt x="0" y="15461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61925"/>
              <a:ext cx="20970424" cy="138424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6066"/>
                </a:lnSpc>
              </a:pPr>
              <a:r>
                <a:rPr lang="en-US" sz="6454" b="true">
                  <a:solidFill>
                    <a:srgbClr val="764737"/>
                  </a:solidFill>
                  <a:latin typeface="Cormorant Garamond Bold"/>
                  <a:ea typeface="Cormorant Garamond Bold"/>
                  <a:cs typeface="Cormorant Garamond Bold"/>
                  <a:sym typeface="Cormorant Garamond Bold"/>
                </a:rPr>
                <a:t>RESULTS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587822" y="2913362"/>
            <a:ext cx="5112355" cy="5247693"/>
            <a:chOff x="0" y="0"/>
            <a:chExt cx="6816474" cy="699692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816474" cy="6996923"/>
            </a:xfrm>
            <a:custGeom>
              <a:avLst/>
              <a:gdLst/>
              <a:ahLst/>
              <a:cxnLst/>
              <a:rect r="r" b="b" t="t" l="l"/>
              <a:pathLst>
                <a:path h="6996923" w="6816474">
                  <a:moveTo>
                    <a:pt x="0" y="0"/>
                  </a:moveTo>
                  <a:lnTo>
                    <a:pt x="6816474" y="0"/>
                  </a:lnTo>
                  <a:lnTo>
                    <a:pt x="6816474" y="6996923"/>
                  </a:lnTo>
                  <a:lnTo>
                    <a:pt x="0" y="699692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66725"/>
              <a:ext cx="6816474" cy="7463649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just" marL="1013882" indent="-253470" lvl="3">
                <a:lnSpc>
                  <a:spcPts val="9282"/>
                </a:lnSpc>
                <a:buFont typeface="Arial"/>
                <a:buChar char="￭"/>
              </a:pPr>
              <a:r>
                <a:rPr lang="en-US" sz="3713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A</a:t>
              </a:r>
              <a:r>
                <a:rPr lang="en-US" sz="3713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ccuracy: 0.9830  </a:t>
              </a:r>
            </a:p>
            <a:p>
              <a:pPr algn="just" marL="1013882" indent="-253470" lvl="3">
                <a:lnSpc>
                  <a:spcPts val="9282"/>
                </a:lnSpc>
                <a:buFont typeface="Arial"/>
                <a:buChar char="￭"/>
              </a:pPr>
              <a:r>
                <a:rPr lang="en-US" sz="3713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Loss: 0.0650  </a:t>
              </a:r>
            </a:p>
            <a:p>
              <a:pPr algn="just" marL="1013882" indent="-253470" lvl="3">
                <a:lnSpc>
                  <a:spcPts val="9282"/>
                </a:lnSpc>
                <a:buFont typeface="Arial"/>
                <a:buChar char="￭"/>
              </a:pPr>
              <a:r>
                <a:rPr lang="en-US" sz="3713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Precision: 0.9843  </a:t>
              </a:r>
            </a:p>
            <a:p>
              <a:pPr algn="just" marL="1013882" indent="-253470" lvl="3">
                <a:lnSpc>
                  <a:spcPts val="9282"/>
                </a:lnSpc>
                <a:buFont typeface="Arial"/>
                <a:buChar char="￭"/>
              </a:pPr>
              <a:r>
                <a:rPr lang="en-US" sz="3713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Recall: 0.9823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36145">
            <a:off x="10257419" y="7741760"/>
            <a:ext cx="9301406" cy="4293331"/>
          </a:xfrm>
          <a:custGeom>
            <a:avLst/>
            <a:gdLst/>
            <a:ahLst/>
            <a:cxnLst/>
            <a:rect r="r" b="b" t="t" l="l"/>
            <a:pathLst>
              <a:path h="4293331" w="9301406">
                <a:moveTo>
                  <a:pt x="0" y="0"/>
                </a:moveTo>
                <a:lnTo>
                  <a:pt x="9301406" y="0"/>
                </a:lnTo>
                <a:lnTo>
                  <a:pt x="9301406" y="4293331"/>
                </a:lnTo>
                <a:lnTo>
                  <a:pt x="0" y="4293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15" r="0" b="-11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28592" y="5143500"/>
            <a:ext cx="8326598" cy="6035110"/>
          </a:xfrm>
          <a:custGeom>
            <a:avLst/>
            <a:gdLst/>
            <a:ahLst/>
            <a:cxnLst/>
            <a:rect r="r" b="b" t="t" l="l"/>
            <a:pathLst>
              <a:path h="6035110" w="8326598">
                <a:moveTo>
                  <a:pt x="0" y="0"/>
                </a:moveTo>
                <a:lnTo>
                  <a:pt x="8326598" y="0"/>
                </a:lnTo>
                <a:lnTo>
                  <a:pt x="8326598" y="6035110"/>
                </a:lnTo>
                <a:lnTo>
                  <a:pt x="0" y="60351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5" t="0" r="-1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41887" y="-2615269"/>
            <a:ext cx="4450404" cy="4114800"/>
          </a:xfrm>
          <a:custGeom>
            <a:avLst/>
            <a:gdLst/>
            <a:ahLst/>
            <a:cxnLst/>
            <a:rect r="r" b="b" t="t" l="l"/>
            <a:pathLst>
              <a:path h="4114800" w="4450404">
                <a:moveTo>
                  <a:pt x="0" y="0"/>
                </a:moveTo>
                <a:lnTo>
                  <a:pt x="4450404" y="0"/>
                </a:lnTo>
                <a:lnTo>
                  <a:pt x="44504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81" t="0" r="-81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699067" y="-2615269"/>
            <a:ext cx="6461098" cy="5073573"/>
          </a:xfrm>
          <a:custGeom>
            <a:avLst/>
            <a:gdLst/>
            <a:ahLst/>
            <a:cxnLst/>
            <a:rect r="r" b="b" t="t" l="l"/>
            <a:pathLst>
              <a:path h="5073573" w="6461098">
                <a:moveTo>
                  <a:pt x="0" y="0"/>
                </a:moveTo>
                <a:lnTo>
                  <a:pt x="6461098" y="0"/>
                </a:lnTo>
                <a:lnTo>
                  <a:pt x="6461098" y="5073573"/>
                </a:lnTo>
                <a:lnTo>
                  <a:pt x="0" y="50735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7" t="0" r="-17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183411">
            <a:off x="14397759" y="-2070745"/>
            <a:ext cx="6039280" cy="5129798"/>
          </a:xfrm>
          <a:custGeom>
            <a:avLst/>
            <a:gdLst/>
            <a:ahLst/>
            <a:cxnLst/>
            <a:rect r="r" b="b" t="t" l="l"/>
            <a:pathLst>
              <a:path h="5129798" w="6039280">
                <a:moveTo>
                  <a:pt x="0" y="0"/>
                </a:moveTo>
                <a:lnTo>
                  <a:pt x="6039280" y="0"/>
                </a:lnTo>
                <a:lnTo>
                  <a:pt x="6039280" y="5129798"/>
                </a:lnTo>
                <a:lnTo>
                  <a:pt x="0" y="512979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34" t="0" r="-34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6453436" y="3176623"/>
            <a:ext cx="7439406" cy="6081712"/>
            <a:chOff x="0" y="0"/>
            <a:chExt cx="9919208" cy="81089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919208" cy="8108950"/>
            </a:xfrm>
            <a:custGeom>
              <a:avLst/>
              <a:gdLst/>
              <a:ahLst/>
              <a:cxnLst/>
              <a:rect r="r" b="b" t="t" l="l"/>
              <a:pathLst>
                <a:path h="8108950" w="9919208">
                  <a:moveTo>
                    <a:pt x="0" y="0"/>
                  </a:moveTo>
                  <a:lnTo>
                    <a:pt x="9919208" y="0"/>
                  </a:lnTo>
                  <a:lnTo>
                    <a:pt x="9919208" y="8108950"/>
                  </a:lnTo>
                  <a:lnTo>
                    <a:pt x="0" y="8108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-21" t="0" r="-21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80091" y="1573950"/>
            <a:ext cx="15727818" cy="1038187"/>
            <a:chOff x="0" y="0"/>
            <a:chExt cx="20970424" cy="13842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970424" cy="1384250"/>
            </a:xfrm>
            <a:custGeom>
              <a:avLst/>
              <a:gdLst/>
              <a:ahLst/>
              <a:cxnLst/>
              <a:rect r="r" b="b" t="t" l="l"/>
              <a:pathLst>
                <a:path h="1384250" w="20970424">
                  <a:moveTo>
                    <a:pt x="0" y="0"/>
                  </a:moveTo>
                  <a:lnTo>
                    <a:pt x="20970424" y="0"/>
                  </a:lnTo>
                  <a:lnTo>
                    <a:pt x="20970424" y="1384250"/>
                  </a:lnTo>
                  <a:lnTo>
                    <a:pt x="0" y="1384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161925"/>
              <a:ext cx="20970424" cy="12223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6066"/>
                </a:lnSpc>
              </a:pPr>
              <a:r>
                <a:rPr lang="en-US" sz="6454" b="true">
                  <a:solidFill>
                    <a:srgbClr val="764737"/>
                  </a:solidFill>
                  <a:latin typeface="Cormorant Garamond Bold"/>
                  <a:ea typeface="Cormorant Garamond Bold"/>
                  <a:cs typeface="Cormorant Garamond Bold"/>
                  <a:sym typeface="Cormorant Garamond Bold"/>
                </a:rPr>
                <a:t>EVALUATION &amp; RESULTS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-1663591">
            <a:off x="1264952" y="4388246"/>
            <a:ext cx="4932044" cy="1471632"/>
            <a:chOff x="0" y="0"/>
            <a:chExt cx="6576059" cy="196217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576058" cy="1962177"/>
            </a:xfrm>
            <a:custGeom>
              <a:avLst/>
              <a:gdLst/>
              <a:ahLst/>
              <a:cxnLst/>
              <a:rect r="r" b="b" t="t" l="l"/>
              <a:pathLst>
                <a:path h="1962177" w="6576058">
                  <a:moveTo>
                    <a:pt x="0" y="0"/>
                  </a:moveTo>
                  <a:lnTo>
                    <a:pt x="6576058" y="0"/>
                  </a:lnTo>
                  <a:lnTo>
                    <a:pt x="6576058" y="1962177"/>
                  </a:lnTo>
                  <a:lnTo>
                    <a:pt x="0" y="19621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00050"/>
              <a:ext cx="6576059" cy="236222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10104"/>
                </a:lnSpc>
              </a:pPr>
              <a:r>
                <a:rPr lang="en-US" sz="5077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Confusion Matrix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36145">
            <a:off x="10257419" y="7741760"/>
            <a:ext cx="9301406" cy="4293331"/>
          </a:xfrm>
          <a:custGeom>
            <a:avLst/>
            <a:gdLst/>
            <a:ahLst/>
            <a:cxnLst/>
            <a:rect r="r" b="b" t="t" l="l"/>
            <a:pathLst>
              <a:path h="4293331" w="9301406">
                <a:moveTo>
                  <a:pt x="0" y="0"/>
                </a:moveTo>
                <a:lnTo>
                  <a:pt x="9301406" y="0"/>
                </a:lnTo>
                <a:lnTo>
                  <a:pt x="9301406" y="4293331"/>
                </a:lnTo>
                <a:lnTo>
                  <a:pt x="0" y="4293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15" r="0" b="-11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28592" y="5143500"/>
            <a:ext cx="8326598" cy="6035110"/>
          </a:xfrm>
          <a:custGeom>
            <a:avLst/>
            <a:gdLst/>
            <a:ahLst/>
            <a:cxnLst/>
            <a:rect r="r" b="b" t="t" l="l"/>
            <a:pathLst>
              <a:path h="6035110" w="8326598">
                <a:moveTo>
                  <a:pt x="0" y="0"/>
                </a:moveTo>
                <a:lnTo>
                  <a:pt x="8326598" y="0"/>
                </a:lnTo>
                <a:lnTo>
                  <a:pt x="8326598" y="6035110"/>
                </a:lnTo>
                <a:lnTo>
                  <a:pt x="0" y="60351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5" t="0" r="-1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41887" y="-2615269"/>
            <a:ext cx="4450404" cy="4114800"/>
          </a:xfrm>
          <a:custGeom>
            <a:avLst/>
            <a:gdLst/>
            <a:ahLst/>
            <a:cxnLst/>
            <a:rect r="r" b="b" t="t" l="l"/>
            <a:pathLst>
              <a:path h="4114800" w="4450404">
                <a:moveTo>
                  <a:pt x="0" y="0"/>
                </a:moveTo>
                <a:lnTo>
                  <a:pt x="4450404" y="0"/>
                </a:lnTo>
                <a:lnTo>
                  <a:pt x="44504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81" t="0" r="-81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699067" y="-2615269"/>
            <a:ext cx="6461098" cy="5073573"/>
          </a:xfrm>
          <a:custGeom>
            <a:avLst/>
            <a:gdLst/>
            <a:ahLst/>
            <a:cxnLst/>
            <a:rect r="r" b="b" t="t" l="l"/>
            <a:pathLst>
              <a:path h="5073573" w="6461098">
                <a:moveTo>
                  <a:pt x="0" y="0"/>
                </a:moveTo>
                <a:lnTo>
                  <a:pt x="6461098" y="0"/>
                </a:lnTo>
                <a:lnTo>
                  <a:pt x="6461098" y="5073573"/>
                </a:lnTo>
                <a:lnTo>
                  <a:pt x="0" y="50735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7" t="0" r="-17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183411">
            <a:off x="14397759" y="-2070745"/>
            <a:ext cx="6039280" cy="5129798"/>
          </a:xfrm>
          <a:custGeom>
            <a:avLst/>
            <a:gdLst/>
            <a:ahLst/>
            <a:cxnLst/>
            <a:rect r="r" b="b" t="t" l="l"/>
            <a:pathLst>
              <a:path h="5129798" w="6039280">
                <a:moveTo>
                  <a:pt x="0" y="0"/>
                </a:moveTo>
                <a:lnTo>
                  <a:pt x="6039280" y="0"/>
                </a:lnTo>
                <a:lnTo>
                  <a:pt x="6039280" y="5129798"/>
                </a:lnTo>
                <a:lnTo>
                  <a:pt x="0" y="512979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34" t="0" r="-34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493371" y="2458304"/>
            <a:ext cx="11301222" cy="6060281"/>
            <a:chOff x="0" y="0"/>
            <a:chExt cx="15068296" cy="80803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068296" cy="8080375"/>
            </a:xfrm>
            <a:custGeom>
              <a:avLst/>
              <a:gdLst/>
              <a:ahLst/>
              <a:cxnLst/>
              <a:rect r="r" b="b" t="t" l="l"/>
              <a:pathLst>
                <a:path h="8080375" w="15068296">
                  <a:moveTo>
                    <a:pt x="0" y="0"/>
                  </a:moveTo>
                  <a:lnTo>
                    <a:pt x="15068296" y="0"/>
                  </a:lnTo>
                  <a:lnTo>
                    <a:pt x="15068296" y="8080375"/>
                  </a:lnTo>
                  <a:lnTo>
                    <a:pt x="0" y="80803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-47" r="0" b="-47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80073" y="1556296"/>
            <a:ext cx="15727818" cy="769042"/>
            <a:chOff x="0" y="0"/>
            <a:chExt cx="20970424" cy="102538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970424" cy="1025389"/>
            </a:xfrm>
            <a:custGeom>
              <a:avLst/>
              <a:gdLst/>
              <a:ahLst/>
              <a:cxnLst/>
              <a:rect r="r" b="b" t="t" l="l"/>
              <a:pathLst>
                <a:path h="1025389" w="20970424">
                  <a:moveTo>
                    <a:pt x="0" y="0"/>
                  </a:moveTo>
                  <a:lnTo>
                    <a:pt x="20970424" y="0"/>
                  </a:lnTo>
                  <a:lnTo>
                    <a:pt x="20970424" y="1025389"/>
                  </a:lnTo>
                  <a:lnTo>
                    <a:pt x="0" y="102538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114300"/>
              <a:ext cx="20970424" cy="91108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469"/>
                </a:lnSpc>
              </a:pPr>
              <a:r>
                <a:rPr lang="en-US" sz="4754" b="true">
                  <a:solidFill>
                    <a:srgbClr val="764737"/>
                  </a:solidFill>
                  <a:latin typeface="Cormorant Garamond Bold"/>
                  <a:ea typeface="Cormorant Garamond Bold"/>
                  <a:cs typeface="Cormorant Garamond Bold"/>
                  <a:sym typeface="Cormorant Garamond Bold"/>
                </a:rPr>
                <a:t>LOSS, ACCURACY, PRECISION AND RECALL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582551" y="8518585"/>
            <a:ext cx="9122898" cy="854767"/>
            <a:chOff x="0" y="0"/>
            <a:chExt cx="12163864" cy="113969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163864" cy="1139690"/>
            </a:xfrm>
            <a:custGeom>
              <a:avLst/>
              <a:gdLst/>
              <a:ahLst/>
              <a:cxnLst/>
              <a:rect r="r" b="b" t="t" l="l"/>
              <a:pathLst>
                <a:path h="1139690" w="12163864">
                  <a:moveTo>
                    <a:pt x="0" y="0"/>
                  </a:moveTo>
                  <a:lnTo>
                    <a:pt x="12163864" y="0"/>
                  </a:lnTo>
                  <a:lnTo>
                    <a:pt x="12163864" y="1139690"/>
                  </a:lnTo>
                  <a:lnTo>
                    <a:pt x="0" y="11396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85725"/>
              <a:ext cx="12163864" cy="105396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340"/>
                </a:lnSpc>
              </a:pPr>
              <a:r>
                <a:rPr lang="en-US" sz="3554" b="true">
                  <a:solidFill>
                    <a:srgbClr val="764737"/>
                  </a:solidFill>
                  <a:latin typeface="Cormorant Garamond Bold"/>
                  <a:ea typeface="Cormorant Garamond Bold"/>
                  <a:cs typeface="Cormorant Garamond Bold"/>
                  <a:sym typeface="Cormorant Garamond Bold"/>
                </a:rPr>
                <a:t>Model Training Metrics Over Epochs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36145">
            <a:off x="10257419" y="7741760"/>
            <a:ext cx="9301406" cy="4293331"/>
          </a:xfrm>
          <a:custGeom>
            <a:avLst/>
            <a:gdLst/>
            <a:ahLst/>
            <a:cxnLst/>
            <a:rect r="r" b="b" t="t" l="l"/>
            <a:pathLst>
              <a:path h="4293331" w="9301406">
                <a:moveTo>
                  <a:pt x="0" y="0"/>
                </a:moveTo>
                <a:lnTo>
                  <a:pt x="9301406" y="0"/>
                </a:lnTo>
                <a:lnTo>
                  <a:pt x="9301406" y="4293331"/>
                </a:lnTo>
                <a:lnTo>
                  <a:pt x="0" y="4293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15" r="0" b="-11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28592" y="5143500"/>
            <a:ext cx="8326598" cy="6035110"/>
          </a:xfrm>
          <a:custGeom>
            <a:avLst/>
            <a:gdLst/>
            <a:ahLst/>
            <a:cxnLst/>
            <a:rect r="r" b="b" t="t" l="l"/>
            <a:pathLst>
              <a:path h="6035110" w="8326598">
                <a:moveTo>
                  <a:pt x="0" y="0"/>
                </a:moveTo>
                <a:lnTo>
                  <a:pt x="8326598" y="0"/>
                </a:lnTo>
                <a:lnTo>
                  <a:pt x="8326598" y="6035110"/>
                </a:lnTo>
                <a:lnTo>
                  <a:pt x="0" y="60351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5" t="0" r="-1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41887" y="-2615269"/>
            <a:ext cx="4450404" cy="4114800"/>
          </a:xfrm>
          <a:custGeom>
            <a:avLst/>
            <a:gdLst/>
            <a:ahLst/>
            <a:cxnLst/>
            <a:rect r="r" b="b" t="t" l="l"/>
            <a:pathLst>
              <a:path h="4114800" w="4450404">
                <a:moveTo>
                  <a:pt x="0" y="0"/>
                </a:moveTo>
                <a:lnTo>
                  <a:pt x="4450404" y="0"/>
                </a:lnTo>
                <a:lnTo>
                  <a:pt x="44504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81" t="0" r="-81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699067" y="-2615269"/>
            <a:ext cx="6461098" cy="5073573"/>
          </a:xfrm>
          <a:custGeom>
            <a:avLst/>
            <a:gdLst/>
            <a:ahLst/>
            <a:cxnLst/>
            <a:rect r="r" b="b" t="t" l="l"/>
            <a:pathLst>
              <a:path h="5073573" w="6461098">
                <a:moveTo>
                  <a:pt x="0" y="0"/>
                </a:moveTo>
                <a:lnTo>
                  <a:pt x="6461098" y="0"/>
                </a:lnTo>
                <a:lnTo>
                  <a:pt x="6461098" y="5073573"/>
                </a:lnTo>
                <a:lnTo>
                  <a:pt x="0" y="50735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7" t="0" r="-17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183411">
            <a:off x="14397759" y="-2070745"/>
            <a:ext cx="6039280" cy="5129798"/>
          </a:xfrm>
          <a:custGeom>
            <a:avLst/>
            <a:gdLst/>
            <a:ahLst/>
            <a:cxnLst/>
            <a:rect r="r" b="b" t="t" l="l"/>
            <a:pathLst>
              <a:path h="5129798" w="6039280">
                <a:moveTo>
                  <a:pt x="0" y="0"/>
                </a:moveTo>
                <a:lnTo>
                  <a:pt x="6039280" y="0"/>
                </a:lnTo>
                <a:lnTo>
                  <a:pt x="6039280" y="5129798"/>
                </a:lnTo>
                <a:lnTo>
                  <a:pt x="0" y="512979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34" t="0" r="-34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280091" y="1573950"/>
            <a:ext cx="15727818" cy="1038187"/>
            <a:chOff x="0" y="0"/>
            <a:chExt cx="20970424" cy="13842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970424" cy="1384250"/>
            </a:xfrm>
            <a:custGeom>
              <a:avLst/>
              <a:gdLst/>
              <a:ahLst/>
              <a:cxnLst/>
              <a:rect r="r" b="b" t="t" l="l"/>
              <a:pathLst>
                <a:path h="1384250" w="20970424">
                  <a:moveTo>
                    <a:pt x="0" y="0"/>
                  </a:moveTo>
                  <a:lnTo>
                    <a:pt x="20970424" y="0"/>
                  </a:lnTo>
                  <a:lnTo>
                    <a:pt x="20970424" y="1384250"/>
                  </a:lnTo>
                  <a:lnTo>
                    <a:pt x="0" y="1384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61925"/>
              <a:ext cx="20970424" cy="12223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6066"/>
                </a:lnSpc>
              </a:pPr>
              <a:r>
                <a:rPr lang="en-US" sz="6454" b="true">
                  <a:solidFill>
                    <a:srgbClr val="764737"/>
                  </a:solidFill>
                  <a:latin typeface="Cormorant Garamond Bold"/>
                  <a:ea typeface="Cormorant Garamond Bold"/>
                  <a:cs typeface="Cormorant Garamond Bold"/>
                  <a:sym typeface="Cormorant Garamond Bold"/>
                </a:rPr>
                <a:t>DEPLOYMENT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80091" y="3571748"/>
            <a:ext cx="15727818" cy="2929192"/>
            <a:chOff x="0" y="0"/>
            <a:chExt cx="20970424" cy="39055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970424" cy="3905590"/>
            </a:xfrm>
            <a:custGeom>
              <a:avLst/>
              <a:gdLst/>
              <a:ahLst/>
              <a:cxnLst/>
              <a:rect r="r" b="b" t="t" l="l"/>
              <a:pathLst>
                <a:path h="3905590" w="20970424">
                  <a:moveTo>
                    <a:pt x="0" y="0"/>
                  </a:moveTo>
                  <a:lnTo>
                    <a:pt x="20970424" y="0"/>
                  </a:lnTo>
                  <a:lnTo>
                    <a:pt x="20970424" y="3905590"/>
                  </a:lnTo>
                  <a:lnTo>
                    <a:pt x="0" y="39055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0"/>
              <a:ext cx="20970424" cy="419134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 marL="1010083" indent="-252521" lvl="3">
                <a:lnSpc>
                  <a:spcPts val="7362"/>
                </a:lnSpc>
                <a:buFont typeface="Arial"/>
                <a:buChar char="￭"/>
              </a:pP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Platform: Flask-based web application for easy accessibility.</a:t>
              </a:r>
            </a:p>
            <a:p>
              <a:pPr algn="just" marL="1010083" indent="-252521" lvl="3">
                <a:lnSpc>
                  <a:spcPts val="7362"/>
                </a:lnSpc>
                <a:buFont typeface="Arial"/>
                <a:buChar char="￭"/>
              </a:pP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Tools: Flask (backend framework), TensorFlow (deep learning model), OpenCV (image processing), Matplotlib (visualization).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36145">
            <a:off x="10257419" y="7741760"/>
            <a:ext cx="9301406" cy="4293331"/>
          </a:xfrm>
          <a:custGeom>
            <a:avLst/>
            <a:gdLst/>
            <a:ahLst/>
            <a:cxnLst/>
            <a:rect r="r" b="b" t="t" l="l"/>
            <a:pathLst>
              <a:path h="4293331" w="9301406">
                <a:moveTo>
                  <a:pt x="0" y="0"/>
                </a:moveTo>
                <a:lnTo>
                  <a:pt x="9301406" y="0"/>
                </a:lnTo>
                <a:lnTo>
                  <a:pt x="9301406" y="4293331"/>
                </a:lnTo>
                <a:lnTo>
                  <a:pt x="0" y="4293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15" r="0" b="-11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28592" y="5143500"/>
            <a:ext cx="8326598" cy="6035110"/>
          </a:xfrm>
          <a:custGeom>
            <a:avLst/>
            <a:gdLst/>
            <a:ahLst/>
            <a:cxnLst/>
            <a:rect r="r" b="b" t="t" l="l"/>
            <a:pathLst>
              <a:path h="6035110" w="8326598">
                <a:moveTo>
                  <a:pt x="0" y="0"/>
                </a:moveTo>
                <a:lnTo>
                  <a:pt x="8326598" y="0"/>
                </a:lnTo>
                <a:lnTo>
                  <a:pt x="8326598" y="6035110"/>
                </a:lnTo>
                <a:lnTo>
                  <a:pt x="0" y="60351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5" t="0" r="-1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41887" y="-2615269"/>
            <a:ext cx="4450404" cy="4114800"/>
          </a:xfrm>
          <a:custGeom>
            <a:avLst/>
            <a:gdLst/>
            <a:ahLst/>
            <a:cxnLst/>
            <a:rect r="r" b="b" t="t" l="l"/>
            <a:pathLst>
              <a:path h="4114800" w="4450404">
                <a:moveTo>
                  <a:pt x="0" y="0"/>
                </a:moveTo>
                <a:lnTo>
                  <a:pt x="4450404" y="0"/>
                </a:lnTo>
                <a:lnTo>
                  <a:pt x="44504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81" t="0" r="-81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699067" y="-2615269"/>
            <a:ext cx="6461098" cy="5073573"/>
          </a:xfrm>
          <a:custGeom>
            <a:avLst/>
            <a:gdLst/>
            <a:ahLst/>
            <a:cxnLst/>
            <a:rect r="r" b="b" t="t" l="l"/>
            <a:pathLst>
              <a:path h="5073573" w="6461098">
                <a:moveTo>
                  <a:pt x="0" y="0"/>
                </a:moveTo>
                <a:lnTo>
                  <a:pt x="6461098" y="0"/>
                </a:lnTo>
                <a:lnTo>
                  <a:pt x="6461098" y="5073573"/>
                </a:lnTo>
                <a:lnTo>
                  <a:pt x="0" y="50735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7" t="0" r="-17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183411">
            <a:off x="14397759" y="-2070745"/>
            <a:ext cx="6039280" cy="5129798"/>
          </a:xfrm>
          <a:custGeom>
            <a:avLst/>
            <a:gdLst/>
            <a:ahLst/>
            <a:cxnLst/>
            <a:rect r="r" b="b" t="t" l="l"/>
            <a:pathLst>
              <a:path h="5129798" w="6039280">
                <a:moveTo>
                  <a:pt x="0" y="0"/>
                </a:moveTo>
                <a:lnTo>
                  <a:pt x="6039280" y="0"/>
                </a:lnTo>
                <a:lnTo>
                  <a:pt x="6039280" y="5129798"/>
                </a:lnTo>
                <a:lnTo>
                  <a:pt x="0" y="512979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34" t="0" r="-34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280091" y="873656"/>
            <a:ext cx="15727818" cy="1056432"/>
            <a:chOff x="0" y="0"/>
            <a:chExt cx="20970424" cy="140857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970424" cy="1408576"/>
            </a:xfrm>
            <a:custGeom>
              <a:avLst/>
              <a:gdLst/>
              <a:ahLst/>
              <a:cxnLst/>
              <a:rect r="r" b="b" t="t" l="l"/>
              <a:pathLst>
                <a:path h="1408576" w="20970424">
                  <a:moveTo>
                    <a:pt x="0" y="0"/>
                  </a:moveTo>
                  <a:lnTo>
                    <a:pt x="20970424" y="0"/>
                  </a:lnTo>
                  <a:lnTo>
                    <a:pt x="20970424" y="1408576"/>
                  </a:lnTo>
                  <a:lnTo>
                    <a:pt x="0" y="14085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61925"/>
              <a:ext cx="20970424" cy="124665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6066"/>
                </a:lnSpc>
              </a:pPr>
              <a:r>
                <a:rPr lang="en-US" sz="6454" b="true">
                  <a:solidFill>
                    <a:srgbClr val="764737"/>
                  </a:solidFill>
                  <a:latin typeface="Cormorant Garamond Bold"/>
                  <a:ea typeface="Cormorant Garamond Bold"/>
                  <a:cs typeface="Cormorant Garamond Bold"/>
                  <a:sym typeface="Cormorant Garamond Bold"/>
                </a:rPr>
                <a:t>FINAL UI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976469" y="1930088"/>
            <a:ext cx="6576708" cy="3740503"/>
          </a:xfrm>
          <a:custGeom>
            <a:avLst/>
            <a:gdLst/>
            <a:ahLst/>
            <a:cxnLst/>
            <a:rect r="r" b="b" t="t" l="l"/>
            <a:pathLst>
              <a:path h="3740503" w="6576708">
                <a:moveTo>
                  <a:pt x="0" y="0"/>
                </a:moveTo>
                <a:lnTo>
                  <a:pt x="6576708" y="0"/>
                </a:lnTo>
                <a:lnTo>
                  <a:pt x="6576708" y="3740503"/>
                </a:lnTo>
                <a:lnTo>
                  <a:pt x="0" y="374050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22520" t="0" r="-16264" b="-2182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892069" y="1930088"/>
            <a:ext cx="6576708" cy="3740503"/>
          </a:xfrm>
          <a:custGeom>
            <a:avLst/>
            <a:gdLst/>
            <a:ahLst/>
            <a:cxnLst/>
            <a:rect r="r" b="b" t="t" l="l"/>
            <a:pathLst>
              <a:path h="3740503" w="6576708">
                <a:moveTo>
                  <a:pt x="0" y="0"/>
                </a:moveTo>
                <a:lnTo>
                  <a:pt x="6576708" y="0"/>
                </a:lnTo>
                <a:lnTo>
                  <a:pt x="6576708" y="3740503"/>
                </a:lnTo>
                <a:lnTo>
                  <a:pt x="0" y="374050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976469" y="6029997"/>
            <a:ext cx="6632442" cy="3730749"/>
          </a:xfrm>
          <a:custGeom>
            <a:avLst/>
            <a:gdLst/>
            <a:ahLst/>
            <a:cxnLst/>
            <a:rect r="r" b="b" t="t" l="l"/>
            <a:pathLst>
              <a:path h="3730749" w="6632442">
                <a:moveTo>
                  <a:pt x="0" y="0"/>
                </a:moveTo>
                <a:lnTo>
                  <a:pt x="6632442" y="0"/>
                </a:lnTo>
                <a:lnTo>
                  <a:pt x="6632442" y="3730749"/>
                </a:lnTo>
                <a:lnTo>
                  <a:pt x="0" y="373074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941847" y="6029997"/>
            <a:ext cx="6632442" cy="3730749"/>
          </a:xfrm>
          <a:custGeom>
            <a:avLst/>
            <a:gdLst/>
            <a:ahLst/>
            <a:cxnLst/>
            <a:rect r="r" b="b" t="t" l="l"/>
            <a:pathLst>
              <a:path h="3730749" w="6632442">
                <a:moveTo>
                  <a:pt x="0" y="0"/>
                </a:moveTo>
                <a:lnTo>
                  <a:pt x="6632442" y="0"/>
                </a:lnTo>
                <a:lnTo>
                  <a:pt x="6632442" y="3730749"/>
                </a:lnTo>
                <a:lnTo>
                  <a:pt x="0" y="3730749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976469" y="5090775"/>
            <a:ext cx="6576708" cy="579815"/>
            <a:chOff x="0" y="0"/>
            <a:chExt cx="8768944" cy="77308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768944" cy="773087"/>
            </a:xfrm>
            <a:custGeom>
              <a:avLst/>
              <a:gdLst/>
              <a:ahLst/>
              <a:cxnLst/>
              <a:rect r="r" b="b" t="t" l="l"/>
              <a:pathLst>
                <a:path h="773087" w="8768944">
                  <a:moveTo>
                    <a:pt x="0" y="0"/>
                  </a:moveTo>
                  <a:lnTo>
                    <a:pt x="8768944" y="0"/>
                  </a:lnTo>
                  <a:lnTo>
                    <a:pt x="8768944" y="773087"/>
                  </a:lnTo>
                  <a:lnTo>
                    <a:pt x="0" y="773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66675"/>
              <a:ext cx="8768944" cy="7064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2819"/>
                </a:lnSpc>
              </a:pPr>
              <a:r>
                <a:rPr lang="en-US" sz="3000" b="true">
                  <a:solidFill>
                    <a:srgbClr val="764737"/>
                  </a:solidFill>
                  <a:latin typeface="Cormorant Garamond Bold"/>
                  <a:ea typeface="Cormorant Garamond Bold"/>
                  <a:cs typeface="Cormorant Garamond Bold"/>
                  <a:sym typeface="Cormorant Garamond Bold"/>
                </a:rPr>
                <a:t>Input Page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004336" y="9180930"/>
            <a:ext cx="6576708" cy="579815"/>
            <a:chOff x="0" y="0"/>
            <a:chExt cx="8768944" cy="77308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768944" cy="773087"/>
            </a:xfrm>
            <a:custGeom>
              <a:avLst/>
              <a:gdLst/>
              <a:ahLst/>
              <a:cxnLst/>
              <a:rect r="r" b="b" t="t" l="l"/>
              <a:pathLst>
                <a:path h="773087" w="8768944">
                  <a:moveTo>
                    <a:pt x="0" y="0"/>
                  </a:moveTo>
                  <a:lnTo>
                    <a:pt x="8768944" y="0"/>
                  </a:lnTo>
                  <a:lnTo>
                    <a:pt x="8768944" y="773087"/>
                  </a:lnTo>
                  <a:lnTo>
                    <a:pt x="0" y="773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66675"/>
              <a:ext cx="8768944" cy="7064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2819"/>
                </a:lnSpc>
              </a:pPr>
              <a:r>
                <a:rPr lang="en-US" sz="3000" b="true">
                  <a:solidFill>
                    <a:srgbClr val="764737"/>
                  </a:solidFill>
                  <a:latin typeface="Cormorant Garamond Bold"/>
                  <a:ea typeface="Cormorant Garamond Bold"/>
                  <a:cs typeface="Cormorant Garamond Bold"/>
                  <a:sym typeface="Cormorant Garamond Bold"/>
                </a:rPr>
                <a:t>API integrated Guidance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969714" y="9180930"/>
            <a:ext cx="6576708" cy="579815"/>
            <a:chOff x="0" y="0"/>
            <a:chExt cx="8768944" cy="77308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768944" cy="773087"/>
            </a:xfrm>
            <a:custGeom>
              <a:avLst/>
              <a:gdLst/>
              <a:ahLst/>
              <a:cxnLst/>
              <a:rect r="r" b="b" t="t" l="l"/>
              <a:pathLst>
                <a:path h="773087" w="8768944">
                  <a:moveTo>
                    <a:pt x="0" y="0"/>
                  </a:moveTo>
                  <a:lnTo>
                    <a:pt x="8768944" y="0"/>
                  </a:lnTo>
                  <a:lnTo>
                    <a:pt x="8768944" y="773087"/>
                  </a:lnTo>
                  <a:lnTo>
                    <a:pt x="0" y="773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66675"/>
              <a:ext cx="8768944" cy="7064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819"/>
                </a:lnSpc>
              </a:pPr>
              <a:r>
                <a:rPr lang="en-US" sz="3000" b="true">
                  <a:solidFill>
                    <a:srgbClr val="764737"/>
                  </a:solidFill>
                  <a:latin typeface="Cormorant Garamond Bold"/>
                  <a:ea typeface="Cormorant Garamond Bold"/>
                  <a:cs typeface="Cormorant Garamond Bold"/>
                  <a:sym typeface="Cormorant Garamond Bold"/>
                </a:rPr>
                <a:t>API integrated Hospital suggestion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7341887" y="5090775"/>
            <a:ext cx="6576708" cy="579815"/>
            <a:chOff x="0" y="0"/>
            <a:chExt cx="8768944" cy="77308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768944" cy="773087"/>
            </a:xfrm>
            <a:custGeom>
              <a:avLst/>
              <a:gdLst/>
              <a:ahLst/>
              <a:cxnLst/>
              <a:rect r="r" b="b" t="t" l="l"/>
              <a:pathLst>
                <a:path h="773087" w="8768944">
                  <a:moveTo>
                    <a:pt x="0" y="0"/>
                  </a:moveTo>
                  <a:lnTo>
                    <a:pt x="8768944" y="0"/>
                  </a:lnTo>
                  <a:lnTo>
                    <a:pt x="8768944" y="773087"/>
                  </a:lnTo>
                  <a:lnTo>
                    <a:pt x="0" y="773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66675"/>
              <a:ext cx="8768944" cy="7064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2819"/>
                </a:lnSpc>
              </a:pPr>
              <a:r>
                <a:rPr lang="en-US" sz="3000" b="true">
                  <a:solidFill>
                    <a:srgbClr val="764737"/>
                  </a:solidFill>
                  <a:latin typeface="Cormorant Garamond Bold"/>
                  <a:ea typeface="Cormorant Garamond Bold"/>
                  <a:cs typeface="Cormorant Garamond Bold"/>
                  <a:sym typeface="Cormorant Garamond Bold"/>
                </a:rPr>
                <a:t>Output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36145">
            <a:off x="10257419" y="7741760"/>
            <a:ext cx="9301406" cy="4293331"/>
          </a:xfrm>
          <a:custGeom>
            <a:avLst/>
            <a:gdLst/>
            <a:ahLst/>
            <a:cxnLst/>
            <a:rect r="r" b="b" t="t" l="l"/>
            <a:pathLst>
              <a:path h="4293331" w="9301406">
                <a:moveTo>
                  <a:pt x="0" y="0"/>
                </a:moveTo>
                <a:lnTo>
                  <a:pt x="9301406" y="0"/>
                </a:lnTo>
                <a:lnTo>
                  <a:pt x="9301406" y="4293331"/>
                </a:lnTo>
                <a:lnTo>
                  <a:pt x="0" y="4293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15" r="0" b="-11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28592" y="5143500"/>
            <a:ext cx="8326598" cy="6035110"/>
          </a:xfrm>
          <a:custGeom>
            <a:avLst/>
            <a:gdLst/>
            <a:ahLst/>
            <a:cxnLst/>
            <a:rect r="r" b="b" t="t" l="l"/>
            <a:pathLst>
              <a:path h="6035110" w="8326598">
                <a:moveTo>
                  <a:pt x="0" y="0"/>
                </a:moveTo>
                <a:lnTo>
                  <a:pt x="8326598" y="0"/>
                </a:lnTo>
                <a:lnTo>
                  <a:pt x="8326598" y="6035110"/>
                </a:lnTo>
                <a:lnTo>
                  <a:pt x="0" y="60351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5" t="0" r="-1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41887" y="-2615269"/>
            <a:ext cx="4450404" cy="4114800"/>
          </a:xfrm>
          <a:custGeom>
            <a:avLst/>
            <a:gdLst/>
            <a:ahLst/>
            <a:cxnLst/>
            <a:rect r="r" b="b" t="t" l="l"/>
            <a:pathLst>
              <a:path h="4114800" w="4450404">
                <a:moveTo>
                  <a:pt x="0" y="0"/>
                </a:moveTo>
                <a:lnTo>
                  <a:pt x="4450404" y="0"/>
                </a:lnTo>
                <a:lnTo>
                  <a:pt x="44504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81" t="0" r="-81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699067" y="-2615269"/>
            <a:ext cx="6461098" cy="5073573"/>
          </a:xfrm>
          <a:custGeom>
            <a:avLst/>
            <a:gdLst/>
            <a:ahLst/>
            <a:cxnLst/>
            <a:rect r="r" b="b" t="t" l="l"/>
            <a:pathLst>
              <a:path h="5073573" w="6461098">
                <a:moveTo>
                  <a:pt x="0" y="0"/>
                </a:moveTo>
                <a:lnTo>
                  <a:pt x="6461098" y="0"/>
                </a:lnTo>
                <a:lnTo>
                  <a:pt x="6461098" y="5073573"/>
                </a:lnTo>
                <a:lnTo>
                  <a:pt x="0" y="50735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7" t="0" r="-17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183411">
            <a:off x="14397759" y="-2070745"/>
            <a:ext cx="6039280" cy="5129798"/>
          </a:xfrm>
          <a:custGeom>
            <a:avLst/>
            <a:gdLst/>
            <a:ahLst/>
            <a:cxnLst/>
            <a:rect r="r" b="b" t="t" l="l"/>
            <a:pathLst>
              <a:path h="5129798" w="6039280">
                <a:moveTo>
                  <a:pt x="0" y="0"/>
                </a:moveTo>
                <a:lnTo>
                  <a:pt x="6039280" y="0"/>
                </a:lnTo>
                <a:lnTo>
                  <a:pt x="6039280" y="5129798"/>
                </a:lnTo>
                <a:lnTo>
                  <a:pt x="0" y="512979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34" t="0" r="-34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280091" y="1420117"/>
            <a:ext cx="15727818" cy="1038187"/>
            <a:chOff x="0" y="0"/>
            <a:chExt cx="20970424" cy="13842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970424" cy="1384250"/>
            </a:xfrm>
            <a:custGeom>
              <a:avLst/>
              <a:gdLst/>
              <a:ahLst/>
              <a:cxnLst/>
              <a:rect r="r" b="b" t="t" l="l"/>
              <a:pathLst>
                <a:path h="1384250" w="20970424">
                  <a:moveTo>
                    <a:pt x="0" y="0"/>
                  </a:moveTo>
                  <a:lnTo>
                    <a:pt x="20970424" y="0"/>
                  </a:lnTo>
                  <a:lnTo>
                    <a:pt x="20970424" y="1384250"/>
                  </a:lnTo>
                  <a:lnTo>
                    <a:pt x="0" y="1384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61925"/>
              <a:ext cx="20970424" cy="12223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6066"/>
                </a:lnSpc>
              </a:pPr>
              <a:r>
                <a:rPr lang="en-US" sz="6454" b="true">
                  <a:solidFill>
                    <a:srgbClr val="764737"/>
                  </a:solidFill>
                  <a:latin typeface="Cormorant Garamond Bold"/>
                  <a:ea typeface="Cormorant Garamond Bold"/>
                  <a:cs typeface="Cormorant Garamond Bold"/>
                  <a:sym typeface="Cormorant Garamond Bold"/>
                </a:rPr>
                <a:t> CHALLENGES &amp; LIMITATIONS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982132" y="2783554"/>
            <a:ext cx="15025777" cy="6594924"/>
            <a:chOff x="0" y="0"/>
            <a:chExt cx="20034369" cy="87932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034369" cy="8793232"/>
            </a:xfrm>
            <a:custGeom>
              <a:avLst/>
              <a:gdLst/>
              <a:ahLst/>
              <a:cxnLst/>
              <a:rect r="r" b="b" t="t" l="l"/>
              <a:pathLst>
                <a:path h="8793232" w="20034369">
                  <a:moveTo>
                    <a:pt x="0" y="0"/>
                  </a:moveTo>
                  <a:lnTo>
                    <a:pt x="20034369" y="0"/>
                  </a:lnTo>
                  <a:lnTo>
                    <a:pt x="20034369" y="8793232"/>
                  </a:lnTo>
                  <a:lnTo>
                    <a:pt x="0" y="8793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20034369" cy="882180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4660"/>
                </a:lnSpc>
              </a:pPr>
              <a:r>
                <a:rPr lang="en-US" b="true" sz="3699" i="true" u="sng">
                  <a:solidFill>
                    <a:srgbClr val="764737"/>
                  </a:solidFill>
                  <a:latin typeface="Crimson Pro Bold Italics"/>
                  <a:ea typeface="Crimson Pro Bold Italics"/>
                  <a:cs typeface="Crimson Pro Bold Italics"/>
                  <a:sym typeface="Crimson Pro Bold Italics"/>
                </a:rPr>
                <a:t>Challenges</a:t>
              </a:r>
            </a:p>
            <a:p>
              <a:pPr algn="just" marL="798614" indent="-399307" lvl="1">
                <a:lnSpc>
                  <a:spcPts val="4660"/>
                </a:lnSpc>
                <a:buFont typeface="Arial"/>
                <a:buChar char="•"/>
              </a:pP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Variations in image resolution and contrast affect model performance.</a:t>
              </a:r>
            </a:p>
            <a:p>
              <a:pPr algn="just" marL="798614" indent="-399307" lvl="1">
                <a:lnSpc>
                  <a:spcPts val="4661"/>
                </a:lnSpc>
                <a:buFont typeface="Arial"/>
                <a:buChar char="•"/>
              </a:pP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Obtaining large amounts of labeled MRI images is difficult.</a:t>
              </a:r>
            </a:p>
            <a:p>
              <a:pPr algn="just">
                <a:lnSpc>
                  <a:spcPts val="4660"/>
                </a:lnSpc>
              </a:pPr>
              <a:r>
                <a:rPr lang="en-US" b="true" sz="3699" i="true" u="sng">
                  <a:solidFill>
                    <a:srgbClr val="764737"/>
                  </a:solidFill>
                  <a:latin typeface="Crimson Pro Bold Italics"/>
                  <a:ea typeface="Crimson Pro Bold Italics"/>
                  <a:cs typeface="Crimson Pro Bold Italics"/>
                  <a:sym typeface="Crimson Pro Bold Italics"/>
                </a:rPr>
                <a:t>Limitations</a:t>
              </a:r>
            </a:p>
            <a:p>
              <a:pPr algn="just" marL="798614" indent="-399307" lvl="1">
                <a:lnSpc>
                  <a:spcPts val="4660"/>
                </a:lnSpc>
                <a:buFont typeface="Arial"/>
                <a:buChar char="•"/>
              </a:pP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Model accuracy depends on dataset quality.</a:t>
              </a:r>
            </a:p>
            <a:p>
              <a:pPr algn="just" marL="798614" indent="-399307" lvl="1">
                <a:lnSpc>
                  <a:spcPts val="4661"/>
                </a:lnSpc>
                <a:buFont typeface="Arial"/>
                <a:buChar char="•"/>
              </a:pP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Noisy or imbalanced datasets can reduce generalization.</a:t>
              </a:r>
            </a:p>
            <a:p>
              <a:pPr algn="just">
                <a:lnSpc>
                  <a:spcPts val="4660"/>
                </a:lnSpc>
              </a:pPr>
              <a:r>
                <a:rPr lang="en-US" b="true" sz="3699" i="true" u="sng">
                  <a:solidFill>
                    <a:srgbClr val="764737"/>
                  </a:solidFill>
                  <a:latin typeface="Crimson Pro Bold Italics"/>
                  <a:ea typeface="Crimson Pro Bold Italics"/>
                  <a:cs typeface="Crimson Pro Bold Italics"/>
                  <a:sym typeface="Crimson Pro Bold Italics"/>
                </a:rPr>
                <a:t>Trade-offs</a:t>
              </a:r>
            </a:p>
            <a:p>
              <a:pPr algn="just" marL="798614" indent="-399307" lvl="1">
                <a:lnSpc>
                  <a:spcPts val="4660"/>
                </a:lnSpc>
                <a:buFont typeface="Arial"/>
                <a:buChar char="•"/>
              </a:pP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Higher accuracy often requires a more complex model.</a:t>
              </a:r>
            </a:p>
            <a:p>
              <a:pPr algn="just" marL="798614" indent="-399307" lvl="1">
                <a:lnSpc>
                  <a:spcPts val="4661"/>
                </a:lnSpc>
                <a:buFont typeface="Arial"/>
                <a:buChar char="•"/>
              </a:pP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Complex models demand more computational resources, making deployment challenging.</a:t>
              </a:r>
            </a:p>
            <a:p>
              <a:pPr algn="just" marL="1010083" indent="-252521" lvl="3">
                <a:lnSpc>
                  <a:spcPts val="4661"/>
                </a:lnSpc>
              </a:pP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36145">
            <a:off x="10257419" y="7741760"/>
            <a:ext cx="9301406" cy="4293331"/>
          </a:xfrm>
          <a:custGeom>
            <a:avLst/>
            <a:gdLst/>
            <a:ahLst/>
            <a:cxnLst/>
            <a:rect r="r" b="b" t="t" l="l"/>
            <a:pathLst>
              <a:path h="4293331" w="9301406">
                <a:moveTo>
                  <a:pt x="0" y="0"/>
                </a:moveTo>
                <a:lnTo>
                  <a:pt x="9301406" y="0"/>
                </a:lnTo>
                <a:lnTo>
                  <a:pt x="9301406" y="4293331"/>
                </a:lnTo>
                <a:lnTo>
                  <a:pt x="0" y="4293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15" r="0" b="-11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28592" y="5143500"/>
            <a:ext cx="8326598" cy="6035110"/>
          </a:xfrm>
          <a:custGeom>
            <a:avLst/>
            <a:gdLst/>
            <a:ahLst/>
            <a:cxnLst/>
            <a:rect r="r" b="b" t="t" l="l"/>
            <a:pathLst>
              <a:path h="6035110" w="8326598">
                <a:moveTo>
                  <a:pt x="0" y="0"/>
                </a:moveTo>
                <a:lnTo>
                  <a:pt x="8326598" y="0"/>
                </a:lnTo>
                <a:lnTo>
                  <a:pt x="8326598" y="6035110"/>
                </a:lnTo>
                <a:lnTo>
                  <a:pt x="0" y="60351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5" t="0" r="-1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41887" y="-2615269"/>
            <a:ext cx="4450404" cy="4114800"/>
          </a:xfrm>
          <a:custGeom>
            <a:avLst/>
            <a:gdLst/>
            <a:ahLst/>
            <a:cxnLst/>
            <a:rect r="r" b="b" t="t" l="l"/>
            <a:pathLst>
              <a:path h="4114800" w="4450404">
                <a:moveTo>
                  <a:pt x="0" y="0"/>
                </a:moveTo>
                <a:lnTo>
                  <a:pt x="4450404" y="0"/>
                </a:lnTo>
                <a:lnTo>
                  <a:pt x="44504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81" t="0" r="-81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699067" y="-2615269"/>
            <a:ext cx="6461098" cy="5073573"/>
          </a:xfrm>
          <a:custGeom>
            <a:avLst/>
            <a:gdLst/>
            <a:ahLst/>
            <a:cxnLst/>
            <a:rect r="r" b="b" t="t" l="l"/>
            <a:pathLst>
              <a:path h="5073573" w="6461098">
                <a:moveTo>
                  <a:pt x="0" y="0"/>
                </a:moveTo>
                <a:lnTo>
                  <a:pt x="6461098" y="0"/>
                </a:lnTo>
                <a:lnTo>
                  <a:pt x="6461098" y="5073573"/>
                </a:lnTo>
                <a:lnTo>
                  <a:pt x="0" y="50735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7" t="0" r="-17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183411">
            <a:off x="14397759" y="-2070745"/>
            <a:ext cx="6039280" cy="5129798"/>
          </a:xfrm>
          <a:custGeom>
            <a:avLst/>
            <a:gdLst/>
            <a:ahLst/>
            <a:cxnLst/>
            <a:rect r="r" b="b" t="t" l="l"/>
            <a:pathLst>
              <a:path h="5129798" w="6039280">
                <a:moveTo>
                  <a:pt x="0" y="0"/>
                </a:moveTo>
                <a:lnTo>
                  <a:pt x="6039280" y="0"/>
                </a:lnTo>
                <a:lnTo>
                  <a:pt x="6039280" y="5129798"/>
                </a:lnTo>
                <a:lnTo>
                  <a:pt x="0" y="512979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34" t="0" r="-34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848776" y="1939409"/>
            <a:ext cx="12590448" cy="1037790"/>
            <a:chOff x="0" y="0"/>
            <a:chExt cx="16787264" cy="138372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787264" cy="1383720"/>
            </a:xfrm>
            <a:custGeom>
              <a:avLst/>
              <a:gdLst/>
              <a:ahLst/>
              <a:cxnLst/>
              <a:rect r="r" b="b" t="t" l="l"/>
              <a:pathLst>
                <a:path h="1383720" w="16787264">
                  <a:moveTo>
                    <a:pt x="0" y="0"/>
                  </a:moveTo>
                  <a:lnTo>
                    <a:pt x="16787264" y="0"/>
                  </a:lnTo>
                  <a:lnTo>
                    <a:pt x="16787264" y="1383720"/>
                  </a:lnTo>
                  <a:lnTo>
                    <a:pt x="0" y="13837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61925"/>
              <a:ext cx="16787264" cy="12217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6062"/>
                </a:lnSpc>
              </a:pPr>
              <a:r>
                <a:rPr lang="en-US" sz="6447" b="true">
                  <a:solidFill>
                    <a:srgbClr val="764737"/>
                  </a:solidFill>
                  <a:latin typeface="Cormorant Garamond Bold"/>
                  <a:ea typeface="Cormorant Garamond Bold"/>
                  <a:cs typeface="Cormorant Garamond Bold"/>
                  <a:sym typeface="Cormorant Garamond Bold"/>
                </a:rPr>
                <a:t>CONCLUSION &amp; FUTURE WORK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80091" y="3547918"/>
            <a:ext cx="15727818" cy="6083182"/>
            <a:chOff x="0" y="0"/>
            <a:chExt cx="20970424" cy="811090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970424" cy="8110909"/>
            </a:xfrm>
            <a:custGeom>
              <a:avLst/>
              <a:gdLst/>
              <a:ahLst/>
              <a:cxnLst/>
              <a:rect r="r" b="b" t="t" l="l"/>
              <a:pathLst>
                <a:path h="8110909" w="20970424">
                  <a:moveTo>
                    <a:pt x="0" y="0"/>
                  </a:moveTo>
                  <a:lnTo>
                    <a:pt x="20970424" y="0"/>
                  </a:lnTo>
                  <a:lnTo>
                    <a:pt x="20970424" y="8110909"/>
                  </a:lnTo>
                  <a:lnTo>
                    <a:pt x="0" y="811090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71450"/>
              <a:ext cx="20970424" cy="828235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 marL="798614" indent="-399307" lvl="1">
                <a:lnSpc>
                  <a:spcPts val="6140"/>
                </a:lnSpc>
                <a:buFont typeface="Arial"/>
                <a:buChar char="•"/>
              </a:pP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AI-driven brain tumor classification enhances early diagnosis and supports medical professionals.</a:t>
              </a:r>
            </a:p>
            <a:p>
              <a:pPr algn="just" marL="798614" indent="-399307" lvl="1">
                <a:lnSpc>
                  <a:spcPts val="6140"/>
                </a:lnSpc>
                <a:buFont typeface="Arial"/>
                <a:buChar char="•"/>
              </a:pP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CNNs and K-Means segmentation enable accurate tumor identification and visualization.</a:t>
              </a:r>
            </a:p>
            <a:p>
              <a:pPr algn="just" marL="798614" indent="-399307" lvl="1">
                <a:lnSpc>
                  <a:spcPts val="6140"/>
                </a:lnSpc>
                <a:buFont typeface="Arial"/>
                <a:buChar char="•"/>
              </a:pP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Future improvements will refine the dataset and optimize model performance.</a:t>
              </a:r>
            </a:p>
            <a:p>
              <a:pPr algn="just" marL="798614" indent="-399307" lvl="1">
                <a:lnSpc>
                  <a:spcPts val="6140"/>
                </a:lnSpc>
                <a:buFont typeface="Arial"/>
                <a:buChar char="•"/>
              </a:pP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Expanding deployment options will increase accessibility and real-world impact.</a:t>
              </a:r>
            </a:p>
            <a:p>
              <a:pPr algn="just">
                <a:lnSpc>
                  <a:spcPts val="6140"/>
                </a:lnSpc>
              </a:pPr>
            </a:p>
          </p:txBody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36145">
            <a:off x="10257419" y="7741760"/>
            <a:ext cx="9301406" cy="4293331"/>
          </a:xfrm>
          <a:custGeom>
            <a:avLst/>
            <a:gdLst/>
            <a:ahLst/>
            <a:cxnLst/>
            <a:rect r="r" b="b" t="t" l="l"/>
            <a:pathLst>
              <a:path h="4293331" w="9301406">
                <a:moveTo>
                  <a:pt x="0" y="0"/>
                </a:moveTo>
                <a:lnTo>
                  <a:pt x="9301406" y="0"/>
                </a:lnTo>
                <a:lnTo>
                  <a:pt x="9301406" y="4293331"/>
                </a:lnTo>
                <a:lnTo>
                  <a:pt x="0" y="4293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15" r="0" b="-11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28592" y="5143500"/>
            <a:ext cx="8326598" cy="6035110"/>
          </a:xfrm>
          <a:custGeom>
            <a:avLst/>
            <a:gdLst/>
            <a:ahLst/>
            <a:cxnLst/>
            <a:rect r="r" b="b" t="t" l="l"/>
            <a:pathLst>
              <a:path h="6035110" w="8326598">
                <a:moveTo>
                  <a:pt x="0" y="0"/>
                </a:moveTo>
                <a:lnTo>
                  <a:pt x="8326598" y="0"/>
                </a:lnTo>
                <a:lnTo>
                  <a:pt x="8326598" y="6035110"/>
                </a:lnTo>
                <a:lnTo>
                  <a:pt x="0" y="60351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5" t="0" r="-1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41887" y="-2615269"/>
            <a:ext cx="4450404" cy="4114800"/>
          </a:xfrm>
          <a:custGeom>
            <a:avLst/>
            <a:gdLst/>
            <a:ahLst/>
            <a:cxnLst/>
            <a:rect r="r" b="b" t="t" l="l"/>
            <a:pathLst>
              <a:path h="4114800" w="4450404">
                <a:moveTo>
                  <a:pt x="0" y="0"/>
                </a:moveTo>
                <a:lnTo>
                  <a:pt x="4450404" y="0"/>
                </a:lnTo>
                <a:lnTo>
                  <a:pt x="44504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81" t="0" r="-81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699067" y="-2615269"/>
            <a:ext cx="6461098" cy="5073573"/>
          </a:xfrm>
          <a:custGeom>
            <a:avLst/>
            <a:gdLst/>
            <a:ahLst/>
            <a:cxnLst/>
            <a:rect r="r" b="b" t="t" l="l"/>
            <a:pathLst>
              <a:path h="5073573" w="6461098">
                <a:moveTo>
                  <a:pt x="0" y="0"/>
                </a:moveTo>
                <a:lnTo>
                  <a:pt x="6461098" y="0"/>
                </a:lnTo>
                <a:lnTo>
                  <a:pt x="6461098" y="5073573"/>
                </a:lnTo>
                <a:lnTo>
                  <a:pt x="0" y="50735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7" t="0" r="-17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183411">
            <a:off x="14397759" y="-2070745"/>
            <a:ext cx="6039280" cy="5129798"/>
          </a:xfrm>
          <a:custGeom>
            <a:avLst/>
            <a:gdLst/>
            <a:ahLst/>
            <a:cxnLst/>
            <a:rect r="r" b="b" t="t" l="l"/>
            <a:pathLst>
              <a:path h="5129798" w="6039280">
                <a:moveTo>
                  <a:pt x="0" y="0"/>
                </a:moveTo>
                <a:lnTo>
                  <a:pt x="6039280" y="0"/>
                </a:lnTo>
                <a:lnTo>
                  <a:pt x="6039280" y="5129798"/>
                </a:lnTo>
                <a:lnTo>
                  <a:pt x="0" y="512979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34" t="0" r="-34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848776" y="1939409"/>
            <a:ext cx="12590448" cy="1037790"/>
            <a:chOff x="0" y="0"/>
            <a:chExt cx="16787264" cy="138372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787264" cy="1383720"/>
            </a:xfrm>
            <a:custGeom>
              <a:avLst/>
              <a:gdLst/>
              <a:ahLst/>
              <a:cxnLst/>
              <a:rect r="r" b="b" t="t" l="l"/>
              <a:pathLst>
                <a:path h="1383720" w="16787264">
                  <a:moveTo>
                    <a:pt x="0" y="0"/>
                  </a:moveTo>
                  <a:lnTo>
                    <a:pt x="16787264" y="0"/>
                  </a:lnTo>
                  <a:lnTo>
                    <a:pt x="16787264" y="1383720"/>
                  </a:lnTo>
                  <a:lnTo>
                    <a:pt x="0" y="13837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61925"/>
              <a:ext cx="16787264" cy="12217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6062"/>
                </a:lnSpc>
              </a:pPr>
              <a:r>
                <a:rPr lang="en-US" sz="6447" b="true">
                  <a:solidFill>
                    <a:srgbClr val="764737"/>
                  </a:solidFill>
                  <a:latin typeface="Cormorant Garamond Bold"/>
                  <a:ea typeface="Cormorant Garamond Bold"/>
                  <a:cs typeface="Cormorant Garamond Bold"/>
                  <a:sym typeface="Cormorant Garamond Bold"/>
                </a:rPr>
                <a:t>SCOPE FOR IMPROVEMENT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80091" y="3547918"/>
            <a:ext cx="15727818" cy="5598054"/>
            <a:chOff x="0" y="0"/>
            <a:chExt cx="20970424" cy="746407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970424" cy="7464072"/>
            </a:xfrm>
            <a:custGeom>
              <a:avLst/>
              <a:gdLst/>
              <a:ahLst/>
              <a:cxnLst/>
              <a:rect r="r" b="b" t="t" l="l"/>
              <a:pathLst>
                <a:path h="7464072" w="20970424">
                  <a:moveTo>
                    <a:pt x="0" y="0"/>
                  </a:moveTo>
                  <a:lnTo>
                    <a:pt x="20970424" y="0"/>
                  </a:lnTo>
                  <a:lnTo>
                    <a:pt x="20970424" y="7464072"/>
                  </a:lnTo>
                  <a:lnTo>
                    <a:pt x="0" y="74640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09550"/>
              <a:ext cx="20970424" cy="767362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 marL="798614" indent="-399307" lvl="1">
                <a:lnSpc>
                  <a:spcPts val="6510"/>
                </a:lnSpc>
                <a:buFont typeface="Arial"/>
                <a:buChar char="•"/>
              </a:pP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Using a dataset containing only brain MRIs can enhance model training performance.</a:t>
              </a:r>
            </a:p>
            <a:p>
              <a:pPr algn="just" marL="798614" indent="-399307" lvl="1">
                <a:lnSpc>
                  <a:spcPts val="6510"/>
                </a:lnSpc>
                <a:buFont typeface="Arial"/>
                <a:buChar char="•"/>
              </a:pP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Removing the skull from images improves segmentation clarity and accuracy.</a:t>
              </a:r>
            </a:p>
            <a:p>
              <a:pPr algn="just" marL="798614" indent="-399307" lvl="1">
                <a:lnSpc>
                  <a:spcPts val="6510"/>
                </a:lnSpc>
                <a:buFont typeface="Arial"/>
                <a:buChar char="•"/>
              </a:pP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Accounting for variations in MRI machines and scan types can improve model generalization.</a:t>
              </a:r>
            </a:p>
            <a:p>
              <a:pPr algn="just" marL="798614" indent="-399307" lvl="1">
                <a:lnSpc>
                  <a:spcPts val="6510"/>
                </a:lnSpc>
                <a:buFont typeface="Arial"/>
                <a:buChar char="•"/>
              </a:pP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Access to diverse MRI scans ensures better accuracy and broader compatibility.</a:t>
              </a:r>
            </a:p>
            <a:p>
              <a:pPr algn="just">
                <a:lnSpc>
                  <a:spcPts val="6510"/>
                </a:lnSpc>
              </a:pPr>
            </a:p>
          </p:txBody>
        </p:sp>
      </p:grp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36145">
            <a:off x="10257419" y="7741760"/>
            <a:ext cx="9301406" cy="4293331"/>
          </a:xfrm>
          <a:custGeom>
            <a:avLst/>
            <a:gdLst/>
            <a:ahLst/>
            <a:cxnLst/>
            <a:rect r="r" b="b" t="t" l="l"/>
            <a:pathLst>
              <a:path h="4293331" w="9301406">
                <a:moveTo>
                  <a:pt x="0" y="0"/>
                </a:moveTo>
                <a:lnTo>
                  <a:pt x="9301406" y="0"/>
                </a:lnTo>
                <a:lnTo>
                  <a:pt x="9301406" y="4293331"/>
                </a:lnTo>
                <a:lnTo>
                  <a:pt x="0" y="4293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15" r="0" b="-11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28592" y="5143500"/>
            <a:ext cx="8326598" cy="6035110"/>
          </a:xfrm>
          <a:custGeom>
            <a:avLst/>
            <a:gdLst/>
            <a:ahLst/>
            <a:cxnLst/>
            <a:rect r="r" b="b" t="t" l="l"/>
            <a:pathLst>
              <a:path h="6035110" w="8326598">
                <a:moveTo>
                  <a:pt x="0" y="0"/>
                </a:moveTo>
                <a:lnTo>
                  <a:pt x="8326598" y="0"/>
                </a:lnTo>
                <a:lnTo>
                  <a:pt x="8326598" y="6035110"/>
                </a:lnTo>
                <a:lnTo>
                  <a:pt x="0" y="60351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5" t="0" r="-1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41887" y="-2615269"/>
            <a:ext cx="4450404" cy="4114800"/>
          </a:xfrm>
          <a:custGeom>
            <a:avLst/>
            <a:gdLst/>
            <a:ahLst/>
            <a:cxnLst/>
            <a:rect r="r" b="b" t="t" l="l"/>
            <a:pathLst>
              <a:path h="4114800" w="4450404">
                <a:moveTo>
                  <a:pt x="0" y="0"/>
                </a:moveTo>
                <a:lnTo>
                  <a:pt x="4450404" y="0"/>
                </a:lnTo>
                <a:lnTo>
                  <a:pt x="44504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81" t="0" r="-81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699067" y="-2615269"/>
            <a:ext cx="6461098" cy="5073573"/>
          </a:xfrm>
          <a:custGeom>
            <a:avLst/>
            <a:gdLst/>
            <a:ahLst/>
            <a:cxnLst/>
            <a:rect r="r" b="b" t="t" l="l"/>
            <a:pathLst>
              <a:path h="5073573" w="6461098">
                <a:moveTo>
                  <a:pt x="0" y="0"/>
                </a:moveTo>
                <a:lnTo>
                  <a:pt x="6461098" y="0"/>
                </a:lnTo>
                <a:lnTo>
                  <a:pt x="6461098" y="5073573"/>
                </a:lnTo>
                <a:lnTo>
                  <a:pt x="0" y="50735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7" t="0" r="-17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183411">
            <a:off x="14397759" y="-2070745"/>
            <a:ext cx="6039280" cy="5129798"/>
          </a:xfrm>
          <a:custGeom>
            <a:avLst/>
            <a:gdLst/>
            <a:ahLst/>
            <a:cxnLst/>
            <a:rect r="r" b="b" t="t" l="l"/>
            <a:pathLst>
              <a:path h="5129798" w="6039280">
                <a:moveTo>
                  <a:pt x="0" y="0"/>
                </a:moveTo>
                <a:lnTo>
                  <a:pt x="6039280" y="0"/>
                </a:lnTo>
                <a:lnTo>
                  <a:pt x="6039280" y="5129798"/>
                </a:lnTo>
                <a:lnTo>
                  <a:pt x="0" y="512979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34" t="0" r="-34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848776" y="1939409"/>
            <a:ext cx="12590448" cy="1037790"/>
            <a:chOff x="0" y="0"/>
            <a:chExt cx="16787264" cy="138372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787264" cy="1383720"/>
            </a:xfrm>
            <a:custGeom>
              <a:avLst/>
              <a:gdLst/>
              <a:ahLst/>
              <a:cxnLst/>
              <a:rect r="r" b="b" t="t" l="l"/>
              <a:pathLst>
                <a:path h="1383720" w="16787264">
                  <a:moveTo>
                    <a:pt x="0" y="0"/>
                  </a:moveTo>
                  <a:lnTo>
                    <a:pt x="16787264" y="0"/>
                  </a:lnTo>
                  <a:lnTo>
                    <a:pt x="16787264" y="1383720"/>
                  </a:lnTo>
                  <a:lnTo>
                    <a:pt x="0" y="13837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61925"/>
              <a:ext cx="16787264" cy="12217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6062"/>
                </a:lnSpc>
              </a:pPr>
              <a:r>
                <a:rPr lang="en-US" sz="6447" b="true">
                  <a:solidFill>
                    <a:srgbClr val="764737"/>
                  </a:solidFill>
                  <a:latin typeface="Cormorant Garamond Bold"/>
                  <a:ea typeface="Cormorant Garamond Bold"/>
                  <a:cs typeface="Cormorant Garamond Bold"/>
                  <a:sym typeface="Cormorant Garamond Bold"/>
                </a:rPr>
                <a:t>FUTURE ENHANCEMENTS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80091" y="3547918"/>
            <a:ext cx="15727818" cy="5030182"/>
            <a:chOff x="0" y="0"/>
            <a:chExt cx="20970424" cy="670690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970424" cy="6706908"/>
            </a:xfrm>
            <a:custGeom>
              <a:avLst/>
              <a:gdLst/>
              <a:ahLst/>
              <a:cxnLst/>
              <a:rect r="r" b="b" t="t" l="l"/>
              <a:pathLst>
                <a:path h="6706908" w="20970424">
                  <a:moveTo>
                    <a:pt x="0" y="0"/>
                  </a:moveTo>
                  <a:lnTo>
                    <a:pt x="20970424" y="0"/>
                  </a:lnTo>
                  <a:lnTo>
                    <a:pt x="20970424" y="6706908"/>
                  </a:lnTo>
                  <a:lnTo>
                    <a:pt x="0" y="67069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00050"/>
              <a:ext cx="20970424" cy="710695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 marL="798614" indent="-399307" lvl="1">
                <a:lnSpc>
                  <a:spcPts val="8581"/>
                </a:lnSpc>
                <a:buFont typeface="Arial"/>
                <a:buChar char="•"/>
              </a:pP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Deploy the model as an application or website for wider accessibility.</a:t>
              </a:r>
            </a:p>
            <a:p>
              <a:pPr algn="just" marL="798614" indent="-399307" lvl="1">
                <a:lnSpc>
                  <a:spcPts val="8581"/>
                </a:lnSpc>
                <a:buFont typeface="Arial"/>
                <a:buChar char="•"/>
              </a:pP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Improve the model to support all types of MRI scans and classifications.</a:t>
              </a:r>
            </a:p>
            <a:p>
              <a:pPr algn="just" marL="798614" indent="-399307" lvl="1">
                <a:lnSpc>
                  <a:spcPts val="8581"/>
                </a:lnSpc>
                <a:buFont typeface="Arial"/>
                <a:buChar char="•"/>
              </a:pP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Expand the dataset to include diverse MRI scans for various diseases.</a:t>
              </a:r>
            </a:p>
            <a:p>
              <a:pPr algn="just" marL="798614" indent="-399307" lvl="1">
                <a:lnSpc>
                  <a:spcPts val="8581"/>
                </a:lnSpc>
                <a:buFont typeface="Arial"/>
                <a:buChar char="•"/>
              </a:pP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Enhance model adaptability for better real-world medical applications.</a:t>
              </a:r>
            </a:p>
            <a:p>
              <a:pPr algn="just">
                <a:lnSpc>
                  <a:spcPts val="8581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36145">
            <a:off x="10262124" y="7726689"/>
            <a:ext cx="9301406" cy="4293331"/>
          </a:xfrm>
          <a:custGeom>
            <a:avLst/>
            <a:gdLst/>
            <a:ahLst/>
            <a:cxnLst/>
            <a:rect r="r" b="b" t="t" l="l"/>
            <a:pathLst>
              <a:path h="4293331" w="9301406">
                <a:moveTo>
                  <a:pt x="0" y="0"/>
                </a:moveTo>
                <a:lnTo>
                  <a:pt x="9301406" y="0"/>
                </a:lnTo>
                <a:lnTo>
                  <a:pt x="9301406" y="4293331"/>
                </a:lnTo>
                <a:lnTo>
                  <a:pt x="0" y="4293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15" r="0" b="-11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23887" y="5128428"/>
            <a:ext cx="8326598" cy="6035110"/>
          </a:xfrm>
          <a:custGeom>
            <a:avLst/>
            <a:gdLst/>
            <a:ahLst/>
            <a:cxnLst/>
            <a:rect r="r" b="b" t="t" l="l"/>
            <a:pathLst>
              <a:path h="6035110" w="8326598">
                <a:moveTo>
                  <a:pt x="0" y="0"/>
                </a:moveTo>
                <a:lnTo>
                  <a:pt x="8326598" y="0"/>
                </a:lnTo>
                <a:lnTo>
                  <a:pt x="8326598" y="6035110"/>
                </a:lnTo>
                <a:lnTo>
                  <a:pt x="0" y="60351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5" t="0" r="-1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46593" y="-2630341"/>
            <a:ext cx="4450404" cy="4114800"/>
          </a:xfrm>
          <a:custGeom>
            <a:avLst/>
            <a:gdLst/>
            <a:ahLst/>
            <a:cxnLst/>
            <a:rect r="r" b="b" t="t" l="l"/>
            <a:pathLst>
              <a:path h="4114800" w="4450404">
                <a:moveTo>
                  <a:pt x="0" y="0"/>
                </a:moveTo>
                <a:lnTo>
                  <a:pt x="4450404" y="0"/>
                </a:lnTo>
                <a:lnTo>
                  <a:pt x="44504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81" t="0" r="-81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694362" y="-2630341"/>
            <a:ext cx="6461098" cy="5073573"/>
          </a:xfrm>
          <a:custGeom>
            <a:avLst/>
            <a:gdLst/>
            <a:ahLst/>
            <a:cxnLst/>
            <a:rect r="r" b="b" t="t" l="l"/>
            <a:pathLst>
              <a:path h="5073573" w="6461098">
                <a:moveTo>
                  <a:pt x="0" y="0"/>
                </a:moveTo>
                <a:lnTo>
                  <a:pt x="6461098" y="0"/>
                </a:lnTo>
                <a:lnTo>
                  <a:pt x="6461098" y="5073573"/>
                </a:lnTo>
                <a:lnTo>
                  <a:pt x="0" y="50735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7" t="0" r="-17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183411">
            <a:off x="14402465" y="-2085817"/>
            <a:ext cx="6039280" cy="5129798"/>
          </a:xfrm>
          <a:custGeom>
            <a:avLst/>
            <a:gdLst/>
            <a:ahLst/>
            <a:cxnLst/>
            <a:rect r="r" b="b" t="t" l="l"/>
            <a:pathLst>
              <a:path h="5129798" w="6039280">
                <a:moveTo>
                  <a:pt x="0" y="0"/>
                </a:moveTo>
                <a:lnTo>
                  <a:pt x="6039280" y="0"/>
                </a:lnTo>
                <a:lnTo>
                  <a:pt x="6039280" y="5129798"/>
                </a:lnTo>
                <a:lnTo>
                  <a:pt x="0" y="512979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34" t="0" r="-34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202769" y="1028700"/>
            <a:ext cx="11368114" cy="1640748"/>
            <a:chOff x="0" y="0"/>
            <a:chExt cx="15157485" cy="218766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157486" cy="2187664"/>
            </a:xfrm>
            <a:custGeom>
              <a:avLst/>
              <a:gdLst/>
              <a:ahLst/>
              <a:cxnLst/>
              <a:rect r="r" b="b" t="t" l="l"/>
              <a:pathLst>
                <a:path h="2187664" w="15157486">
                  <a:moveTo>
                    <a:pt x="0" y="0"/>
                  </a:moveTo>
                  <a:lnTo>
                    <a:pt x="15157486" y="0"/>
                  </a:lnTo>
                  <a:lnTo>
                    <a:pt x="15157486" y="2187664"/>
                  </a:lnTo>
                  <a:lnTo>
                    <a:pt x="0" y="21876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238125"/>
              <a:ext cx="15157485" cy="194953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9450"/>
                </a:lnSpc>
              </a:pPr>
              <a:r>
                <a:rPr lang="en-US" sz="10053" b="true">
                  <a:solidFill>
                    <a:srgbClr val="764737"/>
                  </a:solidFill>
                  <a:latin typeface="Cormorant Garamond Bold"/>
                  <a:ea typeface="Cormorant Garamond Bold"/>
                  <a:cs typeface="Cormorant Garamond Bold"/>
                  <a:sym typeface="Cormorant Garamond Bold"/>
                </a:rPr>
                <a:t>INTRODUCTION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037282" y="3249980"/>
            <a:ext cx="13699087" cy="5297170"/>
            <a:chOff x="0" y="0"/>
            <a:chExt cx="18265449" cy="70628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265449" cy="7062894"/>
            </a:xfrm>
            <a:custGeom>
              <a:avLst/>
              <a:gdLst/>
              <a:ahLst/>
              <a:cxnLst/>
              <a:rect r="r" b="b" t="t" l="l"/>
              <a:pathLst>
                <a:path h="7062894" w="18265449">
                  <a:moveTo>
                    <a:pt x="0" y="0"/>
                  </a:moveTo>
                  <a:lnTo>
                    <a:pt x="18265449" y="0"/>
                  </a:lnTo>
                  <a:lnTo>
                    <a:pt x="18265449" y="7062894"/>
                  </a:lnTo>
                  <a:lnTo>
                    <a:pt x="0" y="706289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18265449" cy="713909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 marL="798614" indent="-399307" lvl="1">
                <a:lnSpc>
                  <a:spcPts val="5178"/>
                </a:lnSpc>
                <a:buFont typeface="Arial"/>
                <a:buChar char="•"/>
              </a:pP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Brain tumors are </a:t>
              </a:r>
              <a:r>
                <a:rPr lang="en-US" b="true" sz="3699">
                  <a:solidFill>
                    <a:srgbClr val="76473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serious </a:t>
              </a: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and </a:t>
              </a:r>
              <a:r>
                <a:rPr lang="en-US" b="true" sz="3699">
                  <a:solidFill>
                    <a:srgbClr val="76473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life-threatening conditions</a:t>
              </a: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.</a:t>
              </a:r>
            </a:p>
            <a:p>
              <a:pPr algn="just" marL="798614" indent="-399307" lvl="1">
                <a:lnSpc>
                  <a:spcPts val="5178"/>
                </a:lnSpc>
                <a:buFont typeface="Arial"/>
                <a:buChar char="•"/>
              </a:pP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Early detection is key to improving </a:t>
              </a:r>
              <a:r>
                <a:rPr lang="en-US" b="true" sz="3699">
                  <a:solidFill>
                    <a:srgbClr val="76473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survival</a:t>
              </a: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 and </a:t>
              </a:r>
              <a:r>
                <a:rPr lang="en-US" b="true" sz="3699">
                  <a:solidFill>
                    <a:srgbClr val="76473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treatment outcomes</a:t>
              </a: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.</a:t>
              </a:r>
            </a:p>
            <a:p>
              <a:pPr algn="just" marL="798614" indent="-399307" lvl="1">
                <a:lnSpc>
                  <a:spcPts val="5178"/>
                </a:lnSpc>
                <a:buFont typeface="Arial"/>
                <a:buChar char="•"/>
              </a:pP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AI enables faster and more </a:t>
              </a:r>
              <a:r>
                <a:rPr lang="en-US" b="true" sz="3699">
                  <a:solidFill>
                    <a:srgbClr val="76473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accurate tumor detection</a:t>
              </a: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.</a:t>
              </a:r>
            </a:p>
            <a:p>
              <a:pPr algn="just" marL="798614" indent="-399307" lvl="1">
                <a:lnSpc>
                  <a:spcPts val="5179"/>
                </a:lnSpc>
                <a:buFont typeface="Arial"/>
                <a:buChar char="•"/>
              </a:pPr>
              <a:r>
                <a:rPr lang="en-US" b="true" sz="3699">
                  <a:solidFill>
                    <a:srgbClr val="76473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CNN</a:t>
              </a: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s analyze MRI scans to classify brain tumors </a:t>
              </a:r>
              <a:r>
                <a:rPr lang="en-US" b="true" sz="3699">
                  <a:solidFill>
                    <a:srgbClr val="76473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effectively</a:t>
              </a: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.</a:t>
              </a:r>
            </a:p>
            <a:p>
              <a:pPr algn="just" marL="798614" indent="-399307" lvl="1">
                <a:lnSpc>
                  <a:spcPts val="5178"/>
                </a:lnSpc>
                <a:buFont typeface="Arial"/>
                <a:buChar char="•"/>
              </a:pP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This technology enhances diagnostic </a:t>
              </a:r>
              <a:r>
                <a:rPr lang="en-US" b="true" sz="3699">
                  <a:solidFill>
                    <a:srgbClr val="76473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precision </a:t>
              </a: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and supports timely </a:t>
              </a:r>
              <a:r>
                <a:rPr lang="en-US" b="true" sz="3699">
                  <a:solidFill>
                    <a:srgbClr val="76473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medical intervention</a:t>
              </a: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.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36145">
            <a:off x="10257419" y="7741760"/>
            <a:ext cx="9301406" cy="4293331"/>
          </a:xfrm>
          <a:custGeom>
            <a:avLst/>
            <a:gdLst/>
            <a:ahLst/>
            <a:cxnLst/>
            <a:rect r="r" b="b" t="t" l="l"/>
            <a:pathLst>
              <a:path h="4293331" w="9301406">
                <a:moveTo>
                  <a:pt x="0" y="0"/>
                </a:moveTo>
                <a:lnTo>
                  <a:pt x="9301406" y="0"/>
                </a:lnTo>
                <a:lnTo>
                  <a:pt x="9301406" y="4293331"/>
                </a:lnTo>
                <a:lnTo>
                  <a:pt x="0" y="4293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15" r="0" b="-11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28592" y="5143500"/>
            <a:ext cx="8326598" cy="6035110"/>
          </a:xfrm>
          <a:custGeom>
            <a:avLst/>
            <a:gdLst/>
            <a:ahLst/>
            <a:cxnLst/>
            <a:rect r="r" b="b" t="t" l="l"/>
            <a:pathLst>
              <a:path h="6035110" w="8326598">
                <a:moveTo>
                  <a:pt x="0" y="0"/>
                </a:moveTo>
                <a:lnTo>
                  <a:pt x="8326598" y="0"/>
                </a:lnTo>
                <a:lnTo>
                  <a:pt x="8326598" y="6035110"/>
                </a:lnTo>
                <a:lnTo>
                  <a:pt x="0" y="60351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5" t="0" r="-1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41887" y="-2615269"/>
            <a:ext cx="4450404" cy="4114800"/>
          </a:xfrm>
          <a:custGeom>
            <a:avLst/>
            <a:gdLst/>
            <a:ahLst/>
            <a:cxnLst/>
            <a:rect r="r" b="b" t="t" l="l"/>
            <a:pathLst>
              <a:path h="4114800" w="4450404">
                <a:moveTo>
                  <a:pt x="0" y="0"/>
                </a:moveTo>
                <a:lnTo>
                  <a:pt x="4450404" y="0"/>
                </a:lnTo>
                <a:lnTo>
                  <a:pt x="44504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81" t="0" r="-81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699067" y="-2615269"/>
            <a:ext cx="6461098" cy="5073573"/>
          </a:xfrm>
          <a:custGeom>
            <a:avLst/>
            <a:gdLst/>
            <a:ahLst/>
            <a:cxnLst/>
            <a:rect r="r" b="b" t="t" l="l"/>
            <a:pathLst>
              <a:path h="5073573" w="6461098">
                <a:moveTo>
                  <a:pt x="0" y="0"/>
                </a:moveTo>
                <a:lnTo>
                  <a:pt x="6461098" y="0"/>
                </a:lnTo>
                <a:lnTo>
                  <a:pt x="6461098" y="5073573"/>
                </a:lnTo>
                <a:lnTo>
                  <a:pt x="0" y="50735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7" t="0" r="-17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183411">
            <a:off x="14397759" y="-2070745"/>
            <a:ext cx="6039280" cy="5129798"/>
          </a:xfrm>
          <a:custGeom>
            <a:avLst/>
            <a:gdLst/>
            <a:ahLst/>
            <a:cxnLst/>
            <a:rect r="r" b="b" t="t" l="l"/>
            <a:pathLst>
              <a:path h="5129798" w="6039280">
                <a:moveTo>
                  <a:pt x="0" y="0"/>
                </a:moveTo>
                <a:lnTo>
                  <a:pt x="6039280" y="0"/>
                </a:lnTo>
                <a:lnTo>
                  <a:pt x="6039280" y="5129798"/>
                </a:lnTo>
                <a:lnTo>
                  <a:pt x="0" y="512979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34" t="0" r="-34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938738" y="1939409"/>
            <a:ext cx="14410524" cy="1037790"/>
            <a:chOff x="0" y="0"/>
            <a:chExt cx="19214032" cy="138372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214032" cy="1383720"/>
            </a:xfrm>
            <a:custGeom>
              <a:avLst/>
              <a:gdLst/>
              <a:ahLst/>
              <a:cxnLst/>
              <a:rect r="r" b="b" t="t" l="l"/>
              <a:pathLst>
                <a:path h="1383720" w="19214032">
                  <a:moveTo>
                    <a:pt x="0" y="0"/>
                  </a:moveTo>
                  <a:lnTo>
                    <a:pt x="19214032" y="0"/>
                  </a:lnTo>
                  <a:lnTo>
                    <a:pt x="19214032" y="1383720"/>
                  </a:lnTo>
                  <a:lnTo>
                    <a:pt x="0" y="13837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61925"/>
              <a:ext cx="19214032" cy="12217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6062"/>
                </a:lnSpc>
              </a:pPr>
              <a:r>
                <a:rPr lang="en-US" sz="6447" b="true">
                  <a:solidFill>
                    <a:srgbClr val="764737"/>
                  </a:solidFill>
                  <a:latin typeface="Cormorant Garamond Bold"/>
                  <a:ea typeface="Cormorant Garamond Bold"/>
                  <a:cs typeface="Cormorant Garamond Bold"/>
                  <a:sym typeface="Cormorant Garamond Bold"/>
                </a:rPr>
                <a:t>REFERENCES &amp; ACKNOWLEDGMENTS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80091" y="3531249"/>
            <a:ext cx="15727818" cy="4124150"/>
            <a:chOff x="0" y="0"/>
            <a:chExt cx="20970424" cy="549886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970424" cy="5498867"/>
            </a:xfrm>
            <a:custGeom>
              <a:avLst/>
              <a:gdLst/>
              <a:ahLst/>
              <a:cxnLst/>
              <a:rect r="r" b="b" t="t" l="l"/>
              <a:pathLst>
                <a:path h="5498867" w="20970424">
                  <a:moveTo>
                    <a:pt x="0" y="0"/>
                  </a:moveTo>
                  <a:lnTo>
                    <a:pt x="20970424" y="0"/>
                  </a:lnTo>
                  <a:lnTo>
                    <a:pt x="20970424" y="5498867"/>
                  </a:lnTo>
                  <a:lnTo>
                    <a:pt x="0" y="54988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0970424" cy="553696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 marL="690880" indent="-345440" lvl="1">
                <a:lnSpc>
                  <a:spcPts val="4032"/>
                </a:lnSpc>
                <a:buFont typeface="Arial"/>
                <a:buChar char="•"/>
              </a:pPr>
              <a:r>
                <a:rPr lang="en-US" sz="3200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Kaggle : https://www.kaggle.com/code/yousefmohamed20/brain-tumor-mri-accuracy-99</a:t>
              </a:r>
            </a:p>
            <a:p>
              <a:pPr algn="just" marL="873761" indent="-218440" lvl="3">
                <a:lnSpc>
                  <a:spcPts val="4032"/>
                </a:lnSpc>
              </a:pPr>
            </a:p>
            <a:p>
              <a:pPr algn="just" marL="690880" indent="-345440" lvl="1">
                <a:lnSpc>
                  <a:spcPts val="4032"/>
                </a:lnSpc>
                <a:buFont typeface="Arial"/>
                <a:buChar char="•"/>
              </a:pPr>
              <a:r>
                <a:rPr lang="en-US" sz="3200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TENSORFLOW : https://www.tensorflow.org/</a:t>
              </a:r>
            </a:p>
            <a:p>
              <a:pPr algn="just">
                <a:lnSpc>
                  <a:spcPts val="4032"/>
                </a:lnSpc>
              </a:pPr>
            </a:p>
            <a:p>
              <a:pPr algn="just" marL="690881" indent="-345440" lvl="1">
                <a:lnSpc>
                  <a:spcPts val="4032"/>
                </a:lnSpc>
                <a:buFont typeface="Arial"/>
                <a:buChar char="•"/>
              </a:pPr>
              <a:r>
                <a:rPr lang="en-US" sz="3200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YouTube : https://youtu.be/juJYmc4vrWU?si=GVgc7fFfFerngg3z</a:t>
              </a:r>
            </a:p>
            <a:p>
              <a:pPr algn="just">
                <a:lnSpc>
                  <a:spcPts val="4032"/>
                </a:lnSpc>
              </a:pPr>
            </a:p>
            <a:p>
              <a:pPr algn="just" marL="690880" indent="-345440" lvl="1">
                <a:lnSpc>
                  <a:spcPts val="4032"/>
                </a:lnSpc>
                <a:buFont typeface="Arial"/>
                <a:buChar char="•"/>
              </a:pPr>
              <a:r>
                <a:rPr lang="en-US" sz="3200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Google Scholar : https://www.mdpi.com/2075-1729/13/2/349</a:t>
              </a:r>
            </a:p>
            <a:p>
              <a:pPr algn="just">
                <a:lnSpc>
                  <a:spcPts val="4032"/>
                </a:lnSpc>
              </a:pPr>
            </a:p>
          </p:txBody>
        </p: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36145">
            <a:off x="10257419" y="7741760"/>
            <a:ext cx="9301406" cy="4293331"/>
          </a:xfrm>
          <a:custGeom>
            <a:avLst/>
            <a:gdLst/>
            <a:ahLst/>
            <a:cxnLst/>
            <a:rect r="r" b="b" t="t" l="l"/>
            <a:pathLst>
              <a:path h="4293331" w="9301406">
                <a:moveTo>
                  <a:pt x="0" y="0"/>
                </a:moveTo>
                <a:lnTo>
                  <a:pt x="9301406" y="0"/>
                </a:lnTo>
                <a:lnTo>
                  <a:pt x="9301406" y="4293331"/>
                </a:lnTo>
                <a:lnTo>
                  <a:pt x="0" y="4293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15" r="0" b="-11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28592" y="5143500"/>
            <a:ext cx="8326598" cy="6035110"/>
          </a:xfrm>
          <a:custGeom>
            <a:avLst/>
            <a:gdLst/>
            <a:ahLst/>
            <a:cxnLst/>
            <a:rect r="r" b="b" t="t" l="l"/>
            <a:pathLst>
              <a:path h="6035110" w="8326598">
                <a:moveTo>
                  <a:pt x="0" y="0"/>
                </a:moveTo>
                <a:lnTo>
                  <a:pt x="8326598" y="0"/>
                </a:lnTo>
                <a:lnTo>
                  <a:pt x="8326598" y="6035110"/>
                </a:lnTo>
                <a:lnTo>
                  <a:pt x="0" y="60351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5" t="0" r="-1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41887" y="-2615269"/>
            <a:ext cx="4450404" cy="4114800"/>
          </a:xfrm>
          <a:custGeom>
            <a:avLst/>
            <a:gdLst/>
            <a:ahLst/>
            <a:cxnLst/>
            <a:rect r="r" b="b" t="t" l="l"/>
            <a:pathLst>
              <a:path h="4114800" w="4450404">
                <a:moveTo>
                  <a:pt x="0" y="0"/>
                </a:moveTo>
                <a:lnTo>
                  <a:pt x="4450404" y="0"/>
                </a:lnTo>
                <a:lnTo>
                  <a:pt x="44504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81" t="0" r="-81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699067" y="-2615269"/>
            <a:ext cx="6461098" cy="5073573"/>
          </a:xfrm>
          <a:custGeom>
            <a:avLst/>
            <a:gdLst/>
            <a:ahLst/>
            <a:cxnLst/>
            <a:rect r="r" b="b" t="t" l="l"/>
            <a:pathLst>
              <a:path h="5073573" w="6461098">
                <a:moveTo>
                  <a:pt x="0" y="0"/>
                </a:moveTo>
                <a:lnTo>
                  <a:pt x="6461098" y="0"/>
                </a:lnTo>
                <a:lnTo>
                  <a:pt x="6461098" y="5073573"/>
                </a:lnTo>
                <a:lnTo>
                  <a:pt x="0" y="50735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7" t="0" r="-17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183411">
            <a:off x="14397759" y="-2070745"/>
            <a:ext cx="6039280" cy="5129798"/>
          </a:xfrm>
          <a:custGeom>
            <a:avLst/>
            <a:gdLst/>
            <a:ahLst/>
            <a:cxnLst/>
            <a:rect r="r" b="b" t="t" l="l"/>
            <a:pathLst>
              <a:path h="5129798" w="6039280">
                <a:moveTo>
                  <a:pt x="0" y="0"/>
                </a:moveTo>
                <a:lnTo>
                  <a:pt x="6039280" y="0"/>
                </a:lnTo>
                <a:lnTo>
                  <a:pt x="6039280" y="5129798"/>
                </a:lnTo>
                <a:lnTo>
                  <a:pt x="0" y="512979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34" t="0" r="-34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249715" y="3097767"/>
            <a:ext cx="11788570" cy="4091467"/>
            <a:chOff x="0" y="0"/>
            <a:chExt cx="15718093" cy="545528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718093" cy="5455289"/>
            </a:xfrm>
            <a:custGeom>
              <a:avLst/>
              <a:gdLst/>
              <a:ahLst/>
              <a:cxnLst/>
              <a:rect r="r" b="b" t="t" l="l"/>
              <a:pathLst>
                <a:path h="5455289" w="15718093">
                  <a:moveTo>
                    <a:pt x="0" y="0"/>
                  </a:moveTo>
                  <a:lnTo>
                    <a:pt x="15718093" y="0"/>
                  </a:lnTo>
                  <a:lnTo>
                    <a:pt x="15718093" y="5455289"/>
                  </a:lnTo>
                  <a:lnTo>
                    <a:pt x="0" y="545528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361950"/>
              <a:ext cx="15718093" cy="509333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13670"/>
                </a:lnSpc>
              </a:pPr>
              <a:r>
                <a:rPr lang="en-US" sz="14543" b="true">
                  <a:solidFill>
                    <a:srgbClr val="764737"/>
                  </a:solidFill>
                  <a:latin typeface="Cormorant Garamond Bold"/>
                  <a:ea typeface="Cormorant Garamond Bold"/>
                  <a:cs typeface="Cormorant Garamond Bold"/>
                  <a:sym typeface="Cormorant Garamond Bold"/>
                </a:rPr>
                <a:t>THANK</a:t>
              </a:r>
            </a:p>
            <a:p>
              <a:pPr algn="ctr">
                <a:lnSpc>
                  <a:spcPts val="13670"/>
                </a:lnSpc>
              </a:pPr>
              <a:r>
                <a:rPr lang="en-US" sz="14543" b="true">
                  <a:solidFill>
                    <a:srgbClr val="764737"/>
                  </a:solidFill>
                  <a:latin typeface="Cormorant Garamond Bold"/>
                  <a:ea typeface="Cormorant Garamond Bold"/>
                  <a:cs typeface="Cormorant Garamond Bold"/>
                  <a:sym typeface="Cormorant Garamond Bold"/>
                </a:rPr>
                <a:t>YOU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36145">
            <a:off x="10257419" y="7741760"/>
            <a:ext cx="9301406" cy="4293331"/>
          </a:xfrm>
          <a:custGeom>
            <a:avLst/>
            <a:gdLst/>
            <a:ahLst/>
            <a:cxnLst/>
            <a:rect r="r" b="b" t="t" l="l"/>
            <a:pathLst>
              <a:path h="4293331" w="9301406">
                <a:moveTo>
                  <a:pt x="0" y="0"/>
                </a:moveTo>
                <a:lnTo>
                  <a:pt x="9301406" y="0"/>
                </a:lnTo>
                <a:lnTo>
                  <a:pt x="9301406" y="4293331"/>
                </a:lnTo>
                <a:lnTo>
                  <a:pt x="0" y="4293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15" r="0" b="-11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28592" y="5143500"/>
            <a:ext cx="8326598" cy="6035110"/>
          </a:xfrm>
          <a:custGeom>
            <a:avLst/>
            <a:gdLst/>
            <a:ahLst/>
            <a:cxnLst/>
            <a:rect r="r" b="b" t="t" l="l"/>
            <a:pathLst>
              <a:path h="6035110" w="8326598">
                <a:moveTo>
                  <a:pt x="0" y="0"/>
                </a:moveTo>
                <a:lnTo>
                  <a:pt x="8326598" y="0"/>
                </a:lnTo>
                <a:lnTo>
                  <a:pt x="8326598" y="6035110"/>
                </a:lnTo>
                <a:lnTo>
                  <a:pt x="0" y="60351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5" t="0" r="-1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41887" y="-2615269"/>
            <a:ext cx="4450404" cy="4114800"/>
          </a:xfrm>
          <a:custGeom>
            <a:avLst/>
            <a:gdLst/>
            <a:ahLst/>
            <a:cxnLst/>
            <a:rect r="r" b="b" t="t" l="l"/>
            <a:pathLst>
              <a:path h="4114800" w="4450404">
                <a:moveTo>
                  <a:pt x="0" y="0"/>
                </a:moveTo>
                <a:lnTo>
                  <a:pt x="4450404" y="0"/>
                </a:lnTo>
                <a:lnTo>
                  <a:pt x="44504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81" t="0" r="-81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699067" y="-2615269"/>
            <a:ext cx="6461098" cy="5073573"/>
          </a:xfrm>
          <a:custGeom>
            <a:avLst/>
            <a:gdLst/>
            <a:ahLst/>
            <a:cxnLst/>
            <a:rect r="r" b="b" t="t" l="l"/>
            <a:pathLst>
              <a:path h="5073573" w="6461098">
                <a:moveTo>
                  <a:pt x="0" y="0"/>
                </a:moveTo>
                <a:lnTo>
                  <a:pt x="6461098" y="0"/>
                </a:lnTo>
                <a:lnTo>
                  <a:pt x="6461098" y="5073573"/>
                </a:lnTo>
                <a:lnTo>
                  <a:pt x="0" y="50735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7" t="0" r="-17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183411">
            <a:off x="14397759" y="-2070745"/>
            <a:ext cx="6039280" cy="5129798"/>
          </a:xfrm>
          <a:custGeom>
            <a:avLst/>
            <a:gdLst/>
            <a:ahLst/>
            <a:cxnLst/>
            <a:rect r="r" b="b" t="t" l="l"/>
            <a:pathLst>
              <a:path h="5129798" w="6039280">
                <a:moveTo>
                  <a:pt x="0" y="0"/>
                </a:moveTo>
                <a:lnTo>
                  <a:pt x="6039280" y="0"/>
                </a:lnTo>
                <a:lnTo>
                  <a:pt x="6039280" y="5129798"/>
                </a:lnTo>
                <a:lnTo>
                  <a:pt x="0" y="512979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34" t="0" r="-34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459943" y="1028700"/>
            <a:ext cx="11368114" cy="1640748"/>
            <a:chOff x="0" y="0"/>
            <a:chExt cx="15157485" cy="218766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157486" cy="2187664"/>
            </a:xfrm>
            <a:custGeom>
              <a:avLst/>
              <a:gdLst/>
              <a:ahLst/>
              <a:cxnLst/>
              <a:rect r="r" b="b" t="t" l="l"/>
              <a:pathLst>
                <a:path h="2187664" w="15157486">
                  <a:moveTo>
                    <a:pt x="0" y="0"/>
                  </a:moveTo>
                  <a:lnTo>
                    <a:pt x="15157486" y="0"/>
                  </a:lnTo>
                  <a:lnTo>
                    <a:pt x="15157486" y="2187664"/>
                  </a:lnTo>
                  <a:lnTo>
                    <a:pt x="0" y="21876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238125"/>
              <a:ext cx="15157485" cy="194953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9450"/>
                </a:lnSpc>
              </a:pPr>
              <a:r>
                <a:rPr lang="en-US" sz="10053" b="true">
                  <a:solidFill>
                    <a:srgbClr val="764737"/>
                  </a:solidFill>
                  <a:latin typeface="Cormorant Garamond Bold"/>
                  <a:ea typeface="Cormorant Garamond Bold"/>
                  <a:cs typeface="Cormorant Garamond Bold"/>
                  <a:sym typeface="Cormorant Garamond Bold"/>
                </a:rPr>
                <a:t>GOALS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156347" y="3043185"/>
            <a:ext cx="13975307" cy="6034940"/>
            <a:chOff x="0" y="0"/>
            <a:chExt cx="18633742" cy="804658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633742" cy="8046586"/>
            </a:xfrm>
            <a:custGeom>
              <a:avLst/>
              <a:gdLst/>
              <a:ahLst/>
              <a:cxnLst/>
              <a:rect r="r" b="b" t="t" l="l"/>
              <a:pathLst>
                <a:path h="8046586" w="18633742">
                  <a:moveTo>
                    <a:pt x="0" y="0"/>
                  </a:moveTo>
                  <a:lnTo>
                    <a:pt x="18633742" y="0"/>
                  </a:lnTo>
                  <a:lnTo>
                    <a:pt x="18633742" y="8046586"/>
                  </a:lnTo>
                  <a:lnTo>
                    <a:pt x="0" y="804658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18633742" cy="812278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798614" indent="-399307" lvl="1">
                <a:lnSpc>
                  <a:spcPts val="5178"/>
                </a:lnSpc>
                <a:buFont typeface="Arial"/>
                <a:buChar char="•"/>
              </a:pP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D</a:t>
              </a: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evelop a </a:t>
              </a:r>
              <a:r>
                <a:rPr lang="en-US" b="true" sz="3699">
                  <a:solidFill>
                    <a:srgbClr val="76473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robust </a:t>
              </a: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and </a:t>
              </a:r>
              <a:r>
                <a:rPr lang="en-US" b="true" sz="3699">
                  <a:solidFill>
                    <a:srgbClr val="76473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accurate CNN</a:t>
              </a: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 model for brain tumor classification.</a:t>
              </a:r>
            </a:p>
            <a:p>
              <a:pPr algn="l" marL="798614" indent="-399307" lvl="1">
                <a:lnSpc>
                  <a:spcPts val="5179"/>
                </a:lnSpc>
                <a:buFont typeface="Arial"/>
                <a:buChar char="•"/>
              </a:pPr>
              <a:r>
                <a:rPr lang="en-US" b="true" sz="3699">
                  <a:solidFill>
                    <a:srgbClr val="76473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Classify different types of brain tumors</a:t>
              </a: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 from MRI scans.</a:t>
              </a:r>
            </a:p>
            <a:p>
              <a:pPr algn="l" marL="798614" indent="-399307" lvl="1">
                <a:lnSpc>
                  <a:spcPts val="5178"/>
                </a:lnSpc>
                <a:buFont typeface="Arial"/>
                <a:buChar char="•"/>
              </a:pP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Apply </a:t>
              </a:r>
              <a:r>
                <a:rPr lang="en-US" b="true" sz="3699">
                  <a:solidFill>
                    <a:srgbClr val="76473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K-Means clustering</a:t>
              </a: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 for effective tumor </a:t>
              </a:r>
              <a:r>
                <a:rPr lang="en-US" b="true" sz="3699">
                  <a:solidFill>
                    <a:srgbClr val="76473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segmentation</a:t>
              </a: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.</a:t>
              </a:r>
            </a:p>
            <a:p>
              <a:pPr algn="l" marL="798614" indent="-399307" lvl="1">
                <a:lnSpc>
                  <a:spcPts val="5178"/>
                </a:lnSpc>
                <a:buFont typeface="Arial"/>
                <a:buChar char="•"/>
              </a:pP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Enhance MRI image analysis to improve </a:t>
              </a:r>
              <a:r>
                <a:rPr lang="en-US" b="true" sz="3699">
                  <a:solidFill>
                    <a:srgbClr val="76473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diagnostic insights</a:t>
              </a: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.</a:t>
              </a:r>
            </a:p>
            <a:p>
              <a:pPr algn="l" marL="798614" indent="-399307" lvl="1">
                <a:lnSpc>
                  <a:spcPts val="5179"/>
                </a:lnSpc>
                <a:buFont typeface="Arial"/>
                <a:buChar char="•"/>
              </a:pP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Support </a:t>
              </a:r>
              <a:r>
                <a:rPr lang="en-US" b="true" sz="3699">
                  <a:solidFill>
                    <a:srgbClr val="76473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early detection</a:t>
              </a: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 and </a:t>
              </a:r>
              <a:r>
                <a:rPr lang="en-US" b="true" sz="3699">
                  <a:solidFill>
                    <a:srgbClr val="76473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aid </a:t>
              </a: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in medical diagnosis through AI.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36145">
            <a:off x="10257419" y="7741760"/>
            <a:ext cx="9301406" cy="4293331"/>
          </a:xfrm>
          <a:custGeom>
            <a:avLst/>
            <a:gdLst/>
            <a:ahLst/>
            <a:cxnLst/>
            <a:rect r="r" b="b" t="t" l="l"/>
            <a:pathLst>
              <a:path h="4293331" w="9301406">
                <a:moveTo>
                  <a:pt x="0" y="0"/>
                </a:moveTo>
                <a:lnTo>
                  <a:pt x="9301406" y="0"/>
                </a:lnTo>
                <a:lnTo>
                  <a:pt x="9301406" y="4293331"/>
                </a:lnTo>
                <a:lnTo>
                  <a:pt x="0" y="4293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15" r="0" b="-11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28592" y="5143500"/>
            <a:ext cx="8326598" cy="6035110"/>
          </a:xfrm>
          <a:custGeom>
            <a:avLst/>
            <a:gdLst/>
            <a:ahLst/>
            <a:cxnLst/>
            <a:rect r="r" b="b" t="t" l="l"/>
            <a:pathLst>
              <a:path h="6035110" w="8326598">
                <a:moveTo>
                  <a:pt x="0" y="0"/>
                </a:moveTo>
                <a:lnTo>
                  <a:pt x="8326598" y="0"/>
                </a:lnTo>
                <a:lnTo>
                  <a:pt x="8326598" y="6035110"/>
                </a:lnTo>
                <a:lnTo>
                  <a:pt x="0" y="60351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5" t="0" r="-1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41887" y="-2615269"/>
            <a:ext cx="4450404" cy="4114800"/>
          </a:xfrm>
          <a:custGeom>
            <a:avLst/>
            <a:gdLst/>
            <a:ahLst/>
            <a:cxnLst/>
            <a:rect r="r" b="b" t="t" l="l"/>
            <a:pathLst>
              <a:path h="4114800" w="4450404">
                <a:moveTo>
                  <a:pt x="0" y="0"/>
                </a:moveTo>
                <a:lnTo>
                  <a:pt x="4450404" y="0"/>
                </a:lnTo>
                <a:lnTo>
                  <a:pt x="44504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81" t="0" r="-81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699067" y="-2615269"/>
            <a:ext cx="6461098" cy="5073573"/>
          </a:xfrm>
          <a:custGeom>
            <a:avLst/>
            <a:gdLst/>
            <a:ahLst/>
            <a:cxnLst/>
            <a:rect r="r" b="b" t="t" l="l"/>
            <a:pathLst>
              <a:path h="5073573" w="6461098">
                <a:moveTo>
                  <a:pt x="0" y="0"/>
                </a:moveTo>
                <a:lnTo>
                  <a:pt x="6461098" y="0"/>
                </a:lnTo>
                <a:lnTo>
                  <a:pt x="6461098" y="5073573"/>
                </a:lnTo>
                <a:lnTo>
                  <a:pt x="0" y="50735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7" t="0" r="-17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183411">
            <a:off x="14397759" y="-2070745"/>
            <a:ext cx="6039280" cy="5129798"/>
          </a:xfrm>
          <a:custGeom>
            <a:avLst/>
            <a:gdLst/>
            <a:ahLst/>
            <a:cxnLst/>
            <a:rect r="r" b="b" t="t" l="l"/>
            <a:pathLst>
              <a:path h="5129798" w="6039280">
                <a:moveTo>
                  <a:pt x="0" y="0"/>
                </a:moveTo>
                <a:lnTo>
                  <a:pt x="6039280" y="0"/>
                </a:lnTo>
                <a:lnTo>
                  <a:pt x="6039280" y="5129798"/>
                </a:lnTo>
                <a:lnTo>
                  <a:pt x="0" y="512979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34" t="0" r="-34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459943" y="1028700"/>
            <a:ext cx="11368114" cy="1640748"/>
            <a:chOff x="0" y="0"/>
            <a:chExt cx="15157485" cy="218766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157486" cy="2187664"/>
            </a:xfrm>
            <a:custGeom>
              <a:avLst/>
              <a:gdLst/>
              <a:ahLst/>
              <a:cxnLst/>
              <a:rect r="r" b="b" t="t" l="l"/>
              <a:pathLst>
                <a:path h="2187664" w="15157486">
                  <a:moveTo>
                    <a:pt x="0" y="0"/>
                  </a:moveTo>
                  <a:lnTo>
                    <a:pt x="15157486" y="0"/>
                  </a:lnTo>
                  <a:lnTo>
                    <a:pt x="15157486" y="2187664"/>
                  </a:lnTo>
                  <a:lnTo>
                    <a:pt x="0" y="21876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238125"/>
              <a:ext cx="15157485" cy="194953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9450"/>
                </a:lnSpc>
              </a:pPr>
              <a:r>
                <a:rPr lang="en-US" sz="10053" b="true">
                  <a:solidFill>
                    <a:srgbClr val="764737"/>
                  </a:solidFill>
                  <a:latin typeface="Cormorant Garamond Bold"/>
                  <a:ea typeface="Cormorant Garamond Bold"/>
                  <a:cs typeface="Cormorant Garamond Bold"/>
                  <a:sym typeface="Cormorant Garamond Bold"/>
                </a:rPr>
                <a:t>DATASET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647725" y="2921035"/>
            <a:ext cx="14992550" cy="5297170"/>
            <a:chOff x="0" y="0"/>
            <a:chExt cx="19990067" cy="70628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990067" cy="7062894"/>
            </a:xfrm>
            <a:custGeom>
              <a:avLst/>
              <a:gdLst/>
              <a:ahLst/>
              <a:cxnLst/>
              <a:rect r="r" b="b" t="t" l="l"/>
              <a:pathLst>
                <a:path h="7062894" w="19990067">
                  <a:moveTo>
                    <a:pt x="0" y="0"/>
                  </a:moveTo>
                  <a:lnTo>
                    <a:pt x="19990067" y="0"/>
                  </a:lnTo>
                  <a:lnTo>
                    <a:pt x="19990067" y="7062894"/>
                  </a:lnTo>
                  <a:lnTo>
                    <a:pt x="0" y="706289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19990067" cy="713909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798614" indent="-399307" lvl="1">
                <a:lnSpc>
                  <a:spcPts val="5179"/>
                </a:lnSpc>
                <a:buFont typeface="Arial"/>
                <a:buChar char="•"/>
              </a:pPr>
              <a:r>
                <a:rPr lang="en-US" b="true" sz="3699" i="true" u="sng">
                  <a:solidFill>
                    <a:srgbClr val="764737"/>
                  </a:solidFill>
                  <a:latin typeface="Crimson Pro Bold Italics"/>
                  <a:ea typeface="Crimson Pro Bold Italics"/>
                  <a:cs typeface="Crimson Pro Bold Italics"/>
                  <a:sym typeface="Crimson Pro Bold Italics"/>
                </a:rPr>
                <a:t>Dataset is downloaded from : </a:t>
              </a: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https://www.kaggle.com/datasets/masoudnickparvar/brain-tumor-mri-dataset</a:t>
              </a:r>
            </a:p>
            <a:p>
              <a:pPr algn="l" marL="798614" indent="-399307" lvl="1">
                <a:lnSpc>
                  <a:spcPts val="5179"/>
                </a:lnSpc>
                <a:buFont typeface="Arial"/>
                <a:buChar char="•"/>
              </a:pP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The Brain Tumor MRI Dataset, comprises 7,023 MRI images categorized into four classes: glioma, meningioma, no tumor, and pituitary. </a:t>
              </a:r>
            </a:p>
            <a:p>
              <a:pPr algn="l" marL="798614" indent="-399307" lvl="1">
                <a:lnSpc>
                  <a:spcPts val="5179"/>
                </a:lnSpc>
                <a:buFont typeface="Arial"/>
                <a:buChar char="•"/>
              </a:pP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Need to do Augmentation , and to resize images to a single size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36145">
            <a:off x="10257419" y="7741760"/>
            <a:ext cx="9301406" cy="4293331"/>
          </a:xfrm>
          <a:custGeom>
            <a:avLst/>
            <a:gdLst/>
            <a:ahLst/>
            <a:cxnLst/>
            <a:rect r="r" b="b" t="t" l="l"/>
            <a:pathLst>
              <a:path h="4293331" w="9301406">
                <a:moveTo>
                  <a:pt x="0" y="0"/>
                </a:moveTo>
                <a:lnTo>
                  <a:pt x="9301406" y="0"/>
                </a:lnTo>
                <a:lnTo>
                  <a:pt x="9301406" y="4293331"/>
                </a:lnTo>
                <a:lnTo>
                  <a:pt x="0" y="4293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15" r="0" b="-11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28592" y="5143500"/>
            <a:ext cx="8326598" cy="6035110"/>
          </a:xfrm>
          <a:custGeom>
            <a:avLst/>
            <a:gdLst/>
            <a:ahLst/>
            <a:cxnLst/>
            <a:rect r="r" b="b" t="t" l="l"/>
            <a:pathLst>
              <a:path h="6035110" w="8326598">
                <a:moveTo>
                  <a:pt x="0" y="0"/>
                </a:moveTo>
                <a:lnTo>
                  <a:pt x="8326598" y="0"/>
                </a:lnTo>
                <a:lnTo>
                  <a:pt x="8326598" y="6035110"/>
                </a:lnTo>
                <a:lnTo>
                  <a:pt x="0" y="60351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5" t="0" r="-1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41887" y="-2615269"/>
            <a:ext cx="4450404" cy="4114800"/>
          </a:xfrm>
          <a:custGeom>
            <a:avLst/>
            <a:gdLst/>
            <a:ahLst/>
            <a:cxnLst/>
            <a:rect r="r" b="b" t="t" l="l"/>
            <a:pathLst>
              <a:path h="4114800" w="4450404">
                <a:moveTo>
                  <a:pt x="0" y="0"/>
                </a:moveTo>
                <a:lnTo>
                  <a:pt x="4450404" y="0"/>
                </a:lnTo>
                <a:lnTo>
                  <a:pt x="44504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81" t="0" r="-81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699067" y="-2615269"/>
            <a:ext cx="6461098" cy="5073573"/>
          </a:xfrm>
          <a:custGeom>
            <a:avLst/>
            <a:gdLst/>
            <a:ahLst/>
            <a:cxnLst/>
            <a:rect r="r" b="b" t="t" l="l"/>
            <a:pathLst>
              <a:path h="5073573" w="6461098">
                <a:moveTo>
                  <a:pt x="0" y="0"/>
                </a:moveTo>
                <a:lnTo>
                  <a:pt x="6461098" y="0"/>
                </a:lnTo>
                <a:lnTo>
                  <a:pt x="6461098" y="5073573"/>
                </a:lnTo>
                <a:lnTo>
                  <a:pt x="0" y="50735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7" t="0" r="-17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183411">
            <a:off x="14397759" y="-2070745"/>
            <a:ext cx="6039280" cy="5129798"/>
          </a:xfrm>
          <a:custGeom>
            <a:avLst/>
            <a:gdLst/>
            <a:ahLst/>
            <a:cxnLst/>
            <a:rect r="r" b="b" t="t" l="l"/>
            <a:pathLst>
              <a:path h="5129798" w="6039280">
                <a:moveTo>
                  <a:pt x="0" y="0"/>
                </a:moveTo>
                <a:lnTo>
                  <a:pt x="6039280" y="0"/>
                </a:lnTo>
                <a:lnTo>
                  <a:pt x="6039280" y="5129798"/>
                </a:lnTo>
                <a:lnTo>
                  <a:pt x="0" y="512979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34" t="0" r="-34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-1275638">
            <a:off x="2284017" y="3164103"/>
            <a:ext cx="2835497" cy="3358801"/>
            <a:chOff x="0" y="0"/>
            <a:chExt cx="3780663" cy="447840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780663" cy="4478401"/>
            </a:xfrm>
            <a:custGeom>
              <a:avLst/>
              <a:gdLst/>
              <a:ahLst/>
              <a:cxnLst/>
              <a:rect r="r" b="b" t="t" l="l"/>
              <a:pathLst>
                <a:path h="4478401" w="3780663">
                  <a:moveTo>
                    <a:pt x="0" y="0"/>
                  </a:moveTo>
                  <a:lnTo>
                    <a:pt x="3780663" y="0"/>
                  </a:lnTo>
                  <a:lnTo>
                    <a:pt x="3780663" y="4478401"/>
                  </a:lnTo>
                  <a:lnTo>
                    <a:pt x="0" y="44784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1073612">
            <a:off x="4848440" y="3764700"/>
            <a:ext cx="3415570" cy="4344543"/>
            <a:chOff x="0" y="0"/>
            <a:chExt cx="4554093" cy="579272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554093" cy="5792724"/>
            </a:xfrm>
            <a:custGeom>
              <a:avLst/>
              <a:gdLst/>
              <a:ahLst/>
              <a:cxnLst/>
              <a:rect r="r" b="b" t="t" l="l"/>
              <a:pathLst>
                <a:path h="5792724" w="4554093">
                  <a:moveTo>
                    <a:pt x="0" y="0"/>
                  </a:moveTo>
                  <a:lnTo>
                    <a:pt x="4554093" y="0"/>
                  </a:lnTo>
                  <a:lnTo>
                    <a:pt x="4554093" y="5792724"/>
                  </a:lnTo>
                  <a:lnTo>
                    <a:pt x="0" y="57927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-20" t="0" r="-2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1681242">
            <a:off x="10740738" y="6386722"/>
            <a:ext cx="3206210" cy="2919698"/>
            <a:chOff x="0" y="0"/>
            <a:chExt cx="4274947" cy="389293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274947" cy="3892931"/>
            </a:xfrm>
            <a:custGeom>
              <a:avLst/>
              <a:gdLst/>
              <a:ahLst/>
              <a:cxnLst/>
              <a:rect r="r" b="b" t="t" l="l"/>
              <a:pathLst>
                <a:path h="3892931" w="4274947">
                  <a:moveTo>
                    <a:pt x="0" y="0"/>
                  </a:moveTo>
                  <a:lnTo>
                    <a:pt x="4274947" y="0"/>
                  </a:lnTo>
                  <a:lnTo>
                    <a:pt x="4274947" y="3892931"/>
                  </a:lnTo>
                  <a:lnTo>
                    <a:pt x="0" y="38929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8074654" y="4247206"/>
            <a:ext cx="3379565" cy="3379565"/>
            <a:chOff x="0" y="0"/>
            <a:chExt cx="4506087" cy="450608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506087" cy="4506087"/>
            </a:xfrm>
            <a:custGeom>
              <a:avLst/>
              <a:gdLst/>
              <a:ahLst/>
              <a:cxnLst/>
              <a:rect r="r" b="b" t="t" l="l"/>
              <a:pathLst>
                <a:path h="4506087" w="4506087">
                  <a:moveTo>
                    <a:pt x="0" y="0"/>
                  </a:moveTo>
                  <a:lnTo>
                    <a:pt x="4506087" y="0"/>
                  </a:lnTo>
                  <a:lnTo>
                    <a:pt x="4506087" y="4506087"/>
                  </a:lnTo>
                  <a:lnTo>
                    <a:pt x="0" y="45060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-1635416">
            <a:off x="11425836" y="2672982"/>
            <a:ext cx="3621500" cy="3621500"/>
            <a:chOff x="0" y="0"/>
            <a:chExt cx="4828667" cy="482866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828667" cy="4828667"/>
            </a:xfrm>
            <a:custGeom>
              <a:avLst/>
              <a:gdLst/>
              <a:ahLst/>
              <a:cxnLst/>
              <a:rect r="r" b="b" t="t" l="l"/>
              <a:pathLst>
                <a:path h="4828667" w="4828667">
                  <a:moveTo>
                    <a:pt x="0" y="0"/>
                  </a:moveTo>
                  <a:lnTo>
                    <a:pt x="4828667" y="0"/>
                  </a:lnTo>
                  <a:lnTo>
                    <a:pt x="4828667" y="4828667"/>
                  </a:lnTo>
                  <a:lnTo>
                    <a:pt x="0" y="48286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/>
              <a:stretch>
                <a:fillRect l="0" t="0" r="0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3459943" y="1028700"/>
            <a:ext cx="11368114" cy="1899640"/>
            <a:chOff x="0" y="0"/>
            <a:chExt cx="15157485" cy="253285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5157486" cy="2532853"/>
            </a:xfrm>
            <a:custGeom>
              <a:avLst/>
              <a:gdLst/>
              <a:ahLst/>
              <a:cxnLst/>
              <a:rect r="r" b="b" t="t" l="l"/>
              <a:pathLst>
                <a:path h="2532853" w="15157486">
                  <a:moveTo>
                    <a:pt x="0" y="0"/>
                  </a:moveTo>
                  <a:lnTo>
                    <a:pt x="15157486" y="0"/>
                  </a:lnTo>
                  <a:lnTo>
                    <a:pt x="15157486" y="2532853"/>
                  </a:lnTo>
                  <a:lnTo>
                    <a:pt x="0" y="25328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238125"/>
              <a:ext cx="15157485" cy="229472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9450"/>
                </a:lnSpc>
              </a:pPr>
              <a:r>
                <a:rPr lang="en-US" sz="10053" b="true">
                  <a:solidFill>
                    <a:srgbClr val="764737"/>
                  </a:solidFill>
                  <a:latin typeface="Cormorant Garamond Bold"/>
                  <a:ea typeface="Cormorant Garamond Bold"/>
                  <a:cs typeface="Cormorant Garamond Bold"/>
                  <a:sym typeface="Cormorant Garamond Bold"/>
                </a:rPr>
                <a:t>DATASET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36145">
            <a:off x="10257419" y="7741760"/>
            <a:ext cx="9301406" cy="4293331"/>
          </a:xfrm>
          <a:custGeom>
            <a:avLst/>
            <a:gdLst/>
            <a:ahLst/>
            <a:cxnLst/>
            <a:rect r="r" b="b" t="t" l="l"/>
            <a:pathLst>
              <a:path h="4293331" w="9301406">
                <a:moveTo>
                  <a:pt x="0" y="0"/>
                </a:moveTo>
                <a:lnTo>
                  <a:pt x="9301406" y="0"/>
                </a:lnTo>
                <a:lnTo>
                  <a:pt x="9301406" y="4293331"/>
                </a:lnTo>
                <a:lnTo>
                  <a:pt x="0" y="4293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15" r="0" b="-11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28592" y="5143500"/>
            <a:ext cx="8326598" cy="6035110"/>
          </a:xfrm>
          <a:custGeom>
            <a:avLst/>
            <a:gdLst/>
            <a:ahLst/>
            <a:cxnLst/>
            <a:rect r="r" b="b" t="t" l="l"/>
            <a:pathLst>
              <a:path h="6035110" w="8326598">
                <a:moveTo>
                  <a:pt x="0" y="0"/>
                </a:moveTo>
                <a:lnTo>
                  <a:pt x="8326598" y="0"/>
                </a:lnTo>
                <a:lnTo>
                  <a:pt x="8326598" y="6035110"/>
                </a:lnTo>
                <a:lnTo>
                  <a:pt x="0" y="60351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5" t="0" r="-1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41887" y="-2615269"/>
            <a:ext cx="4450404" cy="4114800"/>
          </a:xfrm>
          <a:custGeom>
            <a:avLst/>
            <a:gdLst/>
            <a:ahLst/>
            <a:cxnLst/>
            <a:rect r="r" b="b" t="t" l="l"/>
            <a:pathLst>
              <a:path h="4114800" w="4450404">
                <a:moveTo>
                  <a:pt x="0" y="0"/>
                </a:moveTo>
                <a:lnTo>
                  <a:pt x="4450404" y="0"/>
                </a:lnTo>
                <a:lnTo>
                  <a:pt x="44504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81" t="0" r="-81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699067" y="-2615269"/>
            <a:ext cx="6461098" cy="5073573"/>
          </a:xfrm>
          <a:custGeom>
            <a:avLst/>
            <a:gdLst/>
            <a:ahLst/>
            <a:cxnLst/>
            <a:rect r="r" b="b" t="t" l="l"/>
            <a:pathLst>
              <a:path h="5073573" w="6461098">
                <a:moveTo>
                  <a:pt x="0" y="0"/>
                </a:moveTo>
                <a:lnTo>
                  <a:pt x="6461098" y="0"/>
                </a:lnTo>
                <a:lnTo>
                  <a:pt x="6461098" y="5073573"/>
                </a:lnTo>
                <a:lnTo>
                  <a:pt x="0" y="50735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7" t="0" r="-17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183411">
            <a:off x="14397759" y="-2070745"/>
            <a:ext cx="6039280" cy="5129798"/>
          </a:xfrm>
          <a:custGeom>
            <a:avLst/>
            <a:gdLst/>
            <a:ahLst/>
            <a:cxnLst/>
            <a:rect r="r" b="b" t="t" l="l"/>
            <a:pathLst>
              <a:path h="5129798" w="6039280">
                <a:moveTo>
                  <a:pt x="0" y="0"/>
                </a:moveTo>
                <a:lnTo>
                  <a:pt x="6039280" y="0"/>
                </a:lnTo>
                <a:lnTo>
                  <a:pt x="6039280" y="5129798"/>
                </a:lnTo>
                <a:lnTo>
                  <a:pt x="0" y="512979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34" t="0" r="-34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459943" y="1028700"/>
            <a:ext cx="11368114" cy="1640748"/>
            <a:chOff x="0" y="0"/>
            <a:chExt cx="15157485" cy="218766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157486" cy="2187664"/>
            </a:xfrm>
            <a:custGeom>
              <a:avLst/>
              <a:gdLst/>
              <a:ahLst/>
              <a:cxnLst/>
              <a:rect r="r" b="b" t="t" l="l"/>
              <a:pathLst>
                <a:path h="2187664" w="15157486">
                  <a:moveTo>
                    <a:pt x="0" y="0"/>
                  </a:moveTo>
                  <a:lnTo>
                    <a:pt x="15157486" y="0"/>
                  </a:lnTo>
                  <a:lnTo>
                    <a:pt x="15157486" y="2187664"/>
                  </a:lnTo>
                  <a:lnTo>
                    <a:pt x="0" y="21876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238125"/>
              <a:ext cx="15157485" cy="194953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9450"/>
                </a:lnSpc>
              </a:pPr>
              <a:r>
                <a:rPr lang="en-US" sz="10053" b="true">
                  <a:solidFill>
                    <a:srgbClr val="764737"/>
                  </a:solidFill>
                  <a:latin typeface="Cormorant Garamond Bold"/>
                  <a:ea typeface="Cormorant Garamond Bold"/>
                  <a:cs typeface="Cormorant Garamond Bold"/>
                  <a:sym typeface="Cormorant Garamond Bold"/>
                </a:rPr>
                <a:t>METHODOLOGY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80091" y="2759470"/>
            <a:ext cx="15727818" cy="7128955"/>
            <a:chOff x="0" y="0"/>
            <a:chExt cx="20970424" cy="950527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970424" cy="9505274"/>
            </a:xfrm>
            <a:custGeom>
              <a:avLst/>
              <a:gdLst/>
              <a:ahLst/>
              <a:cxnLst/>
              <a:rect r="r" b="b" t="t" l="l"/>
              <a:pathLst>
                <a:path h="9505274" w="20970424">
                  <a:moveTo>
                    <a:pt x="0" y="0"/>
                  </a:moveTo>
                  <a:lnTo>
                    <a:pt x="20970424" y="0"/>
                  </a:lnTo>
                  <a:lnTo>
                    <a:pt x="20970424" y="9505274"/>
                  </a:lnTo>
                  <a:lnTo>
                    <a:pt x="0" y="95052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47650"/>
              <a:ext cx="20970424" cy="975292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 marL="798614" indent="-399307" lvl="1">
                <a:lnSpc>
                  <a:spcPts val="6918"/>
                </a:lnSpc>
                <a:buFont typeface="Arial"/>
                <a:buChar char="•"/>
              </a:pPr>
              <a:r>
                <a:rPr lang="en-US" b="true" sz="3699">
                  <a:solidFill>
                    <a:srgbClr val="76473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Step 1</a:t>
              </a: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: </a:t>
              </a:r>
              <a:r>
                <a:rPr lang="en-US" b="true" sz="3699">
                  <a:solidFill>
                    <a:srgbClr val="76473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Data Collection</a:t>
              </a: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 - Gather MRI scan images from publicly available datasets.</a:t>
              </a:r>
            </a:p>
            <a:p>
              <a:pPr algn="just" marL="798614" indent="-399307" lvl="1">
                <a:lnSpc>
                  <a:spcPts val="6918"/>
                </a:lnSpc>
                <a:buFont typeface="Arial"/>
                <a:buChar char="•"/>
              </a:pPr>
              <a:r>
                <a:rPr lang="en-US" b="true" sz="3699">
                  <a:solidFill>
                    <a:srgbClr val="76473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Step 2:</a:t>
              </a: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 </a:t>
              </a:r>
              <a:r>
                <a:rPr lang="en-US" b="true" sz="3699">
                  <a:solidFill>
                    <a:srgbClr val="76473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Data Preprocessing</a:t>
              </a: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 - Perform image </a:t>
              </a:r>
              <a:r>
                <a:rPr lang="en-US" b="true" sz="3699">
                  <a:solidFill>
                    <a:srgbClr val="76473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normalization, augmentation, </a:t>
              </a: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and </a:t>
              </a:r>
              <a:r>
                <a:rPr lang="en-US" b="true" sz="3699">
                  <a:solidFill>
                    <a:srgbClr val="76473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resizing</a:t>
              </a: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 to ensure uniform input data.</a:t>
              </a:r>
            </a:p>
            <a:p>
              <a:pPr algn="just" marL="798614" indent="-399307" lvl="1">
                <a:lnSpc>
                  <a:spcPts val="6918"/>
                </a:lnSpc>
                <a:buFont typeface="Arial"/>
                <a:buChar char="•"/>
              </a:pPr>
              <a:r>
                <a:rPr lang="en-US" b="true" sz="3699">
                  <a:solidFill>
                    <a:srgbClr val="76473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Step 3: Model Development</a:t>
              </a: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 - Implement a </a:t>
              </a:r>
              <a:r>
                <a:rPr lang="en-US" b="true" sz="3699">
                  <a:solidFill>
                    <a:srgbClr val="76473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CNN </a:t>
              </a: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for tumor classification.</a:t>
              </a:r>
            </a:p>
            <a:p>
              <a:pPr algn="just" marL="798614" indent="-399307" lvl="1">
                <a:lnSpc>
                  <a:spcPts val="6918"/>
                </a:lnSpc>
                <a:buFont typeface="Arial"/>
                <a:buChar char="•"/>
              </a:pPr>
              <a:r>
                <a:rPr lang="en-US" b="true" sz="3699">
                  <a:solidFill>
                    <a:srgbClr val="76473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Step 4: Segmentation</a:t>
              </a: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 - Apply </a:t>
              </a:r>
              <a:r>
                <a:rPr lang="en-US" b="true" sz="3699">
                  <a:solidFill>
                    <a:srgbClr val="76473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K-Means clustering</a:t>
              </a: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 to highlight tumor regions within the MRI images.</a:t>
              </a:r>
            </a:p>
            <a:p>
              <a:pPr algn="just" marL="1010083" indent="-252521" lvl="3">
                <a:lnSpc>
                  <a:spcPts val="6918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36145">
            <a:off x="10257419" y="7741760"/>
            <a:ext cx="9301406" cy="4293331"/>
          </a:xfrm>
          <a:custGeom>
            <a:avLst/>
            <a:gdLst/>
            <a:ahLst/>
            <a:cxnLst/>
            <a:rect r="r" b="b" t="t" l="l"/>
            <a:pathLst>
              <a:path h="4293331" w="9301406">
                <a:moveTo>
                  <a:pt x="0" y="0"/>
                </a:moveTo>
                <a:lnTo>
                  <a:pt x="9301406" y="0"/>
                </a:lnTo>
                <a:lnTo>
                  <a:pt x="9301406" y="4293331"/>
                </a:lnTo>
                <a:lnTo>
                  <a:pt x="0" y="4293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15" r="0" b="-11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28592" y="5143500"/>
            <a:ext cx="8326598" cy="6035110"/>
          </a:xfrm>
          <a:custGeom>
            <a:avLst/>
            <a:gdLst/>
            <a:ahLst/>
            <a:cxnLst/>
            <a:rect r="r" b="b" t="t" l="l"/>
            <a:pathLst>
              <a:path h="6035110" w="8326598">
                <a:moveTo>
                  <a:pt x="0" y="0"/>
                </a:moveTo>
                <a:lnTo>
                  <a:pt x="8326598" y="0"/>
                </a:lnTo>
                <a:lnTo>
                  <a:pt x="8326598" y="6035110"/>
                </a:lnTo>
                <a:lnTo>
                  <a:pt x="0" y="60351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5" t="0" r="-1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41887" y="-2615269"/>
            <a:ext cx="4450404" cy="4114800"/>
          </a:xfrm>
          <a:custGeom>
            <a:avLst/>
            <a:gdLst/>
            <a:ahLst/>
            <a:cxnLst/>
            <a:rect r="r" b="b" t="t" l="l"/>
            <a:pathLst>
              <a:path h="4114800" w="4450404">
                <a:moveTo>
                  <a:pt x="0" y="0"/>
                </a:moveTo>
                <a:lnTo>
                  <a:pt x="4450404" y="0"/>
                </a:lnTo>
                <a:lnTo>
                  <a:pt x="44504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81" t="0" r="-81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699067" y="-2615269"/>
            <a:ext cx="6461098" cy="5073573"/>
          </a:xfrm>
          <a:custGeom>
            <a:avLst/>
            <a:gdLst/>
            <a:ahLst/>
            <a:cxnLst/>
            <a:rect r="r" b="b" t="t" l="l"/>
            <a:pathLst>
              <a:path h="5073573" w="6461098">
                <a:moveTo>
                  <a:pt x="0" y="0"/>
                </a:moveTo>
                <a:lnTo>
                  <a:pt x="6461098" y="0"/>
                </a:lnTo>
                <a:lnTo>
                  <a:pt x="6461098" y="5073573"/>
                </a:lnTo>
                <a:lnTo>
                  <a:pt x="0" y="50735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7" t="0" r="-17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183411">
            <a:off x="14397759" y="-2070745"/>
            <a:ext cx="6039280" cy="5129798"/>
          </a:xfrm>
          <a:custGeom>
            <a:avLst/>
            <a:gdLst/>
            <a:ahLst/>
            <a:cxnLst/>
            <a:rect r="r" b="b" t="t" l="l"/>
            <a:pathLst>
              <a:path h="5129798" w="6039280">
                <a:moveTo>
                  <a:pt x="0" y="0"/>
                </a:moveTo>
                <a:lnTo>
                  <a:pt x="6039280" y="0"/>
                </a:lnTo>
                <a:lnTo>
                  <a:pt x="6039280" y="5129798"/>
                </a:lnTo>
                <a:lnTo>
                  <a:pt x="0" y="512979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34" t="0" r="-34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459943" y="1028700"/>
            <a:ext cx="11368114" cy="1640748"/>
            <a:chOff x="0" y="0"/>
            <a:chExt cx="15157485" cy="218766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157486" cy="2187664"/>
            </a:xfrm>
            <a:custGeom>
              <a:avLst/>
              <a:gdLst/>
              <a:ahLst/>
              <a:cxnLst/>
              <a:rect r="r" b="b" t="t" l="l"/>
              <a:pathLst>
                <a:path h="2187664" w="15157486">
                  <a:moveTo>
                    <a:pt x="0" y="0"/>
                  </a:moveTo>
                  <a:lnTo>
                    <a:pt x="15157486" y="0"/>
                  </a:lnTo>
                  <a:lnTo>
                    <a:pt x="15157486" y="2187664"/>
                  </a:lnTo>
                  <a:lnTo>
                    <a:pt x="0" y="21876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238125"/>
              <a:ext cx="15157485" cy="194953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9450"/>
                </a:lnSpc>
              </a:pPr>
              <a:r>
                <a:rPr lang="en-US" sz="10053" b="true">
                  <a:solidFill>
                    <a:srgbClr val="764737"/>
                  </a:solidFill>
                  <a:latin typeface="Cormorant Garamond Bold"/>
                  <a:ea typeface="Cormorant Garamond Bold"/>
                  <a:cs typeface="Cormorant Garamond Bold"/>
                  <a:sym typeface="Cormorant Garamond Bold"/>
                </a:rPr>
                <a:t>METHODOLOGY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80091" y="2664550"/>
            <a:ext cx="15727818" cy="5954395"/>
            <a:chOff x="0" y="0"/>
            <a:chExt cx="20970424" cy="79391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970424" cy="7939194"/>
            </a:xfrm>
            <a:custGeom>
              <a:avLst/>
              <a:gdLst/>
              <a:ahLst/>
              <a:cxnLst/>
              <a:rect r="r" b="b" t="t" l="l"/>
              <a:pathLst>
                <a:path h="7939194" w="20970424">
                  <a:moveTo>
                    <a:pt x="0" y="0"/>
                  </a:moveTo>
                  <a:lnTo>
                    <a:pt x="20970424" y="0"/>
                  </a:lnTo>
                  <a:lnTo>
                    <a:pt x="20970424" y="7939194"/>
                  </a:lnTo>
                  <a:lnTo>
                    <a:pt x="0" y="793919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20970424" cy="801539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 marL="798614" indent="-399307" lvl="1">
                <a:lnSpc>
                  <a:spcPts val="5179"/>
                </a:lnSpc>
                <a:buFont typeface="Arial"/>
                <a:buChar char="•"/>
              </a:pPr>
              <a:r>
                <a:rPr lang="en-US" b="true" sz="3699">
                  <a:solidFill>
                    <a:srgbClr val="76473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Step 5: Training &amp; Validation</a:t>
              </a: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 - Split data into </a:t>
              </a:r>
              <a:r>
                <a:rPr lang="en-US" b="true" sz="3699">
                  <a:solidFill>
                    <a:srgbClr val="76473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training </a:t>
              </a: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and</a:t>
              </a:r>
              <a:r>
                <a:rPr lang="en-US" b="true" sz="3699">
                  <a:solidFill>
                    <a:srgbClr val="76473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 validation</a:t>
              </a: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 sets, tune </a:t>
              </a:r>
              <a:r>
                <a:rPr lang="en-US" b="true" sz="3699">
                  <a:solidFill>
                    <a:srgbClr val="76473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hyperparameters</a:t>
              </a: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, and optimize the model.</a:t>
              </a:r>
            </a:p>
            <a:p>
              <a:pPr algn="just" marL="1010083" indent="-252521" lvl="3">
                <a:lnSpc>
                  <a:spcPts val="5179"/>
                </a:lnSpc>
              </a:pPr>
            </a:p>
            <a:p>
              <a:pPr algn="just" marL="798614" indent="-399307" lvl="1">
                <a:lnSpc>
                  <a:spcPts val="5179"/>
                </a:lnSpc>
                <a:buFont typeface="Arial"/>
                <a:buChar char="•"/>
              </a:pPr>
              <a:r>
                <a:rPr lang="en-US" b="true" sz="3699">
                  <a:solidFill>
                    <a:srgbClr val="76473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Step 6: Testing &amp; Evaluation</a:t>
              </a: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 - Use </a:t>
              </a:r>
              <a:r>
                <a:rPr lang="en-US" b="true" sz="3699">
                  <a:solidFill>
                    <a:srgbClr val="76473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accuracy, precision, recall, </a:t>
              </a: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and </a:t>
              </a:r>
              <a:r>
                <a:rPr lang="en-US" b="true" sz="3699">
                  <a:solidFill>
                    <a:srgbClr val="76473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F1-score</a:t>
              </a: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 to assess model performance.</a:t>
              </a:r>
            </a:p>
            <a:p>
              <a:pPr algn="just" marL="1010083" indent="-252521" lvl="3">
                <a:lnSpc>
                  <a:spcPts val="5179"/>
                </a:lnSpc>
              </a:pPr>
            </a:p>
            <a:p>
              <a:pPr algn="just" marL="798614" indent="-399307" lvl="1">
                <a:lnSpc>
                  <a:spcPts val="5179"/>
                </a:lnSpc>
                <a:buFont typeface="Arial"/>
                <a:buChar char="•"/>
              </a:pPr>
              <a:r>
                <a:rPr lang="en-US" b="true" sz="3699">
                  <a:solidFill>
                    <a:srgbClr val="76473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Step 7: Deployment</a:t>
              </a: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 - Integrate the trained model into a </a:t>
              </a:r>
              <a:r>
                <a:rPr lang="en-US" b="true" sz="3699">
                  <a:solidFill>
                    <a:srgbClr val="76473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Flask</a:t>
              </a: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-based web application where users can upload MRI scans and receive results.</a:t>
              </a:r>
            </a:p>
            <a:p>
              <a:pPr algn="just" marL="1010083" indent="-252521" lvl="3">
                <a:lnSpc>
                  <a:spcPts val="5179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36145">
            <a:off x="10257419" y="7741760"/>
            <a:ext cx="9301406" cy="4293331"/>
          </a:xfrm>
          <a:custGeom>
            <a:avLst/>
            <a:gdLst/>
            <a:ahLst/>
            <a:cxnLst/>
            <a:rect r="r" b="b" t="t" l="l"/>
            <a:pathLst>
              <a:path h="4293331" w="9301406">
                <a:moveTo>
                  <a:pt x="0" y="0"/>
                </a:moveTo>
                <a:lnTo>
                  <a:pt x="9301406" y="0"/>
                </a:lnTo>
                <a:lnTo>
                  <a:pt x="9301406" y="4293331"/>
                </a:lnTo>
                <a:lnTo>
                  <a:pt x="0" y="4293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15" r="0" b="-11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28592" y="5143500"/>
            <a:ext cx="8326598" cy="6035110"/>
          </a:xfrm>
          <a:custGeom>
            <a:avLst/>
            <a:gdLst/>
            <a:ahLst/>
            <a:cxnLst/>
            <a:rect r="r" b="b" t="t" l="l"/>
            <a:pathLst>
              <a:path h="6035110" w="8326598">
                <a:moveTo>
                  <a:pt x="0" y="0"/>
                </a:moveTo>
                <a:lnTo>
                  <a:pt x="8326598" y="0"/>
                </a:lnTo>
                <a:lnTo>
                  <a:pt x="8326598" y="6035110"/>
                </a:lnTo>
                <a:lnTo>
                  <a:pt x="0" y="60351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5" t="0" r="-1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41887" y="-2615269"/>
            <a:ext cx="4450404" cy="4114800"/>
          </a:xfrm>
          <a:custGeom>
            <a:avLst/>
            <a:gdLst/>
            <a:ahLst/>
            <a:cxnLst/>
            <a:rect r="r" b="b" t="t" l="l"/>
            <a:pathLst>
              <a:path h="4114800" w="4450404">
                <a:moveTo>
                  <a:pt x="0" y="0"/>
                </a:moveTo>
                <a:lnTo>
                  <a:pt x="4450404" y="0"/>
                </a:lnTo>
                <a:lnTo>
                  <a:pt x="44504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81" t="0" r="-81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699067" y="-2615269"/>
            <a:ext cx="6461098" cy="5073573"/>
          </a:xfrm>
          <a:custGeom>
            <a:avLst/>
            <a:gdLst/>
            <a:ahLst/>
            <a:cxnLst/>
            <a:rect r="r" b="b" t="t" l="l"/>
            <a:pathLst>
              <a:path h="5073573" w="6461098">
                <a:moveTo>
                  <a:pt x="0" y="0"/>
                </a:moveTo>
                <a:lnTo>
                  <a:pt x="6461098" y="0"/>
                </a:lnTo>
                <a:lnTo>
                  <a:pt x="6461098" y="5073573"/>
                </a:lnTo>
                <a:lnTo>
                  <a:pt x="0" y="50735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7" t="0" r="-17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183411">
            <a:off x="14397759" y="-2070745"/>
            <a:ext cx="6039280" cy="5129798"/>
          </a:xfrm>
          <a:custGeom>
            <a:avLst/>
            <a:gdLst/>
            <a:ahLst/>
            <a:cxnLst/>
            <a:rect r="r" b="b" t="t" l="l"/>
            <a:pathLst>
              <a:path h="5129798" w="6039280">
                <a:moveTo>
                  <a:pt x="0" y="0"/>
                </a:moveTo>
                <a:lnTo>
                  <a:pt x="6039280" y="0"/>
                </a:lnTo>
                <a:lnTo>
                  <a:pt x="6039280" y="5129798"/>
                </a:lnTo>
                <a:lnTo>
                  <a:pt x="0" y="512979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34" t="0" r="-34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8700" y="1028700"/>
            <a:ext cx="16230600" cy="2113210"/>
            <a:chOff x="0" y="0"/>
            <a:chExt cx="21640800" cy="281761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640800" cy="2817613"/>
            </a:xfrm>
            <a:custGeom>
              <a:avLst/>
              <a:gdLst/>
              <a:ahLst/>
              <a:cxnLst/>
              <a:rect r="r" b="b" t="t" l="l"/>
              <a:pathLst>
                <a:path h="2817613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2817613"/>
                  </a:lnTo>
                  <a:lnTo>
                    <a:pt x="0" y="28176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90500"/>
              <a:ext cx="21640800" cy="26271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7098"/>
                </a:lnSpc>
              </a:pPr>
              <a:r>
                <a:rPr lang="en-US" sz="7553" b="true">
                  <a:solidFill>
                    <a:srgbClr val="764737"/>
                  </a:solidFill>
                  <a:latin typeface="Cormorant Garamond Bold"/>
                  <a:ea typeface="Cormorant Garamond Bold"/>
                  <a:cs typeface="Cormorant Garamond Bold"/>
                  <a:sym typeface="Cormorant Garamond Bold"/>
                </a:rPr>
                <a:t> END-TO-END PIPELINE REPRESENTATION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2700000">
            <a:off x="603650" y="2143351"/>
            <a:ext cx="4141169" cy="3531288"/>
          </a:xfrm>
          <a:custGeom>
            <a:avLst/>
            <a:gdLst/>
            <a:ahLst/>
            <a:cxnLst/>
            <a:rect r="r" b="b" t="t" l="l"/>
            <a:pathLst>
              <a:path h="3531288" w="4141169">
                <a:moveTo>
                  <a:pt x="0" y="0"/>
                </a:moveTo>
                <a:lnTo>
                  <a:pt x="4141169" y="0"/>
                </a:lnTo>
                <a:lnTo>
                  <a:pt x="4141169" y="3531288"/>
                </a:lnTo>
                <a:lnTo>
                  <a:pt x="0" y="353128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-8" r="0" b="-8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-309121">
            <a:off x="687323" y="3554578"/>
            <a:ext cx="3963561" cy="594995"/>
            <a:chOff x="0" y="0"/>
            <a:chExt cx="5284748" cy="79332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84748" cy="793327"/>
            </a:xfrm>
            <a:custGeom>
              <a:avLst/>
              <a:gdLst/>
              <a:ahLst/>
              <a:cxnLst/>
              <a:rect r="r" b="b" t="t" l="l"/>
              <a:pathLst>
                <a:path h="793327" w="5284748">
                  <a:moveTo>
                    <a:pt x="0" y="0"/>
                  </a:moveTo>
                  <a:lnTo>
                    <a:pt x="5284748" y="0"/>
                  </a:lnTo>
                  <a:lnTo>
                    <a:pt x="5284748" y="793327"/>
                  </a:lnTo>
                  <a:lnTo>
                    <a:pt x="0" y="7933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5284748" cy="86952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4480"/>
                </a:lnSpc>
              </a:pPr>
              <a:r>
                <a:rPr lang="en-US" sz="3200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User Uploads MRI Scan 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-2150706">
            <a:off x="6415647" y="2776230"/>
            <a:ext cx="4141169" cy="3531288"/>
          </a:xfrm>
          <a:custGeom>
            <a:avLst/>
            <a:gdLst/>
            <a:ahLst/>
            <a:cxnLst/>
            <a:rect r="r" b="b" t="t" l="l"/>
            <a:pathLst>
              <a:path h="3531288" w="4141169">
                <a:moveTo>
                  <a:pt x="0" y="0"/>
                </a:moveTo>
                <a:lnTo>
                  <a:pt x="4141169" y="0"/>
                </a:lnTo>
                <a:lnTo>
                  <a:pt x="4141169" y="3531288"/>
                </a:lnTo>
                <a:lnTo>
                  <a:pt x="0" y="353128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-8" r="0" b="-8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240173">
            <a:off x="6508442" y="4187366"/>
            <a:ext cx="3963561" cy="594995"/>
            <a:chOff x="0" y="0"/>
            <a:chExt cx="5284748" cy="79332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284748" cy="793327"/>
            </a:xfrm>
            <a:custGeom>
              <a:avLst/>
              <a:gdLst/>
              <a:ahLst/>
              <a:cxnLst/>
              <a:rect r="r" b="b" t="t" l="l"/>
              <a:pathLst>
                <a:path h="793327" w="5284748">
                  <a:moveTo>
                    <a:pt x="0" y="0"/>
                  </a:moveTo>
                  <a:lnTo>
                    <a:pt x="5284748" y="0"/>
                  </a:lnTo>
                  <a:lnTo>
                    <a:pt x="5284748" y="793327"/>
                  </a:lnTo>
                  <a:lnTo>
                    <a:pt x="0" y="7933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76200"/>
              <a:ext cx="5284748" cy="86952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Preprocessing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-2700000">
            <a:off x="12237929" y="2446510"/>
            <a:ext cx="4141169" cy="3531288"/>
          </a:xfrm>
          <a:custGeom>
            <a:avLst/>
            <a:gdLst/>
            <a:ahLst/>
            <a:cxnLst/>
            <a:rect r="r" b="b" t="t" l="l"/>
            <a:pathLst>
              <a:path h="3531288" w="4141169">
                <a:moveTo>
                  <a:pt x="0" y="0"/>
                </a:moveTo>
                <a:lnTo>
                  <a:pt x="4141169" y="0"/>
                </a:lnTo>
                <a:lnTo>
                  <a:pt x="4141169" y="3531288"/>
                </a:lnTo>
                <a:lnTo>
                  <a:pt x="0" y="353128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-8" r="0" b="-8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-309121">
            <a:off x="12321602" y="3513463"/>
            <a:ext cx="3963561" cy="1156970"/>
            <a:chOff x="0" y="0"/>
            <a:chExt cx="5284748" cy="154262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5284748" cy="1542627"/>
            </a:xfrm>
            <a:custGeom>
              <a:avLst/>
              <a:gdLst/>
              <a:ahLst/>
              <a:cxnLst/>
              <a:rect r="r" b="b" t="t" l="l"/>
              <a:pathLst>
                <a:path h="1542627" w="5284748">
                  <a:moveTo>
                    <a:pt x="0" y="0"/>
                  </a:moveTo>
                  <a:lnTo>
                    <a:pt x="5284748" y="0"/>
                  </a:lnTo>
                  <a:lnTo>
                    <a:pt x="5284748" y="1542627"/>
                  </a:lnTo>
                  <a:lnTo>
                    <a:pt x="0" y="15426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76200"/>
              <a:ext cx="5284748" cy="161882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CNN Model for Classification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-2700000">
            <a:off x="12837537" y="5808733"/>
            <a:ext cx="4141169" cy="3531288"/>
          </a:xfrm>
          <a:custGeom>
            <a:avLst/>
            <a:gdLst/>
            <a:ahLst/>
            <a:cxnLst/>
            <a:rect r="r" b="b" t="t" l="l"/>
            <a:pathLst>
              <a:path h="3531288" w="4141169">
                <a:moveTo>
                  <a:pt x="0" y="0"/>
                </a:moveTo>
                <a:lnTo>
                  <a:pt x="4141169" y="0"/>
                </a:lnTo>
                <a:lnTo>
                  <a:pt x="4141169" y="3531288"/>
                </a:lnTo>
                <a:lnTo>
                  <a:pt x="0" y="353128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-8" r="0" b="-8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-309121">
            <a:off x="12921210" y="7219960"/>
            <a:ext cx="3963561" cy="594995"/>
            <a:chOff x="0" y="0"/>
            <a:chExt cx="5284748" cy="79332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5284748" cy="793327"/>
            </a:xfrm>
            <a:custGeom>
              <a:avLst/>
              <a:gdLst/>
              <a:ahLst/>
              <a:cxnLst/>
              <a:rect r="r" b="b" t="t" l="l"/>
              <a:pathLst>
                <a:path h="793327" w="5284748">
                  <a:moveTo>
                    <a:pt x="0" y="0"/>
                  </a:moveTo>
                  <a:lnTo>
                    <a:pt x="5284748" y="0"/>
                  </a:lnTo>
                  <a:lnTo>
                    <a:pt x="5284748" y="793327"/>
                  </a:lnTo>
                  <a:lnTo>
                    <a:pt x="0" y="7933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76200"/>
              <a:ext cx="5284748" cy="86952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K-Means Segmentation</a:t>
              </a: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-2166395">
            <a:off x="6622332" y="6313592"/>
            <a:ext cx="4141169" cy="3531288"/>
          </a:xfrm>
          <a:custGeom>
            <a:avLst/>
            <a:gdLst/>
            <a:ahLst/>
            <a:cxnLst/>
            <a:rect r="r" b="b" t="t" l="l"/>
            <a:pathLst>
              <a:path h="3531288" w="4141169">
                <a:moveTo>
                  <a:pt x="0" y="0"/>
                </a:moveTo>
                <a:lnTo>
                  <a:pt x="4141169" y="0"/>
                </a:lnTo>
                <a:lnTo>
                  <a:pt x="4141169" y="3531288"/>
                </a:lnTo>
                <a:lnTo>
                  <a:pt x="0" y="353128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-8" r="0" b="-8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224484">
            <a:off x="6714867" y="7443723"/>
            <a:ext cx="3963561" cy="1156970"/>
            <a:chOff x="0" y="0"/>
            <a:chExt cx="5284748" cy="1542627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5284748" cy="1542627"/>
            </a:xfrm>
            <a:custGeom>
              <a:avLst/>
              <a:gdLst/>
              <a:ahLst/>
              <a:cxnLst/>
              <a:rect r="r" b="b" t="t" l="l"/>
              <a:pathLst>
                <a:path h="1542627" w="5284748">
                  <a:moveTo>
                    <a:pt x="0" y="0"/>
                  </a:moveTo>
                  <a:lnTo>
                    <a:pt x="5284748" y="0"/>
                  </a:lnTo>
                  <a:lnTo>
                    <a:pt x="5284748" y="1542627"/>
                  </a:lnTo>
                  <a:lnTo>
                    <a:pt x="0" y="15426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76200"/>
              <a:ext cx="5284748" cy="161882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Output Tumor Type &amp; Segmented Image</a:t>
              </a: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-2700000">
            <a:off x="810335" y="5159133"/>
            <a:ext cx="4141169" cy="3531288"/>
          </a:xfrm>
          <a:custGeom>
            <a:avLst/>
            <a:gdLst/>
            <a:ahLst/>
            <a:cxnLst/>
            <a:rect r="r" b="b" t="t" l="l"/>
            <a:pathLst>
              <a:path h="3531288" w="4141169">
                <a:moveTo>
                  <a:pt x="0" y="0"/>
                </a:moveTo>
                <a:lnTo>
                  <a:pt x="4141169" y="0"/>
                </a:lnTo>
                <a:lnTo>
                  <a:pt x="4141169" y="3531288"/>
                </a:lnTo>
                <a:lnTo>
                  <a:pt x="0" y="353128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-8" r="0" b="-8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-309121">
            <a:off x="894008" y="6289372"/>
            <a:ext cx="3963561" cy="1156970"/>
            <a:chOff x="0" y="0"/>
            <a:chExt cx="5284748" cy="154262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5284748" cy="1542627"/>
            </a:xfrm>
            <a:custGeom>
              <a:avLst/>
              <a:gdLst/>
              <a:ahLst/>
              <a:cxnLst/>
              <a:rect r="r" b="b" t="t" l="l"/>
              <a:pathLst>
                <a:path h="1542627" w="5284748">
                  <a:moveTo>
                    <a:pt x="0" y="0"/>
                  </a:moveTo>
                  <a:lnTo>
                    <a:pt x="5284748" y="0"/>
                  </a:lnTo>
                  <a:lnTo>
                    <a:pt x="5284748" y="1542627"/>
                  </a:lnTo>
                  <a:lnTo>
                    <a:pt x="0" y="15426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76200"/>
              <a:ext cx="5284748" cy="161882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Provide Next Steps &amp; Lifestyle Guidance</a:t>
              </a:r>
            </a:p>
          </p:txBody>
        </p:sp>
      </p:grpSp>
      <p:sp>
        <p:nvSpPr>
          <p:cNvPr name="Freeform 34" id="34"/>
          <p:cNvSpPr/>
          <p:nvPr/>
        </p:nvSpPr>
        <p:spPr>
          <a:xfrm flipH="false" flipV="false" rot="-1446283">
            <a:off x="10495498" y="3660817"/>
            <a:ext cx="2200786" cy="1256449"/>
          </a:xfrm>
          <a:custGeom>
            <a:avLst/>
            <a:gdLst/>
            <a:ahLst/>
            <a:cxnLst/>
            <a:rect r="r" b="b" t="t" l="l"/>
            <a:pathLst>
              <a:path h="1256449" w="2200786">
                <a:moveTo>
                  <a:pt x="0" y="0"/>
                </a:moveTo>
                <a:lnTo>
                  <a:pt x="2200786" y="0"/>
                </a:lnTo>
                <a:lnTo>
                  <a:pt x="2200786" y="1256449"/>
                </a:lnTo>
                <a:lnTo>
                  <a:pt x="0" y="125644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387" t="0" r="-387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-3006734">
            <a:off x="10629127" y="7581880"/>
            <a:ext cx="2326328" cy="1312437"/>
          </a:xfrm>
          <a:custGeom>
            <a:avLst/>
            <a:gdLst/>
            <a:ahLst/>
            <a:cxnLst/>
            <a:rect r="r" b="b" t="t" l="l"/>
            <a:pathLst>
              <a:path h="1312437" w="2326328">
                <a:moveTo>
                  <a:pt x="0" y="0"/>
                </a:moveTo>
                <a:lnTo>
                  <a:pt x="2326328" y="0"/>
                </a:lnTo>
                <a:lnTo>
                  <a:pt x="2326328" y="1312437"/>
                </a:lnTo>
                <a:lnTo>
                  <a:pt x="0" y="131243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-281" r="0" b="-281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4762030" y="7131140"/>
            <a:ext cx="1803990" cy="1029914"/>
          </a:xfrm>
          <a:custGeom>
            <a:avLst/>
            <a:gdLst/>
            <a:ahLst/>
            <a:cxnLst/>
            <a:rect r="r" b="b" t="t" l="l"/>
            <a:pathLst>
              <a:path h="1029914" w="1803990">
                <a:moveTo>
                  <a:pt x="0" y="0"/>
                </a:moveTo>
                <a:lnTo>
                  <a:pt x="1803990" y="0"/>
                </a:lnTo>
                <a:lnTo>
                  <a:pt x="1803990" y="1029914"/>
                </a:lnTo>
                <a:lnTo>
                  <a:pt x="0" y="102991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20" t="0" r="-2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3677751">
            <a:off x="13708595" y="5221053"/>
            <a:ext cx="2326328" cy="1312437"/>
          </a:xfrm>
          <a:custGeom>
            <a:avLst/>
            <a:gdLst/>
            <a:ahLst/>
            <a:cxnLst/>
            <a:rect r="r" b="b" t="t" l="l"/>
            <a:pathLst>
              <a:path h="1312437" w="2326328">
                <a:moveTo>
                  <a:pt x="0" y="0"/>
                </a:moveTo>
                <a:lnTo>
                  <a:pt x="2326328" y="0"/>
                </a:lnTo>
                <a:lnTo>
                  <a:pt x="2326328" y="1312437"/>
                </a:lnTo>
                <a:lnTo>
                  <a:pt x="0" y="131243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-281" r="0" b="-281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-10347101">
            <a:off x="4798322" y="3324489"/>
            <a:ext cx="1803990" cy="1029914"/>
          </a:xfrm>
          <a:custGeom>
            <a:avLst/>
            <a:gdLst/>
            <a:ahLst/>
            <a:cxnLst/>
            <a:rect r="r" b="b" t="t" l="l"/>
            <a:pathLst>
              <a:path h="1029914" w="1803990">
                <a:moveTo>
                  <a:pt x="0" y="0"/>
                </a:moveTo>
                <a:lnTo>
                  <a:pt x="1803990" y="0"/>
                </a:lnTo>
                <a:lnTo>
                  <a:pt x="1803990" y="1029914"/>
                </a:lnTo>
                <a:lnTo>
                  <a:pt x="0" y="102991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20" t="0" r="-2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36145">
            <a:off x="10257419" y="7741760"/>
            <a:ext cx="9301406" cy="4293331"/>
          </a:xfrm>
          <a:custGeom>
            <a:avLst/>
            <a:gdLst/>
            <a:ahLst/>
            <a:cxnLst/>
            <a:rect r="r" b="b" t="t" l="l"/>
            <a:pathLst>
              <a:path h="4293331" w="9301406">
                <a:moveTo>
                  <a:pt x="0" y="0"/>
                </a:moveTo>
                <a:lnTo>
                  <a:pt x="9301406" y="0"/>
                </a:lnTo>
                <a:lnTo>
                  <a:pt x="9301406" y="4293331"/>
                </a:lnTo>
                <a:lnTo>
                  <a:pt x="0" y="4293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15" r="0" b="-11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28592" y="5143500"/>
            <a:ext cx="8326598" cy="6035110"/>
          </a:xfrm>
          <a:custGeom>
            <a:avLst/>
            <a:gdLst/>
            <a:ahLst/>
            <a:cxnLst/>
            <a:rect r="r" b="b" t="t" l="l"/>
            <a:pathLst>
              <a:path h="6035110" w="8326598">
                <a:moveTo>
                  <a:pt x="0" y="0"/>
                </a:moveTo>
                <a:lnTo>
                  <a:pt x="8326598" y="0"/>
                </a:lnTo>
                <a:lnTo>
                  <a:pt x="8326598" y="6035110"/>
                </a:lnTo>
                <a:lnTo>
                  <a:pt x="0" y="60351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5" t="0" r="-1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41887" y="-2615269"/>
            <a:ext cx="4450404" cy="4114800"/>
          </a:xfrm>
          <a:custGeom>
            <a:avLst/>
            <a:gdLst/>
            <a:ahLst/>
            <a:cxnLst/>
            <a:rect r="r" b="b" t="t" l="l"/>
            <a:pathLst>
              <a:path h="4114800" w="4450404">
                <a:moveTo>
                  <a:pt x="0" y="0"/>
                </a:moveTo>
                <a:lnTo>
                  <a:pt x="4450404" y="0"/>
                </a:lnTo>
                <a:lnTo>
                  <a:pt x="44504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81" t="0" r="-81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699067" y="-2615269"/>
            <a:ext cx="6461098" cy="5073573"/>
          </a:xfrm>
          <a:custGeom>
            <a:avLst/>
            <a:gdLst/>
            <a:ahLst/>
            <a:cxnLst/>
            <a:rect r="r" b="b" t="t" l="l"/>
            <a:pathLst>
              <a:path h="5073573" w="6461098">
                <a:moveTo>
                  <a:pt x="0" y="0"/>
                </a:moveTo>
                <a:lnTo>
                  <a:pt x="6461098" y="0"/>
                </a:lnTo>
                <a:lnTo>
                  <a:pt x="6461098" y="5073573"/>
                </a:lnTo>
                <a:lnTo>
                  <a:pt x="0" y="50735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7" t="0" r="-17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183411">
            <a:off x="14397759" y="-2070745"/>
            <a:ext cx="6039280" cy="5129798"/>
          </a:xfrm>
          <a:custGeom>
            <a:avLst/>
            <a:gdLst/>
            <a:ahLst/>
            <a:cxnLst/>
            <a:rect r="r" b="b" t="t" l="l"/>
            <a:pathLst>
              <a:path h="5129798" w="6039280">
                <a:moveTo>
                  <a:pt x="0" y="0"/>
                </a:moveTo>
                <a:lnTo>
                  <a:pt x="6039280" y="0"/>
                </a:lnTo>
                <a:lnTo>
                  <a:pt x="6039280" y="5129798"/>
                </a:lnTo>
                <a:lnTo>
                  <a:pt x="0" y="512979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34" t="0" r="-34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280091" y="1420117"/>
            <a:ext cx="15727818" cy="1038187"/>
            <a:chOff x="0" y="0"/>
            <a:chExt cx="20970424" cy="13842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970424" cy="1384250"/>
            </a:xfrm>
            <a:custGeom>
              <a:avLst/>
              <a:gdLst/>
              <a:ahLst/>
              <a:cxnLst/>
              <a:rect r="r" b="b" t="t" l="l"/>
              <a:pathLst>
                <a:path h="1384250" w="20970424">
                  <a:moveTo>
                    <a:pt x="0" y="0"/>
                  </a:moveTo>
                  <a:lnTo>
                    <a:pt x="20970424" y="0"/>
                  </a:lnTo>
                  <a:lnTo>
                    <a:pt x="20970424" y="1384250"/>
                  </a:lnTo>
                  <a:lnTo>
                    <a:pt x="0" y="1384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61925"/>
              <a:ext cx="20970424" cy="12223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6066"/>
                </a:lnSpc>
              </a:pPr>
              <a:r>
                <a:rPr lang="en-US" sz="6454" b="true">
                  <a:solidFill>
                    <a:srgbClr val="764737"/>
                  </a:solidFill>
                  <a:latin typeface="Cormorant Garamond Bold"/>
                  <a:ea typeface="Cormorant Garamond Bold"/>
                  <a:cs typeface="Cormorant Garamond Bold"/>
                  <a:sym typeface="Cormorant Garamond Bold"/>
                </a:rPr>
                <a:t>MODEL SELECTION &amp; IMPLEMENTATION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80091" y="3767477"/>
            <a:ext cx="15727818" cy="5119942"/>
            <a:chOff x="0" y="0"/>
            <a:chExt cx="20970424" cy="68265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970424" cy="6826590"/>
            </a:xfrm>
            <a:custGeom>
              <a:avLst/>
              <a:gdLst/>
              <a:ahLst/>
              <a:cxnLst/>
              <a:rect r="r" b="b" t="t" l="l"/>
              <a:pathLst>
                <a:path h="6826590" w="20970424">
                  <a:moveTo>
                    <a:pt x="0" y="0"/>
                  </a:moveTo>
                  <a:lnTo>
                    <a:pt x="20970424" y="0"/>
                  </a:lnTo>
                  <a:lnTo>
                    <a:pt x="20970424" y="6826590"/>
                  </a:lnTo>
                  <a:lnTo>
                    <a:pt x="0" y="68265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0"/>
              <a:ext cx="20970424" cy="711234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 marL="798614" indent="-399307" lvl="1">
                <a:lnSpc>
                  <a:spcPts val="7362"/>
                </a:lnSpc>
                <a:buFont typeface="Arial"/>
                <a:buChar char="•"/>
              </a:pPr>
              <a:r>
                <a:rPr lang="en-US" b="true" sz="3699">
                  <a:solidFill>
                    <a:srgbClr val="76473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Algorithms Used: CNN for classification, K-Means for segmentation.</a:t>
              </a:r>
            </a:p>
            <a:p>
              <a:pPr algn="just" marL="798614" indent="-399307" lvl="1">
                <a:lnSpc>
                  <a:spcPts val="6178"/>
                </a:lnSpc>
                <a:buFont typeface="Arial"/>
                <a:buChar char="•"/>
              </a:pPr>
              <a:r>
                <a:rPr lang="en-US" b="true" sz="3699">
                  <a:solidFill>
                    <a:srgbClr val="76473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Justification:</a:t>
              </a: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 CNNs effectively analyze </a:t>
              </a:r>
              <a:r>
                <a:rPr lang="en-US" b="true" sz="3699">
                  <a:solidFill>
                    <a:srgbClr val="76473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medical images</a:t>
              </a: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, while K-Means helps in </a:t>
              </a:r>
              <a:r>
                <a:rPr lang="en-US" b="true" sz="3699">
                  <a:solidFill>
                    <a:srgbClr val="76473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tumor segmentation</a:t>
              </a:r>
              <a:r>
                <a:rPr lang="en-US" sz="3699">
                  <a:solidFill>
                    <a:srgbClr val="76473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. CNNs handle complex patterns, and K-Means provides region-based clustering.</a:t>
              </a:r>
            </a:p>
            <a:p>
              <a:pPr algn="just" marL="1010083" indent="-252521" lvl="3">
                <a:lnSpc>
                  <a:spcPts val="6178"/>
                </a:lnSpc>
              </a:pPr>
            </a:p>
            <a:p>
              <a:pPr algn="just" marL="1010083" indent="-252521" lvl="3">
                <a:lnSpc>
                  <a:spcPts val="7362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DAGjjOVuLfc</dc:identifier>
  <dcterms:modified xsi:type="dcterms:W3CDTF">2011-08-01T06:04:30Z</dcterms:modified>
  <cp:revision>1</cp:revision>
  <dc:title>Brain Tumor.pptx</dc:title>
</cp:coreProperties>
</file>