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8" r:id="rId2"/>
    <p:sldId id="299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20" r:id="rId20"/>
    <p:sldId id="318" r:id="rId21"/>
    <p:sldId id="3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3629E-327B-4943-AFBD-87D2AB2B4C2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730C5-F59F-42A6-8D64-0DE69D3B8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6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6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3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58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24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78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10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6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7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3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7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2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2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3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75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6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4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0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13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3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8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45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5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1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9CC0-DF3A-4224-81BA-44A57AAB76F8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FC48-98AB-45A2-9839-6C037FC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7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506664" y="168276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385048" y="1234796"/>
            <a:ext cx="9520518" cy="4870168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Processes within a system may be </a:t>
            </a:r>
            <a:r>
              <a:rPr lang="en-US" altLang="en-US" b="1" i="1" dirty="0" smtClean="0"/>
              <a:t>independent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or </a:t>
            </a:r>
            <a:r>
              <a:rPr lang="en-US" altLang="en-US" b="1" i="1" dirty="0" smtClean="0"/>
              <a:t>cooperating</a:t>
            </a:r>
          </a:p>
          <a:p>
            <a:r>
              <a:rPr lang="en-US" altLang="en-US" dirty="0" smtClean="0"/>
              <a:t>Cooperating process can affect or be affected by other processes, including sharing data</a:t>
            </a:r>
          </a:p>
          <a:p>
            <a:r>
              <a:rPr lang="en-US" altLang="en-US" dirty="0" smtClean="0"/>
              <a:t>Reasons for cooperating processes:</a:t>
            </a:r>
          </a:p>
          <a:p>
            <a:pPr lvl="1"/>
            <a:r>
              <a:rPr lang="en-US" altLang="en-US" dirty="0" smtClean="0"/>
              <a:t>Information sharing</a:t>
            </a:r>
          </a:p>
          <a:p>
            <a:pPr lvl="1"/>
            <a:r>
              <a:rPr lang="en-US" altLang="en-US" dirty="0" smtClean="0"/>
              <a:t>Computation speedup</a:t>
            </a:r>
          </a:p>
          <a:p>
            <a:pPr lvl="1"/>
            <a:r>
              <a:rPr lang="en-US" altLang="en-US" dirty="0" smtClean="0"/>
              <a:t>Convenience	</a:t>
            </a:r>
          </a:p>
          <a:p>
            <a:r>
              <a:rPr lang="en-US" altLang="en-US" dirty="0" smtClean="0"/>
              <a:t>Cooperating processes need </a:t>
            </a:r>
            <a:r>
              <a:rPr lang="en-US" altLang="en-US" b="1" dirty="0" err="1" smtClean="0">
                <a:solidFill>
                  <a:srgbClr val="3366FF"/>
                </a:solidFill>
              </a:rPr>
              <a:t>interprocess</a:t>
            </a:r>
            <a:r>
              <a:rPr lang="en-US" altLang="en-US" b="1" dirty="0" smtClean="0">
                <a:solidFill>
                  <a:srgbClr val="3366FF"/>
                </a:solidFill>
              </a:rPr>
              <a:t> communication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IPC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Two models of IPC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7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778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Direct Communication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9826" y="1138239"/>
            <a:ext cx="7635875" cy="4530725"/>
          </a:xfrm>
        </p:spPr>
        <p:txBody>
          <a:bodyPr/>
          <a:lstStyle/>
          <a:p>
            <a:r>
              <a:rPr lang="en-US" altLang="en-US" smtClean="0"/>
              <a:t>Processes must name each other explicitly: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smtClean="0"/>
              <a:t> (</a:t>
            </a:r>
            <a:r>
              <a:rPr lang="en-US" altLang="en-US" i="1" smtClean="0"/>
              <a:t>P, message</a:t>
            </a:r>
            <a:r>
              <a:rPr lang="en-US" altLang="en-US" smtClean="0"/>
              <a:t>) – send a message to process P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Q, message</a:t>
            </a:r>
            <a:r>
              <a:rPr lang="en-US" altLang="en-US" smtClean="0"/>
              <a:t>) – receive a message from process Q</a:t>
            </a:r>
          </a:p>
          <a:p>
            <a:r>
              <a:rPr lang="en-US" altLang="en-US" smtClean="0"/>
              <a:t>Properties of communication link</a:t>
            </a:r>
          </a:p>
          <a:p>
            <a:pPr lvl="1"/>
            <a:r>
              <a:rPr lang="en-US" altLang="en-US" smtClean="0"/>
              <a:t>Links are established automatically</a:t>
            </a:r>
          </a:p>
          <a:p>
            <a:pPr lvl="1"/>
            <a:r>
              <a:rPr lang="en-US" altLang="en-US" smtClean="0"/>
              <a:t>A link is associated with exactly one pair of communicating processes</a:t>
            </a:r>
          </a:p>
          <a:p>
            <a:pPr lvl="1"/>
            <a:r>
              <a:rPr lang="en-US" altLang="en-US" smtClean="0"/>
              <a:t>Between each pair there exists exactly one link</a:t>
            </a:r>
          </a:p>
          <a:p>
            <a:pPr lvl="1"/>
            <a:r>
              <a:rPr lang="en-US" altLang="en-US" smtClean="0"/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1704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8075" y="1166813"/>
            <a:ext cx="7391400" cy="4159250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Messages are directed and received from mailboxes (also referred to as ports)</a:t>
            </a:r>
          </a:p>
          <a:p>
            <a:pPr lvl="1"/>
            <a:r>
              <a:rPr lang="en-US" altLang="en-US" smtClean="0"/>
              <a:t>Each mailbox has a unique id</a:t>
            </a:r>
          </a:p>
          <a:p>
            <a:pPr lvl="1"/>
            <a:r>
              <a:rPr lang="en-US" altLang="en-US" smtClean="0"/>
              <a:t>Processes can communicate only if they share a mailbox</a:t>
            </a:r>
          </a:p>
          <a:p>
            <a:r>
              <a:rPr lang="en-US" altLang="en-US" smtClean="0"/>
              <a:t>Properties of communication link</a:t>
            </a:r>
          </a:p>
          <a:p>
            <a:pPr lvl="1"/>
            <a:r>
              <a:rPr lang="en-US" altLang="en-US" smtClean="0"/>
              <a:t>Link established only if processes share a common mailbox</a:t>
            </a:r>
          </a:p>
          <a:p>
            <a:pPr lvl="1"/>
            <a:r>
              <a:rPr lang="en-US" altLang="en-US" smtClean="0"/>
              <a:t>A link may be associated with many processes</a:t>
            </a:r>
          </a:p>
          <a:p>
            <a:pPr lvl="1"/>
            <a:r>
              <a:rPr lang="en-US" altLang="en-US" smtClean="0"/>
              <a:t>Each pair of processes may share several communication links</a:t>
            </a:r>
          </a:p>
          <a:p>
            <a:pPr lvl="1"/>
            <a:r>
              <a:rPr lang="en-US" altLang="en-US" smtClean="0"/>
              <a:t>Link may be unidirectional or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1518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66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1" y="1135063"/>
            <a:ext cx="7580313" cy="3821112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Operations</a:t>
            </a:r>
          </a:p>
          <a:p>
            <a:pPr lvl="1"/>
            <a:r>
              <a:rPr lang="en-US" altLang="en-US" smtClean="0"/>
              <a:t>create a new mailbox (port)</a:t>
            </a:r>
          </a:p>
          <a:p>
            <a:pPr lvl="1"/>
            <a:r>
              <a:rPr lang="en-US" altLang="en-US" smtClean="0"/>
              <a:t>send and receive messages through mailbox</a:t>
            </a:r>
          </a:p>
          <a:p>
            <a:pPr lvl="1"/>
            <a:r>
              <a:rPr lang="en-US" altLang="en-US" smtClean="0"/>
              <a:t>destroy a mailbox</a:t>
            </a:r>
          </a:p>
          <a:p>
            <a:r>
              <a:rPr lang="en-US" altLang="en-US" smtClean="0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smtClean="0"/>
              <a:t>(</a:t>
            </a:r>
            <a:r>
              <a:rPr lang="en-US" altLang="en-US" i="1" smtClean="0"/>
              <a:t>A, message</a:t>
            </a:r>
            <a:r>
              <a:rPr lang="en-US" altLang="en-US" smtClean="0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A, message</a:t>
            </a:r>
            <a:r>
              <a:rPr lang="en-US" altLang="en-US" smtClean="0"/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803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300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6650" y="1127126"/>
            <a:ext cx="6637338" cy="4530725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Mailbox sharing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, P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,</a:t>
            </a:r>
            <a:r>
              <a:rPr lang="en-US" altLang="en-US" smtClean="0"/>
              <a:t> and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3</a:t>
            </a:r>
            <a:r>
              <a:rPr lang="en-US" altLang="en-US" smtClean="0"/>
              <a:t> share mailbox A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, sends;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 </a:t>
            </a:r>
            <a:r>
              <a:rPr lang="en-US" altLang="en-US" smtClean="0"/>
              <a:t>and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3</a:t>
            </a:r>
            <a:r>
              <a:rPr lang="en-US" altLang="en-US" smtClean="0"/>
              <a:t> receive</a:t>
            </a:r>
          </a:p>
          <a:p>
            <a:pPr lvl="1"/>
            <a:r>
              <a:rPr lang="en-US" altLang="en-US" smtClean="0"/>
              <a:t>Who gets the message?</a:t>
            </a:r>
          </a:p>
          <a:p>
            <a:r>
              <a:rPr lang="en-US" altLang="en-US" smtClean="0"/>
              <a:t>Solutions</a:t>
            </a:r>
          </a:p>
          <a:p>
            <a:pPr lvl="1"/>
            <a:r>
              <a:rPr lang="en-US" altLang="en-US" smtClean="0"/>
              <a:t>Allow a link to be associated with at most two processes</a:t>
            </a:r>
          </a:p>
          <a:p>
            <a:pPr lvl="1"/>
            <a:r>
              <a:rPr lang="en-US" altLang="en-US" smtClean="0"/>
              <a:t>Allow only one process at a time to execute a receive operation</a:t>
            </a:r>
          </a:p>
          <a:p>
            <a:pPr lvl="1"/>
            <a:r>
              <a:rPr lang="en-US" altLang="en-US" smtClean="0"/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34108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8276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5864" y="1050925"/>
            <a:ext cx="7267575" cy="4984750"/>
          </a:xfrm>
        </p:spPr>
        <p:txBody>
          <a:bodyPr>
            <a:normAutofit fontScale="92500" lnSpcReduction="20000"/>
          </a:bodyPr>
          <a:lstStyle/>
          <a:p>
            <a:pPr marL="379413" indent="-379413">
              <a:defRPr/>
            </a:pPr>
            <a:r>
              <a:rPr lang="en-US" dirty="0" smtClean="0"/>
              <a:t>Message passing may be either blocking or non-blocking</a:t>
            </a:r>
          </a:p>
          <a:p>
            <a:pPr marL="379413" indent="-379413">
              <a:defRPr/>
            </a:pPr>
            <a:r>
              <a:rPr lang="en-US" b="1" dirty="0" smtClean="0">
                <a:solidFill>
                  <a:srgbClr val="3366FF"/>
                </a:solidFill>
              </a:rPr>
              <a:t>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 smtClean="0"/>
              <a:t>Blocking send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 smtClean="0"/>
              <a:t>Blocking receive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 smtClean="0">
                <a:solidFill>
                  <a:srgbClr val="3366FF"/>
                </a:solidFill>
              </a:rPr>
              <a:t>Non-blocking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 smtClean="0"/>
              <a:t>Non-blocking send</a:t>
            </a:r>
            <a:r>
              <a:rPr lang="en-US" dirty="0" smtClean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 smtClean="0"/>
              <a:t>Non-blocking receive</a:t>
            </a:r>
            <a:r>
              <a:rPr lang="en-US" dirty="0" smtClean="0"/>
              <a:t> -- the receiver receives: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 smtClean="0"/>
              <a:t> A valid message,  or 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 smtClean="0"/>
              <a:t> Null message</a:t>
            </a:r>
          </a:p>
          <a:p>
            <a:pPr marL="398939"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</a:rPr>
              <a:t>Different combinations possible</a:t>
            </a:r>
          </a:p>
          <a:p>
            <a:pPr marL="798989"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If both send and receive are blocking, we have a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398463" indent="-341313">
              <a:defRPr/>
            </a:pPr>
            <a:endParaRPr lang="en-US" dirty="0" smtClean="0"/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1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5064" y="1203325"/>
            <a:ext cx="6599237" cy="534988"/>
          </a:xfrm>
        </p:spPr>
        <p:txBody>
          <a:bodyPr>
            <a:noAutofit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sz="1400" dirty="0" smtClean="0">
                <a:ea typeface="ＭＳ Ｐゴシック" charset="0"/>
              </a:rPr>
              <a:t>Producer-consumer becomes trivial</a:t>
            </a:r>
            <a:br>
              <a:rPr lang="en-US" sz="1400" dirty="0" smtClean="0">
                <a:ea typeface="ＭＳ Ｐゴシック" charset="0"/>
              </a:rPr>
            </a:br>
            <a:endParaRPr lang="en-US" sz="1400" dirty="0" smtClean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       message </a:t>
            </a:r>
            <a:r>
              <a:rPr lang="en-US" sz="14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; </a:t>
            </a:r>
          </a:p>
          <a:p>
            <a:pPr marL="0" indent="0">
              <a:buNone/>
              <a:defRPr/>
            </a:pP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       while (true) {</a:t>
            </a:r>
            <a:br>
              <a:rPr lang="en-US" sz="14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           /* produce an item in next produced */ </a:t>
            </a:r>
          </a:p>
          <a:p>
            <a:pPr marL="0" indent="0">
              <a:buNone/>
              <a:defRPr/>
            </a:pP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       send(</a:t>
            </a:r>
            <a:r>
              <a:rPr lang="en-US" sz="14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); </a:t>
            </a:r>
          </a:p>
          <a:p>
            <a:pPr marL="0" indent="0">
              <a:buNone/>
              <a:defRPr/>
            </a:pPr>
            <a:r>
              <a:rPr lang="en-US" sz="1400" dirty="0">
                <a:latin typeface="Courier New"/>
                <a:ea typeface="ＭＳ Ｐゴシック" charset="-128"/>
                <a:cs typeface="Courier New"/>
              </a:rPr>
              <a:t>       } </a:t>
            </a:r>
          </a:p>
        </p:txBody>
      </p:sp>
      <p:sp>
        <p:nvSpPr>
          <p:cNvPr id="83972" name="TextBox 1"/>
          <p:cNvSpPr txBox="1">
            <a:spLocks noChangeArrowheads="1"/>
          </p:cNvSpPr>
          <p:nvPr/>
        </p:nvSpPr>
        <p:spPr bwMode="auto">
          <a:xfrm>
            <a:off x="3082925" y="3598864"/>
            <a:ext cx="637063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essage next_consumed;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receive(next_consumed);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next consumed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9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6526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Buffering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1" y="1233489"/>
            <a:ext cx="7121525" cy="4530725"/>
          </a:xfrm>
        </p:spPr>
        <p:txBody>
          <a:bodyPr/>
          <a:lstStyle/>
          <a:p>
            <a:r>
              <a:rPr lang="en-US" altLang="en-US" smtClean="0"/>
              <a:t>Queue of messages attached to the link.</a:t>
            </a:r>
          </a:p>
          <a:p>
            <a:r>
              <a:rPr lang="en-US" altLang="en-US" smtClean="0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1.</a:t>
            </a:r>
            <a:r>
              <a:rPr lang="en-US" altLang="en-US" smtClean="0"/>
              <a:t>	Zero capacity – no messages are queued on a link.</a:t>
            </a:r>
            <a:br>
              <a:rPr lang="en-US" altLang="en-US" smtClean="0"/>
            </a:br>
            <a:r>
              <a:rPr lang="en-US" altLang="en-US" smtClean="0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2.</a:t>
            </a:r>
            <a:r>
              <a:rPr lang="en-US" altLang="en-US" smtClean="0"/>
              <a:t>	Bounded capacity – finite length of </a:t>
            </a:r>
            <a:r>
              <a:rPr lang="en-US" altLang="en-US" i="1" smtClean="0"/>
              <a:t>n</a:t>
            </a:r>
            <a:r>
              <a:rPr lang="en-US" altLang="en-US" smtClean="0"/>
              <a:t> messages</a:t>
            </a:r>
            <a:br>
              <a:rPr lang="en-US" altLang="en-US" smtClean="0"/>
            </a:br>
            <a:r>
              <a:rPr lang="en-US" altLang="en-US" smtClean="0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3.</a:t>
            </a:r>
            <a:r>
              <a:rPr lang="en-US" altLang="en-US" smtClean="0"/>
              <a:t>	Unbounded capacity – infinite length </a:t>
            </a:r>
            <a:br>
              <a:rPr lang="en-US" altLang="en-US" smtClean="0"/>
            </a:br>
            <a:r>
              <a:rPr lang="en-US" altLang="en-US" smtClean="0"/>
              <a:t>Sender never waits</a:t>
            </a:r>
          </a:p>
        </p:txBody>
      </p:sp>
    </p:spTree>
    <p:extLst>
      <p:ext uri="{BB962C8B-B14F-4D97-AF65-F5344CB8AC3E}">
        <p14:creationId xmlns:p14="http://schemas.microsoft.com/office/powerpoint/2010/main" val="18263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Pipes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9518" y="1154114"/>
            <a:ext cx="7824507" cy="460122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Acts as a conduit allowing two processes to communicate</a:t>
            </a:r>
          </a:p>
          <a:p>
            <a:r>
              <a:rPr lang="en-US" altLang="en-US" dirty="0" smtClean="0"/>
              <a:t>Issues:</a:t>
            </a:r>
          </a:p>
          <a:p>
            <a:pPr lvl="1"/>
            <a:r>
              <a:rPr lang="en-US" altLang="en-US" dirty="0" smtClean="0"/>
              <a:t>Is communication unidirectional or bidirectional?</a:t>
            </a:r>
          </a:p>
          <a:p>
            <a:pPr lvl="1"/>
            <a:r>
              <a:rPr lang="en-US" altLang="en-US" dirty="0" smtClean="0"/>
              <a:t>In the case of two-way communication, is it half or full-duplex?</a:t>
            </a:r>
          </a:p>
          <a:p>
            <a:pPr lvl="1"/>
            <a:r>
              <a:rPr lang="en-US" altLang="en-US" dirty="0" smtClean="0"/>
              <a:t>Must there exist a relationship (i.e., </a:t>
            </a:r>
            <a:r>
              <a:rPr lang="en-US" altLang="en-US" b="1" i="1" dirty="0" smtClean="0"/>
              <a:t>parent-child</a:t>
            </a:r>
            <a:r>
              <a:rPr lang="en-US" altLang="en-US" dirty="0" smtClean="0"/>
              <a:t>) between the communicating processes?</a:t>
            </a:r>
          </a:p>
          <a:p>
            <a:r>
              <a:rPr lang="en-US" altLang="en-US" dirty="0" smtClean="0"/>
              <a:t>Ordinary pipes 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 dirty="0" smtClean="0"/>
              <a:t>Named pipes 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8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6"/>
          <p:cNvSpPr>
            <a:spLocks noGrp="1"/>
          </p:cNvSpPr>
          <p:nvPr>
            <p:ph type="title"/>
          </p:nvPr>
        </p:nvSpPr>
        <p:spPr>
          <a:xfrm>
            <a:off x="1981200" y="130176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2346326" y="1138239"/>
            <a:ext cx="7612063" cy="493077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style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reads </a:t>
            </a:r>
            <a:r>
              <a:rPr lang="en-US" dirty="0">
                <a:ea typeface="ＭＳ Ｐゴシック" charset="0"/>
                <a:cs typeface="ＭＳ Ｐゴシック" charset="0"/>
              </a:rPr>
              <a:t>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unidirectional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processes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</a:t>
            </a:r>
            <a:r>
              <a:rPr lang="en-US" b="1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pipes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901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3313114"/>
            <a:ext cx="559276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4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55" y="1196789"/>
            <a:ext cx="9412938" cy="46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pic>
        <p:nvPicPr>
          <p:cNvPr id="5325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2493964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Message passing.  (b) shared memory. </a:t>
            </a:r>
            <a:r>
              <a:rPr kumimoji="0" lang="en-US" altLang="en-US">
                <a:latin typeface="Verdana" panose="020B0604030504040204" pitchFamily="34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6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271" y="568138"/>
            <a:ext cx="9282580" cy="5943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endParaRPr lang="en-IN" dirty="0" smtClean="0"/>
          </a:p>
          <a:p>
            <a:pPr marL="0" indent="0">
              <a:buNone/>
              <a:defRPr/>
            </a:pPr>
            <a:endParaRPr lang="en-IN" dirty="0" smtClean="0"/>
          </a:p>
          <a:p>
            <a:pPr marL="0" indent="0">
              <a:buNone/>
              <a:defRPr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  <a:defRPr/>
            </a:pPr>
            <a:r>
              <a:rPr lang="en-IN" dirty="0" smtClean="0"/>
              <a:t>#include&lt;sys/</a:t>
            </a:r>
            <a:r>
              <a:rPr lang="en-IN" dirty="0" err="1" smtClean="0"/>
              <a:t>types.h</a:t>
            </a:r>
            <a:r>
              <a:rPr lang="en-IN" dirty="0" smtClean="0"/>
              <a:t>&gt;</a:t>
            </a:r>
          </a:p>
          <a:p>
            <a:pPr marL="0" indent="0">
              <a:buNone/>
              <a:defRPr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main()</a:t>
            </a:r>
          </a:p>
          <a:p>
            <a:pPr marL="0" indent="0">
              <a:buNone/>
              <a:defRPr/>
            </a:pPr>
            <a:r>
              <a:rPr lang="en-IN" dirty="0" smtClean="0"/>
              <a:t>{</a:t>
            </a:r>
          </a:p>
          <a:p>
            <a:pPr marL="0" indent="0">
              <a:buNone/>
              <a:defRPr/>
            </a:pPr>
            <a:r>
              <a:rPr lang="en-IN" dirty="0" smtClean="0"/>
              <a:t>char </a:t>
            </a:r>
            <a:r>
              <a:rPr lang="en-IN" dirty="0" err="1" smtClean="0"/>
              <a:t>msg</a:t>
            </a:r>
            <a:r>
              <a:rPr lang="en-IN" dirty="0" smtClean="0"/>
              <a:t>[25]=“Greetings”;</a:t>
            </a:r>
          </a:p>
          <a:p>
            <a:pPr marL="0" indent="0">
              <a:buNone/>
              <a:defRPr/>
            </a:pPr>
            <a:r>
              <a:rPr lang="en-IN" dirty="0"/>
              <a:t>c</a:t>
            </a:r>
            <a:r>
              <a:rPr lang="en-IN" dirty="0" smtClean="0"/>
              <a:t>har read[25];</a:t>
            </a:r>
          </a:p>
          <a:p>
            <a:pPr marL="0" indent="0">
              <a:buNone/>
              <a:defRPr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</a:t>
            </a:r>
            <a:r>
              <a:rPr lang="en-IN" dirty="0" err="1" smtClean="0"/>
              <a:t>fd</a:t>
            </a:r>
            <a:r>
              <a:rPr lang="en-IN" dirty="0" smtClean="0"/>
              <a:t>[2];</a:t>
            </a:r>
          </a:p>
          <a:p>
            <a:pPr marL="0" indent="0">
              <a:buNone/>
              <a:defRPr/>
            </a:pPr>
            <a:r>
              <a:rPr lang="en-IN" dirty="0" err="1" smtClean="0"/>
              <a:t>pid_t</a:t>
            </a:r>
            <a:r>
              <a:rPr lang="en-IN" dirty="0" smtClean="0"/>
              <a:t> </a:t>
            </a:r>
            <a:r>
              <a:rPr lang="en-IN" dirty="0" err="1" smtClean="0"/>
              <a:t>pid</a:t>
            </a:r>
            <a:r>
              <a:rPr lang="en-IN" dirty="0" smtClean="0"/>
              <a:t>;</a:t>
            </a:r>
          </a:p>
          <a:p>
            <a:pPr marL="0" indent="0">
              <a:buNone/>
              <a:defRPr/>
            </a:pPr>
            <a:r>
              <a:rPr lang="en-IN" dirty="0"/>
              <a:t>i</a:t>
            </a:r>
            <a:r>
              <a:rPr lang="en-IN" dirty="0" smtClean="0"/>
              <a:t>f(pipe(</a:t>
            </a:r>
            <a:r>
              <a:rPr lang="en-IN" dirty="0" err="1" smtClean="0"/>
              <a:t>fd</a:t>
            </a:r>
            <a:r>
              <a:rPr lang="en-IN" dirty="0" smtClean="0"/>
              <a:t>)==-1)</a:t>
            </a:r>
          </a:p>
          <a:p>
            <a:pPr marL="0" indent="0">
              <a:buNone/>
              <a:defRPr/>
            </a:pPr>
            <a:r>
              <a:rPr lang="en-IN" dirty="0" smtClean="0"/>
              <a:t>{</a:t>
            </a:r>
          </a:p>
          <a:p>
            <a:pPr marL="0" indent="0">
              <a:buNone/>
              <a:defRPr/>
            </a:pPr>
            <a:r>
              <a:rPr lang="en-IN" dirty="0" err="1"/>
              <a:t>f</a:t>
            </a:r>
            <a:r>
              <a:rPr lang="en-IN" dirty="0" err="1" smtClean="0"/>
              <a:t>printf</a:t>
            </a:r>
            <a:r>
              <a:rPr lang="en-IN" dirty="0" smtClean="0"/>
              <a:t>(</a:t>
            </a:r>
            <a:r>
              <a:rPr lang="en-IN" dirty="0" err="1" smtClean="0"/>
              <a:t>stderr</a:t>
            </a:r>
            <a:r>
              <a:rPr lang="en-IN" dirty="0" smtClean="0"/>
              <a:t>,”Pipe failed”);</a:t>
            </a:r>
          </a:p>
          <a:p>
            <a:pPr marL="0" indent="0">
              <a:buNone/>
              <a:defRPr/>
            </a:pPr>
            <a:r>
              <a:rPr lang="en-IN" dirty="0" smtClean="0"/>
              <a:t>return 1;</a:t>
            </a:r>
          </a:p>
          <a:p>
            <a:pPr marL="0" indent="0">
              <a:buNone/>
              <a:defRPr/>
            </a:pPr>
            <a:r>
              <a:rPr lang="en-IN" dirty="0" smtClean="0"/>
              <a:t>}</a:t>
            </a:r>
          </a:p>
          <a:p>
            <a:pPr marL="0" indent="0">
              <a:buNone/>
              <a:defRPr/>
            </a:pPr>
            <a:r>
              <a:rPr lang="en-IN" dirty="0" err="1" smtClean="0"/>
              <a:t>pid</a:t>
            </a:r>
            <a:r>
              <a:rPr lang="en-IN" dirty="0" smtClean="0"/>
              <a:t>=fork();</a:t>
            </a:r>
          </a:p>
          <a:p>
            <a:pPr marL="0" indent="0"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5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2330450" y="1233488"/>
            <a:ext cx="8229600" cy="5467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err="1" smtClean="0"/>
              <a:t>pid</a:t>
            </a:r>
            <a:r>
              <a:rPr lang="en-IN" dirty="0" smtClean="0"/>
              <a:t>&lt;0)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Error;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err="1" smtClean="0"/>
              <a:t>pid</a:t>
            </a:r>
            <a:r>
              <a:rPr lang="en-IN" dirty="0" smtClean="0"/>
              <a:t>&gt;0)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close(</a:t>
            </a:r>
            <a:r>
              <a:rPr lang="en-IN" dirty="0" err="1" smtClean="0"/>
              <a:t>fd</a:t>
            </a:r>
            <a:r>
              <a:rPr lang="en-IN" dirty="0" smtClean="0"/>
              <a:t>[0]);</a:t>
            </a:r>
          </a:p>
          <a:p>
            <a:pPr marL="0" indent="0">
              <a:buNone/>
            </a:pPr>
            <a:r>
              <a:rPr lang="en-IN" dirty="0" smtClean="0"/>
              <a:t>write(</a:t>
            </a:r>
            <a:r>
              <a:rPr lang="en-IN" dirty="0" err="1" smtClean="0"/>
              <a:t>fd</a:t>
            </a:r>
            <a:r>
              <a:rPr lang="en-IN" dirty="0" smtClean="0"/>
              <a:t>[1],</a:t>
            </a:r>
            <a:r>
              <a:rPr lang="en-IN" dirty="0" err="1" smtClean="0"/>
              <a:t>msg,strlen</a:t>
            </a:r>
            <a:r>
              <a:rPr lang="en-IN" dirty="0" smtClean="0"/>
              <a:t>(msg+1));</a:t>
            </a:r>
          </a:p>
          <a:p>
            <a:pPr marL="0" indent="0">
              <a:buNone/>
            </a:pPr>
            <a:r>
              <a:rPr lang="en-IN" dirty="0" smtClean="0"/>
              <a:t>close(</a:t>
            </a:r>
            <a:r>
              <a:rPr lang="en-IN" dirty="0" err="1" smtClean="0"/>
              <a:t>fd</a:t>
            </a:r>
            <a:r>
              <a:rPr lang="en-IN" dirty="0" smtClean="0"/>
              <a:t>[1]);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Else{</a:t>
            </a:r>
          </a:p>
          <a:p>
            <a:pPr marL="0" indent="0">
              <a:buNone/>
            </a:pPr>
            <a:r>
              <a:rPr lang="en-IN" dirty="0" smtClean="0"/>
              <a:t>close(</a:t>
            </a:r>
            <a:r>
              <a:rPr lang="en-IN" dirty="0" err="1" smtClean="0"/>
              <a:t>fd</a:t>
            </a:r>
            <a:r>
              <a:rPr lang="en-IN" dirty="0" smtClean="0"/>
              <a:t>[1]);</a:t>
            </a:r>
          </a:p>
          <a:p>
            <a:pPr marL="0" indent="0">
              <a:buNone/>
            </a:pPr>
            <a:r>
              <a:rPr lang="en-IN" dirty="0" smtClean="0"/>
              <a:t>read(</a:t>
            </a:r>
            <a:r>
              <a:rPr lang="en-IN" dirty="0" err="1" smtClean="0"/>
              <a:t>fd</a:t>
            </a:r>
            <a:r>
              <a:rPr lang="en-IN" dirty="0" smtClean="0"/>
              <a:t>[0],read,25);</a:t>
            </a:r>
          </a:p>
          <a:p>
            <a:pPr marL="0" indent="0">
              <a:buNone/>
            </a:pPr>
            <a:r>
              <a:rPr lang="en-IN" dirty="0" smtClean="0"/>
              <a:t>close(</a:t>
            </a:r>
            <a:r>
              <a:rPr lang="en-IN" dirty="0" err="1" smtClean="0"/>
              <a:t>fd</a:t>
            </a:r>
            <a:r>
              <a:rPr lang="en-IN" dirty="0" smtClean="0"/>
              <a:t>[0]);</a:t>
            </a:r>
          </a:p>
          <a:p>
            <a:pPr marL="0" indent="0">
              <a:buNone/>
            </a:pPr>
            <a:r>
              <a:rPr lang="en-IN" dirty="0" smtClean="0"/>
              <a:t>}return 0;}</a:t>
            </a:r>
          </a:p>
        </p:txBody>
      </p:sp>
    </p:spTree>
    <p:extLst>
      <p:ext uri="{BB962C8B-B14F-4D97-AF65-F5344CB8AC3E}">
        <p14:creationId xmlns:p14="http://schemas.microsoft.com/office/powerpoint/2010/main" val="3392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3300" y="247651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857" y="1401017"/>
            <a:ext cx="8578943" cy="4609818"/>
          </a:xfrm>
        </p:spPr>
        <p:txBody>
          <a:bodyPr/>
          <a:lstStyle/>
          <a:p>
            <a:r>
              <a:rPr lang="en-US" dirty="0" smtClean="0"/>
              <a:t>Paradigm for cooperating processes, </a:t>
            </a:r>
            <a:r>
              <a:rPr lang="en-US" i="1" dirty="0" smtClean="0"/>
              <a:t>producer</a:t>
            </a:r>
            <a:r>
              <a:rPr lang="en-US" dirty="0" smtClean="0"/>
              <a:t> process produces information that is consumed by a </a:t>
            </a:r>
            <a:r>
              <a:rPr lang="en-US" i="1" dirty="0" smtClean="0"/>
              <a:t>consumer</a:t>
            </a:r>
            <a:r>
              <a:rPr lang="en-US" dirty="0" smtClean="0"/>
              <a:t> process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unbounded-buffer </a:t>
            </a:r>
            <a:r>
              <a:rPr lang="en-US" dirty="0" smtClean="0"/>
              <a:t>places no practical limit on the size of the buffer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bounded-buffer </a:t>
            </a:r>
            <a:r>
              <a:rPr lang="en-US" dirty="0" smtClean="0"/>
              <a:t>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26086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0164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Bounded-Buffer – Shared-Memory Solution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9388" y="1203325"/>
            <a:ext cx="7131050" cy="4700588"/>
          </a:xfrm>
        </p:spPr>
        <p:txBody>
          <a:bodyPr/>
          <a:lstStyle/>
          <a:p>
            <a:r>
              <a:rPr lang="en-US" sz="1600" dirty="0"/>
              <a:t>Shared data</a:t>
            </a:r>
          </a:p>
          <a:p>
            <a:pPr marL="1598613" lvl="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10</a:t>
            </a:r>
          </a:p>
          <a:p>
            <a:pPr marL="1598613" lvl="3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598613" lvl="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1598613" lvl="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1598613" lvl="3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98613" lvl="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 buffer[BUFFER_SIZE];</a:t>
            </a:r>
          </a:p>
          <a:p>
            <a:pPr marL="1598613" lvl="3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= 0;</a:t>
            </a:r>
          </a:p>
          <a:p>
            <a:pPr marL="1598613" lvl="3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 = 0;</a:t>
            </a:r>
          </a:p>
          <a:p>
            <a:pPr marL="1598613" lvl="3">
              <a:buNone/>
            </a:pPr>
            <a:endParaRPr lang="en-US" sz="1600" dirty="0"/>
          </a:p>
          <a:p>
            <a:pPr marL="1598613" lvl="3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454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0" y="203201"/>
            <a:ext cx="75692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75" y="1014413"/>
            <a:ext cx="6940550" cy="4483100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1600" dirty="0"/>
              <a:t>item </a:t>
            </a:r>
            <a:r>
              <a:rPr lang="en-US" sz="1600" dirty="0" err="1"/>
              <a:t>next_produced</a:t>
            </a:r>
            <a:r>
              <a:rPr lang="en-US" sz="1600" dirty="0"/>
              <a:t>; </a:t>
            </a:r>
          </a:p>
          <a:p>
            <a:pPr marL="0" indent="0">
              <a:buNone/>
              <a:defRPr/>
            </a:pPr>
            <a:r>
              <a:rPr lang="en-US" sz="1600" dirty="0"/>
              <a:t>while (true) { </a:t>
            </a:r>
          </a:p>
          <a:p>
            <a:pPr marL="0" indent="0">
              <a:buNone/>
              <a:defRPr/>
            </a:pPr>
            <a:r>
              <a:rPr lang="en-US" sz="1600" dirty="0"/>
              <a:t>	/* produce an item in next produced */ </a:t>
            </a:r>
          </a:p>
          <a:p>
            <a:pPr marL="0" indent="0">
              <a:buNone/>
              <a:defRPr/>
            </a:pPr>
            <a:r>
              <a:rPr lang="en-US" sz="1600" dirty="0"/>
              <a:t>	while (((in + 1) % BUFFER_SIZE) == out) </a:t>
            </a:r>
          </a:p>
          <a:p>
            <a:pPr marL="0" indent="0">
              <a:buNone/>
              <a:defRPr/>
            </a:pPr>
            <a:r>
              <a:rPr lang="en-US" sz="1600" dirty="0"/>
              <a:t>		; /* do nothing */ </a:t>
            </a:r>
          </a:p>
          <a:p>
            <a:pPr marL="0" indent="0">
              <a:buNone/>
              <a:defRPr/>
            </a:pPr>
            <a:r>
              <a:rPr lang="en-US" sz="1600" dirty="0"/>
              <a:t>	buffer[in] = </a:t>
            </a:r>
            <a:r>
              <a:rPr lang="en-US" sz="1600" dirty="0" err="1"/>
              <a:t>next_produced</a:t>
            </a:r>
            <a:r>
              <a:rPr lang="en-US" sz="1600" dirty="0"/>
              <a:t>; </a:t>
            </a:r>
          </a:p>
          <a:p>
            <a:pPr marL="0" indent="0">
              <a:buNone/>
              <a:defRPr/>
            </a:pPr>
            <a:r>
              <a:rPr lang="en-US" sz="1600" dirty="0"/>
              <a:t>	in = (in + 1) % BUFFER_SIZE; </a:t>
            </a:r>
          </a:p>
          <a:p>
            <a:pPr marL="0" indent="0">
              <a:buNone/>
              <a:defRPr/>
            </a:pPr>
            <a:r>
              <a:rPr lang="en-US" sz="1600" dirty="0"/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3413" y="1219201"/>
            <a:ext cx="6894512" cy="4411663"/>
          </a:xfrm>
        </p:spPr>
        <p:txBody>
          <a:bodyPr/>
          <a:lstStyle/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item next_consumed; 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while (in == out) 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next_consumed = buffer[out]; 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981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1275" y="9525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 Shared Memory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2526" y="1233489"/>
            <a:ext cx="8388349" cy="44546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Synchronization is discussed in great details later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27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81275" y="12700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Message Passing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9824" y="1201740"/>
            <a:ext cx="7446869" cy="45267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</a:t>
            </a:r>
            <a:r>
              <a:rPr lang="en-US" altLang="en-US" i="1" dirty="0" smtClean="0"/>
              <a:t> message</a:t>
            </a:r>
            <a:r>
              <a:rPr lang="en-US" altLang="en-US" dirty="0" smtClean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72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0950" y="10795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2965" y="1029449"/>
            <a:ext cx="8713694" cy="483347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If processes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Establish a </a:t>
            </a:r>
            <a:r>
              <a:rPr lang="en-US" altLang="en-US" b="1" i="1" dirty="0" smtClean="0"/>
              <a:t>communication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link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Implementation issues:</a:t>
            </a:r>
          </a:p>
          <a:p>
            <a:pPr lvl="1"/>
            <a:r>
              <a:rPr lang="en-US" altLang="en-US" dirty="0" smtClean="0"/>
              <a:t>How are links established?</a:t>
            </a:r>
          </a:p>
          <a:p>
            <a:pPr lvl="1"/>
            <a:r>
              <a:rPr lang="en-US" altLang="en-US" dirty="0" smtClean="0"/>
              <a:t>Can a link be associated with more than two processes?</a:t>
            </a:r>
          </a:p>
          <a:p>
            <a:pPr lvl="1"/>
            <a:r>
              <a:rPr lang="en-US" altLang="en-US" dirty="0" smtClean="0"/>
              <a:t>How many links can there be between every pair of communicating processes?</a:t>
            </a:r>
          </a:p>
          <a:p>
            <a:pPr lvl="1"/>
            <a:r>
              <a:rPr lang="en-US" altLang="en-US" dirty="0" smtClean="0"/>
              <a:t>What is the capacity of a link?</a:t>
            </a:r>
          </a:p>
          <a:p>
            <a:pPr lvl="1"/>
            <a:r>
              <a:rPr lang="en-US" altLang="en-US" dirty="0" smtClean="0"/>
              <a:t>Is the size of a message that the link can accommodate fixed or variable?</a:t>
            </a:r>
          </a:p>
          <a:p>
            <a:pPr lvl="1"/>
            <a:r>
              <a:rPr lang="en-US" altLang="en-US" dirty="0" smtClean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6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891</Words>
  <Application>Microsoft Office PowerPoint</Application>
  <PresentationFormat>Widescreen</PresentationFormat>
  <Paragraphs>192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Monaco</vt:lpstr>
      <vt:lpstr>Monotype Sorts</vt:lpstr>
      <vt:lpstr>Times New Roman</vt:lpstr>
      <vt:lpstr>Verdana</vt:lpstr>
      <vt:lpstr>Wingdings</vt:lpstr>
      <vt:lpstr>Office Theme</vt:lpstr>
      <vt:lpstr>Interprocess Communication</vt:lpstr>
      <vt:lpstr>Communications Models 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Message Passing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Pipes</vt:lpstr>
      <vt:lpstr>Ordinary Pipes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Systems-  Module 2</dc:title>
  <dc:creator>Mithra</dc:creator>
  <cp:lastModifiedBy>Mithra</cp:lastModifiedBy>
  <cp:revision>72</cp:revision>
  <dcterms:created xsi:type="dcterms:W3CDTF">2020-07-21T15:52:16Z</dcterms:created>
  <dcterms:modified xsi:type="dcterms:W3CDTF">2020-09-09T11:24:14Z</dcterms:modified>
</cp:coreProperties>
</file>