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8000" cx="9144000"/>
  <p:notesSz cx="7315200" cy="9601200"/>
  <p:embeddedFontLst>
    <p:embeddedFont>
      <p:font typeface="Helvetica Neue"/>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06">
          <p15:clr>
            <a:srgbClr val="000000"/>
          </p15:clr>
        </p15:guide>
        <p15:guide id="2" pos="521">
          <p15:clr>
            <a:srgbClr val="000000"/>
          </p15:clr>
        </p15:guide>
      </p15:sldGuideLst>
    </p:ext>
    <p:ext uri="http://customooxmlschemas.google.com/">
      <go:slidesCustomData xmlns:go="http://customooxmlschemas.google.com/" r:id="rId66" roundtripDataSignature="AMtx7mgGjafrp9X0ZbhiTMTzAEeXcPD3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06" orient="horz"/>
        <p:guide pos="52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HelveticaNeue-italic.fntdata"/><Relationship Id="rId63" Type="http://schemas.openxmlformats.org/officeDocument/2006/relationships/font" Target="fonts/HelveticaNeue-bold.fntdata"/><Relationship Id="rId22" Type="http://schemas.openxmlformats.org/officeDocument/2006/relationships/slide" Target="slides/slide16.xml"/><Relationship Id="rId66" Type="http://customschemas.google.com/relationships/presentationmetadata" Target="metadata"/><Relationship Id="rId21" Type="http://schemas.openxmlformats.org/officeDocument/2006/relationships/slide" Target="slides/slide15.xml"/><Relationship Id="rId65" Type="http://schemas.openxmlformats.org/officeDocument/2006/relationships/font" Target="fonts/HelveticaNeue-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ctr"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ctr"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6312" y="4560887"/>
            <a:ext cx="5362575" cy="4319587"/>
          </a:xfrm>
          <a:prstGeom prst="rect">
            <a:avLst/>
          </a:prstGeom>
          <a:noFill/>
          <a:ln>
            <a:noFill/>
          </a:ln>
        </p:spPr>
        <p:txBody>
          <a:bodyPr anchorCtr="0" anchor="ctr"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1775"/>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46" name="Google Shape;146;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52" name="Google Shape;152;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158" name="Google Shape;158;p12:notes"/>
          <p:cNvSpPr/>
          <p:nvPr>
            <p:ph idx="2" type="sldImg"/>
          </p:nvPr>
        </p:nvSpPr>
        <p:spPr>
          <a:xfrm>
            <a:off x="1257300" y="719137"/>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12:notes"/>
          <p:cNvSpPr txBox="1"/>
          <p:nvPr>
            <p:ph idx="1" type="body"/>
          </p:nvPr>
        </p:nvSpPr>
        <p:spPr>
          <a:xfrm>
            <a:off x="976312" y="4560887"/>
            <a:ext cx="5362575" cy="4321175"/>
          </a:xfrm>
          <a:prstGeom prst="rect">
            <a:avLst/>
          </a:prstGeom>
          <a:noFill/>
          <a:ln>
            <a:noFill/>
          </a:ln>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89" name="Google Shape;189;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99" name="Google Shape;199;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09" name="Google Shape;209;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17" name="Google Shape;217;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4: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28" name="Google Shape;228;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5: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34" name="Google Shape;234;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6: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40" name="Google Shape;240;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7: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45" name="Google Shape;245;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8: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51" name="Google Shape;251;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9: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57" name="Google Shape;257;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0: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63" name="Google Shape;263;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1: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69" name="Google Shape;269;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2: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75" name="Google Shape;275;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3: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81" name="Google Shape;281;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4: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87" name="Google Shape;287;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5: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93" name="Google Shape;293;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6: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298" name="Google Shape;298;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7: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04" name="Google Shape;304;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8: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10" name="Google Shape;310;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9: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17" name="Google Shape;317;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0: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23" name="Google Shape;323;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1: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29" name="Google Shape;329;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2: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35" name="Google Shape;335;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3: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41" name="Google Shape;341;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4: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47" name="Google Shape;347;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5: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54" name="Google Shape;354;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6: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60" name="Google Shape;360;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7: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66" name="Google Shape;366;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8: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72" name="Google Shape;372;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9: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78" name="Google Shape;378;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50: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84" name="Google Shape;384;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51: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90" name="Google Shape;390;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52: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396" name="Google Shape;396;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53: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402" name="Google Shape;402;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4: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408" name="Google Shape;408;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5: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414" name="Google Shape;414;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976312" y="4560887"/>
            <a:ext cx="5362575" cy="4319587"/>
          </a:xfrm>
          <a:prstGeom prst="rect">
            <a:avLst/>
          </a:prstGeom>
        </p:spPr>
        <p:txBody>
          <a:bodyPr anchorCtr="0" anchor="ctr" bIns="48325" lIns="96650" spcFirstLastPara="1" rIns="96650" wrap="square" tIns="483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7"/>
          <p:cNvSpPr txBox="1"/>
          <p:nvPr>
            <p:ph type="ctrTitle"/>
          </p:nvPr>
        </p:nvSpPr>
        <p:spPr>
          <a:xfrm>
            <a:off x="1143000" y="1122363"/>
            <a:ext cx="6858000" cy="2387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SzPts val="1400"/>
              <a:buNone/>
              <a:defRPr sz="45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17" name="Google Shape;17;p57"/>
          <p:cNvSpPr txBox="1"/>
          <p:nvPr>
            <p:ph idx="1" type="subTitle"/>
          </p:nvPr>
        </p:nvSpPr>
        <p:spPr>
          <a:xfrm>
            <a:off x="1143000" y="3602038"/>
            <a:ext cx="6858000" cy="16557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750"/>
              </a:spcBef>
              <a:spcAft>
                <a:spcPts val="0"/>
              </a:spcAft>
              <a:buClr>
                <a:schemeClr val="dk1"/>
              </a:buClr>
              <a:buSzPts val="1800"/>
              <a:buNone/>
              <a:defRPr sz="1800"/>
            </a:lvl1pPr>
            <a:lvl2pPr lvl="1" rtl="0" algn="ctr">
              <a:lnSpc>
                <a:spcPct val="90000"/>
              </a:lnSpc>
              <a:spcBef>
                <a:spcPts val="375"/>
              </a:spcBef>
              <a:spcAft>
                <a:spcPts val="0"/>
              </a:spcAft>
              <a:buClr>
                <a:schemeClr val="dk1"/>
              </a:buClr>
              <a:buSzPts val="1500"/>
              <a:buNone/>
              <a:defRPr sz="1500"/>
            </a:lvl2pPr>
            <a:lvl3pPr lvl="2" rtl="0" algn="ctr">
              <a:lnSpc>
                <a:spcPct val="90000"/>
              </a:lnSpc>
              <a:spcBef>
                <a:spcPts val="375"/>
              </a:spcBef>
              <a:spcAft>
                <a:spcPts val="0"/>
              </a:spcAft>
              <a:buClr>
                <a:schemeClr val="dk1"/>
              </a:buClr>
              <a:buSzPts val="1350"/>
              <a:buNone/>
              <a:defRPr sz="1350"/>
            </a:lvl3pPr>
            <a:lvl4pPr lvl="3" rtl="0" algn="ctr">
              <a:lnSpc>
                <a:spcPct val="90000"/>
              </a:lnSpc>
              <a:spcBef>
                <a:spcPts val="375"/>
              </a:spcBef>
              <a:spcAft>
                <a:spcPts val="0"/>
              </a:spcAft>
              <a:buClr>
                <a:schemeClr val="dk1"/>
              </a:buClr>
              <a:buSzPts val="1200"/>
              <a:buNone/>
              <a:defRPr sz="1200"/>
            </a:lvl4pPr>
            <a:lvl5pPr lvl="4" rtl="0" algn="ctr">
              <a:lnSpc>
                <a:spcPct val="90000"/>
              </a:lnSpc>
              <a:spcBef>
                <a:spcPts val="375"/>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8" name="Google Shape;18;p5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 name="Google Shape;19;p5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p5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67"/>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79" name="Google Shape;79;p67"/>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80" name="Google Shape;80;p67"/>
          <p:cNvSpPr txBox="1"/>
          <p:nvPr>
            <p:ph idx="2" type="body"/>
          </p:nvPr>
        </p:nvSpPr>
        <p:spPr>
          <a:xfrm>
            <a:off x="4629150" y="1825625"/>
            <a:ext cx="38862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81" name="Google Shape;81;p67"/>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2" name="Google Shape;82;p67"/>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67"/>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68"/>
          <p:cNvSpPr txBox="1"/>
          <p:nvPr>
            <p:ph type="title"/>
          </p:nvPr>
        </p:nvSpPr>
        <p:spPr>
          <a:xfrm>
            <a:off x="623888" y="1709739"/>
            <a:ext cx="7886700" cy="28527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SzPts val="1400"/>
              <a:buNone/>
              <a:defRPr sz="45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86" name="Google Shape;86;p68"/>
          <p:cNvSpPr txBox="1"/>
          <p:nvPr>
            <p:ph idx="1" type="body"/>
          </p:nvPr>
        </p:nvSpPr>
        <p:spPr>
          <a:xfrm>
            <a:off x="623888" y="4589464"/>
            <a:ext cx="7886700" cy="1500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
        <p:nvSpPr>
          <p:cNvPr id="87" name="Google Shape;87;p68"/>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8" name="Google Shape;88;p68"/>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68"/>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59"/>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29" name="Google Shape;29;p5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0" name="Google Shape;30;p59"/>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59"/>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59"/>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0"/>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35" name="Google Shape;35;p60"/>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p60"/>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60"/>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 name="Shape 38"/>
        <p:cNvGrpSpPr/>
        <p:nvPr/>
      </p:nvGrpSpPr>
      <p:grpSpPr>
        <a:xfrm>
          <a:off x="0" y="0"/>
          <a:ext cx="0" cy="0"/>
          <a:chOff x="0" y="0"/>
          <a:chExt cx="0" cy="0"/>
        </a:xfrm>
      </p:grpSpPr>
      <p:sp>
        <p:nvSpPr>
          <p:cNvPr id="39" name="Google Shape;39;p61"/>
          <p:cNvSpPr txBox="1"/>
          <p:nvPr>
            <p:ph type="title"/>
          </p:nvPr>
        </p:nvSpPr>
        <p:spPr>
          <a:xfrm rot="5400000">
            <a:off x="4623600" y="2285275"/>
            <a:ext cx="5811900" cy="19716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40" name="Google Shape;40;p61"/>
          <p:cNvSpPr txBox="1"/>
          <p:nvPr>
            <p:ph idx="1" type="body"/>
          </p:nvPr>
        </p:nvSpPr>
        <p:spPr>
          <a:xfrm rot="5400000">
            <a:off x="623025" y="370675"/>
            <a:ext cx="58119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41" name="Google Shape;41;p61"/>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 name="Google Shape;42;p61"/>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61"/>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62"/>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46" name="Google Shape;46;p62"/>
          <p:cNvSpPr txBox="1"/>
          <p:nvPr>
            <p:ph idx="1" type="body"/>
          </p:nvPr>
        </p:nvSpPr>
        <p:spPr>
          <a:xfrm rot="5400000">
            <a:off x="2396400" y="57875"/>
            <a:ext cx="43512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47" name="Google Shape;47;p62"/>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62"/>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p62"/>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63"/>
          <p:cNvSpPr txBox="1"/>
          <p:nvPr>
            <p:ph type="title"/>
          </p:nvPr>
        </p:nvSpPr>
        <p:spPr>
          <a:xfrm>
            <a:off x="629841" y="457200"/>
            <a:ext cx="29493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SzPts val="1400"/>
              <a:buNone/>
              <a:defRPr sz="24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52" name="Google Shape;52;p63"/>
          <p:cNvSpPr/>
          <p:nvPr>
            <p:ph idx="2" type="pic"/>
          </p:nvPr>
        </p:nvSpPr>
        <p:spPr>
          <a:xfrm>
            <a:off x="3887391" y="987426"/>
            <a:ext cx="46293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750"/>
              </a:spcBef>
              <a:spcAft>
                <a:spcPts val="0"/>
              </a:spcAft>
              <a:buClr>
                <a:schemeClr val="dk1"/>
              </a:buClr>
              <a:buSzPts val="2400"/>
              <a:buFont typeface="Arial"/>
              <a:buNone/>
              <a:defRPr sz="2400">
                <a:solidFill>
                  <a:schemeClr val="dk1"/>
                </a:solidFill>
                <a:latin typeface="Calibri"/>
                <a:ea typeface="Calibri"/>
                <a:cs typeface="Calibri"/>
                <a:sym typeface="Calibri"/>
              </a:defRPr>
            </a:lvl1pPr>
            <a:lvl2pPr lvl="1" marR="0" rtl="0" algn="l">
              <a:lnSpc>
                <a:spcPct val="90000"/>
              </a:lnSpc>
              <a:spcBef>
                <a:spcPts val="375"/>
              </a:spcBef>
              <a:spcAft>
                <a:spcPts val="0"/>
              </a:spcAft>
              <a:buClr>
                <a:schemeClr val="dk1"/>
              </a:buClr>
              <a:buSzPts val="2100"/>
              <a:buFont typeface="Arial"/>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5pPr>
            <a:lvl6pPr lvl="5"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53" name="Google Shape;53;p63"/>
          <p:cNvSpPr txBox="1"/>
          <p:nvPr>
            <p:ph idx="1" type="body"/>
          </p:nvPr>
        </p:nvSpPr>
        <p:spPr>
          <a:xfrm>
            <a:off x="629841" y="2057400"/>
            <a:ext cx="29493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54" name="Google Shape;54;p63"/>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63"/>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63"/>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64"/>
          <p:cNvSpPr txBox="1"/>
          <p:nvPr>
            <p:ph type="title"/>
          </p:nvPr>
        </p:nvSpPr>
        <p:spPr>
          <a:xfrm>
            <a:off x="629841" y="457200"/>
            <a:ext cx="29493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SzPts val="1400"/>
              <a:buNone/>
              <a:defRPr sz="2400"/>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59" name="Google Shape;59;p64"/>
          <p:cNvSpPr txBox="1"/>
          <p:nvPr>
            <p:ph idx="1" type="body"/>
          </p:nvPr>
        </p:nvSpPr>
        <p:spPr>
          <a:xfrm>
            <a:off x="3887391" y="987426"/>
            <a:ext cx="4629300" cy="4873500"/>
          </a:xfrm>
          <a:prstGeom prst="rect">
            <a:avLst/>
          </a:prstGeom>
          <a:noFill/>
          <a:ln>
            <a:noFill/>
          </a:ln>
        </p:spPr>
        <p:txBody>
          <a:bodyPr anchorCtr="0" anchor="t" bIns="45700" lIns="91425" spcFirstLastPara="1" rIns="91425" wrap="square" tIns="45700">
            <a:noAutofit/>
          </a:bodyPr>
          <a:lstStyle>
            <a:lvl1pPr indent="-381000" lvl="0" marL="457200" rtl="0" algn="l">
              <a:lnSpc>
                <a:spcPct val="90000"/>
              </a:lnSpc>
              <a:spcBef>
                <a:spcPts val="750"/>
              </a:spcBef>
              <a:spcAft>
                <a:spcPts val="0"/>
              </a:spcAft>
              <a:buClr>
                <a:schemeClr val="dk1"/>
              </a:buClr>
              <a:buSzPts val="2400"/>
              <a:buChar char="•"/>
              <a:defRPr sz="2400"/>
            </a:lvl1pPr>
            <a:lvl2pPr indent="-361950" lvl="1" marL="914400" rtl="0" algn="l">
              <a:lnSpc>
                <a:spcPct val="90000"/>
              </a:lnSpc>
              <a:spcBef>
                <a:spcPts val="375"/>
              </a:spcBef>
              <a:spcAft>
                <a:spcPts val="0"/>
              </a:spcAft>
              <a:buClr>
                <a:schemeClr val="dk1"/>
              </a:buClr>
              <a:buSzPts val="2100"/>
              <a:buChar char="•"/>
              <a:defRPr sz="2100"/>
            </a:lvl2pPr>
            <a:lvl3pPr indent="-342900" lvl="2" marL="1371600" rtl="0" algn="l">
              <a:lnSpc>
                <a:spcPct val="90000"/>
              </a:lnSpc>
              <a:spcBef>
                <a:spcPts val="375"/>
              </a:spcBef>
              <a:spcAft>
                <a:spcPts val="0"/>
              </a:spcAft>
              <a:buClr>
                <a:schemeClr val="dk1"/>
              </a:buClr>
              <a:buSzPts val="1800"/>
              <a:buChar char="•"/>
              <a:defRPr sz="1800"/>
            </a:lvl3pPr>
            <a:lvl4pPr indent="-323850" lvl="3" marL="1828800" rtl="0" algn="l">
              <a:lnSpc>
                <a:spcPct val="90000"/>
              </a:lnSpc>
              <a:spcBef>
                <a:spcPts val="375"/>
              </a:spcBef>
              <a:spcAft>
                <a:spcPts val="0"/>
              </a:spcAft>
              <a:buClr>
                <a:schemeClr val="dk1"/>
              </a:buClr>
              <a:buSzPts val="1500"/>
              <a:buChar char="•"/>
              <a:defRPr sz="1500"/>
            </a:lvl4pPr>
            <a:lvl5pPr indent="-323850" lvl="4" marL="2286000" rtl="0" algn="l">
              <a:lnSpc>
                <a:spcPct val="90000"/>
              </a:lnSpc>
              <a:spcBef>
                <a:spcPts val="375"/>
              </a:spcBef>
              <a:spcAft>
                <a:spcPts val="0"/>
              </a:spcAft>
              <a:buClr>
                <a:schemeClr val="dk1"/>
              </a:buClr>
              <a:buSzPts val="1500"/>
              <a:buChar char="•"/>
              <a:defRPr sz="15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60" name="Google Shape;60;p64"/>
          <p:cNvSpPr txBox="1"/>
          <p:nvPr>
            <p:ph idx="2" type="body"/>
          </p:nvPr>
        </p:nvSpPr>
        <p:spPr>
          <a:xfrm>
            <a:off x="629841" y="2057400"/>
            <a:ext cx="29493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200"/>
              <a:buNone/>
              <a:defRPr sz="1200"/>
            </a:lvl1pPr>
            <a:lvl2pPr indent="-228600" lvl="1" marL="914400" rtl="0" algn="l">
              <a:lnSpc>
                <a:spcPct val="90000"/>
              </a:lnSpc>
              <a:spcBef>
                <a:spcPts val="375"/>
              </a:spcBef>
              <a:spcAft>
                <a:spcPts val="0"/>
              </a:spcAft>
              <a:buClr>
                <a:schemeClr val="dk1"/>
              </a:buClr>
              <a:buSzPts val="1050"/>
              <a:buNone/>
              <a:defRPr sz="1050"/>
            </a:lvl2pPr>
            <a:lvl3pPr indent="-228600" lvl="2" marL="1371600" rtl="0" algn="l">
              <a:lnSpc>
                <a:spcPct val="90000"/>
              </a:lnSpc>
              <a:spcBef>
                <a:spcPts val="375"/>
              </a:spcBef>
              <a:spcAft>
                <a:spcPts val="0"/>
              </a:spcAft>
              <a:buClr>
                <a:schemeClr val="dk1"/>
              </a:buClr>
              <a:buSzPts val="900"/>
              <a:buNone/>
              <a:defRPr sz="900"/>
            </a:lvl3pPr>
            <a:lvl4pPr indent="-228600" lvl="3" marL="1828800" rtl="0" algn="l">
              <a:lnSpc>
                <a:spcPct val="90000"/>
              </a:lnSpc>
              <a:spcBef>
                <a:spcPts val="375"/>
              </a:spcBef>
              <a:spcAft>
                <a:spcPts val="0"/>
              </a:spcAft>
              <a:buClr>
                <a:schemeClr val="dk1"/>
              </a:buClr>
              <a:buSzPts val="750"/>
              <a:buNone/>
              <a:defRPr sz="750"/>
            </a:lvl4pPr>
            <a:lvl5pPr indent="-228600" lvl="4" marL="2286000" rtl="0" algn="l">
              <a:lnSpc>
                <a:spcPct val="90000"/>
              </a:lnSpc>
              <a:spcBef>
                <a:spcPts val="375"/>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61" name="Google Shape;61;p64"/>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64"/>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64"/>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65"/>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65"/>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65"/>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66"/>
          <p:cNvSpPr txBox="1"/>
          <p:nvPr>
            <p:ph type="title"/>
          </p:nvPr>
        </p:nvSpPr>
        <p:spPr>
          <a:xfrm>
            <a:off x="629841" y="365126"/>
            <a:ext cx="78867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SzPts val="1400"/>
              <a:buNone/>
              <a:defRPr/>
            </a:lvl1pPr>
            <a:lvl2pPr lvl="1" rtl="0" algn="l">
              <a:lnSpc>
                <a:spcPct val="90000"/>
              </a:lnSpc>
              <a:spcBef>
                <a:spcPts val="0"/>
              </a:spcBef>
              <a:spcAft>
                <a:spcPts val="0"/>
              </a:spcAft>
              <a:buSzPts val="1400"/>
              <a:buNone/>
              <a:defRPr/>
            </a:lvl2pPr>
            <a:lvl3pPr lvl="2" rtl="0" algn="l">
              <a:lnSpc>
                <a:spcPct val="90000"/>
              </a:lnSpc>
              <a:spcBef>
                <a:spcPts val="0"/>
              </a:spcBef>
              <a:spcAft>
                <a:spcPts val="0"/>
              </a:spcAft>
              <a:buSzPts val="1400"/>
              <a:buNone/>
              <a:defRPr/>
            </a:lvl3pPr>
            <a:lvl4pPr lvl="3" rtl="0" algn="l">
              <a:lnSpc>
                <a:spcPct val="90000"/>
              </a:lnSpc>
              <a:spcBef>
                <a:spcPts val="0"/>
              </a:spcBef>
              <a:spcAft>
                <a:spcPts val="0"/>
              </a:spcAft>
              <a:buSzPts val="1400"/>
              <a:buNone/>
              <a:defRPr/>
            </a:lvl4pPr>
            <a:lvl5pPr lvl="4" rtl="0" algn="l">
              <a:lnSpc>
                <a:spcPct val="90000"/>
              </a:lnSpc>
              <a:spcBef>
                <a:spcPts val="0"/>
              </a:spcBef>
              <a:spcAft>
                <a:spcPts val="0"/>
              </a:spcAft>
              <a:buSzPts val="1400"/>
              <a:buNone/>
              <a:defRPr/>
            </a:lvl5pPr>
            <a:lvl6pPr lvl="5" rtl="0" algn="l">
              <a:lnSpc>
                <a:spcPct val="90000"/>
              </a:lnSpc>
              <a:spcBef>
                <a:spcPts val="0"/>
              </a:spcBef>
              <a:spcAft>
                <a:spcPts val="0"/>
              </a:spcAft>
              <a:buSzPts val="1400"/>
              <a:buNone/>
              <a:defRPr/>
            </a:lvl6pPr>
            <a:lvl7pPr lvl="6" rtl="0" algn="l">
              <a:lnSpc>
                <a:spcPct val="90000"/>
              </a:lnSpc>
              <a:spcBef>
                <a:spcPts val="0"/>
              </a:spcBef>
              <a:spcAft>
                <a:spcPts val="0"/>
              </a:spcAft>
              <a:buSzPts val="1400"/>
              <a:buNone/>
              <a:defRPr/>
            </a:lvl7pPr>
            <a:lvl8pPr lvl="7" rtl="0" algn="l">
              <a:lnSpc>
                <a:spcPct val="90000"/>
              </a:lnSpc>
              <a:spcBef>
                <a:spcPts val="0"/>
              </a:spcBef>
              <a:spcAft>
                <a:spcPts val="0"/>
              </a:spcAft>
              <a:buSzPts val="1400"/>
              <a:buNone/>
              <a:defRPr/>
            </a:lvl8pPr>
            <a:lvl9pPr lvl="8" rtl="0" algn="l">
              <a:lnSpc>
                <a:spcPct val="90000"/>
              </a:lnSpc>
              <a:spcBef>
                <a:spcPts val="0"/>
              </a:spcBef>
              <a:spcAft>
                <a:spcPts val="0"/>
              </a:spcAft>
              <a:buSzPts val="1400"/>
              <a:buNone/>
              <a:defRPr/>
            </a:lvl9pPr>
          </a:lstStyle>
          <a:p/>
        </p:txBody>
      </p:sp>
      <p:sp>
        <p:nvSpPr>
          <p:cNvPr id="70" name="Google Shape;70;p66"/>
          <p:cNvSpPr txBox="1"/>
          <p:nvPr>
            <p:ph idx="1" type="body"/>
          </p:nvPr>
        </p:nvSpPr>
        <p:spPr>
          <a:xfrm>
            <a:off x="629842" y="1681163"/>
            <a:ext cx="38682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71" name="Google Shape;71;p66"/>
          <p:cNvSpPr txBox="1"/>
          <p:nvPr>
            <p:ph idx="2" type="body"/>
          </p:nvPr>
        </p:nvSpPr>
        <p:spPr>
          <a:xfrm>
            <a:off x="629842" y="2505075"/>
            <a:ext cx="38682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72" name="Google Shape;72;p66"/>
          <p:cNvSpPr txBox="1"/>
          <p:nvPr>
            <p:ph idx="3" type="body"/>
          </p:nvPr>
        </p:nvSpPr>
        <p:spPr>
          <a:xfrm>
            <a:off x="4629150" y="1681163"/>
            <a:ext cx="3887400" cy="8238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750"/>
              </a:spcBef>
              <a:spcAft>
                <a:spcPts val="0"/>
              </a:spcAft>
              <a:buClr>
                <a:schemeClr val="dk1"/>
              </a:buClr>
              <a:buSzPts val="1800"/>
              <a:buNone/>
              <a:defRPr b="1" sz="1800"/>
            </a:lvl1pPr>
            <a:lvl2pPr indent="-228600" lvl="1" marL="914400" rtl="0" algn="l">
              <a:lnSpc>
                <a:spcPct val="90000"/>
              </a:lnSpc>
              <a:spcBef>
                <a:spcPts val="375"/>
              </a:spcBef>
              <a:spcAft>
                <a:spcPts val="0"/>
              </a:spcAft>
              <a:buClr>
                <a:schemeClr val="dk1"/>
              </a:buClr>
              <a:buSzPts val="1500"/>
              <a:buNone/>
              <a:defRPr b="1" sz="1500"/>
            </a:lvl2pPr>
            <a:lvl3pPr indent="-228600" lvl="2" marL="1371600" rtl="0" algn="l">
              <a:lnSpc>
                <a:spcPct val="90000"/>
              </a:lnSpc>
              <a:spcBef>
                <a:spcPts val="375"/>
              </a:spcBef>
              <a:spcAft>
                <a:spcPts val="0"/>
              </a:spcAft>
              <a:buClr>
                <a:schemeClr val="dk1"/>
              </a:buClr>
              <a:buSzPts val="1350"/>
              <a:buNone/>
              <a:defRPr b="1" sz="1350"/>
            </a:lvl3pPr>
            <a:lvl4pPr indent="-228600" lvl="3" marL="1828800" rtl="0" algn="l">
              <a:lnSpc>
                <a:spcPct val="90000"/>
              </a:lnSpc>
              <a:spcBef>
                <a:spcPts val="375"/>
              </a:spcBef>
              <a:spcAft>
                <a:spcPts val="0"/>
              </a:spcAft>
              <a:buClr>
                <a:schemeClr val="dk1"/>
              </a:buClr>
              <a:buSzPts val="1200"/>
              <a:buNone/>
              <a:defRPr b="1" sz="1200"/>
            </a:lvl4pPr>
            <a:lvl5pPr indent="-228600" lvl="4" marL="2286000" rtl="0" algn="l">
              <a:lnSpc>
                <a:spcPct val="90000"/>
              </a:lnSpc>
              <a:spcBef>
                <a:spcPts val="375"/>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73" name="Google Shape;73;p66"/>
          <p:cNvSpPr txBox="1"/>
          <p:nvPr>
            <p:ph idx="4" type="body"/>
          </p:nvPr>
        </p:nvSpPr>
        <p:spPr>
          <a:xfrm>
            <a:off x="4629150" y="2505075"/>
            <a:ext cx="3887400" cy="3684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74" name="Google Shape;74;p6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6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6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98989"/>
              </a:buClr>
              <a:buSzPts val="900"/>
              <a:buFont typeface="Helvetica Neue"/>
              <a:buNone/>
              <a:defRPr b="0" i="0" sz="900" u="non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2.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6"/>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1" name="Google Shape;11;p5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56"/>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13" name="Google Shape;13;p56"/>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14" name="Google Shape;14;p56"/>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58"/>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23" name="Google Shape;23;p5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 name="Google Shape;24;p58"/>
          <p:cNvSpPr txBox="1"/>
          <p:nvPr>
            <p:ph idx="10" type="dt"/>
          </p:nvPr>
        </p:nvSpPr>
        <p:spPr>
          <a:xfrm>
            <a:off x="628650" y="6356350"/>
            <a:ext cx="20574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98989"/>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25" name="Google Shape;25;p58"/>
          <p:cNvSpPr txBox="1"/>
          <p:nvPr>
            <p:ph idx="11" type="ftr"/>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SzPts val="1400"/>
              <a:buNone/>
              <a:defRPr b="0" i="0" sz="1800" u="none" cap="none" strike="noStrike">
                <a:solidFill>
                  <a:schemeClr val="dk1"/>
                </a:solidFill>
                <a:latin typeface="Helvetica Neue"/>
                <a:ea typeface="Helvetica Neue"/>
                <a:cs typeface="Helvetica Neue"/>
                <a:sym typeface="Helvetica Neue"/>
              </a:defRPr>
            </a:lvl9pPr>
          </a:lstStyle>
          <a:p/>
        </p:txBody>
      </p:sp>
      <p:sp>
        <p:nvSpPr>
          <p:cNvPr id="26" name="Google Shape;26;p58"/>
          <p:cNvSpPr txBox="1"/>
          <p:nvPr>
            <p:ph idx="12" type="sldNum"/>
          </p:nvPr>
        </p:nvSpPr>
        <p:spPr>
          <a:xfrm>
            <a:off x="6457950" y="6356350"/>
            <a:ext cx="20574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898989"/>
              </a:buClr>
              <a:buSzPts val="900"/>
              <a:buFont typeface="Helvetica Neue"/>
              <a:buNone/>
              <a:defRPr b="0" i="0" sz="900" u="none" cap="none" strike="noStrike">
                <a:solidFill>
                  <a:srgbClr val="898989"/>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
          <p:cNvSpPr txBox="1"/>
          <p:nvPr>
            <p:ph type="ctrTitle"/>
          </p:nvPr>
        </p:nvSpPr>
        <p:spPr>
          <a:xfrm>
            <a:off x="1143000" y="1122362"/>
            <a:ext cx="6858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500"/>
              <a:buFont typeface="Calibri"/>
              <a:buNone/>
            </a:pPr>
            <a:r>
              <a:rPr b="0" i="0" lang="en-US" sz="4500" u="none">
                <a:solidFill>
                  <a:schemeClr val="dk1"/>
                </a:solidFill>
                <a:latin typeface="Calibri"/>
                <a:ea typeface="Calibri"/>
                <a:cs typeface="Calibri"/>
                <a:sym typeface="Calibri"/>
              </a:rPr>
              <a:t>Process Synchronization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Consumer</a:t>
            </a:r>
            <a:endParaRPr/>
          </a:p>
        </p:txBody>
      </p:sp>
      <p:sp>
        <p:nvSpPr>
          <p:cNvPr id="149" name="Google Shape;149;p10"/>
          <p:cNvSpPr txBox="1"/>
          <p:nvPr>
            <p:ph idx="1" type="body"/>
          </p:nvPr>
        </p:nvSpPr>
        <p:spPr>
          <a:xfrm>
            <a:off x="827087" y="1022350"/>
            <a:ext cx="6877050" cy="486092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rgbClr val="0000FF"/>
              </a:buClr>
              <a:buSzPts val="2000"/>
              <a:buFont typeface="Arial"/>
              <a:buNone/>
            </a:pPr>
            <a:r>
              <a:rPr b="0" i="0" lang="en-US" sz="2000" u="none">
                <a:solidFill>
                  <a:srgbClr val="0000FF"/>
                </a:solidFill>
                <a:latin typeface="Calibri"/>
                <a:ea typeface="Calibri"/>
                <a:cs typeface="Calibri"/>
                <a:sym typeface="Calibri"/>
              </a:rPr>
              <a:t>    </a:t>
            </a:r>
            <a:r>
              <a:rPr b="0" i="0" lang="en-US" sz="2100" u="none">
                <a:solidFill>
                  <a:srgbClr val="0000FF"/>
                </a:solidFill>
                <a:latin typeface="Calibri"/>
                <a:ea typeface="Calibri"/>
                <a:cs typeface="Calibri"/>
                <a:sym typeface="Calibri"/>
              </a:rPr>
              <a:t>while (true)  {</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while (count == 0)</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 // do nothing</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nextConsumed =  buffer[out];</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out = (out + 1) % BUFFER_SIZE;</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count--;</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rgbClr val="0000FF"/>
              </a:solidFill>
              <a:latin typeface="Calibri"/>
              <a:ea typeface="Calibri"/>
              <a:cs typeface="Calibri"/>
              <a:sym typeface="Calibri"/>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  consume the item in nextConsumed</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Race Condition</a:t>
            </a:r>
            <a:endParaRPr/>
          </a:p>
        </p:txBody>
      </p:sp>
      <p:sp>
        <p:nvSpPr>
          <p:cNvPr id="155" name="Google Shape;155;p11"/>
          <p:cNvSpPr txBox="1"/>
          <p:nvPr>
            <p:ph idx="1" type="body"/>
          </p:nvPr>
        </p:nvSpPr>
        <p:spPr>
          <a:xfrm>
            <a:off x="827087" y="1279525"/>
            <a:ext cx="8067675" cy="4818062"/>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0000FF"/>
              </a:buClr>
              <a:buSzPts val="1600"/>
              <a:buFont typeface="Arial"/>
              <a:buChar char="•"/>
            </a:pPr>
            <a:r>
              <a:rPr b="0" i="0" lang="en-US" sz="1600" u="none">
                <a:solidFill>
                  <a:srgbClr val="0000FF"/>
                </a:solidFill>
                <a:latin typeface="Calibri"/>
                <a:ea typeface="Calibri"/>
                <a:cs typeface="Calibri"/>
                <a:sym typeface="Calibri"/>
              </a:rPr>
              <a:t>count++</a:t>
            </a:r>
            <a:r>
              <a:rPr b="0" i="0" lang="en-US" sz="1600" u="none">
                <a:solidFill>
                  <a:schemeClr val="dk1"/>
                </a:solidFill>
                <a:latin typeface="Calibri"/>
                <a:ea typeface="Calibri"/>
                <a:cs typeface="Calibri"/>
                <a:sym typeface="Calibri"/>
              </a:rPr>
              <a:t> could be implemented as</a:t>
            </a:r>
            <a:br>
              <a:rPr b="0" i="0" lang="en-US" sz="1600" u="none">
                <a:solidFill>
                  <a:schemeClr val="dk1"/>
                </a:solidFill>
                <a:latin typeface="Calibri"/>
                <a:ea typeface="Calibri"/>
                <a:cs typeface="Calibri"/>
                <a:sym typeface="Calibri"/>
              </a:rPr>
            </a:br>
            <a:br>
              <a:rPr b="0" i="0" lang="en-US" sz="1600" u="none">
                <a:solidFill>
                  <a:schemeClr val="dk1"/>
                </a:solidFill>
                <a:latin typeface="Calibri"/>
                <a:ea typeface="Calibri"/>
                <a:cs typeface="Calibri"/>
                <a:sym typeface="Calibri"/>
              </a:rPr>
            </a:br>
            <a:r>
              <a:rPr b="0" i="0" lang="en-US" sz="1600" u="none">
                <a:solidFill>
                  <a:schemeClr val="dk1"/>
                </a:solidFill>
                <a:latin typeface="Calibri"/>
                <a:ea typeface="Calibri"/>
                <a:cs typeface="Calibri"/>
                <a:sym typeface="Calibri"/>
              </a:rPr>
              <a:t>     </a:t>
            </a:r>
            <a:r>
              <a:rPr b="0" i="0" lang="en-US" sz="1600" u="none">
                <a:solidFill>
                  <a:srgbClr val="0000FF"/>
                </a:solidFill>
                <a:latin typeface="Calibri"/>
                <a:ea typeface="Calibri"/>
                <a:cs typeface="Calibri"/>
                <a:sym typeface="Calibri"/>
              </a:rPr>
              <a:t>register1 = count</a:t>
            </a:r>
            <a:br>
              <a:rPr b="0" i="0" lang="en-US" sz="1600" u="none">
                <a:solidFill>
                  <a:srgbClr val="0000FF"/>
                </a:solidFill>
                <a:latin typeface="Calibri"/>
                <a:ea typeface="Calibri"/>
                <a:cs typeface="Calibri"/>
                <a:sym typeface="Calibri"/>
              </a:rPr>
            </a:br>
            <a:r>
              <a:rPr b="0" i="0" lang="en-US" sz="1600" u="none">
                <a:solidFill>
                  <a:srgbClr val="0000FF"/>
                </a:solidFill>
                <a:latin typeface="Calibri"/>
                <a:ea typeface="Calibri"/>
                <a:cs typeface="Calibri"/>
                <a:sym typeface="Calibri"/>
              </a:rPr>
              <a:t>     register1 = register1 + 1</a:t>
            </a:r>
            <a:br>
              <a:rPr b="0" i="0" lang="en-US" sz="1600" u="none">
                <a:solidFill>
                  <a:srgbClr val="0000FF"/>
                </a:solidFill>
                <a:latin typeface="Calibri"/>
                <a:ea typeface="Calibri"/>
                <a:cs typeface="Calibri"/>
                <a:sym typeface="Calibri"/>
              </a:rPr>
            </a:br>
            <a:r>
              <a:rPr b="0" i="0" lang="en-US" sz="1600" u="none">
                <a:solidFill>
                  <a:srgbClr val="0000FF"/>
                </a:solidFill>
                <a:latin typeface="Calibri"/>
                <a:ea typeface="Calibri"/>
                <a:cs typeface="Calibri"/>
                <a:sym typeface="Calibri"/>
              </a:rPr>
              <a:t>     count = register1</a:t>
            </a:r>
            <a:endParaRPr/>
          </a:p>
          <a:p>
            <a:pPr indent="-171450" lvl="0" marL="171450" marR="0" rtl="0" algn="l">
              <a:lnSpc>
                <a:spcPct val="90000"/>
              </a:lnSpc>
              <a:spcBef>
                <a:spcPts val="700"/>
              </a:spcBef>
              <a:spcAft>
                <a:spcPts val="0"/>
              </a:spcAft>
              <a:buClr>
                <a:schemeClr val="dk2"/>
              </a:buClr>
              <a:buSzPts val="1600"/>
              <a:buFont typeface="Arial"/>
              <a:buChar char="•"/>
            </a:pPr>
            <a:r>
              <a:rPr b="0" i="0" lang="en-US" sz="1600" u="none">
                <a:solidFill>
                  <a:schemeClr val="dk2"/>
                </a:solidFill>
                <a:latin typeface="Calibri"/>
                <a:ea typeface="Calibri"/>
                <a:cs typeface="Calibri"/>
                <a:sym typeface="Calibri"/>
              </a:rPr>
              <a:t>count--</a:t>
            </a:r>
            <a:r>
              <a:rPr b="0" i="0" lang="en-US" sz="1600" u="none">
                <a:solidFill>
                  <a:schemeClr val="dk1"/>
                </a:solidFill>
                <a:latin typeface="Calibri"/>
                <a:ea typeface="Calibri"/>
                <a:cs typeface="Calibri"/>
                <a:sym typeface="Calibri"/>
              </a:rPr>
              <a:t> could be implemented as</a:t>
            </a:r>
            <a:br>
              <a:rPr b="0" i="0" lang="en-US" sz="1600" u="none">
                <a:solidFill>
                  <a:schemeClr val="dk1"/>
                </a:solidFill>
                <a:latin typeface="Calibri"/>
                <a:ea typeface="Calibri"/>
                <a:cs typeface="Calibri"/>
                <a:sym typeface="Calibri"/>
              </a:rPr>
            </a:br>
            <a:br>
              <a:rPr b="0" i="0" lang="en-US" sz="1600" u="none">
                <a:solidFill>
                  <a:schemeClr val="dk1"/>
                </a:solidFill>
                <a:latin typeface="Calibri"/>
                <a:ea typeface="Calibri"/>
                <a:cs typeface="Calibri"/>
                <a:sym typeface="Calibri"/>
              </a:rPr>
            </a:br>
            <a:r>
              <a:rPr b="0" i="0" lang="en-US" sz="1600" u="none">
                <a:solidFill>
                  <a:schemeClr val="dk1"/>
                </a:solidFill>
                <a:latin typeface="Calibri"/>
                <a:ea typeface="Calibri"/>
                <a:cs typeface="Calibri"/>
                <a:sym typeface="Calibri"/>
              </a:rPr>
              <a:t>     </a:t>
            </a:r>
            <a:r>
              <a:rPr b="0" i="0" lang="en-US" sz="1600" u="none">
                <a:solidFill>
                  <a:schemeClr val="dk2"/>
                </a:solidFill>
                <a:latin typeface="Calibri"/>
                <a:ea typeface="Calibri"/>
                <a:cs typeface="Calibri"/>
                <a:sym typeface="Calibri"/>
              </a:rPr>
              <a:t>register2 = count</a:t>
            </a:r>
            <a:br>
              <a:rPr b="0" i="0" lang="en-US" sz="1600" u="none">
                <a:solidFill>
                  <a:schemeClr val="dk2"/>
                </a:solidFill>
                <a:latin typeface="Calibri"/>
                <a:ea typeface="Calibri"/>
                <a:cs typeface="Calibri"/>
                <a:sym typeface="Calibri"/>
              </a:rPr>
            </a:br>
            <a:r>
              <a:rPr b="0" i="0" lang="en-US" sz="1600" u="none">
                <a:solidFill>
                  <a:schemeClr val="dk2"/>
                </a:solidFill>
                <a:latin typeface="Calibri"/>
                <a:ea typeface="Calibri"/>
                <a:cs typeface="Calibri"/>
                <a:sym typeface="Calibri"/>
              </a:rPr>
              <a:t>     register2 = register2 - 1</a:t>
            </a:r>
            <a:br>
              <a:rPr b="0" i="0" lang="en-US" sz="1600" u="none">
                <a:solidFill>
                  <a:schemeClr val="dk2"/>
                </a:solidFill>
                <a:latin typeface="Calibri"/>
                <a:ea typeface="Calibri"/>
                <a:cs typeface="Calibri"/>
                <a:sym typeface="Calibri"/>
              </a:rPr>
            </a:br>
            <a:r>
              <a:rPr b="0" i="0" lang="en-US" sz="1600" u="none">
                <a:solidFill>
                  <a:schemeClr val="dk2"/>
                </a:solidFill>
                <a:latin typeface="Calibri"/>
                <a:ea typeface="Calibri"/>
                <a:cs typeface="Calibri"/>
                <a:sym typeface="Calibri"/>
              </a:rPr>
              <a:t>     count = register2</a:t>
            </a:r>
            <a:endParaRPr/>
          </a:p>
          <a:p>
            <a:pPr indent="-171450" lvl="0" marL="171450" marR="0" rtl="0" algn="l">
              <a:lnSpc>
                <a:spcPct val="90000"/>
              </a:lnSpc>
              <a:spcBef>
                <a:spcPts val="70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Consider this execution interleaving with “count = 5” initially:</a:t>
            </a:r>
            <a:endParaRPr/>
          </a:p>
          <a:p>
            <a:pPr indent="-171450" lvl="1" marL="514350" marR="0" rtl="0" algn="l">
              <a:lnSpc>
                <a:spcPct val="90000"/>
              </a:lnSpc>
              <a:spcBef>
                <a:spcPts val="30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S0: producer execute </a:t>
            </a:r>
            <a:r>
              <a:rPr b="0" i="0" lang="en-US" sz="1800" u="none" cap="none" strike="noStrike">
                <a:solidFill>
                  <a:srgbClr val="0000FF"/>
                </a:solidFill>
                <a:latin typeface="Calibri"/>
                <a:ea typeface="Calibri"/>
                <a:cs typeface="Calibri"/>
                <a:sym typeface="Calibri"/>
              </a:rPr>
              <a:t>register1 = count</a:t>
            </a:r>
            <a:r>
              <a:rPr b="0" i="0" lang="en-US" sz="1800" u="none" cap="none" strike="noStrike">
                <a:solidFill>
                  <a:schemeClr val="dk1"/>
                </a:solidFill>
                <a:latin typeface="Calibri"/>
                <a:ea typeface="Calibri"/>
                <a:cs typeface="Calibri"/>
                <a:sym typeface="Calibri"/>
              </a:rPr>
              <a:t>   {register1 = 5}</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S1: producer execute </a:t>
            </a:r>
            <a:r>
              <a:rPr b="0" i="0" lang="en-US" sz="1800" u="none" cap="none" strike="noStrike">
                <a:solidFill>
                  <a:srgbClr val="0000FF"/>
                </a:solidFill>
                <a:latin typeface="Calibri"/>
                <a:ea typeface="Calibri"/>
                <a:cs typeface="Calibri"/>
                <a:sym typeface="Calibri"/>
              </a:rPr>
              <a:t>register1 = register1 + 1  </a:t>
            </a:r>
            <a:r>
              <a:rPr b="0" i="0" lang="en-US" sz="1800" u="none" cap="none" strike="noStrike">
                <a:solidFill>
                  <a:schemeClr val="dk1"/>
                </a:solidFill>
                <a:latin typeface="Calibri"/>
                <a:ea typeface="Calibri"/>
                <a:cs typeface="Calibri"/>
                <a:sym typeface="Calibri"/>
              </a:rPr>
              <a:t> {register1 = 6}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S2: consumer execute </a:t>
            </a:r>
            <a:r>
              <a:rPr b="0" i="0" lang="en-US" sz="1800" u="none" cap="none" strike="noStrike">
                <a:solidFill>
                  <a:schemeClr val="dk2"/>
                </a:solidFill>
                <a:latin typeface="Calibri"/>
                <a:ea typeface="Calibri"/>
                <a:cs typeface="Calibri"/>
                <a:sym typeface="Calibri"/>
              </a:rPr>
              <a:t>register2 = count</a:t>
            </a:r>
            <a:r>
              <a:rPr b="0" i="0" lang="en-US" sz="1800" u="none" cap="none" strike="noStrike">
                <a:solidFill>
                  <a:schemeClr val="dk1"/>
                </a:solidFill>
                <a:latin typeface="Calibri"/>
                <a:ea typeface="Calibri"/>
                <a:cs typeface="Calibri"/>
                <a:sym typeface="Calibri"/>
              </a:rPr>
              <a:t>   {register2 = 5}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S3: consumer execute </a:t>
            </a:r>
            <a:r>
              <a:rPr b="0" i="0" lang="en-US" sz="1800" u="none" cap="none" strike="noStrike">
                <a:solidFill>
                  <a:schemeClr val="dk2"/>
                </a:solidFill>
                <a:latin typeface="Calibri"/>
                <a:ea typeface="Calibri"/>
                <a:cs typeface="Calibri"/>
                <a:sym typeface="Calibri"/>
              </a:rPr>
              <a:t>register2 = register2 - 1</a:t>
            </a:r>
            <a:r>
              <a:rPr b="0" i="0" lang="en-US" sz="1800" u="none" cap="none" strike="noStrike">
                <a:solidFill>
                  <a:schemeClr val="dk1"/>
                </a:solidFill>
                <a:latin typeface="Calibri"/>
                <a:ea typeface="Calibri"/>
                <a:cs typeface="Calibri"/>
                <a:sym typeface="Calibri"/>
              </a:rPr>
              <a:t>   {register2 = 4}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S4: producer execute </a:t>
            </a:r>
            <a:r>
              <a:rPr b="0" i="0" lang="en-US" sz="1800" u="none" cap="none" strike="noStrike">
                <a:solidFill>
                  <a:srgbClr val="0000FF"/>
                </a:solidFill>
                <a:latin typeface="Calibri"/>
                <a:ea typeface="Calibri"/>
                <a:cs typeface="Calibri"/>
                <a:sym typeface="Calibri"/>
              </a:rPr>
              <a:t>count = register1</a:t>
            </a:r>
            <a:r>
              <a:rPr b="0" i="0" lang="en-US" sz="1800" u="none" cap="none" strike="noStrike">
                <a:solidFill>
                  <a:schemeClr val="dk1"/>
                </a:solidFill>
                <a:latin typeface="Calibri"/>
                <a:ea typeface="Calibri"/>
                <a:cs typeface="Calibri"/>
                <a:sym typeface="Calibri"/>
              </a:rPr>
              <a:t>   {count = 6 }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S5: consumer execute </a:t>
            </a:r>
            <a:r>
              <a:rPr b="0" i="0" lang="en-US" sz="1800" u="none" cap="none" strike="noStrike">
                <a:solidFill>
                  <a:schemeClr val="dk2"/>
                </a:solidFill>
                <a:latin typeface="Calibri"/>
                <a:ea typeface="Calibri"/>
                <a:cs typeface="Calibri"/>
                <a:sym typeface="Calibri"/>
              </a:rPr>
              <a:t>count = register2</a:t>
            </a:r>
            <a:r>
              <a:rPr b="0" i="0" lang="en-US" sz="1800" u="none" cap="none" strike="noStrike">
                <a:solidFill>
                  <a:schemeClr val="dk1"/>
                </a:solidFill>
                <a:latin typeface="Calibri"/>
                <a:ea typeface="Calibri"/>
                <a:cs typeface="Calibri"/>
                <a:sym typeface="Calibri"/>
              </a:rPr>
              <a:t>   {count = 4}</a:t>
            </a:r>
            <a:endParaRPr/>
          </a:p>
          <a:p>
            <a:pPr indent="-57150" lvl="0" marL="171450" marR="0" rtl="0" algn="l">
              <a:lnSpc>
                <a:spcPct val="90000"/>
              </a:lnSpc>
              <a:spcBef>
                <a:spcPts val="75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ctrTitle"/>
          </p:nvPr>
        </p:nvSpPr>
        <p:spPr>
          <a:xfrm>
            <a:off x="0" y="228600"/>
            <a:ext cx="4648200" cy="8382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PROCESS SYNCHRONIZATION</a:t>
            </a:r>
            <a:endParaRPr/>
          </a:p>
        </p:txBody>
      </p:sp>
      <p:sp>
        <p:nvSpPr>
          <p:cNvPr id="162" name="Google Shape;162;p12"/>
          <p:cNvSpPr txBox="1"/>
          <p:nvPr>
            <p:ph idx="1" type="subTitle"/>
          </p:nvPr>
        </p:nvSpPr>
        <p:spPr>
          <a:xfrm>
            <a:off x="381000" y="1752600"/>
            <a:ext cx="8763000" cy="4516437"/>
          </a:xfrm>
          <a:prstGeom prst="rect">
            <a:avLst/>
          </a:prstGeom>
          <a:noFill/>
          <a:ln>
            <a:noFill/>
          </a:ln>
        </p:spPr>
        <p:txBody>
          <a:bodyPr anchorCtr="0" anchor="t" bIns="45700" lIns="91425" spcFirstLastPara="1" rIns="91425" wrap="square" tIns="45700">
            <a:noAutofit/>
          </a:bodyPr>
          <a:lstStyle/>
          <a:p>
            <a:pPr indent="-2747962" lvl="0" marL="2747962" rtl="0" algn="l">
              <a:lnSpc>
                <a:spcPct val="90000"/>
              </a:lnSpc>
              <a:spcBef>
                <a:spcPts val="0"/>
              </a:spcBef>
              <a:spcAft>
                <a:spcPts val="0"/>
              </a:spcAft>
              <a:buClr>
                <a:srgbClr val="FF0000"/>
              </a:buClr>
              <a:buSzPts val="1600"/>
              <a:buNone/>
            </a:pPr>
            <a:r>
              <a:rPr b="1" i="0" lang="en-US" sz="1600" u="none">
                <a:solidFill>
                  <a:srgbClr val="FF0000"/>
                </a:solidFill>
                <a:latin typeface="Calibri"/>
                <a:ea typeface="Calibri"/>
                <a:cs typeface="Calibri"/>
                <a:sym typeface="Calibri"/>
              </a:rPr>
              <a:t>A section of code, common to n cooperating processes, in which the processes may be accessing common variables.</a:t>
            </a:r>
            <a:endParaRPr/>
          </a:p>
          <a:p>
            <a:pPr indent="-2747962" lvl="0" marL="2747962" rtl="0" algn="l">
              <a:lnSpc>
                <a:spcPct val="90000"/>
              </a:lnSpc>
              <a:spcBef>
                <a:spcPts val="700"/>
              </a:spcBef>
              <a:spcAft>
                <a:spcPts val="0"/>
              </a:spcAft>
              <a:buClr>
                <a:schemeClr val="dk1"/>
              </a:buClr>
              <a:buSzPts val="1600"/>
              <a:buNone/>
            </a:pPr>
            <a:r>
              <a:rPr b="0" i="0" lang="en-US" sz="1600" u="none">
                <a:solidFill>
                  <a:schemeClr val="dk1"/>
                </a:solidFill>
                <a:latin typeface="Arial"/>
                <a:ea typeface="Arial"/>
                <a:cs typeface="Arial"/>
                <a:sym typeface="Arial"/>
              </a:rPr>
              <a:t> </a:t>
            </a:r>
            <a:endParaRPr/>
          </a:p>
          <a:p>
            <a:pPr indent="-2747962" lvl="0" marL="2747962" rtl="0" algn="l">
              <a:lnSpc>
                <a:spcPct val="90000"/>
              </a:lnSpc>
              <a:spcBef>
                <a:spcPts val="700"/>
              </a:spcBef>
              <a:spcAft>
                <a:spcPts val="0"/>
              </a:spcAft>
              <a:buClr>
                <a:schemeClr val="dk1"/>
              </a:buClr>
              <a:buSzPts val="1600"/>
              <a:buNone/>
            </a:pPr>
            <a:r>
              <a:rPr b="0" i="0" lang="en-US" sz="1600" u="none">
                <a:solidFill>
                  <a:schemeClr val="dk1"/>
                </a:solidFill>
                <a:latin typeface="Calibri"/>
                <a:ea typeface="Calibri"/>
                <a:cs typeface="Calibri"/>
                <a:sym typeface="Calibri"/>
              </a:rPr>
              <a:t>A Critical Section Environment contains:</a:t>
            </a:r>
            <a:endParaRPr/>
          </a:p>
          <a:p>
            <a:pPr indent="-2747962" lvl="0" marL="2747962" rtl="0" algn="l">
              <a:lnSpc>
                <a:spcPct val="90000"/>
              </a:lnSpc>
              <a:spcBef>
                <a:spcPts val="700"/>
              </a:spcBef>
              <a:spcAft>
                <a:spcPts val="0"/>
              </a:spcAft>
              <a:buClr>
                <a:schemeClr val="dk1"/>
              </a:buClr>
              <a:buSzPts val="1600"/>
              <a:buNone/>
            </a:pPr>
            <a:r>
              <a:t/>
            </a:r>
            <a:endParaRPr b="0" i="0" sz="1600" u="none">
              <a:solidFill>
                <a:schemeClr val="dk1"/>
              </a:solidFill>
              <a:latin typeface="Calibri"/>
              <a:ea typeface="Calibri"/>
              <a:cs typeface="Calibri"/>
              <a:sym typeface="Calibri"/>
            </a:endParaRPr>
          </a:p>
          <a:p>
            <a:pPr indent="-2747962" lvl="0" marL="2747962" rtl="0" algn="l">
              <a:lnSpc>
                <a:spcPct val="90000"/>
              </a:lnSpc>
              <a:spcBef>
                <a:spcPts val="700"/>
              </a:spcBef>
              <a:spcAft>
                <a:spcPts val="0"/>
              </a:spcAft>
              <a:buClr>
                <a:schemeClr val="dk1"/>
              </a:buClr>
              <a:buSzPts val="1600"/>
              <a:buNone/>
            </a:pPr>
            <a:r>
              <a:rPr b="1" i="0" lang="en-US" sz="1600" u="none">
                <a:solidFill>
                  <a:schemeClr val="dk1"/>
                </a:solidFill>
                <a:latin typeface="Calibri"/>
                <a:ea typeface="Calibri"/>
                <a:cs typeface="Calibri"/>
                <a:sym typeface="Calibri"/>
              </a:rPr>
              <a:t>Entry Section</a:t>
            </a:r>
            <a:r>
              <a:rPr b="0" i="0" lang="en-US" sz="1600" u="none">
                <a:solidFill>
                  <a:schemeClr val="dk1"/>
                </a:solidFill>
                <a:latin typeface="Calibri"/>
                <a:ea typeface="Calibri"/>
                <a:cs typeface="Calibri"/>
                <a:sym typeface="Calibri"/>
              </a:rPr>
              <a:t>	</a:t>
            </a:r>
            <a:r>
              <a:rPr b="1" i="0" lang="en-US" sz="1800" u="none">
                <a:solidFill>
                  <a:schemeClr val="dk1"/>
                </a:solidFill>
                <a:latin typeface="Calibri"/>
                <a:ea typeface="Calibri"/>
                <a:cs typeface="Calibri"/>
                <a:sym typeface="Calibri"/>
              </a:rPr>
              <a:t>Code requesting entry into the critical section.</a:t>
            </a:r>
            <a:endParaRPr/>
          </a:p>
          <a:p>
            <a:pPr indent="-2747962" lvl="0" marL="2747962" rtl="0" algn="l">
              <a:lnSpc>
                <a:spcPct val="90000"/>
              </a:lnSpc>
              <a:spcBef>
                <a:spcPts val="700"/>
              </a:spcBef>
              <a:spcAft>
                <a:spcPts val="0"/>
              </a:spcAft>
              <a:buClr>
                <a:schemeClr val="dk1"/>
              </a:buClr>
              <a:buSzPts val="1800"/>
              <a:buNone/>
            </a:pPr>
            <a:r>
              <a:t/>
            </a:r>
            <a:endParaRPr b="1" i="0" sz="1800" u="none">
              <a:solidFill>
                <a:schemeClr val="dk1"/>
              </a:solidFill>
              <a:latin typeface="Calibri"/>
              <a:ea typeface="Calibri"/>
              <a:cs typeface="Calibri"/>
              <a:sym typeface="Calibri"/>
            </a:endParaRPr>
          </a:p>
          <a:p>
            <a:pPr indent="-2747962" lvl="0" marL="2747962" rtl="0" algn="l">
              <a:lnSpc>
                <a:spcPct val="90000"/>
              </a:lnSpc>
              <a:spcBef>
                <a:spcPts val="700"/>
              </a:spcBef>
              <a:spcAft>
                <a:spcPts val="0"/>
              </a:spcAft>
              <a:buClr>
                <a:schemeClr val="dk1"/>
              </a:buClr>
              <a:buSzPts val="1800"/>
              <a:buNone/>
            </a:pPr>
            <a:r>
              <a:rPr b="1" i="0" lang="en-US" sz="1800" u="none">
                <a:solidFill>
                  <a:schemeClr val="dk1"/>
                </a:solidFill>
                <a:latin typeface="Calibri"/>
                <a:ea typeface="Calibri"/>
                <a:cs typeface="Calibri"/>
                <a:sym typeface="Calibri"/>
              </a:rPr>
              <a:t>Critical Section	Code in which only one process can execute at any one time.</a:t>
            </a:r>
            <a:endParaRPr/>
          </a:p>
          <a:p>
            <a:pPr indent="-2747962" lvl="0" marL="2747962" rtl="0" algn="l">
              <a:lnSpc>
                <a:spcPct val="90000"/>
              </a:lnSpc>
              <a:spcBef>
                <a:spcPts val="700"/>
              </a:spcBef>
              <a:spcAft>
                <a:spcPts val="0"/>
              </a:spcAft>
              <a:buClr>
                <a:schemeClr val="dk1"/>
              </a:buClr>
              <a:buSzPts val="1800"/>
              <a:buNone/>
            </a:pPr>
            <a:r>
              <a:t/>
            </a:r>
            <a:endParaRPr b="1" i="0" sz="1800" u="none">
              <a:solidFill>
                <a:schemeClr val="dk1"/>
              </a:solidFill>
              <a:latin typeface="Calibri"/>
              <a:ea typeface="Calibri"/>
              <a:cs typeface="Calibri"/>
              <a:sym typeface="Calibri"/>
            </a:endParaRPr>
          </a:p>
          <a:p>
            <a:pPr indent="-2747962" lvl="0" marL="2747962" rtl="0" algn="l">
              <a:lnSpc>
                <a:spcPct val="90000"/>
              </a:lnSpc>
              <a:spcBef>
                <a:spcPts val="700"/>
              </a:spcBef>
              <a:spcAft>
                <a:spcPts val="0"/>
              </a:spcAft>
              <a:buClr>
                <a:schemeClr val="dk1"/>
              </a:buClr>
              <a:buSzPts val="1800"/>
              <a:buNone/>
            </a:pPr>
            <a:r>
              <a:rPr b="1" i="0" lang="en-US" sz="1800" u="none">
                <a:solidFill>
                  <a:schemeClr val="dk1"/>
                </a:solidFill>
                <a:latin typeface="Calibri"/>
                <a:ea typeface="Calibri"/>
                <a:cs typeface="Calibri"/>
                <a:sym typeface="Calibri"/>
              </a:rPr>
              <a:t>Exit Section	The end of the critical section, releasing or allowing others in.</a:t>
            </a:r>
            <a:endParaRPr/>
          </a:p>
          <a:p>
            <a:pPr indent="-2747962" lvl="0" marL="2747962" rtl="0" algn="l">
              <a:lnSpc>
                <a:spcPct val="90000"/>
              </a:lnSpc>
              <a:spcBef>
                <a:spcPts val="700"/>
              </a:spcBef>
              <a:spcAft>
                <a:spcPts val="0"/>
              </a:spcAft>
              <a:buClr>
                <a:schemeClr val="dk1"/>
              </a:buClr>
              <a:buSzPts val="1800"/>
              <a:buNone/>
            </a:pPr>
            <a:r>
              <a:t/>
            </a:r>
            <a:endParaRPr b="1" i="0" sz="1800" u="none">
              <a:solidFill>
                <a:schemeClr val="dk1"/>
              </a:solidFill>
              <a:latin typeface="Calibri"/>
              <a:ea typeface="Calibri"/>
              <a:cs typeface="Calibri"/>
              <a:sym typeface="Calibri"/>
            </a:endParaRPr>
          </a:p>
          <a:p>
            <a:pPr indent="-2747962" lvl="0" marL="2747962" rtl="0" algn="l">
              <a:lnSpc>
                <a:spcPct val="90000"/>
              </a:lnSpc>
              <a:spcBef>
                <a:spcPts val="700"/>
              </a:spcBef>
              <a:spcAft>
                <a:spcPts val="0"/>
              </a:spcAft>
              <a:buClr>
                <a:schemeClr val="dk1"/>
              </a:buClr>
              <a:buSzPts val="1800"/>
              <a:buNone/>
            </a:pPr>
            <a:r>
              <a:rPr b="1" i="0" lang="en-US" sz="1800" u="none">
                <a:solidFill>
                  <a:schemeClr val="dk1"/>
                </a:solidFill>
                <a:latin typeface="Calibri"/>
                <a:ea typeface="Calibri"/>
                <a:cs typeface="Calibri"/>
                <a:sym typeface="Calibri"/>
              </a:rPr>
              <a:t>Remainder Section	Rest of the code AFTER the critical section.</a:t>
            </a:r>
            <a:endParaRPr/>
          </a:p>
          <a:p>
            <a:pPr indent="0" lvl="0" marL="0" rtl="0" algn="ctr">
              <a:lnSpc>
                <a:spcPct val="90000"/>
              </a:lnSpc>
              <a:spcBef>
                <a:spcPts val="750"/>
              </a:spcBef>
              <a:spcAft>
                <a:spcPts val="0"/>
              </a:spcAft>
              <a:buClr>
                <a:schemeClr val="dk1"/>
              </a:buClr>
              <a:buSzPts val="1800"/>
              <a:buNone/>
            </a:pPr>
            <a:r>
              <a:t/>
            </a:r>
            <a:endParaRPr b="1" i="0" sz="1800" u="none">
              <a:solidFill>
                <a:schemeClr val="dk1"/>
              </a:solidFill>
              <a:latin typeface="Calibri"/>
              <a:ea typeface="Calibri"/>
              <a:cs typeface="Calibri"/>
              <a:sym typeface="Calibri"/>
            </a:endParaRPr>
          </a:p>
        </p:txBody>
      </p:sp>
      <p:sp>
        <p:nvSpPr>
          <p:cNvPr id="163" name="Google Shape;163;p12"/>
          <p:cNvSpPr txBox="1"/>
          <p:nvPr/>
        </p:nvSpPr>
        <p:spPr>
          <a:xfrm>
            <a:off x="5257800" y="381000"/>
            <a:ext cx="2973387" cy="519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Critical Sections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Solution to Critical-Section Problem</a:t>
            </a:r>
            <a:endParaRPr/>
          </a:p>
        </p:txBody>
      </p:sp>
      <p:sp>
        <p:nvSpPr>
          <p:cNvPr id="169" name="Google Shape;169;p13"/>
          <p:cNvSpPr txBox="1"/>
          <p:nvPr>
            <p:ph idx="1" type="body"/>
          </p:nvPr>
        </p:nvSpPr>
        <p:spPr>
          <a:xfrm>
            <a:off x="827087" y="1279525"/>
            <a:ext cx="7208837" cy="44831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1.	</a:t>
            </a:r>
            <a:r>
              <a:rPr b="0" i="0" lang="en-US" sz="2100" u="none">
                <a:solidFill>
                  <a:schemeClr val="dk2"/>
                </a:solidFill>
                <a:latin typeface="Calibri"/>
                <a:ea typeface="Calibri"/>
                <a:cs typeface="Calibri"/>
                <a:sym typeface="Calibri"/>
              </a:rPr>
              <a:t>Mutual Exclusion</a:t>
            </a:r>
            <a:r>
              <a:rPr b="0" i="0" lang="en-US" sz="2100" u="none">
                <a:solidFill>
                  <a:schemeClr val="dk1"/>
                </a:solidFill>
                <a:latin typeface="Calibri"/>
                <a:ea typeface="Calibri"/>
                <a:cs typeface="Calibri"/>
                <a:sym typeface="Calibri"/>
              </a:rPr>
              <a:t> - If process </a:t>
            </a:r>
            <a:r>
              <a:rPr b="0" i="0" lang="en-US" sz="2100" u="none">
                <a:solidFill>
                  <a:srgbClr val="0000FF"/>
                </a:solidFill>
                <a:latin typeface="Calibri"/>
                <a:ea typeface="Calibri"/>
                <a:cs typeface="Calibri"/>
                <a:sym typeface="Calibri"/>
              </a:rPr>
              <a:t>P</a:t>
            </a:r>
            <a:r>
              <a:rPr b="0" baseline="-25000" i="0" lang="en-US" sz="2100" u="none">
                <a:solidFill>
                  <a:srgbClr val="0000FF"/>
                </a:solidFill>
                <a:latin typeface="Calibri"/>
                <a:ea typeface="Calibri"/>
                <a:cs typeface="Calibri"/>
                <a:sym typeface="Calibri"/>
              </a:rPr>
              <a:t>i</a:t>
            </a:r>
            <a:r>
              <a:rPr b="0" i="0" lang="en-US" sz="2100" u="none">
                <a:solidFill>
                  <a:schemeClr val="dk1"/>
                </a:solidFill>
                <a:latin typeface="Calibri"/>
                <a:ea typeface="Calibri"/>
                <a:cs typeface="Calibri"/>
                <a:sym typeface="Calibri"/>
              </a:rPr>
              <a:t> is executing in its critical section, then no other processes can be executing in their critical sections</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2.	</a:t>
            </a:r>
            <a:r>
              <a:rPr b="0" i="0" lang="en-US" sz="2100" u="none">
                <a:solidFill>
                  <a:schemeClr val="dk2"/>
                </a:solidFill>
                <a:latin typeface="Calibri"/>
                <a:ea typeface="Calibri"/>
                <a:cs typeface="Calibri"/>
                <a:sym typeface="Calibri"/>
              </a:rPr>
              <a:t>Progress</a:t>
            </a:r>
            <a:r>
              <a:rPr b="0" i="0" lang="en-US" sz="2100" u="none">
                <a:solidFill>
                  <a:schemeClr val="dk1"/>
                </a:solidFill>
                <a:latin typeface="Calibri"/>
                <a:ea typeface="Calibri"/>
                <a:cs typeface="Calibri"/>
                <a:sym typeface="Calibri"/>
              </a:rPr>
              <a:t> - If no process is executing in its critical section and there exist some processes that wish to enter their critical section, then the selection of the processes that will enter the critical section next cannot be postponed indefinitely</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3.	</a:t>
            </a:r>
            <a:r>
              <a:rPr b="0" i="0" lang="en-US" sz="2100" u="none">
                <a:solidFill>
                  <a:schemeClr val="dk2"/>
                </a:solidFill>
                <a:latin typeface="Calibri"/>
                <a:ea typeface="Calibri"/>
                <a:cs typeface="Calibri"/>
                <a:sym typeface="Calibri"/>
              </a:rPr>
              <a:t>Bounded Waiting</a:t>
            </a:r>
            <a:r>
              <a:rPr b="0" i="0" lang="en-US" sz="2100" u="none">
                <a:solidFill>
                  <a:schemeClr val="dk1"/>
                </a:solidFill>
                <a:latin typeface="Calibri"/>
                <a:ea typeface="Calibri"/>
                <a:cs typeface="Calibri"/>
                <a:sym typeface="Calibri"/>
              </a:rPr>
              <a:t> -  A bound must exist on the number of times that other processes are allowed to enter their critical sections after a process has made a request to enter its critical section and before that request is granted.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Peterson’s Solution</a:t>
            </a:r>
            <a:endParaRPr/>
          </a:p>
        </p:txBody>
      </p:sp>
      <p:sp>
        <p:nvSpPr>
          <p:cNvPr id="175" name="Google Shape;175;p14"/>
          <p:cNvSpPr txBox="1"/>
          <p:nvPr>
            <p:ph idx="1" type="body"/>
          </p:nvPr>
        </p:nvSpPr>
        <p:spPr>
          <a:xfrm>
            <a:off x="827087" y="1282700"/>
            <a:ext cx="7473950" cy="4932362"/>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Two process solution</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Assume that the LOAD and STORE instructions are atomic; that is, cannot be interrupted.</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The two processes share two variables:</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int</a:t>
            </a:r>
            <a:r>
              <a:rPr b="0" i="0" lang="en-US" sz="1800" u="none" cap="none" strike="noStrike">
                <a:solidFill>
                  <a:srgbClr val="FF0000"/>
                </a:solidFill>
                <a:latin typeface="Calibri"/>
                <a:ea typeface="Calibri"/>
                <a:cs typeface="Calibri"/>
                <a:sym typeface="Calibri"/>
              </a:rPr>
              <a:t> turn</a:t>
            </a:r>
            <a:r>
              <a:rPr b="0" i="0" lang="en-US" sz="1800" u="none" cap="none" strike="noStrike">
                <a:solidFill>
                  <a:schemeClr val="dk1"/>
                </a:solidFill>
                <a:latin typeface="Calibri"/>
                <a:ea typeface="Calibri"/>
                <a:cs typeface="Calibri"/>
                <a:sym typeface="Calibri"/>
              </a:rPr>
              <a:t>; </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Boolean </a:t>
            </a:r>
            <a:r>
              <a:rPr b="0" i="0" lang="en-US" sz="1800" u="none" cap="none" strike="noStrike">
                <a:solidFill>
                  <a:srgbClr val="FF0000"/>
                </a:solidFill>
                <a:latin typeface="Calibri"/>
                <a:ea typeface="Calibri"/>
                <a:cs typeface="Calibri"/>
                <a:sym typeface="Calibri"/>
              </a:rPr>
              <a:t>flag[2]</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The variable </a:t>
            </a:r>
            <a:r>
              <a:rPr b="0" i="0" lang="en-US" sz="2100" u="none">
                <a:solidFill>
                  <a:srgbClr val="FF0000"/>
                </a:solidFill>
                <a:latin typeface="Calibri"/>
                <a:ea typeface="Calibri"/>
                <a:cs typeface="Calibri"/>
                <a:sym typeface="Calibri"/>
              </a:rPr>
              <a:t>turn</a:t>
            </a:r>
            <a:r>
              <a:rPr b="0" i="0" lang="en-US" sz="2100" u="none">
                <a:solidFill>
                  <a:schemeClr val="dk1"/>
                </a:solidFill>
                <a:latin typeface="Calibri"/>
                <a:ea typeface="Calibri"/>
                <a:cs typeface="Calibri"/>
                <a:sym typeface="Calibri"/>
              </a:rPr>
              <a:t> indicates whose turn it is to enter the critical section.  </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The </a:t>
            </a:r>
            <a:r>
              <a:rPr b="0" i="0" lang="en-US" sz="2100" u="none">
                <a:solidFill>
                  <a:srgbClr val="FF0000"/>
                </a:solidFill>
                <a:latin typeface="Calibri"/>
                <a:ea typeface="Calibri"/>
                <a:cs typeface="Calibri"/>
                <a:sym typeface="Calibri"/>
              </a:rPr>
              <a:t>flag</a:t>
            </a:r>
            <a:r>
              <a:rPr b="0" i="0" lang="en-US" sz="2100" u="none">
                <a:solidFill>
                  <a:schemeClr val="dk1"/>
                </a:solidFill>
                <a:latin typeface="Calibri"/>
                <a:ea typeface="Calibri"/>
                <a:cs typeface="Calibri"/>
                <a:sym typeface="Calibri"/>
              </a:rPr>
              <a:t> array is used to indicate if a process is ready to enter the critical section. </a:t>
            </a:r>
            <a:r>
              <a:rPr b="0" i="0" lang="en-US" sz="2100" u="none">
                <a:solidFill>
                  <a:srgbClr val="FF0000"/>
                </a:solidFill>
                <a:latin typeface="Calibri"/>
                <a:ea typeface="Calibri"/>
                <a:cs typeface="Calibri"/>
                <a:sym typeface="Calibri"/>
              </a:rPr>
              <a:t>flag[i] </a:t>
            </a:r>
            <a:r>
              <a:rPr b="0" i="0" lang="en-US" sz="2100" u="none">
                <a:solidFill>
                  <a:schemeClr val="dk1"/>
                </a:solidFill>
                <a:latin typeface="Calibri"/>
                <a:ea typeface="Calibri"/>
                <a:cs typeface="Calibri"/>
                <a:sym typeface="Calibri"/>
              </a:rPr>
              <a:t>= true implies that process </a:t>
            </a:r>
            <a:r>
              <a:rPr b="0" i="0" lang="en-US" sz="2100" u="none">
                <a:solidFill>
                  <a:srgbClr val="0000FF"/>
                </a:solidFill>
                <a:latin typeface="Calibri"/>
                <a:ea typeface="Calibri"/>
                <a:cs typeface="Calibri"/>
                <a:sym typeface="Calibri"/>
              </a:rPr>
              <a:t>P</a:t>
            </a:r>
            <a:r>
              <a:rPr b="0" baseline="-25000" i="0" lang="en-US" sz="2100" u="none">
                <a:solidFill>
                  <a:srgbClr val="0000FF"/>
                </a:solidFill>
                <a:latin typeface="Calibri"/>
                <a:ea typeface="Calibri"/>
                <a:cs typeface="Calibri"/>
                <a:sym typeface="Calibri"/>
              </a:rPr>
              <a:t>i</a:t>
            </a:r>
            <a:r>
              <a:rPr b="0" i="0" lang="en-US" sz="2100" u="none">
                <a:solidFill>
                  <a:schemeClr val="dk1"/>
                </a:solidFill>
                <a:latin typeface="Calibri"/>
                <a:ea typeface="Calibri"/>
                <a:cs typeface="Calibri"/>
                <a:sym typeface="Calibri"/>
              </a:rPr>
              <a:t> is ready!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Algorithm for Process </a:t>
            </a:r>
            <a:r>
              <a:rPr b="0" i="0" lang="en-US" sz="3300" u="none">
                <a:solidFill>
                  <a:srgbClr val="0000FF"/>
                </a:solidFill>
                <a:latin typeface="Calibri"/>
                <a:ea typeface="Calibri"/>
                <a:cs typeface="Calibri"/>
                <a:sym typeface="Calibri"/>
              </a:rPr>
              <a:t>P</a:t>
            </a:r>
            <a:r>
              <a:rPr b="0" baseline="-25000" i="0" lang="en-US" sz="3300" u="none">
                <a:solidFill>
                  <a:srgbClr val="0000FF"/>
                </a:solidFill>
                <a:latin typeface="Calibri"/>
                <a:ea typeface="Calibri"/>
                <a:cs typeface="Calibri"/>
                <a:sym typeface="Calibri"/>
              </a:rPr>
              <a:t>i</a:t>
            </a:r>
            <a:endParaRPr/>
          </a:p>
        </p:txBody>
      </p:sp>
      <p:sp>
        <p:nvSpPr>
          <p:cNvPr id="181" name="Google Shape;181;p15"/>
          <p:cNvSpPr txBox="1"/>
          <p:nvPr>
            <p:ph idx="1" type="body"/>
          </p:nvPr>
        </p:nvSpPr>
        <p:spPr>
          <a:xfrm>
            <a:off x="838200" y="1457325"/>
            <a:ext cx="7677150" cy="460057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while (true) {</a:t>
            </a:r>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flag[i] = TRUE; </a:t>
            </a:r>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turn = j;</a:t>
            </a:r>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while ( flag[j] == true &amp;&amp; turn == j);</a:t>
            </a:r>
            <a:endParaRPr/>
          </a:p>
          <a:p>
            <a:pPr indent="-171450" lvl="0" marL="171450" marR="0" rtl="0" algn="l">
              <a:lnSpc>
                <a:spcPct val="90000"/>
              </a:lnSpc>
              <a:spcBef>
                <a:spcPts val="70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CRITICAL SECTION</a:t>
            </a:r>
            <a:endParaRPr/>
          </a:p>
          <a:p>
            <a:pPr indent="-171450" lvl="0" marL="171450" marR="0" rtl="0" algn="l">
              <a:lnSpc>
                <a:spcPct val="90000"/>
              </a:lnSpc>
              <a:spcBef>
                <a:spcPts val="70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flag[i] = FALSE;</a:t>
            </a:r>
            <a:endParaRPr/>
          </a:p>
          <a:p>
            <a:pPr indent="-171450" lvl="0" marL="171450" marR="0" rtl="0" algn="l">
              <a:lnSpc>
                <a:spcPct val="90000"/>
              </a:lnSpc>
              <a:spcBef>
                <a:spcPts val="70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REMAINDER SECTION</a:t>
            </a:r>
            <a:endParaRPr/>
          </a:p>
          <a:p>
            <a:pPr indent="-171450" lvl="0" marL="171450" marR="0" rtl="0" algn="l">
              <a:lnSpc>
                <a:spcPct val="90000"/>
              </a:lnSpc>
              <a:spcBef>
                <a:spcPts val="70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idx="1" type="body"/>
          </p:nvPr>
        </p:nvSpPr>
        <p:spPr>
          <a:xfrm>
            <a:off x="628650" y="342900"/>
            <a:ext cx="7886700" cy="583406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Process={0,1}</a:t>
            </a:r>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Flag ={ f,f}</a:t>
            </a:r>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Turn=0</a:t>
            </a:r>
            <a:endParaRPr/>
          </a:p>
          <a:p>
            <a:pPr indent="0" lvl="0" marL="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Process 0                                                        Process 1</a:t>
            </a:r>
            <a:endParaRPr/>
          </a:p>
          <a:p>
            <a:pPr indent="0" lvl="0" marL="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Flag[0]=T                                                        Flag[1]=T</a:t>
            </a:r>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Turn=1                                                            Turn =0</a:t>
            </a:r>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While(flag[1]==t&amp;&amp;turn==1);                    while(flag[0]=T&amp;&amp;turn==0);</a:t>
            </a:r>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CS                                                                    CS                               </a:t>
            </a:r>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Flag[0]= F	                                                 Flag[1]=F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17"/>
          <p:cNvPicPr preferRelativeResize="0"/>
          <p:nvPr/>
        </p:nvPicPr>
        <p:blipFill rotWithShape="1">
          <a:blip r:embed="rId3">
            <a:alphaModFix/>
          </a:blip>
          <a:srcRect b="0" l="0" r="0" t="0"/>
          <a:stretch/>
        </p:blipFill>
        <p:spPr>
          <a:xfrm>
            <a:off x="219075" y="342900"/>
            <a:ext cx="8705850" cy="61007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18"/>
          <p:cNvPicPr preferRelativeResize="0"/>
          <p:nvPr/>
        </p:nvPicPr>
        <p:blipFill rotWithShape="1">
          <a:blip r:embed="rId3">
            <a:alphaModFix/>
          </a:blip>
          <a:srcRect b="0" l="0" r="0" t="0"/>
          <a:stretch/>
        </p:blipFill>
        <p:spPr>
          <a:xfrm>
            <a:off x="757237" y="0"/>
            <a:ext cx="7286625" cy="6657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9"/>
          <p:cNvPicPr preferRelativeResize="0"/>
          <p:nvPr/>
        </p:nvPicPr>
        <p:blipFill rotWithShape="1">
          <a:blip r:embed="rId3">
            <a:alphaModFix/>
          </a:blip>
          <a:srcRect b="0" l="0" r="0" t="0"/>
          <a:stretch/>
        </p:blipFill>
        <p:spPr>
          <a:xfrm>
            <a:off x="395287" y="514350"/>
            <a:ext cx="8083550" cy="56435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Module 6: Process Synchronization</a:t>
            </a:r>
            <a:endParaRPr/>
          </a:p>
        </p:txBody>
      </p:sp>
      <p:sp>
        <p:nvSpPr>
          <p:cNvPr id="100" name="Google Shape;100;p2"/>
          <p:cNvSpPr txBox="1"/>
          <p:nvPr>
            <p:ph idx="1" type="body"/>
          </p:nvPr>
        </p:nvSpPr>
        <p:spPr>
          <a:xfrm>
            <a:off x="827087" y="1479550"/>
            <a:ext cx="5395912" cy="3235325"/>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Background</a:t>
            </a:r>
            <a:endParaRPr/>
          </a:p>
          <a:p>
            <a:pPr indent="-171450" lvl="0" marL="171450" marR="0" rtl="0" algn="l">
              <a:lnSpc>
                <a:spcPct val="8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The Critical-Section Problem</a:t>
            </a:r>
            <a:endParaRPr/>
          </a:p>
          <a:p>
            <a:pPr indent="-171450" lvl="0" marL="171450" marR="0" rtl="0" algn="l">
              <a:lnSpc>
                <a:spcPct val="8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Peterson’s Solution</a:t>
            </a:r>
            <a:endParaRPr/>
          </a:p>
          <a:p>
            <a:pPr indent="-171450" lvl="0" marL="171450" marR="0" rtl="0" algn="l">
              <a:lnSpc>
                <a:spcPct val="8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Synchronization Hardware</a:t>
            </a:r>
            <a:endParaRPr/>
          </a:p>
          <a:p>
            <a:pPr indent="-171450" lvl="0" marL="171450" marR="0" rtl="0" algn="l">
              <a:lnSpc>
                <a:spcPct val="8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Semaphores</a:t>
            </a:r>
            <a:endParaRPr/>
          </a:p>
          <a:p>
            <a:pPr indent="-171450" lvl="0" marL="171450" marR="0" rtl="0" algn="l">
              <a:lnSpc>
                <a:spcPct val="8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Classic Problems of Synchronization</a:t>
            </a:r>
            <a:endParaRPr/>
          </a:p>
          <a:p>
            <a:pPr indent="-171450" lvl="0" marL="171450" marR="0" rtl="0" algn="l">
              <a:lnSpc>
                <a:spcPct val="8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Monitors</a:t>
            </a:r>
            <a:endParaRPr/>
          </a:p>
          <a:p>
            <a:pPr indent="-171450" lvl="0" marL="171450" marR="0" rtl="0" algn="l">
              <a:lnSpc>
                <a:spcPct val="8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Synchronization Examples </a:t>
            </a:r>
            <a:endParaRPr/>
          </a:p>
          <a:p>
            <a:pPr indent="-171450" lvl="0" marL="171450" marR="0" rtl="0" algn="l">
              <a:lnSpc>
                <a:spcPct val="8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Atomic Transactions</a:t>
            </a:r>
            <a:endParaRPr/>
          </a:p>
        </p:txBody>
      </p:sp>
      <p:sp>
        <p:nvSpPr>
          <p:cNvPr id="101" name="Google Shape;101;p2"/>
          <p:cNvSpPr txBox="1"/>
          <p:nvPr/>
        </p:nvSpPr>
        <p:spPr>
          <a:xfrm>
            <a:off x="2286000" y="5116512"/>
            <a:ext cx="4078287"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800"/>
              <a:buFont typeface="Helvetica Neue"/>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20"/>
          <p:cNvPicPr preferRelativeResize="0"/>
          <p:nvPr/>
        </p:nvPicPr>
        <p:blipFill rotWithShape="1">
          <a:blip r:embed="rId3">
            <a:alphaModFix/>
          </a:blip>
          <a:srcRect b="0" l="0" r="0" t="0"/>
          <a:stretch/>
        </p:blipFill>
        <p:spPr>
          <a:xfrm>
            <a:off x="223837" y="571500"/>
            <a:ext cx="8629650" cy="5772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Bakery Algorithm</a:t>
            </a:r>
            <a:endParaRPr/>
          </a:p>
        </p:txBody>
      </p:sp>
      <p:sp>
        <p:nvSpPr>
          <p:cNvPr id="212" name="Google Shape;212;p21"/>
          <p:cNvSpPr txBox="1"/>
          <p:nvPr>
            <p:ph idx="1" type="body"/>
          </p:nvPr>
        </p:nvSpPr>
        <p:spPr>
          <a:xfrm>
            <a:off x="685800" y="1425575"/>
            <a:ext cx="7351712" cy="4483100"/>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N process solution</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pic>
        <p:nvPicPr>
          <p:cNvPr id="213" name="Google Shape;213;p21"/>
          <p:cNvPicPr preferRelativeResize="0"/>
          <p:nvPr/>
        </p:nvPicPr>
        <p:blipFill rotWithShape="1">
          <a:blip r:embed="rId3">
            <a:alphaModFix/>
          </a:blip>
          <a:srcRect b="0" l="0" r="0" t="0"/>
          <a:stretch/>
        </p:blipFill>
        <p:spPr>
          <a:xfrm>
            <a:off x="1009650" y="2009775"/>
            <a:ext cx="6219825" cy="1163637"/>
          </a:xfrm>
          <a:prstGeom prst="rect">
            <a:avLst/>
          </a:prstGeom>
          <a:noFill/>
          <a:ln>
            <a:noFill/>
          </a:ln>
        </p:spPr>
      </p:pic>
      <p:pic>
        <p:nvPicPr>
          <p:cNvPr id="214" name="Google Shape;214;p21"/>
          <p:cNvPicPr preferRelativeResize="0"/>
          <p:nvPr/>
        </p:nvPicPr>
        <p:blipFill rotWithShape="1">
          <a:blip r:embed="rId4">
            <a:alphaModFix/>
          </a:blip>
          <a:srcRect b="0" l="0" r="0" t="0"/>
          <a:stretch/>
        </p:blipFill>
        <p:spPr>
          <a:xfrm>
            <a:off x="996950" y="3173412"/>
            <a:ext cx="7570787" cy="33194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2"/>
          <p:cNvSpPr txBox="1"/>
          <p:nvPr>
            <p:ph idx="1" type="body"/>
          </p:nvPr>
        </p:nvSpPr>
        <p:spPr>
          <a:xfrm>
            <a:off x="628650" y="257175"/>
            <a:ext cx="7886700" cy="59197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Processes = {P1,P2,P3}</a:t>
            </a:r>
            <a:endParaRPr/>
          </a:p>
          <a:p>
            <a:pPr indent="0" lvl="0" marL="0" marR="0" rtl="0" algn="l">
              <a:lnSpc>
                <a:spcPct val="90000"/>
              </a:lnSpc>
              <a:spcBef>
                <a:spcPts val="70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Choosing = { F, F, F}</a:t>
            </a:r>
            <a:endParaRPr/>
          </a:p>
          <a:p>
            <a:pPr indent="0" lvl="0" marL="0" marR="0" rtl="0" algn="l">
              <a:lnSpc>
                <a:spcPct val="90000"/>
              </a:lnSpc>
              <a:spcBef>
                <a:spcPts val="700"/>
              </a:spcBef>
              <a:spcAft>
                <a:spcPts val="0"/>
              </a:spcAft>
              <a:buClr>
                <a:schemeClr val="dk1"/>
              </a:buClr>
              <a:buSzPts val="3200"/>
              <a:buFont typeface="Arial"/>
              <a:buNone/>
            </a:pPr>
            <a:r>
              <a:rPr b="0" i="0" lang="en-US" sz="3200" u="none">
                <a:solidFill>
                  <a:schemeClr val="dk1"/>
                </a:solidFill>
                <a:latin typeface="Calibri"/>
                <a:ea typeface="Calibri"/>
                <a:cs typeface="Calibri"/>
                <a:sym typeface="Calibri"/>
              </a:rPr>
              <a:t>Num= {0,0,0}</a:t>
            </a:r>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CS</a:t>
            </a:r>
            <a:endParaRPr/>
          </a:p>
          <a:p>
            <a:pPr indent="0" lvl="0" marL="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Num[i]=0</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Synchronization Hardware</a:t>
            </a:r>
            <a:endParaRPr/>
          </a:p>
        </p:txBody>
      </p:sp>
      <p:sp>
        <p:nvSpPr>
          <p:cNvPr id="225" name="Google Shape;225;p23"/>
          <p:cNvSpPr txBox="1"/>
          <p:nvPr>
            <p:ph idx="1" type="body"/>
          </p:nvPr>
        </p:nvSpPr>
        <p:spPr>
          <a:xfrm>
            <a:off x="827087" y="1282700"/>
            <a:ext cx="6618287" cy="43767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Many systems provide hardware support for critical section code</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Uniprocessors – could disable interrupts</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Currently running code would execute without preemption</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Generally too inefficient on multiprocessor systems</a:t>
            </a:r>
            <a:endParaRPr/>
          </a:p>
          <a:p>
            <a:pPr indent="-171450" lvl="2" marL="857250" marR="0" rtl="0" algn="l">
              <a:lnSpc>
                <a:spcPct val="90000"/>
              </a:lnSpc>
              <a:spcBef>
                <a:spcPts val="3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Operating systems using this not broadly scalable</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Modern machines provide special atomic hardware instructions</a:t>
            </a:r>
            <a:endParaRPr/>
          </a:p>
          <a:p>
            <a:pPr indent="-171450" lvl="2" marL="857250" marR="0" rtl="0" algn="l">
              <a:lnSpc>
                <a:spcPct val="90000"/>
              </a:lnSpc>
              <a:spcBef>
                <a:spcPts val="300"/>
              </a:spcBef>
              <a:spcAft>
                <a:spcPts val="0"/>
              </a:spcAft>
              <a:buClr>
                <a:schemeClr val="dk2"/>
              </a:buClr>
              <a:buSzPts val="1500"/>
              <a:buFont typeface="Arial"/>
              <a:buChar char="•"/>
            </a:pPr>
            <a:r>
              <a:rPr b="0" i="0" lang="en-US" sz="1500" u="none" cap="none" strike="noStrike">
                <a:solidFill>
                  <a:schemeClr val="dk2"/>
                </a:solidFill>
                <a:latin typeface="Calibri"/>
                <a:ea typeface="Calibri"/>
                <a:cs typeface="Calibri"/>
                <a:sym typeface="Calibri"/>
              </a:rPr>
              <a:t>Atomic = non-interruptable</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Either test memory word and set value</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Or swap contents of two memory words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TestAndSet Instruction </a:t>
            </a:r>
            <a:endParaRPr/>
          </a:p>
        </p:txBody>
      </p:sp>
      <p:sp>
        <p:nvSpPr>
          <p:cNvPr id="231" name="Google Shape;231;p24"/>
          <p:cNvSpPr txBox="1"/>
          <p:nvPr>
            <p:ph idx="1" type="body"/>
          </p:nvPr>
        </p:nvSpPr>
        <p:spPr>
          <a:xfrm>
            <a:off x="827087" y="1282700"/>
            <a:ext cx="6618287" cy="43767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Definition:</a:t>
            </a:r>
            <a:endParaRPr/>
          </a:p>
          <a:p>
            <a:pPr indent="-3810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0" lang="en-US" sz="2100" u="none">
                <a:solidFill>
                  <a:srgbClr val="0000FF"/>
                </a:solidFill>
                <a:latin typeface="Calibri"/>
                <a:ea typeface="Calibri"/>
                <a:cs typeface="Calibri"/>
                <a:sym typeface="Calibri"/>
              </a:rPr>
              <a:t>boolean TestAndSet (boolean *target)</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boolean rv = *target;</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*target = TRUE;</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return rv:</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rgbClr val="0000F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Solution using TestAndSet</a:t>
            </a:r>
            <a:endParaRPr/>
          </a:p>
        </p:txBody>
      </p:sp>
      <p:sp>
        <p:nvSpPr>
          <p:cNvPr id="237" name="Google Shape;237;p25"/>
          <p:cNvSpPr txBox="1"/>
          <p:nvPr>
            <p:ph idx="1" type="body"/>
          </p:nvPr>
        </p:nvSpPr>
        <p:spPr>
          <a:xfrm>
            <a:off x="827087" y="1354137"/>
            <a:ext cx="6865937" cy="5030787"/>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7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Shared boolean variable lock., initialized to false.</a:t>
            </a:r>
            <a:endParaRPr/>
          </a:p>
          <a:p>
            <a:pPr indent="-171450" lvl="0" marL="171450" marR="0" rtl="0" algn="l">
              <a:lnSpc>
                <a:spcPct val="7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Solution:</a:t>
            </a:r>
            <a:endParaRPr/>
          </a:p>
          <a:p>
            <a:pPr indent="-171450" lvl="0" marL="171450" marR="0" rtl="0" algn="l">
              <a:lnSpc>
                <a:spcPct val="70000"/>
              </a:lnSpc>
              <a:spcBef>
                <a:spcPts val="70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171450" lvl="0" marL="171450" marR="0" rtl="0" algn="l">
              <a:lnSpc>
                <a:spcPct val="70000"/>
              </a:lnSpc>
              <a:spcBef>
                <a:spcPts val="700"/>
              </a:spcBef>
              <a:spcAft>
                <a:spcPts val="0"/>
              </a:spcAft>
              <a:buClr>
                <a:schemeClr val="dk1"/>
              </a:buClr>
              <a:buSzPts val="1900"/>
              <a:buFont typeface="Arial"/>
              <a:buNone/>
            </a:pPr>
            <a:r>
              <a:rPr b="0" i="0" lang="en-US" sz="1900" u="none">
                <a:solidFill>
                  <a:schemeClr val="dk1"/>
                </a:solidFill>
                <a:latin typeface="Calibri"/>
                <a:ea typeface="Calibri"/>
                <a:cs typeface="Calibri"/>
                <a:sym typeface="Calibri"/>
              </a:rPr>
              <a:t>           </a:t>
            </a:r>
            <a:r>
              <a:rPr b="0" i="0" lang="en-US" sz="1900" u="none">
                <a:solidFill>
                  <a:srgbClr val="0000FF"/>
                </a:solidFill>
                <a:latin typeface="Calibri"/>
                <a:ea typeface="Calibri"/>
                <a:cs typeface="Calibri"/>
                <a:sym typeface="Calibri"/>
              </a:rPr>
              <a:t>while (true) {</a:t>
            </a:r>
            <a:endParaRPr/>
          </a:p>
          <a:p>
            <a:pPr indent="-171450" lvl="0" marL="171450" marR="0" rtl="0" algn="l">
              <a:lnSpc>
                <a:spcPct val="70000"/>
              </a:lnSpc>
              <a:spcBef>
                <a:spcPts val="700"/>
              </a:spcBef>
              <a:spcAft>
                <a:spcPts val="0"/>
              </a:spcAft>
              <a:buClr>
                <a:srgbClr val="0000FF"/>
              </a:buClr>
              <a:buSzPts val="1900"/>
              <a:buFont typeface="Arial"/>
              <a:buNone/>
            </a:pPr>
            <a:r>
              <a:rPr b="0" i="0" lang="en-US" sz="1900" u="none">
                <a:solidFill>
                  <a:srgbClr val="0000FF"/>
                </a:solidFill>
                <a:latin typeface="Calibri"/>
                <a:ea typeface="Calibri"/>
                <a:cs typeface="Calibri"/>
                <a:sym typeface="Calibri"/>
              </a:rPr>
              <a:t>                     while ( TestAndSet (&amp;lock ))</a:t>
            </a:r>
            <a:endParaRPr/>
          </a:p>
          <a:p>
            <a:pPr indent="-171450" lvl="0" marL="171450" marR="0" rtl="0" algn="l">
              <a:lnSpc>
                <a:spcPct val="70000"/>
              </a:lnSpc>
              <a:spcBef>
                <a:spcPts val="700"/>
              </a:spcBef>
              <a:spcAft>
                <a:spcPts val="0"/>
              </a:spcAft>
              <a:buClr>
                <a:srgbClr val="0000FF"/>
              </a:buClr>
              <a:buSzPts val="1900"/>
              <a:buFont typeface="Arial"/>
              <a:buNone/>
            </a:pPr>
            <a:r>
              <a:rPr b="0" i="0" lang="en-US" sz="1900" u="none">
                <a:solidFill>
                  <a:srgbClr val="0000FF"/>
                </a:solidFill>
                <a:latin typeface="Calibri"/>
                <a:ea typeface="Calibri"/>
                <a:cs typeface="Calibri"/>
                <a:sym typeface="Calibri"/>
              </a:rPr>
              <a:t>                                 ;   /* do nothing</a:t>
            </a:r>
            <a:endParaRPr/>
          </a:p>
          <a:p>
            <a:pPr indent="-171450" lvl="0" marL="171450" marR="0" rtl="0" algn="l">
              <a:lnSpc>
                <a:spcPct val="70000"/>
              </a:lnSpc>
              <a:spcBef>
                <a:spcPts val="700"/>
              </a:spcBef>
              <a:spcAft>
                <a:spcPts val="0"/>
              </a:spcAft>
              <a:buClr>
                <a:schemeClr val="dk1"/>
              </a:buClr>
              <a:buSzPts val="1900"/>
              <a:buFont typeface="Arial"/>
              <a:buNone/>
            </a:pPr>
            <a:r>
              <a:t/>
            </a:r>
            <a:endParaRPr b="0" i="0" sz="1900" u="none">
              <a:solidFill>
                <a:srgbClr val="0000FF"/>
              </a:solidFill>
              <a:latin typeface="Calibri"/>
              <a:ea typeface="Calibri"/>
              <a:cs typeface="Calibri"/>
              <a:sym typeface="Calibri"/>
            </a:endParaRPr>
          </a:p>
          <a:p>
            <a:pPr indent="-171450" lvl="0" marL="171450" marR="0" rtl="0" algn="l">
              <a:lnSpc>
                <a:spcPct val="70000"/>
              </a:lnSpc>
              <a:spcBef>
                <a:spcPts val="700"/>
              </a:spcBef>
              <a:spcAft>
                <a:spcPts val="0"/>
              </a:spcAft>
              <a:buClr>
                <a:srgbClr val="0000FF"/>
              </a:buClr>
              <a:buSzPts val="1900"/>
              <a:buFont typeface="Arial"/>
              <a:buNone/>
            </a:pPr>
            <a:r>
              <a:rPr b="0" i="0" lang="en-US" sz="1900" u="none">
                <a:solidFill>
                  <a:srgbClr val="0000FF"/>
                </a:solidFill>
                <a:latin typeface="Calibri"/>
                <a:ea typeface="Calibri"/>
                <a:cs typeface="Calibri"/>
                <a:sym typeface="Calibri"/>
              </a:rPr>
              <a:t>                               //    critical section</a:t>
            </a:r>
            <a:endParaRPr/>
          </a:p>
          <a:p>
            <a:pPr indent="-171450" lvl="0" marL="171450" marR="0" rtl="0" algn="l">
              <a:lnSpc>
                <a:spcPct val="70000"/>
              </a:lnSpc>
              <a:spcBef>
                <a:spcPts val="700"/>
              </a:spcBef>
              <a:spcAft>
                <a:spcPts val="0"/>
              </a:spcAft>
              <a:buClr>
                <a:schemeClr val="dk1"/>
              </a:buClr>
              <a:buSzPts val="1900"/>
              <a:buFont typeface="Arial"/>
              <a:buNone/>
            </a:pPr>
            <a:r>
              <a:t/>
            </a:r>
            <a:endParaRPr b="0" i="0" sz="1900" u="none">
              <a:solidFill>
                <a:srgbClr val="0000FF"/>
              </a:solidFill>
              <a:latin typeface="Calibri"/>
              <a:ea typeface="Calibri"/>
              <a:cs typeface="Calibri"/>
              <a:sym typeface="Calibri"/>
            </a:endParaRPr>
          </a:p>
          <a:p>
            <a:pPr indent="-171450" lvl="0" marL="171450" marR="0" rtl="0" algn="l">
              <a:lnSpc>
                <a:spcPct val="70000"/>
              </a:lnSpc>
              <a:spcBef>
                <a:spcPts val="700"/>
              </a:spcBef>
              <a:spcAft>
                <a:spcPts val="0"/>
              </a:spcAft>
              <a:buClr>
                <a:srgbClr val="0000FF"/>
              </a:buClr>
              <a:buSzPts val="1900"/>
              <a:buFont typeface="Arial"/>
              <a:buNone/>
            </a:pPr>
            <a:r>
              <a:rPr b="0" i="0" lang="en-US" sz="1900" u="none">
                <a:solidFill>
                  <a:srgbClr val="0000FF"/>
                </a:solidFill>
                <a:latin typeface="Calibri"/>
                <a:ea typeface="Calibri"/>
                <a:cs typeface="Calibri"/>
                <a:sym typeface="Calibri"/>
              </a:rPr>
              <a:t>                     lock = FALSE;</a:t>
            </a:r>
            <a:endParaRPr/>
          </a:p>
          <a:p>
            <a:pPr indent="-171450" lvl="0" marL="171450" marR="0" rtl="0" algn="l">
              <a:lnSpc>
                <a:spcPct val="70000"/>
              </a:lnSpc>
              <a:spcBef>
                <a:spcPts val="700"/>
              </a:spcBef>
              <a:spcAft>
                <a:spcPts val="0"/>
              </a:spcAft>
              <a:buClr>
                <a:schemeClr val="dk1"/>
              </a:buClr>
              <a:buSzPts val="1900"/>
              <a:buFont typeface="Arial"/>
              <a:buNone/>
            </a:pPr>
            <a:r>
              <a:t/>
            </a:r>
            <a:endParaRPr b="0" i="0" sz="1900" u="none">
              <a:solidFill>
                <a:srgbClr val="0000FF"/>
              </a:solidFill>
              <a:latin typeface="Calibri"/>
              <a:ea typeface="Calibri"/>
              <a:cs typeface="Calibri"/>
              <a:sym typeface="Calibri"/>
            </a:endParaRPr>
          </a:p>
          <a:p>
            <a:pPr indent="-171450" lvl="0" marL="171450" marR="0" rtl="0" algn="l">
              <a:lnSpc>
                <a:spcPct val="70000"/>
              </a:lnSpc>
              <a:spcBef>
                <a:spcPts val="700"/>
              </a:spcBef>
              <a:spcAft>
                <a:spcPts val="0"/>
              </a:spcAft>
              <a:buClr>
                <a:srgbClr val="0000FF"/>
              </a:buClr>
              <a:buSzPts val="1900"/>
              <a:buFont typeface="Arial"/>
              <a:buNone/>
            </a:pPr>
            <a:r>
              <a:rPr b="0" i="0" lang="en-US" sz="1900" u="none">
                <a:solidFill>
                  <a:srgbClr val="0000FF"/>
                </a:solidFill>
                <a:latin typeface="Calibri"/>
                <a:ea typeface="Calibri"/>
                <a:cs typeface="Calibri"/>
                <a:sym typeface="Calibri"/>
              </a:rPr>
              <a:t>                               //      remainder section </a:t>
            </a:r>
            <a:endParaRPr/>
          </a:p>
          <a:p>
            <a:pPr indent="-171450" lvl="0" marL="171450" marR="0" rtl="0" algn="l">
              <a:lnSpc>
                <a:spcPct val="70000"/>
              </a:lnSpc>
              <a:spcBef>
                <a:spcPts val="700"/>
              </a:spcBef>
              <a:spcAft>
                <a:spcPts val="0"/>
              </a:spcAft>
              <a:buClr>
                <a:schemeClr val="dk1"/>
              </a:buClr>
              <a:buSzPts val="1900"/>
              <a:buFont typeface="Arial"/>
              <a:buNone/>
            </a:pPr>
            <a:r>
              <a:t/>
            </a:r>
            <a:endParaRPr b="0" i="0" sz="1900" u="none">
              <a:solidFill>
                <a:srgbClr val="0000FF"/>
              </a:solidFill>
              <a:latin typeface="Calibri"/>
              <a:ea typeface="Calibri"/>
              <a:cs typeface="Calibri"/>
              <a:sym typeface="Calibri"/>
            </a:endParaRPr>
          </a:p>
          <a:p>
            <a:pPr indent="-171450" lvl="0" marL="171450" marR="0" rtl="0" algn="l">
              <a:lnSpc>
                <a:spcPct val="70000"/>
              </a:lnSpc>
              <a:spcBef>
                <a:spcPts val="700"/>
              </a:spcBef>
              <a:spcAft>
                <a:spcPts val="0"/>
              </a:spcAft>
              <a:buClr>
                <a:srgbClr val="0000FF"/>
              </a:buClr>
              <a:buSzPts val="1900"/>
              <a:buFont typeface="Arial"/>
              <a:buNone/>
            </a:pPr>
            <a:r>
              <a:rPr b="0" i="0" lang="en-US" sz="1900" u="none">
                <a:solidFill>
                  <a:srgbClr val="0000FF"/>
                </a:solidFill>
                <a:latin typeface="Calibri"/>
                <a:ea typeface="Calibri"/>
                <a:cs typeface="Calibri"/>
                <a:sym typeface="Calibri"/>
              </a:rPr>
              <a:t>           }</a:t>
            </a:r>
            <a:endParaRPr/>
          </a:p>
          <a:p>
            <a:pPr indent="-171450" lvl="0" marL="171450" marR="0" rtl="0" algn="l">
              <a:lnSpc>
                <a:spcPct val="70000"/>
              </a:lnSpc>
              <a:spcBef>
                <a:spcPts val="700"/>
              </a:spcBef>
              <a:spcAft>
                <a:spcPts val="0"/>
              </a:spcAft>
              <a:buClr>
                <a:schemeClr val="dk1"/>
              </a:buClr>
              <a:buSzPts val="1900"/>
              <a:buFont typeface="Arial"/>
              <a:buNone/>
            </a:pPr>
            <a:r>
              <a:t/>
            </a:r>
            <a:endParaRPr b="0" i="0" sz="1900" u="none">
              <a:solidFill>
                <a:srgbClr val="0000FF"/>
              </a:solidFill>
              <a:latin typeface="Calibri"/>
              <a:ea typeface="Calibri"/>
              <a:cs typeface="Calibri"/>
              <a:sym typeface="Calibri"/>
            </a:endParaRPr>
          </a:p>
          <a:p>
            <a:pPr indent="-171450" lvl="0" marL="171450" marR="0" rtl="0" algn="l">
              <a:lnSpc>
                <a:spcPct val="70000"/>
              </a:lnSpc>
              <a:spcBef>
                <a:spcPts val="700"/>
              </a:spcBef>
              <a:spcAft>
                <a:spcPts val="0"/>
              </a:spcAft>
              <a:buClr>
                <a:schemeClr val="dk1"/>
              </a:buClr>
              <a:buSzPts val="1900"/>
              <a:buFont typeface="Arial"/>
              <a:buNone/>
            </a:pPr>
            <a:r>
              <a:rPr b="0" i="0" lang="en-US" sz="1900" u="none">
                <a:solidFill>
                  <a:schemeClr val="dk1"/>
                </a:solidFill>
                <a:latin typeface="Calibri"/>
                <a:ea typeface="Calibri"/>
                <a:cs typeface="Calibri"/>
                <a:sym typeface="Calibri"/>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idx="1" type="body"/>
          </p:nvPr>
        </p:nvSpPr>
        <p:spPr>
          <a:xfrm>
            <a:off x="827087" y="157162"/>
            <a:ext cx="7351712" cy="65293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boolean waiting[n];</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boolean lock;</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lock = FALSE; waiting[i] = FALSE;</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do</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waiting[i]=TRUE;</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Key=TRUE;</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While(waiting[i] &amp;&amp; key)</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key=TestAndSet(&amp;lock);</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Waiting[i]=FALSE;</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//CS</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j=(i+1)%n;</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While((j!=i)&amp;&amp;!waiting[j])</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j=(j+1)%n;</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If(j==i)</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lock=FALSE;</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Else</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Waiting[j]=FALSE;</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//Remainder section</a:t>
            </a:r>
            <a:endParaRPr/>
          </a:p>
          <a:p>
            <a:pPr indent="0" lvl="0" marL="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while(TRUE);</a:t>
            </a:r>
            <a:endParaRPr/>
          </a:p>
          <a:p>
            <a:pPr indent="0" lvl="0" marL="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0" lvl="0" marL="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0" lvl="0" marL="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Swap  Instruction</a:t>
            </a:r>
            <a:endParaRPr/>
          </a:p>
        </p:txBody>
      </p:sp>
      <p:sp>
        <p:nvSpPr>
          <p:cNvPr id="248" name="Google Shape;248;p27"/>
          <p:cNvSpPr txBox="1"/>
          <p:nvPr>
            <p:ph idx="1" type="body"/>
          </p:nvPr>
        </p:nvSpPr>
        <p:spPr>
          <a:xfrm>
            <a:off x="827087" y="1282700"/>
            <a:ext cx="6618287" cy="43767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Definition:</a:t>
            </a:r>
            <a:endParaRPr/>
          </a:p>
          <a:p>
            <a:pPr indent="-3810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0" lang="en-US" sz="2100" u="none">
                <a:solidFill>
                  <a:srgbClr val="0000FF"/>
                </a:solidFill>
                <a:latin typeface="Calibri"/>
                <a:ea typeface="Calibri"/>
                <a:cs typeface="Calibri"/>
                <a:sym typeface="Calibri"/>
              </a:rPr>
              <a:t>void Swap (boolean *a, boolean *b)</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boolean temp = *a;</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*a = *b;</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*b = temp:</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rgbClr val="0000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Solution using Swap</a:t>
            </a:r>
            <a:endParaRPr/>
          </a:p>
        </p:txBody>
      </p:sp>
      <p:sp>
        <p:nvSpPr>
          <p:cNvPr id="254" name="Google Shape;254;p28"/>
          <p:cNvSpPr txBox="1"/>
          <p:nvPr>
            <p:ph idx="1" type="body"/>
          </p:nvPr>
        </p:nvSpPr>
        <p:spPr>
          <a:xfrm>
            <a:off x="827087" y="1211262"/>
            <a:ext cx="6865937" cy="5030787"/>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70000"/>
              </a:lnSpc>
              <a:spcBef>
                <a:spcPts val="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Shared Boolean variable lock initialized to FALSE; Each process has a local Boolean variable key.</a:t>
            </a:r>
            <a:endParaRPr/>
          </a:p>
          <a:p>
            <a:pPr indent="-171450" lvl="0" marL="171450" marR="0" rtl="0" algn="l">
              <a:lnSpc>
                <a:spcPct val="70000"/>
              </a:lnSpc>
              <a:spcBef>
                <a:spcPts val="70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Solution:</a:t>
            </a:r>
            <a:endParaRPr/>
          </a:p>
          <a:p>
            <a:pPr indent="-171450" lvl="0" marL="171450" marR="0" rtl="0" algn="l">
              <a:lnSpc>
                <a:spcPct val="70000"/>
              </a:lnSpc>
              <a:spcBef>
                <a:spcPts val="700"/>
              </a:spcBef>
              <a:spcAft>
                <a:spcPts val="0"/>
              </a:spcAft>
              <a:buClr>
                <a:schemeClr val="dk1"/>
              </a:buClr>
              <a:buSzPts val="1900"/>
              <a:buFont typeface="Arial"/>
              <a:buNone/>
            </a:pPr>
            <a:r>
              <a:rPr b="0" i="0" lang="en-US" sz="1900" u="none">
                <a:solidFill>
                  <a:schemeClr val="dk1"/>
                </a:solidFill>
                <a:latin typeface="Calibri"/>
                <a:ea typeface="Calibri"/>
                <a:cs typeface="Calibri"/>
                <a:sym typeface="Calibri"/>
              </a:rPr>
              <a:t>          </a:t>
            </a:r>
            <a:r>
              <a:rPr b="0" i="0" lang="en-US" sz="1900" u="none">
                <a:solidFill>
                  <a:srgbClr val="0000FF"/>
                </a:solidFill>
                <a:latin typeface="Calibri"/>
                <a:ea typeface="Calibri"/>
                <a:cs typeface="Calibri"/>
                <a:sym typeface="Calibri"/>
              </a:rPr>
              <a:t>while (true)  {</a:t>
            </a:r>
            <a:endParaRPr/>
          </a:p>
          <a:p>
            <a:pPr indent="-171450" lvl="0" marL="171450" marR="0" rtl="0" algn="l">
              <a:lnSpc>
                <a:spcPct val="70000"/>
              </a:lnSpc>
              <a:spcBef>
                <a:spcPts val="700"/>
              </a:spcBef>
              <a:spcAft>
                <a:spcPts val="0"/>
              </a:spcAft>
              <a:buClr>
                <a:srgbClr val="0000FF"/>
              </a:buClr>
              <a:buSzPts val="1900"/>
              <a:buFont typeface="Arial"/>
              <a:buNone/>
            </a:pPr>
            <a:r>
              <a:rPr b="0" i="0" lang="en-US" sz="1900" u="none">
                <a:solidFill>
                  <a:srgbClr val="0000FF"/>
                </a:solidFill>
                <a:latin typeface="Calibri"/>
                <a:ea typeface="Calibri"/>
                <a:cs typeface="Calibri"/>
                <a:sym typeface="Calibri"/>
              </a:rPr>
              <a:t>                    key = TRUE;</a:t>
            </a:r>
            <a:endParaRPr/>
          </a:p>
          <a:p>
            <a:pPr indent="-171450" lvl="0" marL="171450" marR="0" rtl="0" algn="l">
              <a:lnSpc>
                <a:spcPct val="70000"/>
              </a:lnSpc>
              <a:spcBef>
                <a:spcPts val="700"/>
              </a:spcBef>
              <a:spcAft>
                <a:spcPts val="0"/>
              </a:spcAft>
              <a:buClr>
                <a:srgbClr val="0000FF"/>
              </a:buClr>
              <a:buSzPts val="1900"/>
              <a:buFont typeface="Arial"/>
              <a:buNone/>
            </a:pPr>
            <a:r>
              <a:rPr b="0" i="0" lang="en-US" sz="1900" u="none">
                <a:solidFill>
                  <a:srgbClr val="0000FF"/>
                </a:solidFill>
                <a:latin typeface="Calibri"/>
                <a:ea typeface="Calibri"/>
                <a:cs typeface="Calibri"/>
                <a:sym typeface="Calibri"/>
              </a:rPr>
              <a:t>                    while ( key == TRUE)</a:t>
            </a:r>
            <a:endParaRPr/>
          </a:p>
          <a:p>
            <a:pPr indent="-171450" lvl="0" marL="171450" marR="0" rtl="0" algn="l">
              <a:lnSpc>
                <a:spcPct val="70000"/>
              </a:lnSpc>
              <a:spcBef>
                <a:spcPts val="700"/>
              </a:spcBef>
              <a:spcAft>
                <a:spcPts val="0"/>
              </a:spcAft>
              <a:buClr>
                <a:srgbClr val="0000FF"/>
              </a:buClr>
              <a:buSzPts val="1900"/>
              <a:buFont typeface="Arial"/>
              <a:buNone/>
            </a:pPr>
            <a:r>
              <a:rPr b="0" i="0" lang="en-US" sz="1900" u="none">
                <a:solidFill>
                  <a:srgbClr val="0000FF"/>
                </a:solidFill>
                <a:latin typeface="Calibri"/>
                <a:ea typeface="Calibri"/>
                <a:cs typeface="Calibri"/>
                <a:sym typeface="Calibri"/>
              </a:rPr>
              <a:t>                             Swap (&amp;lock, &amp;key );</a:t>
            </a:r>
            <a:endParaRPr/>
          </a:p>
          <a:p>
            <a:pPr indent="-171450" lvl="0" marL="171450" marR="0" rtl="0" algn="l">
              <a:lnSpc>
                <a:spcPct val="70000"/>
              </a:lnSpc>
              <a:spcBef>
                <a:spcPts val="700"/>
              </a:spcBef>
              <a:spcAft>
                <a:spcPts val="0"/>
              </a:spcAft>
              <a:buClr>
                <a:srgbClr val="0000FF"/>
              </a:buClr>
              <a:buSzPts val="1900"/>
              <a:buFont typeface="Arial"/>
              <a:buNone/>
            </a:pPr>
            <a:r>
              <a:rPr b="0" i="0" lang="en-US" sz="1900" u="none">
                <a:solidFill>
                  <a:srgbClr val="0000FF"/>
                </a:solidFill>
                <a:latin typeface="Calibri"/>
                <a:ea typeface="Calibri"/>
                <a:cs typeface="Calibri"/>
                <a:sym typeface="Calibri"/>
              </a:rPr>
              <a:t>      </a:t>
            </a:r>
            <a:endParaRPr/>
          </a:p>
          <a:p>
            <a:pPr indent="-171450" lvl="0" marL="171450" marR="0" rtl="0" algn="l">
              <a:lnSpc>
                <a:spcPct val="70000"/>
              </a:lnSpc>
              <a:spcBef>
                <a:spcPts val="700"/>
              </a:spcBef>
              <a:spcAft>
                <a:spcPts val="0"/>
              </a:spcAft>
              <a:buClr>
                <a:srgbClr val="0000FF"/>
              </a:buClr>
              <a:buSzPts val="1900"/>
              <a:buFont typeface="Arial"/>
              <a:buNone/>
            </a:pPr>
            <a:r>
              <a:rPr b="0" i="0" lang="en-US" sz="1900" u="none">
                <a:solidFill>
                  <a:srgbClr val="0000FF"/>
                </a:solidFill>
                <a:latin typeface="Calibri"/>
                <a:ea typeface="Calibri"/>
                <a:cs typeface="Calibri"/>
                <a:sym typeface="Calibri"/>
              </a:rPr>
              <a:t>                                 //    critical section</a:t>
            </a:r>
            <a:endParaRPr/>
          </a:p>
          <a:p>
            <a:pPr indent="-171450" lvl="0" marL="171450" marR="0" rtl="0" algn="l">
              <a:lnSpc>
                <a:spcPct val="70000"/>
              </a:lnSpc>
              <a:spcBef>
                <a:spcPts val="700"/>
              </a:spcBef>
              <a:spcAft>
                <a:spcPts val="0"/>
              </a:spcAft>
              <a:buClr>
                <a:schemeClr val="dk1"/>
              </a:buClr>
              <a:buSzPts val="1900"/>
              <a:buFont typeface="Arial"/>
              <a:buNone/>
            </a:pPr>
            <a:r>
              <a:t/>
            </a:r>
            <a:endParaRPr b="0" i="0" sz="1900" u="none">
              <a:solidFill>
                <a:srgbClr val="0000FF"/>
              </a:solidFill>
              <a:latin typeface="Calibri"/>
              <a:ea typeface="Calibri"/>
              <a:cs typeface="Calibri"/>
              <a:sym typeface="Calibri"/>
            </a:endParaRPr>
          </a:p>
          <a:p>
            <a:pPr indent="-171450" lvl="0" marL="171450" marR="0" rtl="0" algn="l">
              <a:lnSpc>
                <a:spcPct val="70000"/>
              </a:lnSpc>
              <a:spcBef>
                <a:spcPts val="700"/>
              </a:spcBef>
              <a:spcAft>
                <a:spcPts val="0"/>
              </a:spcAft>
              <a:buClr>
                <a:srgbClr val="0000FF"/>
              </a:buClr>
              <a:buSzPts val="1900"/>
              <a:buFont typeface="Arial"/>
              <a:buNone/>
            </a:pPr>
            <a:r>
              <a:rPr b="0" i="0" lang="en-US" sz="1900" u="none">
                <a:solidFill>
                  <a:srgbClr val="0000FF"/>
                </a:solidFill>
                <a:latin typeface="Calibri"/>
                <a:ea typeface="Calibri"/>
                <a:cs typeface="Calibri"/>
                <a:sym typeface="Calibri"/>
              </a:rPr>
              <a:t>                     lock = FALSE;</a:t>
            </a:r>
            <a:endParaRPr/>
          </a:p>
          <a:p>
            <a:pPr indent="-171450" lvl="0" marL="171450" marR="0" rtl="0" algn="l">
              <a:lnSpc>
                <a:spcPct val="70000"/>
              </a:lnSpc>
              <a:spcBef>
                <a:spcPts val="700"/>
              </a:spcBef>
              <a:spcAft>
                <a:spcPts val="0"/>
              </a:spcAft>
              <a:buClr>
                <a:schemeClr val="dk1"/>
              </a:buClr>
              <a:buSzPts val="1900"/>
              <a:buFont typeface="Arial"/>
              <a:buNone/>
            </a:pPr>
            <a:r>
              <a:t/>
            </a:r>
            <a:endParaRPr b="0" i="0" sz="1900" u="none">
              <a:solidFill>
                <a:srgbClr val="0000FF"/>
              </a:solidFill>
              <a:latin typeface="Calibri"/>
              <a:ea typeface="Calibri"/>
              <a:cs typeface="Calibri"/>
              <a:sym typeface="Calibri"/>
            </a:endParaRPr>
          </a:p>
          <a:p>
            <a:pPr indent="-171450" lvl="0" marL="171450" marR="0" rtl="0" algn="l">
              <a:lnSpc>
                <a:spcPct val="70000"/>
              </a:lnSpc>
              <a:spcBef>
                <a:spcPts val="700"/>
              </a:spcBef>
              <a:spcAft>
                <a:spcPts val="0"/>
              </a:spcAft>
              <a:buClr>
                <a:srgbClr val="0000FF"/>
              </a:buClr>
              <a:buSzPts val="1900"/>
              <a:buFont typeface="Arial"/>
              <a:buNone/>
            </a:pPr>
            <a:r>
              <a:rPr b="0" i="0" lang="en-US" sz="1900" u="none">
                <a:solidFill>
                  <a:srgbClr val="0000FF"/>
                </a:solidFill>
                <a:latin typeface="Calibri"/>
                <a:ea typeface="Calibri"/>
                <a:cs typeface="Calibri"/>
                <a:sym typeface="Calibri"/>
              </a:rPr>
              <a:t>                                //      remainder section </a:t>
            </a:r>
            <a:endParaRPr/>
          </a:p>
          <a:p>
            <a:pPr indent="-171450" lvl="0" marL="171450" marR="0" rtl="0" algn="l">
              <a:lnSpc>
                <a:spcPct val="70000"/>
              </a:lnSpc>
              <a:spcBef>
                <a:spcPts val="700"/>
              </a:spcBef>
              <a:spcAft>
                <a:spcPts val="0"/>
              </a:spcAft>
              <a:buClr>
                <a:schemeClr val="dk1"/>
              </a:buClr>
              <a:buSzPts val="1900"/>
              <a:buFont typeface="Arial"/>
              <a:buNone/>
            </a:pPr>
            <a:r>
              <a:t/>
            </a:r>
            <a:endParaRPr b="0" i="0" sz="1900" u="none">
              <a:solidFill>
                <a:srgbClr val="0000FF"/>
              </a:solidFill>
              <a:latin typeface="Calibri"/>
              <a:ea typeface="Calibri"/>
              <a:cs typeface="Calibri"/>
              <a:sym typeface="Calibri"/>
            </a:endParaRPr>
          </a:p>
          <a:p>
            <a:pPr indent="-171450" lvl="0" marL="171450" marR="0" rtl="0" algn="l">
              <a:lnSpc>
                <a:spcPct val="70000"/>
              </a:lnSpc>
              <a:spcBef>
                <a:spcPts val="700"/>
              </a:spcBef>
              <a:spcAft>
                <a:spcPts val="0"/>
              </a:spcAft>
              <a:buClr>
                <a:srgbClr val="0000FF"/>
              </a:buClr>
              <a:buSzPts val="1900"/>
              <a:buFont typeface="Arial"/>
              <a:buNone/>
            </a:pPr>
            <a:r>
              <a:rPr b="0" i="0" lang="en-US" sz="1900" u="none">
                <a:solidFill>
                  <a:srgbClr val="0000FF"/>
                </a:solidFill>
                <a:latin typeface="Calibri"/>
                <a:ea typeface="Calibri"/>
                <a:cs typeface="Calibri"/>
                <a:sym typeface="Calibri"/>
              </a:rPr>
              <a:t>           }</a:t>
            </a:r>
            <a:endParaRPr/>
          </a:p>
          <a:p>
            <a:pPr indent="-171450" lvl="0" marL="171450" marR="0" rtl="0" algn="l">
              <a:lnSpc>
                <a:spcPct val="70000"/>
              </a:lnSpc>
              <a:spcBef>
                <a:spcPts val="700"/>
              </a:spcBef>
              <a:spcAft>
                <a:spcPts val="0"/>
              </a:spcAft>
              <a:buClr>
                <a:schemeClr val="dk1"/>
              </a:buClr>
              <a:buSzPts val="1900"/>
              <a:buFont typeface="Arial"/>
              <a:buNone/>
            </a:pPr>
            <a:r>
              <a:rPr b="0" i="0" lang="en-US" sz="1900" u="none">
                <a:solidFill>
                  <a:schemeClr val="dk1"/>
                </a:solidFill>
                <a:latin typeface="Calibri"/>
                <a:ea typeface="Calibri"/>
                <a:cs typeface="Calibri"/>
                <a:sym typeface="Calibri"/>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Semaphore</a:t>
            </a:r>
            <a:endParaRPr/>
          </a:p>
        </p:txBody>
      </p:sp>
      <p:sp>
        <p:nvSpPr>
          <p:cNvPr id="260" name="Google Shape;260;p29"/>
          <p:cNvSpPr txBox="1"/>
          <p:nvPr>
            <p:ph idx="1" type="body"/>
          </p:nvPr>
        </p:nvSpPr>
        <p:spPr>
          <a:xfrm>
            <a:off x="798512" y="1879600"/>
            <a:ext cx="7921625" cy="525462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Synchronization tool that does not require busy waiting </a:t>
            </a:r>
            <a:endParaRPr b="0" i="1" sz="1600" u="none">
              <a:solidFill>
                <a:schemeClr val="dk2"/>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Semaphore </a:t>
            </a:r>
            <a:r>
              <a:rPr b="0" i="1" lang="en-US" sz="1600" u="none">
                <a:solidFill>
                  <a:schemeClr val="dk1"/>
                </a:solidFill>
                <a:latin typeface="Calibri"/>
                <a:ea typeface="Calibri"/>
                <a:cs typeface="Calibri"/>
                <a:sym typeface="Calibri"/>
              </a:rPr>
              <a:t>S</a:t>
            </a:r>
            <a:r>
              <a:rPr b="0" i="0" lang="en-US" sz="1600" u="none">
                <a:solidFill>
                  <a:schemeClr val="dk1"/>
                </a:solidFill>
                <a:latin typeface="Calibri"/>
                <a:ea typeface="Calibri"/>
                <a:cs typeface="Calibri"/>
                <a:sym typeface="Calibri"/>
              </a:rPr>
              <a:t> – integer variable</a:t>
            </a:r>
            <a:endParaRPr/>
          </a:p>
          <a:p>
            <a:pPr indent="-171450" lvl="0" marL="171450" marR="0" rtl="0" algn="l">
              <a:lnSpc>
                <a:spcPct val="90000"/>
              </a:lnSpc>
              <a:spcBef>
                <a:spcPts val="70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Two standard operations modify </a:t>
            </a:r>
            <a:r>
              <a:rPr b="0" i="0" lang="en-US" sz="1600" u="none">
                <a:solidFill>
                  <a:srgbClr val="0000FF"/>
                </a:solidFill>
                <a:latin typeface="Calibri"/>
                <a:ea typeface="Calibri"/>
                <a:cs typeface="Calibri"/>
                <a:sym typeface="Calibri"/>
              </a:rPr>
              <a:t>S: wait()</a:t>
            </a:r>
            <a:r>
              <a:rPr b="0" i="0" lang="en-US" sz="1600" u="none">
                <a:solidFill>
                  <a:schemeClr val="dk1"/>
                </a:solidFill>
                <a:latin typeface="Calibri"/>
                <a:ea typeface="Calibri"/>
                <a:cs typeface="Calibri"/>
                <a:sym typeface="Calibri"/>
              </a:rPr>
              <a:t> and </a:t>
            </a:r>
            <a:r>
              <a:rPr b="0" i="0" lang="en-US" sz="1600" u="none">
                <a:solidFill>
                  <a:srgbClr val="0000FF"/>
                </a:solidFill>
                <a:latin typeface="Calibri"/>
                <a:ea typeface="Calibri"/>
                <a:cs typeface="Calibri"/>
                <a:sym typeface="Calibri"/>
              </a:rPr>
              <a:t>signal()</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Originally called </a:t>
            </a:r>
            <a:r>
              <a:rPr b="0" i="0" lang="en-US" sz="1800" u="none" cap="none" strike="noStrike">
                <a:solidFill>
                  <a:srgbClr val="0000FF"/>
                </a:solidFill>
                <a:latin typeface="Calibri"/>
                <a:ea typeface="Calibri"/>
                <a:cs typeface="Calibri"/>
                <a:sym typeface="Calibri"/>
              </a:rPr>
              <a:t>P()</a:t>
            </a:r>
            <a:r>
              <a:rPr b="0" i="0" lang="en-US" sz="1800" u="none" cap="none" strike="noStrike">
                <a:solidFill>
                  <a:schemeClr val="dk1"/>
                </a:solidFill>
                <a:latin typeface="Calibri"/>
                <a:ea typeface="Calibri"/>
                <a:cs typeface="Calibri"/>
                <a:sym typeface="Calibri"/>
              </a:rPr>
              <a:t> and</a:t>
            </a:r>
            <a:r>
              <a:rPr b="0" i="1" lang="en-US" sz="1800" u="none" cap="none" strike="noStrike">
                <a:solidFill>
                  <a:schemeClr val="dk1"/>
                </a:solidFill>
                <a:latin typeface="Calibri"/>
                <a:ea typeface="Calibri"/>
                <a:cs typeface="Calibri"/>
                <a:sym typeface="Calibri"/>
              </a:rPr>
              <a:t> </a:t>
            </a:r>
            <a:r>
              <a:rPr b="0" i="0" lang="en-US" sz="1800" u="none" cap="none" strike="noStrike">
                <a:solidFill>
                  <a:srgbClr val="0000FF"/>
                </a:solidFill>
                <a:latin typeface="Calibri"/>
                <a:ea typeface="Calibri"/>
                <a:cs typeface="Calibri"/>
                <a:sym typeface="Calibri"/>
              </a:rPr>
              <a:t>V()</a:t>
            </a:r>
            <a:endParaRPr/>
          </a:p>
          <a:p>
            <a:pPr indent="-171450" lvl="0" marL="171450" marR="0" rtl="0" algn="l">
              <a:lnSpc>
                <a:spcPct val="90000"/>
              </a:lnSpc>
              <a:spcBef>
                <a:spcPts val="70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Less complicated</a:t>
            </a:r>
            <a:endParaRPr/>
          </a:p>
          <a:p>
            <a:pPr indent="-171450" lvl="0" marL="171450" marR="0" rtl="0" algn="l">
              <a:lnSpc>
                <a:spcPct val="90000"/>
              </a:lnSpc>
              <a:spcBef>
                <a:spcPts val="70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Can only be accessed via two indivisible (atomic) operations</a:t>
            </a:r>
            <a:endParaRPr/>
          </a:p>
          <a:p>
            <a:pPr indent="-171450" lvl="1" marL="514350" marR="0" rtl="0" algn="l">
              <a:lnSpc>
                <a:spcPct val="90000"/>
              </a:lnSpc>
              <a:spcBef>
                <a:spcPts val="300"/>
              </a:spcBef>
              <a:spcAft>
                <a:spcPts val="0"/>
              </a:spcAft>
              <a:buClr>
                <a:srgbClr val="0000FF"/>
              </a:buClr>
              <a:buSzPts val="1800"/>
              <a:buFont typeface="Arial"/>
              <a:buChar char="•"/>
            </a:pPr>
            <a:r>
              <a:rPr b="0" i="0" lang="en-US" sz="1800" u="none" cap="none" strike="noStrike">
                <a:solidFill>
                  <a:srgbClr val="0000FF"/>
                </a:solidFill>
                <a:latin typeface="Calibri"/>
                <a:ea typeface="Calibri"/>
                <a:cs typeface="Calibri"/>
                <a:sym typeface="Calibri"/>
              </a:rPr>
              <a:t>wait (S) { </a:t>
            </a:r>
            <a:endParaRPr/>
          </a:p>
          <a:p>
            <a:pPr indent="-171450" lvl="1" marL="514350" marR="0" rtl="0" algn="l">
              <a:lnSpc>
                <a:spcPct val="90000"/>
              </a:lnSpc>
              <a:spcBef>
                <a:spcPts val="300"/>
              </a:spcBef>
              <a:spcAft>
                <a:spcPts val="0"/>
              </a:spcAft>
              <a:buClr>
                <a:srgbClr val="0000FF"/>
              </a:buClr>
              <a:buSzPts val="1800"/>
              <a:buFont typeface="Arial"/>
              <a:buNone/>
            </a:pPr>
            <a:r>
              <a:rPr b="0" i="0" lang="en-US" sz="1800" u="none" cap="none" strike="noStrike">
                <a:solidFill>
                  <a:srgbClr val="0000FF"/>
                </a:solidFill>
                <a:latin typeface="Calibri"/>
                <a:ea typeface="Calibri"/>
                <a:cs typeface="Calibri"/>
                <a:sym typeface="Calibri"/>
              </a:rPr>
              <a:t>           while S &lt;= 0</a:t>
            </a:r>
            <a:endParaRPr/>
          </a:p>
          <a:p>
            <a:pPr indent="-171450" lvl="1" marL="514350" marR="0" rtl="0" algn="l">
              <a:lnSpc>
                <a:spcPct val="90000"/>
              </a:lnSpc>
              <a:spcBef>
                <a:spcPts val="300"/>
              </a:spcBef>
              <a:spcAft>
                <a:spcPts val="0"/>
              </a:spcAft>
              <a:buClr>
                <a:srgbClr val="0000FF"/>
              </a:buClr>
              <a:buSzPts val="1800"/>
              <a:buFont typeface="Arial"/>
              <a:buNone/>
            </a:pPr>
            <a:r>
              <a:rPr b="0" i="0" lang="en-US" sz="1800" u="none" cap="none" strike="noStrike">
                <a:solidFill>
                  <a:srgbClr val="0000FF"/>
                </a:solidFill>
                <a:latin typeface="Calibri"/>
                <a:ea typeface="Calibri"/>
                <a:cs typeface="Calibri"/>
                <a:sym typeface="Calibri"/>
              </a:rPr>
              <a:t>		          ; // no-op</a:t>
            </a:r>
            <a:endParaRPr/>
          </a:p>
          <a:p>
            <a:pPr indent="-171450" lvl="1" marL="514350" marR="0" rtl="0" algn="l">
              <a:lnSpc>
                <a:spcPct val="90000"/>
              </a:lnSpc>
              <a:spcBef>
                <a:spcPts val="300"/>
              </a:spcBef>
              <a:spcAft>
                <a:spcPts val="0"/>
              </a:spcAft>
              <a:buClr>
                <a:srgbClr val="0000FF"/>
              </a:buClr>
              <a:buSzPts val="1800"/>
              <a:buFont typeface="Arial"/>
              <a:buNone/>
            </a:pPr>
            <a:r>
              <a:rPr b="0" i="0" lang="en-US" sz="1800" u="none" cap="none" strike="noStrike">
                <a:solidFill>
                  <a:srgbClr val="0000FF"/>
                </a:solidFill>
                <a:latin typeface="Calibri"/>
                <a:ea typeface="Calibri"/>
                <a:cs typeface="Calibri"/>
                <a:sym typeface="Calibri"/>
              </a:rPr>
              <a:t>              S--;</a:t>
            </a:r>
            <a:endParaRPr/>
          </a:p>
          <a:p>
            <a:pPr indent="-171450" lvl="1" marL="514350" marR="0" rtl="0" algn="l">
              <a:lnSpc>
                <a:spcPct val="90000"/>
              </a:lnSpc>
              <a:spcBef>
                <a:spcPts val="300"/>
              </a:spcBef>
              <a:spcAft>
                <a:spcPts val="0"/>
              </a:spcAft>
              <a:buClr>
                <a:srgbClr val="0000FF"/>
              </a:buClr>
              <a:buSzPts val="1800"/>
              <a:buFont typeface="Arial"/>
              <a:buNone/>
            </a:pPr>
            <a:r>
              <a:rPr b="0" i="0" lang="en-US" sz="1800" u="none" cap="none" strike="noStrike">
                <a:solidFill>
                  <a:srgbClr val="0000FF"/>
                </a:solidFill>
                <a:latin typeface="Calibri"/>
                <a:ea typeface="Calibri"/>
                <a:cs typeface="Calibri"/>
                <a:sym typeface="Calibri"/>
              </a:rPr>
              <a:t>      }</a:t>
            </a:r>
            <a:endParaRPr/>
          </a:p>
          <a:p>
            <a:pPr indent="-171450" lvl="1" marL="514350" marR="0" rtl="0" algn="l">
              <a:lnSpc>
                <a:spcPct val="90000"/>
              </a:lnSpc>
              <a:spcBef>
                <a:spcPts val="300"/>
              </a:spcBef>
              <a:spcAft>
                <a:spcPts val="0"/>
              </a:spcAft>
              <a:buClr>
                <a:srgbClr val="0000FF"/>
              </a:buClr>
              <a:buSzPts val="1800"/>
              <a:buFont typeface="Arial"/>
              <a:buChar char="•"/>
            </a:pPr>
            <a:r>
              <a:rPr b="0" i="0" lang="en-US" sz="1800" u="none" cap="none" strike="noStrike">
                <a:solidFill>
                  <a:srgbClr val="0000FF"/>
                </a:solidFill>
                <a:latin typeface="Calibri"/>
                <a:ea typeface="Calibri"/>
                <a:cs typeface="Calibri"/>
                <a:sym typeface="Calibri"/>
              </a:rPr>
              <a:t>signal (S) { </a:t>
            </a:r>
            <a:endParaRPr/>
          </a:p>
          <a:p>
            <a:pPr indent="-171450" lvl="1" marL="514350" marR="0" rtl="0" algn="l">
              <a:lnSpc>
                <a:spcPct val="90000"/>
              </a:lnSpc>
              <a:spcBef>
                <a:spcPts val="300"/>
              </a:spcBef>
              <a:spcAft>
                <a:spcPts val="0"/>
              </a:spcAft>
              <a:buClr>
                <a:srgbClr val="0000FF"/>
              </a:buClr>
              <a:buSzPts val="1800"/>
              <a:buFont typeface="Arial"/>
              <a:buNone/>
            </a:pPr>
            <a:r>
              <a:rPr b="0" i="0" lang="en-US" sz="1800" u="none" cap="none" strike="noStrike">
                <a:solidFill>
                  <a:srgbClr val="0000FF"/>
                </a:solidFill>
                <a:latin typeface="Calibri"/>
                <a:ea typeface="Calibri"/>
                <a:cs typeface="Calibri"/>
                <a:sym typeface="Calibri"/>
              </a:rPr>
              <a:t>        S++;</a:t>
            </a:r>
            <a:endParaRPr/>
          </a:p>
          <a:p>
            <a:pPr indent="-171450" lvl="1" marL="514350" marR="0" rtl="0" algn="l">
              <a:lnSpc>
                <a:spcPct val="90000"/>
              </a:lnSpc>
              <a:spcBef>
                <a:spcPts val="300"/>
              </a:spcBef>
              <a:spcAft>
                <a:spcPts val="0"/>
              </a:spcAft>
              <a:buClr>
                <a:srgbClr val="0000FF"/>
              </a:buClr>
              <a:buSzPts val="1800"/>
              <a:buFont typeface="Arial"/>
              <a:buNone/>
            </a:pPr>
            <a:r>
              <a:rPr b="0" i="0" lang="en-US" sz="1800" u="none" cap="none" strike="noStrike">
                <a:solidFill>
                  <a:srgbClr val="0000FF"/>
                </a:solidFill>
                <a:latin typeface="Calibri"/>
                <a:ea typeface="Calibri"/>
                <a:cs typeface="Calibri"/>
                <a:sym typeface="Calibri"/>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Cooperating Processes</a:t>
            </a:r>
            <a:endParaRPr/>
          </a:p>
        </p:txBody>
      </p:sp>
      <p:sp>
        <p:nvSpPr>
          <p:cNvPr id="107" name="Google Shape;107;p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FF0000"/>
              </a:buClr>
              <a:buSzPts val="2100"/>
              <a:buFont typeface="Arial"/>
              <a:buChar char="•"/>
            </a:pPr>
            <a:r>
              <a:rPr b="1" i="0" lang="en-US" sz="2100" u="none" cap="none" strike="noStrike">
                <a:solidFill>
                  <a:srgbClr val="FF0000"/>
                </a:solidFill>
                <a:latin typeface="Calibri"/>
                <a:ea typeface="Calibri"/>
                <a:cs typeface="Calibri"/>
                <a:sym typeface="Calibri"/>
              </a:rPr>
              <a:t>Independent</a:t>
            </a:r>
            <a:r>
              <a:rPr b="0" i="0" lang="en-US" sz="2100" u="none" cap="none" strike="noStrike">
                <a:solidFill>
                  <a:schemeClr val="dk1"/>
                </a:solidFill>
                <a:latin typeface="Calibri"/>
                <a:ea typeface="Calibri"/>
                <a:cs typeface="Calibri"/>
                <a:sym typeface="Calibri"/>
              </a:rPr>
              <a:t> process cannot affect or be affected by the execution of another process</a:t>
            </a:r>
            <a:endParaRPr/>
          </a:p>
          <a:p>
            <a:pPr indent="-171450" lvl="0" marL="171450" marR="0" rtl="0" algn="l">
              <a:lnSpc>
                <a:spcPct val="90000"/>
              </a:lnSpc>
              <a:spcBef>
                <a:spcPts val="700"/>
              </a:spcBef>
              <a:spcAft>
                <a:spcPts val="0"/>
              </a:spcAft>
              <a:buClr>
                <a:srgbClr val="FF0000"/>
              </a:buClr>
              <a:buSzPts val="2100"/>
              <a:buFont typeface="Arial"/>
              <a:buChar char="•"/>
            </a:pPr>
            <a:r>
              <a:rPr b="1" i="0" lang="en-US" sz="2100" u="none" cap="none" strike="noStrike">
                <a:solidFill>
                  <a:srgbClr val="FF0000"/>
                </a:solidFill>
                <a:latin typeface="Calibri"/>
                <a:ea typeface="Calibri"/>
                <a:cs typeface="Calibri"/>
                <a:sym typeface="Calibri"/>
              </a:rPr>
              <a:t>Cooperating</a:t>
            </a:r>
            <a:r>
              <a:rPr b="0" i="0" lang="en-US" sz="2100" u="none" cap="none" strike="noStrike">
                <a:solidFill>
                  <a:schemeClr val="dk1"/>
                </a:solidFill>
                <a:latin typeface="Calibri"/>
                <a:ea typeface="Calibri"/>
                <a:cs typeface="Calibri"/>
                <a:sym typeface="Calibri"/>
              </a:rPr>
              <a:t> process can affect or be affected by the execution of another process</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Advantages of process cooperation</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Information sharing </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Computation speed-up</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Modularity</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Convenience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ph type="title"/>
          </p:nvPr>
        </p:nvSpPr>
        <p:spPr>
          <a:xfrm>
            <a:off x="609600" y="309562"/>
            <a:ext cx="8534400" cy="4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500"/>
              <a:buFont typeface="Calibri"/>
              <a:buNone/>
            </a:pPr>
            <a:r>
              <a:rPr b="0" i="0" lang="en-US" sz="2500" u="none">
                <a:solidFill>
                  <a:schemeClr val="dk1"/>
                </a:solidFill>
                <a:latin typeface="Calibri"/>
                <a:ea typeface="Calibri"/>
                <a:cs typeface="Calibri"/>
                <a:sym typeface="Calibri"/>
              </a:rPr>
              <a:t>Semaphore as General Synchronization Tool</a:t>
            </a:r>
            <a:endParaRPr/>
          </a:p>
        </p:txBody>
      </p:sp>
      <p:sp>
        <p:nvSpPr>
          <p:cNvPr id="266" name="Google Shape;266;p30"/>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2"/>
              </a:buClr>
              <a:buSzPts val="2100"/>
              <a:buFont typeface="Arial"/>
              <a:buChar char="•"/>
            </a:pPr>
            <a:r>
              <a:rPr b="0" i="0" lang="en-US" sz="2100" u="none">
                <a:solidFill>
                  <a:schemeClr val="dk2"/>
                </a:solidFill>
                <a:latin typeface="Calibri"/>
                <a:ea typeface="Calibri"/>
                <a:cs typeface="Calibri"/>
                <a:sym typeface="Calibri"/>
              </a:rPr>
              <a:t>Counting </a:t>
            </a:r>
            <a:r>
              <a:rPr b="0" i="0" lang="en-US" sz="2100" u="none">
                <a:solidFill>
                  <a:schemeClr val="dk1"/>
                </a:solidFill>
                <a:latin typeface="Calibri"/>
                <a:ea typeface="Calibri"/>
                <a:cs typeface="Calibri"/>
                <a:sym typeface="Calibri"/>
              </a:rPr>
              <a:t>semaphore – integer value can range over an unrestricted domain</a:t>
            </a:r>
            <a:endParaRPr/>
          </a:p>
          <a:p>
            <a:pPr indent="-171450" lvl="0" marL="171450" marR="0" rtl="0" algn="l">
              <a:lnSpc>
                <a:spcPct val="90000"/>
              </a:lnSpc>
              <a:spcBef>
                <a:spcPts val="700"/>
              </a:spcBef>
              <a:spcAft>
                <a:spcPts val="0"/>
              </a:spcAft>
              <a:buClr>
                <a:schemeClr val="dk2"/>
              </a:buClr>
              <a:buSzPts val="2100"/>
              <a:buFont typeface="Arial"/>
              <a:buChar char="•"/>
            </a:pPr>
            <a:r>
              <a:rPr b="0" i="0" lang="en-US" sz="2100" u="none">
                <a:solidFill>
                  <a:schemeClr val="dk2"/>
                </a:solidFill>
                <a:latin typeface="Calibri"/>
                <a:ea typeface="Calibri"/>
                <a:cs typeface="Calibri"/>
                <a:sym typeface="Calibri"/>
              </a:rPr>
              <a:t>Binary</a:t>
            </a:r>
            <a:r>
              <a:rPr b="0" i="0" lang="en-US" sz="2100" u="none">
                <a:solidFill>
                  <a:schemeClr val="dk1"/>
                </a:solidFill>
                <a:latin typeface="Calibri"/>
                <a:ea typeface="Calibri"/>
                <a:cs typeface="Calibri"/>
                <a:sym typeface="Calibri"/>
              </a:rPr>
              <a:t> semaphore – integer value can range only between 0 </a:t>
            </a:r>
            <a:br>
              <a:rPr b="0" i="0" lang="en-US" sz="2100" u="none">
                <a:solidFill>
                  <a:schemeClr val="dk1"/>
                </a:solidFill>
                <a:latin typeface="Calibri"/>
                <a:ea typeface="Calibri"/>
                <a:cs typeface="Calibri"/>
                <a:sym typeface="Calibri"/>
              </a:rPr>
            </a:br>
            <a:r>
              <a:rPr b="0" i="0" lang="en-US" sz="2100" u="none">
                <a:solidFill>
                  <a:schemeClr val="dk1"/>
                </a:solidFill>
                <a:latin typeface="Calibri"/>
                <a:ea typeface="Calibri"/>
                <a:cs typeface="Calibri"/>
                <a:sym typeface="Calibri"/>
              </a:rPr>
              <a:t>and 1; can be simpler to implement</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Also known as </a:t>
            </a:r>
            <a:r>
              <a:rPr b="0" i="0" lang="en-US" sz="1800" u="none" cap="none" strike="noStrike">
                <a:solidFill>
                  <a:schemeClr val="dk2"/>
                </a:solidFill>
                <a:latin typeface="Calibri"/>
                <a:ea typeface="Calibri"/>
                <a:cs typeface="Calibri"/>
                <a:sym typeface="Calibri"/>
              </a:rPr>
              <a:t>mutex locks</a:t>
            </a:r>
            <a:endParaRPr b="0" i="0" sz="1800" u="none" cap="none" strike="noStrike">
              <a:solidFill>
                <a:schemeClr val="dk2"/>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Can implement a counting semaphore </a:t>
            </a:r>
            <a:r>
              <a:rPr b="0" i="0" lang="en-US" sz="2100" u="none">
                <a:solidFill>
                  <a:srgbClr val="0000FF"/>
                </a:solidFill>
                <a:latin typeface="Calibri"/>
                <a:ea typeface="Calibri"/>
                <a:cs typeface="Calibri"/>
                <a:sym typeface="Calibri"/>
              </a:rPr>
              <a:t>S</a:t>
            </a:r>
            <a:r>
              <a:rPr b="0" i="0" lang="en-US" sz="2100" u="none">
                <a:solidFill>
                  <a:schemeClr val="dk1"/>
                </a:solidFill>
                <a:latin typeface="Calibri"/>
                <a:ea typeface="Calibri"/>
                <a:cs typeface="Calibri"/>
                <a:sym typeface="Calibri"/>
              </a:rPr>
              <a:t> as a binary semaphore</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Provides mutual exclusion</a:t>
            </a:r>
            <a:endParaRPr/>
          </a:p>
          <a:p>
            <a:pPr indent="-171450" lvl="1" marL="514350" marR="0" rtl="0" algn="l">
              <a:lnSpc>
                <a:spcPct val="90000"/>
              </a:lnSpc>
              <a:spcBef>
                <a:spcPts val="300"/>
              </a:spcBef>
              <a:spcAft>
                <a:spcPts val="0"/>
              </a:spcAft>
              <a:buClr>
                <a:srgbClr val="0000FF"/>
              </a:buClr>
              <a:buSzPts val="1800"/>
              <a:buFont typeface="Arial"/>
              <a:buChar char="•"/>
            </a:pPr>
            <a:r>
              <a:rPr b="0" i="0" lang="en-US" sz="1800" u="none" cap="none" strike="noStrike">
                <a:solidFill>
                  <a:srgbClr val="0000FF"/>
                </a:solidFill>
                <a:latin typeface="Calibri"/>
                <a:ea typeface="Calibri"/>
                <a:cs typeface="Calibri"/>
                <a:sym typeface="Calibri"/>
              </a:rPr>
              <a:t>Semaphore S;    //  initialized to 1</a:t>
            </a:r>
            <a:endParaRPr/>
          </a:p>
          <a:p>
            <a:pPr indent="-171450" lvl="1" marL="514350" marR="0" rtl="0" algn="l">
              <a:lnSpc>
                <a:spcPct val="90000"/>
              </a:lnSpc>
              <a:spcBef>
                <a:spcPts val="300"/>
              </a:spcBef>
              <a:spcAft>
                <a:spcPts val="0"/>
              </a:spcAft>
              <a:buClr>
                <a:srgbClr val="0000FF"/>
              </a:buClr>
              <a:buSzPts val="1800"/>
              <a:buFont typeface="Arial"/>
              <a:buChar char="•"/>
            </a:pPr>
            <a:r>
              <a:rPr b="0" i="0" lang="en-US" sz="1800" u="none" cap="none" strike="noStrike">
                <a:solidFill>
                  <a:srgbClr val="0000FF"/>
                </a:solidFill>
                <a:latin typeface="Calibri"/>
                <a:ea typeface="Calibri"/>
                <a:cs typeface="Calibri"/>
                <a:sym typeface="Calibri"/>
              </a:rPr>
              <a:t>wait (S);</a:t>
            </a:r>
            <a:endParaRPr/>
          </a:p>
          <a:p>
            <a:pPr indent="-171450" lvl="1" marL="514350" marR="0" rtl="0" algn="l">
              <a:lnSpc>
                <a:spcPct val="90000"/>
              </a:lnSpc>
              <a:spcBef>
                <a:spcPts val="300"/>
              </a:spcBef>
              <a:spcAft>
                <a:spcPts val="0"/>
              </a:spcAft>
              <a:buClr>
                <a:srgbClr val="0000FF"/>
              </a:buClr>
              <a:buSzPts val="1800"/>
              <a:buFont typeface="Arial"/>
              <a:buNone/>
            </a:pPr>
            <a:r>
              <a:rPr b="0" i="0" lang="en-US" sz="1800" u="none" cap="none" strike="noStrike">
                <a:solidFill>
                  <a:srgbClr val="0000FF"/>
                </a:solidFill>
                <a:latin typeface="Calibri"/>
                <a:ea typeface="Calibri"/>
                <a:cs typeface="Calibri"/>
                <a:sym typeface="Calibri"/>
              </a:rPr>
              <a:t>            Critical Section</a:t>
            </a:r>
            <a:endParaRPr/>
          </a:p>
          <a:p>
            <a:pPr indent="-171450" lvl="1" marL="514350" marR="0" rtl="0" algn="l">
              <a:lnSpc>
                <a:spcPct val="90000"/>
              </a:lnSpc>
              <a:spcBef>
                <a:spcPts val="300"/>
              </a:spcBef>
              <a:spcAft>
                <a:spcPts val="0"/>
              </a:spcAft>
              <a:buClr>
                <a:srgbClr val="0000FF"/>
              </a:buClr>
              <a:buSzPts val="1800"/>
              <a:buFont typeface="Arial"/>
              <a:buNone/>
            </a:pPr>
            <a:r>
              <a:rPr b="0" i="0" lang="en-US" sz="1800" u="none" cap="none" strike="noStrike">
                <a:solidFill>
                  <a:srgbClr val="0000FF"/>
                </a:solidFill>
                <a:latin typeface="Calibri"/>
                <a:ea typeface="Calibri"/>
                <a:cs typeface="Calibri"/>
                <a:sym typeface="Calibri"/>
              </a:rPr>
              <a:t>     signal (S);</a:t>
            </a:r>
            <a:endParaRPr/>
          </a:p>
          <a:p>
            <a:pPr indent="-57150" lvl="0" marL="171450" marR="0" rtl="0" algn="l">
              <a:lnSpc>
                <a:spcPct val="90000"/>
              </a:lnSpc>
              <a:spcBef>
                <a:spcPts val="750"/>
              </a:spcBef>
              <a:spcAft>
                <a:spcPts val="0"/>
              </a:spcAft>
              <a:buClr>
                <a:schemeClr val="dk1"/>
              </a:buClr>
              <a:buSzPts val="1800"/>
              <a:buFont typeface="Arial"/>
              <a:buNone/>
            </a:pPr>
            <a:r>
              <a:t/>
            </a:r>
            <a:endParaRPr b="0" i="0" sz="1800" u="none" cap="none" strike="noStrike">
              <a:solidFill>
                <a:srgbClr val="0000F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Semaphore Implementation</a:t>
            </a:r>
            <a:endParaRPr/>
          </a:p>
        </p:txBody>
      </p:sp>
      <p:sp>
        <p:nvSpPr>
          <p:cNvPr id="272" name="Google Shape;272;p31"/>
          <p:cNvSpPr txBox="1"/>
          <p:nvPr>
            <p:ph idx="1" type="body"/>
          </p:nvPr>
        </p:nvSpPr>
        <p:spPr>
          <a:xfrm>
            <a:off x="827087" y="1954212"/>
            <a:ext cx="6923087" cy="44831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Must guarantee that no two processes can execute </a:t>
            </a:r>
            <a:r>
              <a:rPr b="0" i="0" lang="en-US" sz="2100" u="none">
                <a:solidFill>
                  <a:srgbClr val="0000FF"/>
                </a:solidFill>
                <a:latin typeface="Calibri"/>
                <a:ea typeface="Calibri"/>
                <a:cs typeface="Calibri"/>
                <a:sym typeface="Calibri"/>
              </a:rPr>
              <a:t>wait ()</a:t>
            </a:r>
            <a:r>
              <a:rPr b="0" i="0" lang="en-US" sz="2100" u="none">
                <a:solidFill>
                  <a:schemeClr val="dk1"/>
                </a:solidFill>
                <a:latin typeface="Calibri"/>
                <a:ea typeface="Calibri"/>
                <a:cs typeface="Calibri"/>
                <a:sym typeface="Calibri"/>
              </a:rPr>
              <a:t> and </a:t>
            </a:r>
            <a:r>
              <a:rPr b="0" i="0" lang="en-US" sz="2100" u="none">
                <a:solidFill>
                  <a:srgbClr val="0000FF"/>
                </a:solidFill>
                <a:latin typeface="Calibri"/>
                <a:ea typeface="Calibri"/>
                <a:cs typeface="Calibri"/>
                <a:sym typeface="Calibri"/>
              </a:rPr>
              <a:t>signal ()</a:t>
            </a:r>
            <a:r>
              <a:rPr b="0" i="0" lang="en-US" sz="2100" u="none">
                <a:solidFill>
                  <a:schemeClr val="dk1"/>
                </a:solidFill>
                <a:latin typeface="Calibri"/>
                <a:ea typeface="Calibri"/>
                <a:cs typeface="Calibri"/>
                <a:sym typeface="Calibri"/>
              </a:rPr>
              <a:t> on the same semaphore at the same time</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Thus, implementation becomes the critical section problem where the wait and signal code are placed in the crtical section.</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Could now have busy waiting in critical section implementation</a:t>
            </a:r>
            <a:endParaRPr/>
          </a:p>
          <a:p>
            <a:pPr indent="-171450" lvl="2" marL="857250" marR="0" rtl="0" algn="l">
              <a:lnSpc>
                <a:spcPct val="90000"/>
              </a:lnSpc>
              <a:spcBef>
                <a:spcPts val="3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But implementation code is short</a:t>
            </a:r>
            <a:endParaRPr/>
          </a:p>
          <a:p>
            <a:pPr indent="-171450" lvl="2" marL="857250" marR="0" rtl="0" algn="l">
              <a:lnSpc>
                <a:spcPct val="90000"/>
              </a:lnSpc>
              <a:spcBef>
                <a:spcPts val="3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Little busy waiting if critical section rarely occupied</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Note that applications may spend lots of time in critical sections and therefore this is not a good solution.</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2"/>
          <p:cNvSpPr txBox="1"/>
          <p:nvPr>
            <p:ph type="title"/>
          </p:nvPr>
        </p:nvSpPr>
        <p:spPr>
          <a:xfrm>
            <a:off x="685800" y="142875"/>
            <a:ext cx="8077200" cy="609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Semaphore Implementation with no Busy waiting</a:t>
            </a:r>
            <a:r>
              <a:rPr b="0" i="0" lang="en-US" sz="2800" u="none">
                <a:solidFill>
                  <a:schemeClr val="dk1"/>
                </a:solidFill>
                <a:latin typeface="Calibri"/>
                <a:ea typeface="Calibri"/>
                <a:cs typeface="Calibri"/>
                <a:sym typeface="Calibri"/>
              </a:rPr>
              <a:t> (spin lock)</a:t>
            </a:r>
            <a:endParaRPr/>
          </a:p>
        </p:txBody>
      </p:sp>
      <p:sp>
        <p:nvSpPr>
          <p:cNvPr id="278" name="Google Shape;278;p32"/>
          <p:cNvSpPr txBox="1"/>
          <p:nvPr>
            <p:ph idx="1" type="body"/>
          </p:nvPr>
        </p:nvSpPr>
        <p:spPr>
          <a:xfrm>
            <a:off x="827087" y="1425575"/>
            <a:ext cx="6946900" cy="470058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With each semaphore there is an associated waiting queue. Each entry in a waiting queue has two data items:</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value (of type integer)</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pointer to next record in the list</a:t>
            </a:r>
            <a:endParaRPr/>
          </a:p>
          <a:p>
            <a:pPr indent="-171450" lvl="1" marL="514350" marR="0" rtl="0" algn="l">
              <a:lnSpc>
                <a:spcPct val="90000"/>
              </a:lnSpc>
              <a:spcBef>
                <a:spcPts val="3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Two operations:</a:t>
            </a:r>
            <a:endParaRPr/>
          </a:p>
          <a:p>
            <a:pPr indent="-171450" lvl="1" marL="514350" marR="0" rtl="0" algn="l">
              <a:lnSpc>
                <a:spcPct val="90000"/>
              </a:lnSpc>
              <a:spcBef>
                <a:spcPts val="300"/>
              </a:spcBef>
              <a:spcAft>
                <a:spcPts val="0"/>
              </a:spcAft>
              <a:buClr>
                <a:srgbClr val="0000FF"/>
              </a:buClr>
              <a:buSzPts val="1800"/>
              <a:buFont typeface="Arial"/>
              <a:buChar char="•"/>
            </a:pPr>
            <a:r>
              <a:rPr b="0" i="0" lang="en-US" sz="1800" u="none" cap="none" strike="noStrike">
                <a:solidFill>
                  <a:srgbClr val="0000FF"/>
                </a:solidFill>
                <a:latin typeface="Calibri"/>
                <a:ea typeface="Calibri"/>
                <a:cs typeface="Calibri"/>
                <a:sym typeface="Calibri"/>
              </a:rPr>
              <a:t>block</a:t>
            </a:r>
            <a:r>
              <a:rPr b="0" i="0" lang="en-US" sz="1800" u="none" cap="none" strike="noStrike">
                <a:solidFill>
                  <a:schemeClr val="dk1"/>
                </a:solidFill>
                <a:latin typeface="Calibri"/>
                <a:ea typeface="Calibri"/>
                <a:cs typeface="Calibri"/>
                <a:sym typeface="Calibri"/>
              </a:rPr>
              <a:t> – place the process invoking the operation on the      appropriate waiting queue.</a:t>
            </a:r>
            <a:endParaRPr/>
          </a:p>
          <a:p>
            <a:pPr indent="-171450" lvl="1" marL="514350" marR="0" rtl="0" algn="l">
              <a:lnSpc>
                <a:spcPct val="90000"/>
              </a:lnSpc>
              <a:spcBef>
                <a:spcPts val="300"/>
              </a:spcBef>
              <a:spcAft>
                <a:spcPts val="0"/>
              </a:spcAft>
              <a:buClr>
                <a:srgbClr val="0000FF"/>
              </a:buClr>
              <a:buSzPts val="1800"/>
              <a:buFont typeface="Arial"/>
              <a:buChar char="•"/>
            </a:pPr>
            <a:r>
              <a:rPr b="0" i="0" lang="en-US" sz="1800" u="none" cap="none" strike="noStrike">
                <a:solidFill>
                  <a:srgbClr val="0000FF"/>
                </a:solidFill>
                <a:latin typeface="Calibri"/>
                <a:ea typeface="Calibri"/>
                <a:cs typeface="Calibri"/>
                <a:sym typeface="Calibri"/>
              </a:rPr>
              <a:t>wakeup </a:t>
            </a:r>
            <a:r>
              <a:rPr b="0" i="0" lang="en-US" sz="1800" u="none" cap="none" strike="noStrike">
                <a:solidFill>
                  <a:schemeClr val="dk1"/>
                </a:solidFill>
                <a:latin typeface="Calibri"/>
                <a:ea typeface="Calibri"/>
                <a:cs typeface="Calibri"/>
                <a:sym typeface="Calibri"/>
              </a:rPr>
              <a:t>– remove one of processes in the waiting queue and place it in the ready queue.</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Semaphore Implementation</a:t>
            </a:r>
            <a:endParaRPr/>
          </a:p>
        </p:txBody>
      </p:sp>
      <p:sp>
        <p:nvSpPr>
          <p:cNvPr id="284" name="Google Shape;284;p3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typedef struct</a:t>
            </a:r>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a:t>
            </a:r>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int value;</a:t>
            </a:r>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struct process * list;</a:t>
            </a:r>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}semaphore;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type="title"/>
          </p:nvPr>
        </p:nvSpPr>
        <p:spPr>
          <a:xfrm>
            <a:off x="685800" y="142875"/>
            <a:ext cx="8458200" cy="58102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Semaphore Implementation with no Busy waiting</a:t>
            </a:r>
            <a:r>
              <a:rPr b="0" i="0" lang="en-US" sz="28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(Cont.)</a:t>
            </a:r>
            <a:endParaRPr/>
          </a:p>
        </p:txBody>
      </p:sp>
      <p:sp>
        <p:nvSpPr>
          <p:cNvPr id="290" name="Google Shape;290;p34"/>
          <p:cNvSpPr txBox="1"/>
          <p:nvPr>
            <p:ph idx="1" type="body"/>
          </p:nvPr>
        </p:nvSpPr>
        <p:spPr>
          <a:xfrm>
            <a:off x="827087" y="1282700"/>
            <a:ext cx="7424737" cy="4686300"/>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7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Implementation of wait:</a:t>
            </a:r>
            <a:endParaRPr/>
          </a:p>
          <a:p>
            <a:pPr indent="-171450" lvl="0" marL="171450" marR="0" rtl="0" algn="l">
              <a:lnSpc>
                <a:spcPct val="70000"/>
              </a:lnSpc>
              <a:spcBef>
                <a:spcPts val="70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171450" lvl="0" marL="171450" marR="0" rtl="0" algn="l">
              <a:lnSpc>
                <a:spcPct val="7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r>
              <a:rPr b="0" i="0" lang="en-US" sz="1600" u="none">
                <a:solidFill>
                  <a:srgbClr val="0000FF"/>
                </a:solidFill>
                <a:latin typeface="Calibri"/>
                <a:ea typeface="Calibri"/>
                <a:cs typeface="Calibri"/>
                <a:sym typeface="Calibri"/>
              </a:rPr>
              <a:t>wait (semaphore *S){ </a:t>
            </a:r>
            <a:endParaRPr/>
          </a:p>
          <a:p>
            <a:pPr indent="-171450" lvl="0" marL="171450" marR="0" rtl="0" algn="l">
              <a:lnSpc>
                <a:spcPct val="70000"/>
              </a:lnSpc>
              <a:spcBef>
                <a:spcPts val="700"/>
              </a:spcBef>
              <a:spcAft>
                <a:spcPts val="0"/>
              </a:spcAft>
              <a:buClr>
                <a:srgbClr val="0000FF"/>
              </a:buClr>
              <a:buSzPts val="1600"/>
              <a:buFont typeface="Arial"/>
              <a:buNone/>
            </a:pPr>
            <a:r>
              <a:rPr b="0" i="1" lang="en-US" sz="1600" u="none">
                <a:solidFill>
                  <a:srgbClr val="0000FF"/>
                </a:solidFill>
                <a:latin typeface="Calibri"/>
                <a:ea typeface="Calibri"/>
                <a:cs typeface="Calibri"/>
                <a:sym typeface="Calibri"/>
              </a:rPr>
              <a:t>	                          S-&gt;</a:t>
            </a:r>
            <a:r>
              <a:rPr b="0" i="0" lang="en-US" sz="1600" u="none">
                <a:solidFill>
                  <a:srgbClr val="0000FF"/>
                </a:solidFill>
                <a:latin typeface="Calibri"/>
                <a:ea typeface="Calibri"/>
                <a:cs typeface="Calibri"/>
                <a:sym typeface="Calibri"/>
              </a:rPr>
              <a:t>value--;</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if (S-&gt;value </a:t>
            </a:r>
            <a:r>
              <a:rPr b="0" i="1" lang="en-US" sz="1600" u="none">
                <a:solidFill>
                  <a:srgbClr val="0000FF"/>
                </a:solidFill>
                <a:latin typeface="Calibri"/>
                <a:ea typeface="Calibri"/>
                <a:cs typeface="Calibri"/>
                <a:sym typeface="Calibri"/>
              </a:rPr>
              <a:t>&lt; </a:t>
            </a:r>
            <a:r>
              <a:rPr b="0" i="0" lang="en-US" sz="1600" u="none">
                <a:solidFill>
                  <a:srgbClr val="0000FF"/>
                </a:solidFill>
                <a:latin typeface="Calibri"/>
                <a:ea typeface="Calibri"/>
                <a:cs typeface="Calibri"/>
                <a:sym typeface="Calibri"/>
              </a:rPr>
              <a:t>0) { </a:t>
            </a:r>
            <a:endParaRPr/>
          </a:p>
          <a:p>
            <a:pPr indent="-171450" lvl="0" marL="171450" marR="0" rtl="0" algn="l">
              <a:lnSpc>
                <a:spcPct val="70000"/>
              </a:lnSpc>
              <a:spcBef>
                <a:spcPts val="700"/>
              </a:spcBef>
              <a:spcAft>
                <a:spcPts val="0"/>
              </a:spcAft>
              <a:buClr>
                <a:srgbClr val="0000FF"/>
              </a:buClr>
              <a:buSzPts val="1600"/>
              <a:buFont typeface="Arial"/>
              <a:buNone/>
            </a:pPr>
            <a:r>
              <a:rPr b="0" i="1" lang="en-US" sz="1600" u="none">
                <a:solidFill>
                  <a:srgbClr val="0000FF"/>
                </a:solidFill>
                <a:latin typeface="Calibri"/>
                <a:ea typeface="Calibri"/>
                <a:cs typeface="Calibri"/>
                <a:sym typeface="Calibri"/>
              </a:rPr>
              <a:t>			              add this process to S-&gt;list</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block();  }</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a:p>
            <a:pPr indent="-171450" lvl="0" marL="171450" marR="0" rtl="0" algn="l">
              <a:lnSpc>
                <a:spcPct val="70000"/>
              </a:lnSpc>
              <a:spcBef>
                <a:spcPts val="70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70000"/>
              </a:lnSpc>
              <a:spcBef>
                <a:spcPts val="70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Implementation of signal:</a:t>
            </a:r>
            <a:endParaRPr/>
          </a:p>
          <a:p>
            <a:pPr indent="-171450" lvl="0" marL="171450" marR="0" rtl="0" algn="l">
              <a:lnSpc>
                <a:spcPct val="70000"/>
              </a:lnSpc>
              <a:spcBef>
                <a:spcPts val="70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171450" lvl="0" marL="171450" marR="0" rtl="0" algn="l">
              <a:lnSpc>
                <a:spcPct val="7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                        </a:t>
            </a:r>
            <a:r>
              <a:rPr b="0" i="0" lang="en-US" sz="1600" u="none">
                <a:solidFill>
                  <a:srgbClr val="0000FF"/>
                </a:solidFill>
                <a:latin typeface="Calibri"/>
                <a:ea typeface="Calibri"/>
                <a:cs typeface="Calibri"/>
                <a:sym typeface="Calibri"/>
              </a:rPr>
              <a:t>Signal (semaphore *S){ </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S-&gt; value++;</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if (S-&gt;value </a:t>
            </a:r>
            <a:r>
              <a:rPr b="0" i="1" lang="en-US" sz="1600" u="none">
                <a:solidFill>
                  <a:srgbClr val="0000FF"/>
                </a:solidFill>
                <a:latin typeface="Calibri"/>
                <a:ea typeface="Calibri"/>
                <a:cs typeface="Calibri"/>
                <a:sym typeface="Calibri"/>
              </a:rPr>
              <a:t>&gt;</a:t>
            </a:r>
            <a:r>
              <a:rPr b="0" i="0" lang="en-US" sz="1600" u="none">
                <a:solidFill>
                  <a:srgbClr val="0000FF"/>
                </a:solidFill>
                <a:latin typeface="Calibri"/>
                <a:ea typeface="Calibri"/>
                <a:cs typeface="Calibri"/>
                <a:sym typeface="Calibri"/>
              </a:rPr>
              <a:t> 0) { </a:t>
            </a:r>
            <a:endParaRPr/>
          </a:p>
          <a:p>
            <a:pPr indent="-171450" lvl="0" marL="171450" marR="0" rtl="0" algn="l">
              <a:lnSpc>
                <a:spcPct val="70000"/>
              </a:lnSpc>
              <a:spcBef>
                <a:spcPts val="700"/>
              </a:spcBef>
              <a:spcAft>
                <a:spcPts val="0"/>
              </a:spcAft>
              <a:buClr>
                <a:srgbClr val="0000FF"/>
              </a:buClr>
              <a:buSzPts val="1600"/>
              <a:buFont typeface="Arial"/>
              <a:buNone/>
            </a:pPr>
            <a:r>
              <a:rPr b="0" i="1" lang="en-US" sz="1600" u="none">
                <a:solidFill>
                  <a:srgbClr val="0000FF"/>
                </a:solidFill>
                <a:latin typeface="Calibri"/>
                <a:ea typeface="Calibri"/>
                <a:cs typeface="Calibri"/>
                <a:sym typeface="Calibri"/>
              </a:rPr>
              <a:t>			                 remove a process P from the waiting queue</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wakeup(P);  }</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a:p>
            <a:pPr indent="-69850" lvl="0" marL="171450" marR="0" rtl="0" algn="l">
              <a:lnSpc>
                <a:spcPct val="90000"/>
              </a:lnSpc>
              <a:spcBef>
                <a:spcPts val="75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35"/>
          <p:cNvPicPr preferRelativeResize="0"/>
          <p:nvPr/>
        </p:nvPicPr>
        <p:blipFill rotWithShape="1">
          <a:blip r:embed="rId3">
            <a:alphaModFix/>
          </a:blip>
          <a:srcRect b="0" l="0" r="0" t="0"/>
          <a:stretch/>
        </p:blipFill>
        <p:spPr>
          <a:xfrm>
            <a:off x="34925" y="1628775"/>
            <a:ext cx="9109075" cy="29003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Deadlock and Starvation</a:t>
            </a:r>
            <a:endParaRPr/>
          </a:p>
        </p:txBody>
      </p:sp>
      <p:sp>
        <p:nvSpPr>
          <p:cNvPr id="301" name="Google Shape;301;p3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80000"/>
              </a:lnSpc>
              <a:spcBef>
                <a:spcPts val="0"/>
              </a:spcBef>
              <a:spcAft>
                <a:spcPts val="0"/>
              </a:spcAft>
              <a:buClr>
                <a:schemeClr val="dk2"/>
              </a:buClr>
              <a:buSzPts val="2100"/>
              <a:buFont typeface="Arial"/>
              <a:buChar char="•"/>
            </a:pPr>
            <a:r>
              <a:rPr b="0" i="0" lang="en-US" sz="2100" u="none">
                <a:solidFill>
                  <a:schemeClr val="dk2"/>
                </a:solidFill>
                <a:latin typeface="Calibri"/>
                <a:ea typeface="Calibri"/>
                <a:cs typeface="Calibri"/>
                <a:sym typeface="Calibri"/>
              </a:rPr>
              <a:t>Deadlock </a:t>
            </a:r>
            <a:r>
              <a:rPr b="0" i="0" lang="en-US" sz="2100" u="none">
                <a:solidFill>
                  <a:schemeClr val="dk1"/>
                </a:solidFill>
                <a:latin typeface="Calibri"/>
                <a:ea typeface="Calibri"/>
                <a:cs typeface="Calibri"/>
                <a:sym typeface="Calibri"/>
              </a:rPr>
              <a:t>– two or more processes are waiting indefinitely for an event that can be caused by only one of the waiting processes</a:t>
            </a:r>
            <a:endParaRPr/>
          </a:p>
          <a:p>
            <a:pPr indent="-171450" lvl="0" marL="171450" marR="0" rtl="0" algn="l">
              <a:lnSpc>
                <a:spcPct val="8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Let </a:t>
            </a:r>
            <a:r>
              <a:rPr b="0" i="0" lang="en-US" sz="1600" u="none">
                <a:solidFill>
                  <a:srgbClr val="0000FF"/>
                </a:solidFill>
                <a:latin typeface="Calibri"/>
                <a:ea typeface="Calibri"/>
                <a:cs typeface="Calibri"/>
                <a:sym typeface="Calibri"/>
              </a:rPr>
              <a:t>S</a:t>
            </a:r>
            <a:r>
              <a:rPr b="0" i="0" lang="en-US" sz="2100" u="none">
                <a:solidFill>
                  <a:schemeClr val="dk1"/>
                </a:solidFill>
                <a:latin typeface="Calibri"/>
                <a:ea typeface="Calibri"/>
                <a:cs typeface="Calibri"/>
                <a:sym typeface="Calibri"/>
              </a:rPr>
              <a:t> and </a:t>
            </a:r>
            <a:r>
              <a:rPr b="0" i="0" lang="en-US" sz="1600" u="none">
                <a:solidFill>
                  <a:srgbClr val="0000FF"/>
                </a:solidFill>
                <a:latin typeface="Calibri"/>
                <a:ea typeface="Calibri"/>
                <a:cs typeface="Calibri"/>
                <a:sym typeface="Calibri"/>
              </a:rPr>
              <a:t>Q</a:t>
            </a:r>
            <a:r>
              <a:rPr b="0" i="0" lang="en-US" sz="2100" u="none">
                <a:solidFill>
                  <a:schemeClr val="dk1"/>
                </a:solidFill>
                <a:latin typeface="Calibri"/>
                <a:ea typeface="Calibri"/>
                <a:cs typeface="Calibri"/>
                <a:sym typeface="Calibri"/>
              </a:rPr>
              <a:t> be two semaphores initialized to 1</a:t>
            </a:r>
            <a:endParaRPr/>
          </a:p>
          <a:p>
            <a:pPr indent="-171450" lvl="0" marL="171450" marR="0" rtl="0" algn="l">
              <a:lnSpc>
                <a:spcPct val="80000"/>
              </a:lnSpc>
              <a:spcBef>
                <a:spcPts val="700"/>
              </a:spcBef>
              <a:spcAft>
                <a:spcPts val="0"/>
              </a:spcAft>
              <a:buClr>
                <a:schemeClr val="dk1"/>
              </a:buClr>
              <a:buSzPts val="2100"/>
              <a:buFont typeface="Arial"/>
              <a:buNone/>
            </a:pPr>
            <a:r>
              <a:rPr b="0" i="1" lang="en-US" sz="2100" u="none">
                <a:solidFill>
                  <a:schemeClr val="dk1"/>
                </a:solidFill>
                <a:latin typeface="Calibri"/>
                <a:ea typeface="Calibri"/>
                <a:cs typeface="Calibri"/>
                <a:sym typeface="Calibri"/>
              </a:rPr>
              <a:t>		</a:t>
            </a:r>
            <a:r>
              <a:rPr b="0" i="1" lang="en-US" sz="2100" u="none">
                <a:solidFill>
                  <a:srgbClr val="0000FF"/>
                </a:solidFill>
                <a:latin typeface="Calibri"/>
                <a:ea typeface="Calibri"/>
                <a:cs typeface="Calibri"/>
                <a:sym typeface="Calibri"/>
              </a:rPr>
              <a:t>P</a:t>
            </a:r>
            <a:r>
              <a:rPr b="0" baseline="-25000" i="0" lang="en-US" sz="2100" u="none">
                <a:solidFill>
                  <a:srgbClr val="0000FF"/>
                </a:solidFill>
                <a:latin typeface="Calibri"/>
                <a:ea typeface="Calibri"/>
                <a:cs typeface="Calibri"/>
                <a:sym typeface="Calibri"/>
              </a:rPr>
              <a:t>0</a:t>
            </a:r>
            <a:r>
              <a:rPr b="0" i="0" lang="en-US" sz="2100" u="none">
                <a:solidFill>
                  <a:srgbClr val="0000FF"/>
                </a:solidFill>
                <a:latin typeface="Calibri"/>
                <a:ea typeface="Calibri"/>
                <a:cs typeface="Calibri"/>
                <a:sym typeface="Calibri"/>
              </a:rPr>
              <a:t>		</a:t>
            </a:r>
            <a:r>
              <a:rPr b="0" i="1" lang="en-US" sz="2100" u="none">
                <a:solidFill>
                  <a:srgbClr val="0000FF"/>
                </a:solidFill>
                <a:latin typeface="Calibri"/>
                <a:ea typeface="Calibri"/>
                <a:cs typeface="Calibri"/>
                <a:sym typeface="Calibri"/>
              </a:rPr>
              <a:t>P</a:t>
            </a:r>
            <a:r>
              <a:rPr b="0" baseline="-25000" i="0" lang="en-US" sz="2100" u="none">
                <a:solidFill>
                  <a:srgbClr val="0000FF"/>
                </a:solidFill>
                <a:latin typeface="Calibri"/>
                <a:ea typeface="Calibri"/>
                <a:cs typeface="Calibri"/>
                <a:sym typeface="Calibri"/>
              </a:rPr>
              <a:t>1</a:t>
            </a:r>
            <a:endParaRPr/>
          </a:p>
          <a:p>
            <a:pPr indent="-171450" lvl="0" marL="171450" marR="0" rtl="0" algn="l">
              <a:lnSpc>
                <a:spcPct val="8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a:t>
            </a:r>
            <a:r>
              <a:rPr b="0" i="0" lang="en-US" sz="1600" u="none">
                <a:solidFill>
                  <a:srgbClr val="0000FF"/>
                </a:solidFill>
                <a:latin typeface="Calibri"/>
                <a:ea typeface="Calibri"/>
                <a:cs typeface="Calibri"/>
                <a:sym typeface="Calibri"/>
              </a:rPr>
              <a:t>wait (S); 	                                     wait (Q);</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wait (Q); 	                                     wait (S);</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 		.</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 		.</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 		.</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signal  (S); 	                                       signal (Q);</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signal (Q); 	                                       signal (S);</a:t>
            </a:r>
            <a:endParaRPr/>
          </a:p>
          <a:p>
            <a:pPr indent="-171450" lvl="0" marL="171450" marR="0" rtl="0" algn="l">
              <a:lnSpc>
                <a:spcPct val="80000"/>
              </a:lnSpc>
              <a:spcBef>
                <a:spcPts val="700"/>
              </a:spcBef>
              <a:spcAft>
                <a:spcPts val="0"/>
              </a:spcAft>
              <a:buClr>
                <a:schemeClr val="dk2"/>
              </a:buClr>
              <a:buSzPts val="2100"/>
              <a:buFont typeface="Arial"/>
              <a:buChar char="•"/>
            </a:pPr>
            <a:r>
              <a:rPr b="0" i="0" lang="en-US" sz="2100" u="none">
                <a:solidFill>
                  <a:schemeClr val="dk2"/>
                </a:solidFill>
                <a:latin typeface="Calibri"/>
                <a:ea typeface="Calibri"/>
                <a:cs typeface="Calibri"/>
                <a:sym typeface="Calibri"/>
              </a:rPr>
              <a:t>Starvation</a:t>
            </a:r>
            <a:r>
              <a:rPr b="0" i="0" lang="en-US" sz="2100" u="none">
                <a:solidFill>
                  <a:schemeClr val="dk1"/>
                </a:solidFill>
                <a:latin typeface="Calibri"/>
                <a:ea typeface="Calibri"/>
                <a:cs typeface="Calibri"/>
                <a:sym typeface="Calibri"/>
              </a:rPr>
              <a:t>  – indefinite blocking.  A process may never be removed from the semaphore queue in which it is suspended.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914400" y="228600"/>
            <a:ext cx="8077200" cy="609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Classical Problems of Synchronization</a:t>
            </a:r>
            <a:endParaRPr/>
          </a:p>
        </p:txBody>
      </p:sp>
      <p:sp>
        <p:nvSpPr>
          <p:cNvPr id="307" name="Google Shape;307;p3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Bounded-Buffer Problem</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Readers and Writers Problem</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Dining-Philosophers Problem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Bounded-Buffer Problem</a:t>
            </a:r>
            <a:endParaRPr/>
          </a:p>
        </p:txBody>
      </p:sp>
      <p:sp>
        <p:nvSpPr>
          <p:cNvPr id="313" name="Google Shape;313;p38"/>
          <p:cNvSpPr txBox="1"/>
          <p:nvPr>
            <p:ph idx="1" type="body"/>
          </p:nvPr>
        </p:nvSpPr>
        <p:spPr>
          <a:xfrm>
            <a:off x="923925" y="1343025"/>
            <a:ext cx="6440487" cy="368617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1" lang="en-US" sz="2100" u="none">
                <a:solidFill>
                  <a:schemeClr val="dk1"/>
                </a:solidFill>
                <a:latin typeface="Calibri"/>
                <a:ea typeface="Calibri"/>
                <a:cs typeface="Calibri"/>
                <a:sym typeface="Calibri"/>
              </a:rPr>
              <a:t>N</a:t>
            </a:r>
            <a:r>
              <a:rPr b="0" i="0" lang="en-US" sz="2100" u="none">
                <a:solidFill>
                  <a:schemeClr val="dk1"/>
                </a:solidFill>
                <a:latin typeface="Calibri"/>
                <a:ea typeface="Calibri"/>
                <a:cs typeface="Calibri"/>
                <a:sym typeface="Calibri"/>
              </a:rPr>
              <a:t> buffers, each can hold one item</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Semaphore </a:t>
            </a:r>
            <a:r>
              <a:rPr b="0" i="0" lang="en-US" sz="2100" u="none">
                <a:solidFill>
                  <a:srgbClr val="FF0000"/>
                </a:solidFill>
                <a:latin typeface="Calibri"/>
                <a:ea typeface="Calibri"/>
                <a:cs typeface="Calibri"/>
                <a:sym typeface="Calibri"/>
              </a:rPr>
              <a:t>mutex</a:t>
            </a:r>
            <a:r>
              <a:rPr b="0" i="0" lang="en-US" sz="2100" u="none">
                <a:solidFill>
                  <a:schemeClr val="dk1"/>
                </a:solidFill>
                <a:latin typeface="Calibri"/>
                <a:ea typeface="Calibri"/>
                <a:cs typeface="Calibri"/>
                <a:sym typeface="Calibri"/>
              </a:rPr>
              <a:t> initialized to the value 1</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Semaphore </a:t>
            </a:r>
            <a:r>
              <a:rPr b="0" i="0" lang="en-US" sz="2100" u="none">
                <a:solidFill>
                  <a:srgbClr val="FF0000"/>
                </a:solidFill>
                <a:latin typeface="Calibri"/>
                <a:ea typeface="Calibri"/>
                <a:cs typeface="Calibri"/>
                <a:sym typeface="Calibri"/>
              </a:rPr>
              <a:t>full </a:t>
            </a:r>
            <a:r>
              <a:rPr b="0" i="0" lang="en-US" sz="2100" u="none">
                <a:solidFill>
                  <a:schemeClr val="dk1"/>
                </a:solidFill>
                <a:latin typeface="Calibri"/>
                <a:ea typeface="Calibri"/>
                <a:cs typeface="Calibri"/>
                <a:sym typeface="Calibri"/>
              </a:rPr>
              <a:t>initialized to the value 0</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Semaphore </a:t>
            </a:r>
            <a:r>
              <a:rPr b="0" i="0" lang="en-US" sz="2100" u="none">
                <a:solidFill>
                  <a:srgbClr val="FF0000"/>
                </a:solidFill>
                <a:latin typeface="Calibri"/>
                <a:ea typeface="Calibri"/>
                <a:cs typeface="Calibri"/>
                <a:sym typeface="Calibri"/>
              </a:rPr>
              <a:t>empty</a:t>
            </a:r>
            <a:r>
              <a:rPr b="0" i="0" lang="en-US" sz="2100" u="none">
                <a:solidFill>
                  <a:schemeClr val="dk1"/>
                </a:solidFill>
                <a:latin typeface="Calibri"/>
                <a:ea typeface="Calibri"/>
                <a:cs typeface="Calibri"/>
                <a:sym typeface="Calibri"/>
              </a:rPr>
              <a:t> initialized to the value N.</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
        <p:nvSpPr>
          <p:cNvPr id="314" name="Google Shape;314;p38"/>
          <p:cNvSpPr txBox="1"/>
          <p:nvPr/>
        </p:nvSpPr>
        <p:spPr>
          <a:xfrm>
            <a:off x="2492375" y="3246437"/>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Bounded Buffer Problem (Cont.)</a:t>
            </a:r>
            <a:endParaRPr/>
          </a:p>
        </p:txBody>
      </p:sp>
      <p:sp>
        <p:nvSpPr>
          <p:cNvPr id="320" name="Google Shape;320;p39"/>
          <p:cNvSpPr txBox="1"/>
          <p:nvPr>
            <p:ph idx="1" type="body"/>
          </p:nvPr>
        </p:nvSpPr>
        <p:spPr>
          <a:xfrm>
            <a:off x="827087" y="1279525"/>
            <a:ext cx="7848600" cy="4876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The structure of the producer process</a:t>
            </a:r>
            <a:endParaRPr/>
          </a:p>
          <a:p>
            <a:pPr indent="-171450" lvl="0" marL="171450" marR="0" rtl="0" algn="l">
              <a:lnSpc>
                <a:spcPct val="90000"/>
              </a:lnSpc>
              <a:spcBef>
                <a:spcPts val="700"/>
              </a:spcBef>
              <a:spcAft>
                <a:spcPts val="0"/>
              </a:spcAft>
              <a:buClr>
                <a:schemeClr val="dk1"/>
              </a:buClr>
              <a:buSzPts val="1600"/>
              <a:buFont typeface="Arial"/>
              <a:buNone/>
            </a:pPr>
            <a:r>
              <a:rPr b="0" i="0" lang="en-US" sz="1600" u="none">
                <a:solidFill>
                  <a:schemeClr val="dk1"/>
                </a:solidFill>
                <a:latin typeface="Calibri"/>
                <a:ea typeface="Calibri"/>
                <a:cs typeface="Calibri"/>
                <a:sym typeface="Calibri"/>
              </a:rPr>
              <a:t>Mutex=1, full=0,empty=N</a:t>
            </a:r>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while (true)  {</a:t>
            </a:r>
            <a:br>
              <a:rPr b="0" i="0" lang="en-US" sz="1600" u="none">
                <a:solidFill>
                  <a:srgbClr val="0000FF"/>
                </a:solidFill>
                <a:latin typeface="Calibri"/>
                <a:ea typeface="Calibri"/>
                <a:cs typeface="Calibri"/>
                <a:sym typeface="Calibri"/>
              </a:rPr>
            </a:br>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   produce an item</a:t>
            </a:r>
            <a:endParaRPr/>
          </a:p>
          <a:p>
            <a:pPr indent="-171450" lvl="0" marL="171450" marR="0" rtl="0" algn="l">
              <a:lnSpc>
                <a:spcPct val="90000"/>
              </a:lnSpc>
              <a:spcBef>
                <a:spcPts val="70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wait (empty); </a:t>
            </a:r>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wait (mutex);</a:t>
            </a:r>
            <a:endParaRPr/>
          </a:p>
          <a:p>
            <a:pPr indent="-171450" lvl="0" marL="171450" marR="0" rtl="0" algn="l">
              <a:lnSpc>
                <a:spcPct val="90000"/>
              </a:lnSpc>
              <a:spcBef>
                <a:spcPts val="70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  add the item to the  buffer</a:t>
            </a:r>
            <a:endParaRPr/>
          </a:p>
          <a:p>
            <a:pPr indent="-171450" lvl="0" marL="171450" marR="0" rtl="0" algn="l">
              <a:lnSpc>
                <a:spcPct val="90000"/>
              </a:lnSpc>
              <a:spcBef>
                <a:spcPts val="70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signal (mutex);</a:t>
            </a:r>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signal (full);</a:t>
            </a:r>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Producer-Consumer Problem</a:t>
            </a:r>
            <a:endParaRPr/>
          </a:p>
        </p:txBody>
      </p:sp>
      <p:sp>
        <p:nvSpPr>
          <p:cNvPr id="113" name="Google Shape;113;p4"/>
          <p:cNvSpPr txBox="1"/>
          <p:nvPr>
            <p:ph idx="1" type="body"/>
          </p:nvPr>
        </p:nvSpPr>
        <p:spPr>
          <a:xfrm>
            <a:off x="827087" y="1411287"/>
            <a:ext cx="6669087" cy="449738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Paradigm for cooperating processes, </a:t>
            </a:r>
            <a:r>
              <a:rPr b="0" i="1" lang="en-US" sz="2100" u="none" cap="none" strike="noStrike">
                <a:solidFill>
                  <a:schemeClr val="dk1"/>
                </a:solidFill>
                <a:latin typeface="Calibri"/>
                <a:ea typeface="Calibri"/>
                <a:cs typeface="Calibri"/>
                <a:sym typeface="Calibri"/>
              </a:rPr>
              <a:t>producer</a:t>
            </a:r>
            <a:r>
              <a:rPr b="0" i="0" lang="en-US" sz="2100" u="none" cap="none" strike="noStrike">
                <a:solidFill>
                  <a:schemeClr val="dk1"/>
                </a:solidFill>
                <a:latin typeface="Calibri"/>
                <a:ea typeface="Calibri"/>
                <a:cs typeface="Calibri"/>
                <a:sym typeface="Calibri"/>
              </a:rPr>
              <a:t> process produces information that is consumed by a </a:t>
            </a:r>
            <a:r>
              <a:rPr b="0" i="1" lang="en-US" sz="2100" u="none" cap="none" strike="noStrike">
                <a:solidFill>
                  <a:schemeClr val="dk1"/>
                </a:solidFill>
                <a:latin typeface="Calibri"/>
                <a:ea typeface="Calibri"/>
                <a:cs typeface="Calibri"/>
                <a:sym typeface="Calibri"/>
              </a:rPr>
              <a:t>consumer</a:t>
            </a:r>
            <a:r>
              <a:rPr b="0" i="0" lang="en-US" sz="2100" u="none" cap="none" strike="noStrike">
                <a:solidFill>
                  <a:schemeClr val="dk1"/>
                </a:solidFill>
                <a:latin typeface="Calibri"/>
                <a:ea typeface="Calibri"/>
                <a:cs typeface="Calibri"/>
                <a:sym typeface="Calibri"/>
              </a:rPr>
              <a:t> process</a:t>
            </a:r>
            <a:endParaRPr/>
          </a:p>
          <a:p>
            <a:pPr indent="-171450" lvl="1" marL="514350" marR="0" rtl="0" algn="l">
              <a:lnSpc>
                <a:spcPct val="90000"/>
              </a:lnSpc>
              <a:spcBef>
                <a:spcPts val="300"/>
              </a:spcBef>
              <a:spcAft>
                <a:spcPts val="0"/>
              </a:spcAft>
              <a:buClr>
                <a:schemeClr val="dk1"/>
              </a:buClr>
              <a:buSzPts val="1800"/>
              <a:buFont typeface="Arial"/>
              <a:buChar char="•"/>
            </a:pPr>
            <a:r>
              <a:rPr b="0" i="1" lang="en-US" sz="1800" u="none" cap="none" strike="noStrike">
                <a:solidFill>
                  <a:schemeClr val="dk1"/>
                </a:solidFill>
                <a:latin typeface="Calibri"/>
                <a:ea typeface="Calibri"/>
                <a:cs typeface="Calibri"/>
                <a:sym typeface="Calibri"/>
              </a:rPr>
              <a:t>unbounded-buffer</a:t>
            </a:r>
            <a:r>
              <a:rPr b="0" i="0" lang="en-US" sz="1800" u="none" cap="none" strike="noStrike">
                <a:solidFill>
                  <a:schemeClr val="dk1"/>
                </a:solidFill>
                <a:latin typeface="Calibri"/>
                <a:ea typeface="Calibri"/>
                <a:cs typeface="Calibri"/>
                <a:sym typeface="Calibri"/>
              </a:rPr>
              <a:t> places no practical limit on the size of the buffer</a:t>
            </a:r>
            <a:endParaRPr/>
          </a:p>
          <a:p>
            <a:pPr indent="-171450" lvl="1" marL="514350" marR="0" rtl="0" algn="l">
              <a:lnSpc>
                <a:spcPct val="90000"/>
              </a:lnSpc>
              <a:spcBef>
                <a:spcPts val="300"/>
              </a:spcBef>
              <a:spcAft>
                <a:spcPts val="0"/>
              </a:spcAft>
              <a:buClr>
                <a:schemeClr val="dk1"/>
              </a:buClr>
              <a:buSzPts val="1800"/>
              <a:buFont typeface="Arial"/>
              <a:buChar char="•"/>
            </a:pPr>
            <a:r>
              <a:rPr b="0" i="1" lang="en-US" sz="1800" u="none" cap="none" strike="noStrike">
                <a:solidFill>
                  <a:schemeClr val="dk1"/>
                </a:solidFill>
                <a:latin typeface="Calibri"/>
                <a:ea typeface="Calibri"/>
                <a:cs typeface="Calibri"/>
                <a:sym typeface="Calibri"/>
              </a:rPr>
              <a:t>bounded-buffer</a:t>
            </a:r>
            <a:r>
              <a:rPr b="0" i="0" lang="en-US" sz="1800" u="none" cap="none" strike="noStrike">
                <a:solidFill>
                  <a:schemeClr val="dk1"/>
                </a:solidFill>
                <a:latin typeface="Calibri"/>
                <a:ea typeface="Calibri"/>
                <a:cs typeface="Calibri"/>
                <a:sym typeface="Calibri"/>
              </a:rPr>
              <a:t> assumes that there is a fixed buffer size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Bounded Buffer Problem (Cont.)</a:t>
            </a:r>
            <a:endParaRPr/>
          </a:p>
        </p:txBody>
      </p:sp>
      <p:sp>
        <p:nvSpPr>
          <p:cNvPr id="326" name="Google Shape;326;p40"/>
          <p:cNvSpPr txBox="1"/>
          <p:nvPr>
            <p:ph idx="1" type="body"/>
          </p:nvPr>
        </p:nvSpPr>
        <p:spPr>
          <a:xfrm>
            <a:off x="827087" y="1279525"/>
            <a:ext cx="7848600" cy="4876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The structure of the consumer process</a:t>
            </a:r>
            <a:endParaRPr/>
          </a:p>
          <a:p>
            <a:pPr indent="-171450" lvl="0" marL="171450" marR="0" rtl="0" algn="l">
              <a:lnSpc>
                <a:spcPct val="90000"/>
              </a:lnSpc>
              <a:spcBef>
                <a:spcPts val="70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while (true) {</a:t>
            </a:r>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wait (full);</a:t>
            </a:r>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wait (mutex);</a:t>
            </a:r>
            <a:endParaRPr/>
          </a:p>
          <a:p>
            <a:pPr indent="-171450" lvl="0" marL="171450" marR="0" rtl="0" algn="l">
              <a:lnSpc>
                <a:spcPct val="90000"/>
              </a:lnSpc>
              <a:spcBef>
                <a:spcPts val="70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  remove an item from  buffer</a:t>
            </a:r>
            <a:endParaRPr/>
          </a:p>
          <a:p>
            <a:pPr indent="-171450" lvl="0" marL="171450" marR="0" rtl="0" algn="l">
              <a:lnSpc>
                <a:spcPct val="90000"/>
              </a:lnSpc>
              <a:spcBef>
                <a:spcPts val="70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signal (mutex);</a:t>
            </a:r>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signal (empty);</a:t>
            </a:r>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  consume the removed item</a:t>
            </a:r>
            <a:endParaRPr/>
          </a:p>
          <a:p>
            <a:pPr indent="-171450" lvl="0" marL="171450" marR="0" rtl="0" algn="l">
              <a:lnSpc>
                <a:spcPct val="90000"/>
              </a:lnSpc>
              <a:spcBef>
                <a:spcPts val="70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9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Readers-Writers Problem</a:t>
            </a:r>
            <a:endParaRPr/>
          </a:p>
        </p:txBody>
      </p:sp>
      <p:sp>
        <p:nvSpPr>
          <p:cNvPr id="332" name="Google Shape;332;p41"/>
          <p:cNvSpPr txBox="1"/>
          <p:nvPr>
            <p:ph idx="1" type="body"/>
          </p:nvPr>
        </p:nvSpPr>
        <p:spPr>
          <a:xfrm>
            <a:off x="827087" y="1279525"/>
            <a:ext cx="7151687" cy="475932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A data set is shared among a number of concurrent processes</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Readers – only read the data set; they do </a:t>
            </a:r>
            <a:r>
              <a:rPr b="0" i="0" lang="en-US" sz="1800" u="none" cap="none" strike="noStrike">
                <a:solidFill>
                  <a:srgbClr val="0033CC"/>
                </a:solidFill>
                <a:latin typeface="Calibri"/>
                <a:ea typeface="Calibri"/>
                <a:cs typeface="Calibri"/>
                <a:sym typeface="Calibri"/>
              </a:rPr>
              <a:t>not</a:t>
            </a:r>
            <a:r>
              <a:rPr b="0" i="0" lang="en-US" sz="1800" u="none" cap="none" strike="noStrike">
                <a:solidFill>
                  <a:schemeClr val="dk1"/>
                </a:solidFill>
                <a:latin typeface="Calibri"/>
                <a:ea typeface="Calibri"/>
                <a:cs typeface="Calibri"/>
                <a:sym typeface="Calibri"/>
              </a:rPr>
              <a:t> perform any updates</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Writers   – can both read and write.</a:t>
            </a:r>
            <a:br>
              <a:rPr b="0" i="0" lang="en-US" sz="1800" u="none" cap="none" strike="noStrik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Problem – allow multiple readers to read at the same time.  Only one single writer can access the shared data at the same time.</a:t>
            </a:r>
            <a:endParaRPr/>
          </a:p>
          <a:p>
            <a:pPr indent="-3810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Shared Data</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Data set</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Semaphore </a:t>
            </a:r>
            <a:r>
              <a:rPr b="0" i="0" lang="en-US" sz="1800" u="none" cap="none" strike="noStrike">
                <a:solidFill>
                  <a:srgbClr val="FF0000"/>
                </a:solidFill>
                <a:latin typeface="Calibri"/>
                <a:ea typeface="Calibri"/>
                <a:cs typeface="Calibri"/>
                <a:sym typeface="Calibri"/>
              </a:rPr>
              <a:t>mutex</a:t>
            </a:r>
            <a:r>
              <a:rPr b="0" i="0" lang="en-US" sz="1800" u="none" cap="none" strike="noStrike">
                <a:solidFill>
                  <a:schemeClr val="dk1"/>
                </a:solidFill>
                <a:latin typeface="Calibri"/>
                <a:ea typeface="Calibri"/>
                <a:cs typeface="Calibri"/>
                <a:sym typeface="Calibri"/>
              </a:rPr>
              <a:t> initialized to 1.</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Semaphore </a:t>
            </a:r>
            <a:r>
              <a:rPr b="0" i="0" lang="en-US" sz="1800" u="none" cap="none" strike="noStrike">
                <a:solidFill>
                  <a:srgbClr val="FF0000"/>
                </a:solidFill>
                <a:latin typeface="Calibri"/>
                <a:ea typeface="Calibri"/>
                <a:cs typeface="Calibri"/>
                <a:sym typeface="Calibri"/>
              </a:rPr>
              <a:t>wrt</a:t>
            </a:r>
            <a:r>
              <a:rPr b="0" i="0" lang="en-US" sz="1800" u="none" cap="none" strike="noStrike">
                <a:solidFill>
                  <a:schemeClr val="dk1"/>
                </a:solidFill>
                <a:latin typeface="Calibri"/>
                <a:ea typeface="Calibri"/>
                <a:cs typeface="Calibri"/>
                <a:sym typeface="Calibri"/>
              </a:rPr>
              <a:t> initialized to 1.</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Integer </a:t>
            </a:r>
            <a:r>
              <a:rPr b="0" i="0" lang="en-US" sz="1800" u="none" cap="none" strike="noStrike">
                <a:solidFill>
                  <a:srgbClr val="FF0000"/>
                </a:solidFill>
                <a:latin typeface="Calibri"/>
                <a:ea typeface="Calibri"/>
                <a:cs typeface="Calibri"/>
                <a:sym typeface="Calibri"/>
              </a:rPr>
              <a:t>readcount</a:t>
            </a:r>
            <a:r>
              <a:rPr b="0" i="0" lang="en-US" sz="1800" u="none" cap="none" strike="noStrike">
                <a:solidFill>
                  <a:schemeClr val="dk1"/>
                </a:solidFill>
                <a:latin typeface="Calibri"/>
                <a:ea typeface="Calibri"/>
                <a:cs typeface="Calibri"/>
                <a:sym typeface="Calibri"/>
              </a:rPr>
              <a:t> initialized to 0.</a:t>
            </a:r>
            <a:endParaRPr/>
          </a:p>
          <a:p>
            <a:pPr indent="-57150" lvl="0" marL="171450" marR="0" rtl="0" algn="l">
              <a:lnSpc>
                <a:spcPct val="90000"/>
              </a:lnSpc>
              <a:spcBef>
                <a:spcPts val="75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Readers-Writers Problem (Cont.)</a:t>
            </a:r>
            <a:endParaRPr/>
          </a:p>
        </p:txBody>
      </p:sp>
      <p:sp>
        <p:nvSpPr>
          <p:cNvPr id="338" name="Google Shape;338;p42"/>
          <p:cNvSpPr txBox="1"/>
          <p:nvPr>
            <p:ph idx="1" type="body"/>
          </p:nvPr>
        </p:nvSpPr>
        <p:spPr>
          <a:xfrm>
            <a:off x="827087" y="1279525"/>
            <a:ext cx="7848600" cy="4876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The structure of a writer process</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while (true) {</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wait (wrt) ;</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    writing is performed</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rgbClr val="0000FF"/>
              </a:solidFill>
              <a:latin typeface="Calibri"/>
              <a:ea typeface="Calibri"/>
              <a:cs typeface="Calibri"/>
              <a:sym typeface="Calibri"/>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signal (wrt) ;</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rgbClr val="0000FF"/>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rgbClr val="0000FF"/>
              </a:solidFill>
              <a:latin typeface="Calibri"/>
              <a:ea typeface="Calibri"/>
              <a:cs typeface="Calibri"/>
              <a:sym typeface="Calibri"/>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Readers-Writers Problem (Cont.)</a:t>
            </a:r>
            <a:endParaRPr/>
          </a:p>
        </p:txBody>
      </p:sp>
      <p:sp>
        <p:nvSpPr>
          <p:cNvPr id="344" name="Google Shape;344;p43"/>
          <p:cNvSpPr txBox="1"/>
          <p:nvPr>
            <p:ph idx="1" type="body"/>
          </p:nvPr>
        </p:nvSpPr>
        <p:spPr>
          <a:xfrm>
            <a:off x="827087" y="1279525"/>
            <a:ext cx="7747000" cy="5065712"/>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7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The structure of a reader process</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while (true) {</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wait (mutex) ;</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readcount ++ ;</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if (readercount == 1)  wait (wrt) ;</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signal (mutex)</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 reading is performed</a:t>
            </a:r>
            <a:endParaRPr/>
          </a:p>
          <a:p>
            <a:pPr indent="-171450" lvl="0" marL="171450" marR="0" rtl="0" algn="l">
              <a:lnSpc>
                <a:spcPct val="70000"/>
              </a:lnSpc>
              <a:spcBef>
                <a:spcPts val="70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wait (mutex) ;</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readcount  - - ;</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if (redacount  == 0)  signal (wrt) ;</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signal (mutex) ;</a:t>
            </a:r>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a:p>
            <a:pPr indent="-171450" lvl="0" marL="171450" marR="0" rtl="0" algn="l">
              <a:lnSpc>
                <a:spcPct val="70000"/>
              </a:lnSpc>
              <a:spcBef>
                <a:spcPts val="70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70000"/>
              </a:lnSpc>
              <a:spcBef>
                <a:spcPts val="70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7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Dining-Philosophers Problem</a:t>
            </a:r>
            <a:endParaRPr/>
          </a:p>
        </p:txBody>
      </p:sp>
      <p:sp>
        <p:nvSpPr>
          <p:cNvPr id="350" name="Google Shape;350;p44"/>
          <p:cNvSpPr txBox="1"/>
          <p:nvPr>
            <p:ph idx="1" type="body"/>
          </p:nvPr>
        </p:nvSpPr>
        <p:spPr>
          <a:xfrm>
            <a:off x="914400" y="4876800"/>
            <a:ext cx="7029450" cy="124777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Shared data </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Bowl of rice (data set)</a:t>
            </a:r>
            <a:endParaRPr/>
          </a:p>
          <a:p>
            <a:pPr indent="-171450" lvl="1" marL="514350" marR="0" rtl="0" algn="l">
              <a:lnSpc>
                <a:spcPct val="90000"/>
              </a:lnSpc>
              <a:spcBef>
                <a:spcPts val="3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Semaphore </a:t>
            </a:r>
            <a:r>
              <a:rPr b="0" i="0" lang="en-US" sz="1600" u="none" cap="none" strike="noStrike">
                <a:solidFill>
                  <a:srgbClr val="FF0000"/>
                </a:solidFill>
                <a:latin typeface="Calibri"/>
                <a:ea typeface="Calibri"/>
                <a:cs typeface="Calibri"/>
                <a:sym typeface="Calibri"/>
              </a:rPr>
              <a:t>chopstick [5]</a:t>
            </a:r>
            <a:r>
              <a:rPr b="0" i="0" lang="en-US" sz="1600" u="none" cap="none" strike="noStrike">
                <a:solidFill>
                  <a:schemeClr val="dk1"/>
                </a:solidFill>
                <a:latin typeface="Calibri"/>
                <a:ea typeface="Calibri"/>
                <a:cs typeface="Calibri"/>
                <a:sym typeface="Calibri"/>
              </a:rPr>
              <a:t> initialized to 1</a:t>
            </a:r>
            <a:endParaRPr/>
          </a:p>
        </p:txBody>
      </p:sp>
      <p:pic>
        <p:nvPicPr>
          <p:cNvPr id="351" name="Google Shape;351;p44"/>
          <p:cNvPicPr preferRelativeResize="0"/>
          <p:nvPr/>
        </p:nvPicPr>
        <p:blipFill rotWithShape="1">
          <a:blip r:embed="rId3">
            <a:alphaModFix/>
          </a:blip>
          <a:srcRect b="520" l="11350" r="11351" t="521"/>
          <a:stretch/>
        </p:blipFill>
        <p:spPr>
          <a:xfrm>
            <a:off x="2706687" y="1703387"/>
            <a:ext cx="2693987" cy="2586037"/>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Philo i</a:t>
            </a:r>
            <a:endParaRPr/>
          </a:p>
        </p:txBody>
      </p:sp>
      <p:sp>
        <p:nvSpPr>
          <p:cNvPr id="357" name="Google Shape;357;p45"/>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Wait(chopstick[0]); //0</a:t>
            </a:r>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Wait(chopstick[1]); //0</a:t>
            </a:r>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Eat</a:t>
            </a:r>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Signal(chopstick[0]);</a:t>
            </a:r>
            <a:endParaRPr/>
          </a:p>
          <a:p>
            <a:pPr indent="0" lvl="0" marL="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Signal(chopstick[1]);</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Dining-Philosophers Problem (Cont.)</a:t>
            </a:r>
            <a:endParaRPr/>
          </a:p>
        </p:txBody>
      </p:sp>
      <p:sp>
        <p:nvSpPr>
          <p:cNvPr id="363" name="Google Shape;363;p46"/>
          <p:cNvSpPr txBox="1"/>
          <p:nvPr>
            <p:ph idx="1" type="body"/>
          </p:nvPr>
        </p:nvSpPr>
        <p:spPr>
          <a:xfrm>
            <a:off x="827087" y="1279525"/>
            <a:ext cx="7107237" cy="4784725"/>
          </a:xfrm>
          <a:prstGeom prst="rect">
            <a:avLst/>
          </a:prstGeom>
          <a:noFill/>
          <a:ln>
            <a:noFill/>
          </a:ln>
        </p:spPr>
        <p:txBody>
          <a:bodyPr anchorCtr="0" anchor="t" bIns="45700" lIns="91425" spcFirstLastPara="1" rIns="91425" wrap="square" tIns="45700">
            <a:noAutofit/>
          </a:bodyPr>
          <a:lstStyle/>
          <a:p>
            <a:pPr indent="-381000" lvl="0" marL="38100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The structure of Philosopher</a:t>
            </a:r>
            <a:r>
              <a:rPr b="0" i="1" lang="en-US" sz="2100" u="none">
                <a:solidFill>
                  <a:srgbClr val="0000FF"/>
                </a:solidFill>
                <a:latin typeface="Calibri"/>
                <a:ea typeface="Calibri"/>
                <a:cs typeface="Calibri"/>
                <a:sym typeface="Calibri"/>
              </a:rPr>
              <a:t> i</a:t>
            </a:r>
            <a:r>
              <a:rPr b="0" i="0" lang="en-US" sz="2100" u="none">
                <a:solidFill>
                  <a:schemeClr val="dk1"/>
                </a:solidFill>
                <a:latin typeface="Calibri"/>
                <a:ea typeface="Calibri"/>
                <a:cs typeface="Calibri"/>
                <a:sym typeface="Calibri"/>
              </a:rPr>
              <a:t>:</a:t>
            </a:r>
            <a:endParaRPr/>
          </a:p>
          <a:p>
            <a:pPr indent="-381000" lvl="0" marL="38100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342900" lvl="2" marL="1200150" marR="0" rtl="0" algn="l">
              <a:lnSpc>
                <a:spcPct val="90000"/>
              </a:lnSpc>
              <a:spcBef>
                <a:spcPts val="300"/>
              </a:spcBef>
              <a:spcAft>
                <a:spcPts val="0"/>
              </a:spcAft>
              <a:buClr>
                <a:srgbClr val="0000FF"/>
              </a:buClr>
              <a:buSzPts val="1500"/>
              <a:buFont typeface="Arial"/>
              <a:buNone/>
            </a:pPr>
            <a:r>
              <a:rPr b="0" i="0" lang="en-US" sz="1500" u="none" cap="none" strike="noStrike">
                <a:solidFill>
                  <a:srgbClr val="0000FF"/>
                </a:solidFill>
                <a:latin typeface="Calibri"/>
                <a:ea typeface="Calibri"/>
                <a:cs typeface="Calibri"/>
                <a:sym typeface="Calibri"/>
              </a:rPr>
              <a:t>While (true)  { </a:t>
            </a:r>
            <a:endParaRPr/>
          </a:p>
          <a:p>
            <a:pPr indent="-342900" lvl="2" marL="1200150" marR="0" rtl="0" algn="l">
              <a:lnSpc>
                <a:spcPct val="90000"/>
              </a:lnSpc>
              <a:spcBef>
                <a:spcPts val="300"/>
              </a:spcBef>
              <a:spcAft>
                <a:spcPts val="0"/>
              </a:spcAft>
              <a:buClr>
                <a:srgbClr val="0000FF"/>
              </a:buClr>
              <a:buSzPts val="1500"/>
              <a:buFont typeface="Arial"/>
              <a:buNone/>
            </a:pPr>
            <a:r>
              <a:rPr b="0" i="0" lang="en-US" sz="1500" u="none" cap="none" strike="noStrike">
                <a:solidFill>
                  <a:srgbClr val="0000FF"/>
                </a:solidFill>
                <a:latin typeface="Calibri"/>
                <a:ea typeface="Calibri"/>
                <a:cs typeface="Calibri"/>
                <a:sym typeface="Calibri"/>
              </a:rPr>
              <a:t>          wait ( chopstick[i] );</a:t>
            </a:r>
            <a:endParaRPr/>
          </a:p>
          <a:p>
            <a:pPr indent="-342900" lvl="2" marL="1200150" marR="0" rtl="0" algn="l">
              <a:lnSpc>
                <a:spcPct val="90000"/>
              </a:lnSpc>
              <a:spcBef>
                <a:spcPts val="300"/>
              </a:spcBef>
              <a:spcAft>
                <a:spcPts val="0"/>
              </a:spcAft>
              <a:buClr>
                <a:srgbClr val="0000FF"/>
              </a:buClr>
              <a:buSzPts val="1500"/>
              <a:buFont typeface="Arial"/>
              <a:buNone/>
            </a:pPr>
            <a:r>
              <a:rPr b="0" i="0" lang="en-US" sz="1500" u="none" cap="none" strike="noStrike">
                <a:solidFill>
                  <a:srgbClr val="0000FF"/>
                </a:solidFill>
                <a:latin typeface="Calibri"/>
                <a:ea typeface="Calibri"/>
                <a:cs typeface="Calibri"/>
                <a:sym typeface="Calibri"/>
              </a:rPr>
              <a:t>	     wait ( chopStick[ (i + 1) % 5] );</a:t>
            </a:r>
            <a:endParaRPr/>
          </a:p>
          <a:p>
            <a:pPr indent="-342900" lvl="2" marL="1200150" marR="0" rtl="0" algn="l">
              <a:lnSpc>
                <a:spcPct val="90000"/>
              </a:lnSpc>
              <a:spcBef>
                <a:spcPts val="300"/>
              </a:spcBef>
              <a:spcAft>
                <a:spcPts val="0"/>
              </a:spcAft>
              <a:buClr>
                <a:srgbClr val="0000FF"/>
              </a:buClr>
              <a:buSzPts val="1500"/>
              <a:buFont typeface="Arial"/>
              <a:buNone/>
            </a:pPr>
            <a:r>
              <a:rPr b="0" i="0" lang="en-US" sz="1500" u="none" cap="none" strike="noStrike">
                <a:solidFill>
                  <a:srgbClr val="0000FF"/>
                </a:solidFill>
                <a:latin typeface="Calibri"/>
                <a:ea typeface="Calibri"/>
                <a:cs typeface="Calibri"/>
                <a:sym typeface="Calibri"/>
              </a:rPr>
              <a:t>	</a:t>
            </a:r>
            <a:endParaRPr/>
          </a:p>
          <a:p>
            <a:pPr indent="-342900" lvl="2" marL="1200150" marR="0" rtl="0" algn="l">
              <a:lnSpc>
                <a:spcPct val="90000"/>
              </a:lnSpc>
              <a:spcBef>
                <a:spcPts val="300"/>
              </a:spcBef>
              <a:spcAft>
                <a:spcPts val="0"/>
              </a:spcAft>
              <a:buClr>
                <a:srgbClr val="0000FF"/>
              </a:buClr>
              <a:buSzPts val="1500"/>
              <a:buFont typeface="Arial"/>
              <a:buNone/>
            </a:pPr>
            <a:r>
              <a:rPr b="0" i="0" lang="en-US" sz="1500" u="none" cap="none" strike="noStrike">
                <a:solidFill>
                  <a:srgbClr val="0000FF"/>
                </a:solidFill>
                <a:latin typeface="Calibri"/>
                <a:ea typeface="Calibri"/>
                <a:cs typeface="Calibri"/>
                <a:sym typeface="Calibri"/>
              </a:rPr>
              <a:t>	             //  eat</a:t>
            </a:r>
            <a:endParaRPr/>
          </a:p>
          <a:p>
            <a:pPr indent="-342900" lvl="2" marL="1200150" marR="0" rtl="0" algn="l">
              <a:lnSpc>
                <a:spcPct val="90000"/>
              </a:lnSpc>
              <a:spcBef>
                <a:spcPts val="300"/>
              </a:spcBef>
              <a:spcAft>
                <a:spcPts val="0"/>
              </a:spcAft>
              <a:buClr>
                <a:schemeClr val="dk1"/>
              </a:buClr>
              <a:buSzPts val="1500"/>
              <a:buFont typeface="Arial"/>
              <a:buNone/>
            </a:pPr>
            <a:r>
              <a:t/>
            </a:r>
            <a:endParaRPr b="0" i="0" sz="1500" u="none" cap="none" strike="noStrike">
              <a:solidFill>
                <a:srgbClr val="0000FF"/>
              </a:solidFill>
              <a:latin typeface="Calibri"/>
              <a:ea typeface="Calibri"/>
              <a:cs typeface="Calibri"/>
              <a:sym typeface="Calibri"/>
            </a:endParaRPr>
          </a:p>
          <a:p>
            <a:pPr indent="-342900" lvl="2" marL="1200150" marR="0" rtl="0" algn="l">
              <a:lnSpc>
                <a:spcPct val="90000"/>
              </a:lnSpc>
              <a:spcBef>
                <a:spcPts val="300"/>
              </a:spcBef>
              <a:spcAft>
                <a:spcPts val="0"/>
              </a:spcAft>
              <a:buClr>
                <a:srgbClr val="0000FF"/>
              </a:buClr>
              <a:buSzPts val="1500"/>
              <a:buFont typeface="Arial"/>
              <a:buNone/>
            </a:pPr>
            <a:r>
              <a:rPr b="0" i="0" lang="en-US" sz="1500" u="none" cap="none" strike="noStrike">
                <a:solidFill>
                  <a:srgbClr val="0000FF"/>
                </a:solidFill>
                <a:latin typeface="Calibri"/>
                <a:ea typeface="Calibri"/>
                <a:cs typeface="Calibri"/>
                <a:sym typeface="Calibri"/>
              </a:rPr>
              <a:t>	     signal ( chopstick[i] );</a:t>
            </a:r>
            <a:endParaRPr/>
          </a:p>
          <a:p>
            <a:pPr indent="-342900" lvl="2" marL="1200150" marR="0" rtl="0" algn="l">
              <a:lnSpc>
                <a:spcPct val="90000"/>
              </a:lnSpc>
              <a:spcBef>
                <a:spcPts val="300"/>
              </a:spcBef>
              <a:spcAft>
                <a:spcPts val="0"/>
              </a:spcAft>
              <a:buClr>
                <a:srgbClr val="0000FF"/>
              </a:buClr>
              <a:buSzPts val="1500"/>
              <a:buFont typeface="Arial"/>
              <a:buNone/>
            </a:pPr>
            <a:r>
              <a:rPr b="0" i="0" lang="en-US" sz="1500" u="none" cap="none" strike="noStrike">
                <a:solidFill>
                  <a:srgbClr val="0000FF"/>
                </a:solidFill>
                <a:latin typeface="Calibri"/>
                <a:ea typeface="Calibri"/>
                <a:cs typeface="Calibri"/>
                <a:sym typeface="Calibri"/>
              </a:rPr>
              <a:t>	     signal (chopstick[ (i + 1) % 5] );</a:t>
            </a:r>
            <a:endParaRPr/>
          </a:p>
          <a:p>
            <a:pPr indent="-342900" lvl="2" marL="1200150" marR="0" rtl="0" algn="l">
              <a:lnSpc>
                <a:spcPct val="90000"/>
              </a:lnSpc>
              <a:spcBef>
                <a:spcPts val="300"/>
              </a:spcBef>
              <a:spcAft>
                <a:spcPts val="0"/>
              </a:spcAft>
              <a:buClr>
                <a:srgbClr val="0000FF"/>
              </a:buClr>
              <a:buSzPts val="1500"/>
              <a:buFont typeface="Arial"/>
              <a:buNone/>
            </a:pPr>
            <a:r>
              <a:rPr b="0" i="0" lang="en-US" sz="1500" u="none" cap="none" strike="noStrike">
                <a:solidFill>
                  <a:srgbClr val="0000FF"/>
                </a:solidFill>
                <a:latin typeface="Calibri"/>
                <a:ea typeface="Calibri"/>
                <a:cs typeface="Calibri"/>
                <a:sym typeface="Calibri"/>
              </a:rPr>
              <a:t>	</a:t>
            </a:r>
            <a:endParaRPr/>
          </a:p>
          <a:p>
            <a:pPr indent="-342900" lvl="2" marL="1200150" marR="0" rtl="0" algn="l">
              <a:lnSpc>
                <a:spcPct val="90000"/>
              </a:lnSpc>
              <a:spcBef>
                <a:spcPts val="300"/>
              </a:spcBef>
              <a:spcAft>
                <a:spcPts val="0"/>
              </a:spcAft>
              <a:buClr>
                <a:srgbClr val="0000FF"/>
              </a:buClr>
              <a:buSzPts val="1500"/>
              <a:buFont typeface="Arial"/>
              <a:buNone/>
            </a:pPr>
            <a:r>
              <a:rPr b="0" i="0" lang="en-US" sz="1500" u="none" cap="none" strike="noStrike">
                <a:solidFill>
                  <a:srgbClr val="0000FF"/>
                </a:solidFill>
                <a:latin typeface="Calibri"/>
                <a:ea typeface="Calibri"/>
                <a:cs typeface="Calibri"/>
                <a:sym typeface="Calibri"/>
              </a:rPr>
              <a:t>                 //  think</a:t>
            </a:r>
            <a:endParaRPr/>
          </a:p>
          <a:p>
            <a:pPr indent="-342900" lvl="2" marL="1200150" marR="0" rtl="0" algn="l">
              <a:lnSpc>
                <a:spcPct val="90000"/>
              </a:lnSpc>
              <a:spcBef>
                <a:spcPts val="300"/>
              </a:spcBef>
              <a:spcAft>
                <a:spcPts val="0"/>
              </a:spcAft>
              <a:buClr>
                <a:schemeClr val="dk1"/>
              </a:buClr>
              <a:buSzPts val="1500"/>
              <a:buFont typeface="Arial"/>
              <a:buNone/>
            </a:pPr>
            <a:r>
              <a:t/>
            </a:r>
            <a:endParaRPr b="0" i="0" sz="1500" u="none" cap="none" strike="noStrike">
              <a:solidFill>
                <a:srgbClr val="0000FF"/>
              </a:solidFill>
              <a:latin typeface="Calibri"/>
              <a:ea typeface="Calibri"/>
              <a:cs typeface="Calibri"/>
              <a:sym typeface="Calibri"/>
            </a:endParaRPr>
          </a:p>
          <a:p>
            <a:pPr indent="-342900" lvl="2" marL="1200150" marR="0" rtl="0" algn="l">
              <a:lnSpc>
                <a:spcPct val="90000"/>
              </a:lnSpc>
              <a:spcBef>
                <a:spcPts val="300"/>
              </a:spcBef>
              <a:spcAft>
                <a:spcPts val="0"/>
              </a:spcAft>
              <a:buClr>
                <a:srgbClr val="0000FF"/>
              </a:buClr>
              <a:buSzPts val="1500"/>
              <a:buFont typeface="Arial"/>
              <a:buNone/>
            </a:pPr>
            <a:r>
              <a:rPr b="0" i="0" lang="en-US" sz="1500" u="none" cap="none" strike="noStrike">
                <a:solidFill>
                  <a:srgbClr val="0000FF"/>
                </a:solidFill>
                <a:latin typeface="Calibri"/>
                <a:ea typeface="Calibri"/>
                <a:cs typeface="Calibri"/>
                <a:sym typeface="Calibri"/>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Problems with Semaphores</a:t>
            </a:r>
            <a:endParaRPr/>
          </a:p>
        </p:txBody>
      </p:sp>
      <p:sp>
        <p:nvSpPr>
          <p:cNvPr id="369" name="Google Shape;369;p47"/>
          <p:cNvSpPr txBox="1"/>
          <p:nvPr>
            <p:ph idx="1" type="body"/>
          </p:nvPr>
        </p:nvSpPr>
        <p:spPr>
          <a:xfrm>
            <a:off x="827087" y="1282700"/>
            <a:ext cx="6959600" cy="486092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 Correct use of semaphore operations:</a:t>
            </a:r>
            <a:br>
              <a:rPr b="0" i="0" lang="en-US" sz="2100" u="none">
                <a:solidFill>
                  <a:schemeClr val="dk1"/>
                </a:solidFill>
                <a:latin typeface="Calibri"/>
                <a:ea typeface="Calibri"/>
                <a:cs typeface="Calibri"/>
                <a:sym typeface="Calibri"/>
              </a:rPr>
            </a:b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signal (mutex)  ….  wait (mutex)</a:t>
            </a:r>
            <a:br>
              <a:rPr b="0" i="0" lang="en-US" sz="1800" u="none" cap="none" strike="noStrike">
                <a:solidFill>
                  <a:schemeClr val="dk1"/>
                </a:solidFill>
                <a:latin typeface="Calibri"/>
                <a:ea typeface="Calibri"/>
                <a:cs typeface="Calibri"/>
                <a:sym typeface="Calibri"/>
              </a:rPr>
            </a:b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wait (mutex)  …  wait (mutex)</a:t>
            </a:r>
            <a:endParaRPr/>
          </a:p>
          <a:p>
            <a:pPr indent="-57150" lvl="1" marL="514350" marR="0" rtl="0" algn="l">
              <a:lnSpc>
                <a:spcPct val="90000"/>
              </a:lnSpc>
              <a:spcBef>
                <a:spcPts val="3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 Omitting  of wait (mutex) or signal (mutex) (or both)</a:t>
            </a:r>
            <a:endParaRPr/>
          </a:p>
          <a:p>
            <a:pPr indent="-57150" lvl="0" marL="171450" marR="0" rtl="0" algn="l">
              <a:lnSpc>
                <a:spcPct val="90000"/>
              </a:lnSpc>
              <a:spcBef>
                <a:spcPts val="75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Monitors</a:t>
            </a:r>
            <a:endParaRPr/>
          </a:p>
        </p:txBody>
      </p:sp>
      <p:sp>
        <p:nvSpPr>
          <p:cNvPr id="375" name="Google Shape;375;p48"/>
          <p:cNvSpPr txBox="1"/>
          <p:nvPr>
            <p:ph idx="1" type="body"/>
          </p:nvPr>
        </p:nvSpPr>
        <p:spPr>
          <a:xfrm>
            <a:off x="827087" y="1282700"/>
            <a:ext cx="6959600" cy="486092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A high-level abstraction that provides a convenient and effective mechanism for process synchronization</a:t>
            </a:r>
            <a:endParaRPr/>
          </a:p>
          <a:p>
            <a:pPr indent="-171450" lvl="0" marL="171450" marR="0" rtl="0" algn="l">
              <a:lnSpc>
                <a:spcPct val="90000"/>
              </a:lnSpc>
              <a:spcBef>
                <a:spcPts val="700"/>
              </a:spcBef>
              <a:spcAft>
                <a:spcPts val="0"/>
              </a:spcAft>
              <a:buClr>
                <a:schemeClr val="dk1"/>
              </a:buClr>
              <a:buSzPts val="1600"/>
              <a:buFont typeface="Arial"/>
              <a:buChar char="•"/>
            </a:pPr>
            <a:r>
              <a:rPr b="0" i="0" lang="en-US" sz="1600" u="none">
                <a:solidFill>
                  <a:schemeClr val="dk1"/>
                </a:solidFill>
                <a:latin typeface="Calibri"/>
                <a:ea typeface="Calibri"/>
                <a:cs typeface="Calibri"/>
                <a:sym typeface="Calibri"/>
              </a:rPr>
              <a:t>Only one process may be active within the monitor at a time</a:t>
            </a:r>
            <a:endParaRPr/>
          </a:p>
          <a:p>
            <a:pPr indent="-171450" lvl="2" marL="857250" marR="0" rtl="0" algn="l">
              <a:lnSpc>
                <a:spcPct val="90000"/>
              </a:lnSpc>
              <a:spcBef>
                <a:spcPts val="300"/>
              </a:spcBef>
              <a:spcAft>
                <a:spcPts val="0"/>
              </a:spcAft>
              <a:buClr>
                <a:schemeClr val="dk1"/>
              </a:buClr>
              <a:buSzPts val="1400"/>
              <a:buFont typeface="Arial"/>
              <a:buNone/>
            </a:pPr>
            <a:r>
              <a:t/>
            </a:r>
            <a:endParaRPr b="0" i="0" sz="1400" u="none" cap="none" strike="noStrike">
              <a:solidFill>
                <a:srgbClr val="0000FF"/>
              </a:solidFill>
              <a:latin typeface="Calibri"/>
              <a:ea typeface="Calibri"/>
              <a:cs typeface="Calibri"/>
              <a:sym typeface="Calibri"/>
            </a:endParaRPr>
          </a:p>
          <a:p>
            <a:pPr indent="-171450" lvl="2" marL="857250" marR="0" rtl="0" algn="l">
              <a:lnSpc>
                <a:spcPct val="90000"/>
              </a:lnSpc>
              <a:spcBef>
                <a:spcPts val="300"/>
              </a:spcBef>
              <a:spcAft>
                <a:spcPts val="0"/>
              </a:spcAft>
              <a:buClr>
                <a:srgbClr val="0000FF"/>
              </a:buClr>
              <a:buSzPts val="1600"/>
              <a:buFont typeface="Arial"/>
              <a:buNone/>
            </a:pPr>
            <a:r>
              <a:rPr b="0" i="0" lang="en-US" sz="1600" u="none" cap="none" strike="noStrike">
                <a:solidFill>
                  <a:srgbClr val="0000FF"/>
                </a:solidFill>
                <a:latin typeface="Calibri"/>
                <a:ea typeface="Calibri"/>
                <a:cs typeface="Calibri"/>
                <a:sym typeface="Calibri"/>
              </a:rPr>
              <a:t>monitor monitor-name</a:t>
            </a:r>
            <a:endParaRPr/>
          </a:p>
          <a:p>
            <a:pPr indent="-171450" lvl="2" marL="857250" marR="0" rtl="0" algn="l">
              <a:lnSpc>
                <a:spcPct val="90000"/>
              </a:lnSpc>
              <a:spcBef>
                <a:spcPts val="300"/>
              </a:spcBef>
              <a:spcAft>
                <a:spcPts val="0"/>
              </a:spcAft>
              <a:buClr>
                <a:srgbClr val="0000FF"/>
              </a:buClr>
              <a:buSzPts val="1600"/>
              <a:buFont typeface="Arial"/>
              <a:buNone/>
            </a:pPr>
            <a:r>
              <a:rPr b="0" i="0" lang="en-US" sz="1600" u="none" cap="none" strike="noStrike">
                <a:solidFill>
                  <a:srgbClr val="0000FF"/>
                </a:solidFill>
                <a:latin typeface="Calibri"/>
                <a:ea typeface="Calibri"/>
                <a:cs typeface="Calibri"/>
                <a:sym typeface="Calibri"/>
              </a:rPr>
              <a:t>{</a:t>
            </a:r>
            <a:endParaRPr/>
          </a:p>
          <a:p>
            <a:pPr indent="-171450" lvl="2" marL="857250" marR="0" rtl="0" algn="l">
              <a:lnSpc>
                <a:spcPct val="90000"/>
              </a:lnSpc>
              <a:spcBef>
                <a:spcPts val="300"/>
              </a:spcBef>
              <a:spcAft>
                <a:spcPts val="0"/>
              </a:spcAft>
              <a:buClr>
                <a:srgbClr val="0000FF"/>
              </a:buClr>
              <a:buSzPts val="1600"/>
              <a:buFont typeface="Arial"/>
              <a:buNone/>
            </a:pPr>
            <a:r>
              <a:rPr b="0" i="0" lang="en-US" sz="1600" u="none" cap="none" strike="noStrike">
                <a:solidFill>
                  <a:srgbClr val="0000FF"/>
                </a:solidFill>
                <a:latin typeface="Calibri"/>
                <a:ea typeface="Calibri"/>
                <a:cs typeface="Calibri"/>
                <a:sym typeface="Calibri"/>
              </a:rPr>
              <a:t>	// shared variable declarations</a:t>
            </a:r>
            <a:endParaRPr/>
          </a:p>
          <a:p>
            <a:pPr indent="-171450" lvl="2" marL="857250" marR="0" rtl="0" algn="l">
              <a:lnSpc>
                <a:spcPct val="90000"/>
              </a:lnSpc>
              <a:spcBef>
                <a:spcPts val="300"/>
              </a:spcBef>
              <a:spcAft>
                <a:spcPts val="0"/>
              </a:spcAft>
              <a:buClr>
                <a:srgbClr val="0000FF"/>
              </a:buClr>
              <a:buSzPts val="1600"/>
              <a:buFont typeface="Arial"/>
              <a:buNone/>
            </a:pPr>
            <a:r>
              <a:rPr b="0" i="0" lang="en-US" sz="1600" u="none" cap="none" strike="noStrike">
                <a:solidFill>
                  <a:srgbClr val="0000FF"/>
                </a:solidFill>
                <a:latin typeface="Calibri"/>
                <a:ea typeface="Calibri"/>
                <a:cs typeface="Calibri"/>
                <a:sym typeface="Calibri"/>
              </a:rPr>
              <a:t>	procedure P1 (…) { …. }</a:t>
            </a:r>
            <a:endParaRPr/>
          </a:p>
          <a:p>
            <a:pPr indent="-171450" lvl="2" marL="857250" marR="0" rtl="0" algn="l">
              <a:lnSpc>
                <a:spcPct val="90000"/>
              </a:lnSpc>
              <a:spcBef>
                <a:spcPts val="300"/>
              </a:spcBef>
              <a:spcAft>
                <a:spcPts val="0"/>
              </a:spcAft>
              <a:buClr>
                <a:srgbClr val="0000FF"/>
              </a:buClr>
              <a:buSzPts val="1600"/>
              <a:buFont typeface="Arial"/>
              <a:buNone/>
            </a:pPr>
            <a:r>
              <a:rPr b="0" i="0" lang="en-US" sz="1600" u="none" cap="none" strike="noStrike">
                <a:solidFill>
                  <a:srgbClr val="0000FF"/>
                </a:solidFill>
                <a:latin typeface="Calibri"/>
                <a:ea typeface="Calibri"/>
                <a:cs typeface="Calibri"/>
                <a:sym typeface="Calibri"/>
              </a:rPr>
              <a:t>		…</a:t>
            </a:r>
            <a:endParaRPr/>
          </a:p>
          <a:p>
            <a:pPr indent="-171450" lvl="2" marL="857250" marR="0" rtl="0" algn="l">
              <a:lnSpc>
                <a:spcPct val="90000"/>
              </a:lnSpc>
              <a:spcBef>
                <a:spcPts val="300"/>
              </a:spcBef>
              <a:spcAft>
                <a:spcPts val="0"/>
              </a:spcAft>
              <a:buClr>
                <a:schemeClr val="dk1"/>
              </a:buClr>
              <a:buSzPts val="1600"/>
              <a:buFont typeface="Arial"/>
              <a:buNone/>
            </a:pPr>
            <a:r>
              <a:t/>
            </a:r>
            <a:endParaRPr b="0" i="0" sz="1600" u="none" cap="none" strike="noStrike">
              <a:solidFill>
                <a:srgbClr val="0000FF"/>
              </a:solidFill>
              <a:latin typeface="Calibri"/>
              <a:ea typeface="Calibri"/>
              <a:cs typeface="Calibri"/>
              <a:sym typeface="Calibri"/>
            </a:endParaRPr>
          </a:p>
          <a:p>
            <a:pPr indent="-171450" lvl="2" marL="857250" marR="0" rtl="0" algn="l">
              <a:lnSpc>
                <a:spcPct val="90000"/>
              </a:lnSpc>
              <a:spcBef>
                <a:spcPts val="300"/>
              </a:spcBef>
              <a:spcAft>
                <a:spcPts val="0"/>
              </a:spcAft>
              <a:buClr>
                <a:srgbClr val="0000FF"/>
              </a:buClr>
              <a:buSzPts val="1600"/>
              <a:buFont typeface="Arial"/>
              <a:buNone/>
            </a:pPr>
            <a:r>
              <a:rPr b="0" i="0" lang="en-US" sz="1600" u="none" cap="none" strike="noStrike">
                <a:solidFill>
                  <a:srgbClr val="0000FF"/>
                </a:solidFill>
                <a:latin typeface="Calibri"/>
                <a:ea typeface="Calibri"/>
                <a:cs typeface="Calibri"/>
                <a:sym typeface="Calibri"/>
              </a:rPr>
              <a:t>	procedure Pn (…) {……}</a:t>
            </a:r>
            <a:endParaRPr/>
          </a:p>
          <a:p>
            <a:pPr indent="-171450" lvl="2" marL="857250" marR="0" rtl="0" algn="l">
              <a:lnSpc>
                <a:spcPct val="90000"/>
              </a:lnSpc>
              <a:spcBef>
                <a:spcPts val="300"/>
              </a:spcBef>
              <a:spcAft>
                <a:spcPts val="0"/>
              </a:spcAft>
              <a:buClr>
                <a:schemeClr val="dk1"/>
              </a:buClr>
              <a:buSzPts val="1600"/>
              <a:buFont typeface="Arial"/>
              <a:buNone/>
            </a:pPr>
            <a:r>
              <a:t/>
            </a:r>
            <a:endParaRPr b="0" i="0" sz="1600" u="none" cap="none" strike="noStrike">
              <a:solidFill>
                <a:srgbClr val="0000FF"/>
              </a:solidFill>
              <a:latin typeface="Calibri"/>
              <a:ea typeface="Calibri"/>
              <a:cs typeface="Calibri"/>
              <a:sym typeface="Calibri"/>
            </a:endParaRPr>
          </a:p>
          <a:p>
            <a:pPr indent="-171450" lvl="2" marL="857250" marR="0" rtl="0" algn="l">
              <a:lnSpc>
                <a:spcPct val="90000"/>
              </a:lnSpc>
              <a:spcBef>
                <a:spcPts val="300"/>
              </a:spcBef>
              <a:spcAft>
                <a:spcPts val="0"/>
              </a:spcAft>
              <a:buClr>
                <a:srgbClr val="0000FF"/>
              </a:buClr>
              <a:buSzPts val="1600"/>
              <a:buFont typeface="Arial"/>
              <a:buNone/>
            </a:pPr>
            <a:r>
              <a:rPr b="0" i="0" lang="en-US" sz="1600" u="none" cap="none" strike="noStrike">
                <a:solidFill>
                  <a:srgbClr val="0000FF"/>
                </a:solidFill>
                <a:latin typeface="Calibri"/>
                <a:ea typeface="Calibri"/>
                <a:cs typeface="Calibri"/>
                <a:sym typeface="Calibri"/>
              </a:rPr>
              <a:t>     Initialization code ( ….) { … }</a:t>
            </a:r>
            <a:endParaRPr/>
          </a:p>
          <a:p>
            <a:pPr indent="-171450" lvl="2" marL="857250" marR="0" rtl="0" algn="l">
              <a:lnSpc>
                <a:spcPct val="90000"/>
              </a:lnSpc>
              <a:spcBef>
                <a:spcPts val="300"/>
              </a:spcBef>
              <a:spcAft>
                <a:spcPts val="0"/>
              </a:spcAft>
              <a:buClr>
                <a:srgbClr val="0000FF"/>
              </a:buClr>
              <a:buSzPts val="1600"/>
              <a:buFont typeface="Arial"/>
              <a:buNone/>
            </a:pPr>
            <a:r>
              <a:rPr b="0" i="0" lang="en-US" sz="1600" u="none" cap="none" strike="noStrike">
                <a:solidFill>
                  <a:srgbClr val="0000FF"/>
                </a:solidFill>
                <a:latin typeface="Calibri"/>
                <a:ea typeface="Calibri"/>
                <a:cs typeface="Calibri"/>
                <a:sym typeface="Calibri"/>
              </a:rPr>
              <a:t>		…</a:t>
            </a:r>
            <a:endParaRPr/>
          </a:p>
          <a:p>
            <a:pPr indent="-171450" lvl="2" marL="857250" marR="0" rtl="0" algn="l">
              <a:lnSpc>
                <a:spcPct val="90000"/>
              </a:lnSpc>
              <a:spcBef>
                <a:spcPts val="300"/>
              </a:spcBef>
              <a:spcAft>
                <a:spcPts val="0"/>
              </a:spcAft>
              <a:buClr>
                <a:srgbClr val="0000FF"/>
              </a:buClr>
              <a:buSzPts val="1600"/>
              <a:buFont typeface="Arial"/>
              <a:buNone/>
            </a:pPr>
            <a:r>
              <a:rPr b="0" i="0" lang="en-US" sz="1600" u="none" cap="none" strike="noStrike">
                <a:solidFill>
                  <a:srgbClr val="0000FF"/>
                </a:solidFill>
                <a:latin typeface="Calibri"/>
                <a:ea typeface="Calibri"/>
                <a:cs typeface="Calibri"/>
                <a:sym typeface="Calibri"/>
              </a:rPr>
              <a:t>	}</a:t>
            </a:r>
            <a:endParaRPr/>
          </a:p>
          <a:p>
            <a:pPr indent="-171450" lvl="2" marL="857250" marR="0" rtl="0" algn="l">
              <a:lnSpc>
                <a:spcPct val="90000"/>
              </a:lnSpc>
              <a:spcBef>
                <a:spcPts val="300"/>
              </a:spcBef>
              <a:spcAft>
                <a:spcPts val="0"/>
              </a:spcAft>
              <a:buClr>
                <a:srgbClr val="0000FF"/>
              </a:buClr>
              <a:buSzPts val="1600"/>
              <a:buFont typeface="Arial"/>
              <a:buNone/>
            </a:pPr>
            <a:r>
              <a:rPr b="0" i="0" lang="en-US" sz="1600" u="none" cap="none" strike="noStrike">
                <a:solidFill>
                  <a:srgbClr val="0000FF"/>
                </a:solidFill>
                <a:latin typeface="Calibri"/>
                <a:ea typeface="Calibri"/>
                <a:cs typeface="Calibri"/>
                <a:sym typeface="Calibri"/>
              </a:rPr>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9"/>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Schematic view of a Monitor</a:t>
            </a:r>
            <a:endParaRPr/>
          </a:p>
        </p:txBody>
      </p:sp>
      <p:pic>
        <p:nvPicPr>
          <p:cNvPr id="381" name="Google Shape;381;p49"/>
          <p:cNvPicPr preferRelativeResize="0"/>
          <p:nvPr/>
        </p:nvPicPr>
        <p:blipFill rotWithShape="1">
          <a:blip r:embed="rId3">
            <a:alphaModFix/>
          </a:blip>
          <a:srcRect b="532" l="10977" r="11375" t="531"/>
          <a:stretch/>
        </p:blipFill>
        <p:spPr>
          <a:xfrm>
            <a:off x="2239962" y="1706562"/>
            <a:ext cx="4373562" cy="4179887"/>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1069975" y="196850"/>
            <a:ext cx="8074025" cy="4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500"/>
              <a:buFont typeface="Calibri"/>
              <a:buNone/>
            </a:pPr>
            <a:r>
              <a:rPr b="0" i="0" lang="en-US" sz="2500" u="none">
                <a:solidFill>
                  <a:schemeClr val="dk1"/>
                </a:solidFill>
                <a:latin typeface="Calibri"/>
                <a:ea typeface="Calibri"/>
                <a:cs typeface="Calibri"/>
                <a:sym typeface="Calibri"/>
              </a:rPr>
              <a:t>Bounded-Buffer – Shared-Memory Solution</a:t>
            </a:r>
            <a:endParaRPr/>
          </a:p>
        </p:txBody>
      </p:sp>
      <p:sp>
        <p:nvSpPr>
          <p:cNvPr id="119" name="Google Shape;119;p5"/>
          <p:cNvSpPr txBox="1"/>
          <p:nvPr>
            <p:ph idx="1" type="body"/>
          </p:nvPr>
        </p:nvSpPr>
        <p:spPr>
          <a:xfrm>
            <a:off x="1195387" y="1517650"/>
            <a:ext cx="7131050" cy="44196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Shared data</a:t>
            </a:r>
            <a:endParaRPr/>
          </a:p>
          <a:p>
            <a:pPr indent="-171450" lvl="3" marL="1600200" marR="0" rtl="0" algn="l">
              <a:lnSpc>
                <a:spcPct val="90000"/>
              </a:lnSpc>
              <a:spcBef>
                <a:spcPts val="3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#define BUFFER_SIZE 10</a:t>
            </a:r>
            <a:endParaRPr/>
          </a:p>
          <a:p>
            <a:pPr indent="-171450" lvl="3" marL="1600200" marR="0" rtl="0" algn="l">
              <a:lnSpc>
                <a:spcPct val="90000"/>
              </a:lnSpc>
              <a:spcBef>
                <a:spcPts val="3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Typedef struct {</a:t>
            </a:r>
            <a:endParaRPr/>
          </a:p>
          <a:p>
            <a:pPr indent="-171450" lvl="3" marL="1600200" marR="0" rtl="0" algn="l">
              <a:lnSpc>
                <a:spcPct val="90000"/>
              </a:lnSpc>
              <a:spcBef>
                <a:spcPts val="3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 . .</a:t>
            </a:r>
            <a:endParaRPr/>
          </a:p>
          <a:p>
            <a:pPr indent="-171450" lvl="3" marL="1600200" marR="0" rtl="0" algn="l">
              <a:lnSpc>
                <a:spcPct val="90000"/>
              </a:lnSpc>
              <a:spcBef>
                <a:spcPts val="3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 item;</a:t>
            </a:r>
            <a:endParaRPr/>
          </a:p>
          <a:p>
            <a:pPr indent="-171450" lvl="3" marL="1600200" marR="0" rtl="0" algn="l">
              <a:lnSpc>
                <a:spcPct val="90000"/>
              </a:lnSpc>
              <a:spcBef>
                <a:spcPts val="300"/>
              </a:spcBef>
              <a:spcAft>
                <a:spcPts val="0"/>
              </a:spcAft>
              <a:buClr>
                <a:schemeClr val="dk1"/>
              </a:buClr>
              <a:buSzPts val="2000"/>
              <a:buFont typeface="Arial"/>
              <a:buNone/>
            </a:pPr>
            <a:r>
              <a:t/>
            </a:r>
            <a:endParaRPr b="0" i="0" sz="2000" u="none" cap="none" strike="noStrike">
              <a:solidFill>
                <a:schemeClr val="dk1"/>
              </a:solidFill>
              <a:latin typeface="Calibri"/>
              <a:ea typeface="Calibri"/>
              <a:cs typeface="Calibri"/>
              <a:sym typeface="Calibri"/>
            </a:endParaRPr>
          </a:p>
          <a:p>
            <a:pPr indent="-171450" lvl="3" marL="1600200" marR="0" rtl="0" algn="l">
              <a:lnSpc>
                <a:spcPct val="90000"/>
              </a:lnSpc>
              <a:spcBef>
                <a:spcPts val="3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item buffer[BUFFER_SIZE];</a:t>
            </a:r>
            <a:endParaRPr/>
          </a:p>
          <a:p>
            <a:pPr indent="-171450" lvl="3" marL="1600200" marR="0" rtl="0" algn="l">
              <a:lnSpc>
                <a:spcPct val="90000"/>
              </a:lnSpc>
              <a:spcBef>
                <a:spcPts val="3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int in = 0;</a:t>
            </a:r>
            <a:endParaRPr/>
          </a:p>
          <a:p>
            <a:pPr indent="-171450" lvl="3" marL="1600200" marR="0" rtl="0" algn="l">
              <a:lnSpc>
                <a:spcPct val="90000"/>
              </a:lnSpc>
              <a:spcBef>
                <a:spcPts val="3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int out = 0;</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Solution is correct, but can only use BUFFER_SIZE-1 elements</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Condition Variables</a:t>
            </a:r>
            <a:endParaRPr/>
          </a:p>
        </p:txBody>
      </p:sp>
      <p:sp>
        <p:nvSpPr>
          <p:cNvPr id="387" name="Google Shape;387;p50"/>
          <p:cNvSpPr txBox="1"/>
          <p:nvPr>
            <p:ph idx="1" type="body"/>
          </p:nvPr>
        </p:nvSpPr>
        <p:spPr>
          <a:xfrm>
            <a:off x="827087" y="1382712"/>
            <a:ext cx="6975475" cy="43942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0000FF"/>
              </a:buClr>
              <a:buSzPts val="2100"/>
              <a:buFont typeface="Arial"/>
              <a:buChar char="•"/>
            </a:pPr>
            <a:r>
              <a:rPr b="0" i="0" lang="en-US" sz="2100" u="none">
                <a:solidFill>
                  <a:srgbClr val="0000FF"/>
                </a:solidFill>
                <a:latin typeface="Calibri"/>
                <a:ea typeface="Calibri"/>
                <a:cs typeface="Calibri"/>
                <a:sym typeface="Calibri"/>
              </a:rPr>
              <a:t>condition x, y;</a:t>
            </a:r>
            <a:endParaRPr/>
          </a:p>
          <a:p>
            <a:pPr indent="-38100" lvl="0" marL="171450" marR="0" rtl="0" algn="l">
              <a:lnSpc>
                <a:spcPct val="90000"/>
              </a:lnSpc>
              <a:spcBef>
                <a:spcPts val="700"/>
              </a:spcBef>
              <a:spcAft>
                <a:spcPts val="0"/>
              </a:spcAft>
              <a:buClr>
                <a:schemeClr val="dk1"/>
              </a:buClr>
              <a:buSzPts val="2100"/>
              <a:buFont typeface="Arial"/>
              <a:buNone/>
            </a:pPr>
            <a:r>
              <a:t/>
            </a:r>
            <a:endParaRPr b="0" i="0" sz="2100" u="none">
              <a:solidFill>
                <a:srgbClr val="0000FF"/>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Two operations on a condition variable:</a:t>
            </a:r>
            <a:endParaRPr/>
          </a:p>
          <a:p>
            <a:pPr indent="-171450" lvl="1" marL="514350" marR="0" rtl="0" algn="l">
              <a:lnSpc>
                <a:spcPct val="90000"/>
              </a:lnSpc>
              <a:spcBef>
                <a:spcPts val="300"/>
              </a:spcBef>
              <a:spcAft>
                <a:spcPts val="0"/>
              </a:spcAft>
              <a:buClr>
                <a:srgbClr val="0000FF"/>
              </a:buClr>
              <a:buSzPts val="1800"/>
              <a:buFont typeface="Arial"/>
              <a:buChar char="•"/>
            </a:pPr>
            <a:r>
              <a:rPr b="0" i="0" lang="en-US" sz="1800" u="none" cap="none" strike="noStrike">
                <a:solidFill>
                  <a:srgbClr val="0000FF"/>
                </a:solidFill>
                <a:latin typeface="Calibri"/>
                <a:ea typeface="Calibri"/>
                <a:cs typeface="Calibri"/>
                <a:sym typeface="Calibri"/>
              </a:rPr>
              <a:t>x.wait () </a:t>
            </a:r>
            <a:r>
              <a:rPr b="0" i="0" lang="en-US" sz="1800" u="none" cap="none" strike="noStrike">
                <a:solidFill>
                  <a:schemeClr val="dk1"/>
                </a:solidFill>
                <a:latin typeface="Calibri"/>
                <a:ea typeface="Calibri"/>
                <a:cs typeface="Calibri"/>
                <a:sym typeface="Calibri"/>
              </a:rPr>
              <a:t> – a process that invokes the operation is </a:t>
            </a:r>
            <a:endParaRPr/>
          </a:p>
          <a:p>
            <a:pPr indent="-171450" lvl="1" marL="514350" marR="0" rtl="0" algn="l">
              <a:lnSpc>
                <a:spcPct val="90000"/>
              </a:lnSpc>
              <a:spcBef>
                <a:spcPts val="30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                      suspended.</a:t>
            </a:r>
            <a:endParaRPr/>
          </a:p>
          <a:p>
            <a:pPr indent="-171450" lvl="1" marL="514350" marR="0" rtl="0" algn="l">
              <a:lnSpc>
                <a:spcPct val="90000"/>
              </a:lnSpc>
              <a:spcBef>
                <a:spcPts val="300"/>
              </a:spcBef>
              <a:spcAft>
                <a:spcPts val="0"/>
              </a:spcAft>
              <a:buClr>
                <a:srgbClr val="0000FF"/>
              </a:buClr>
              <a:buSzPts val="1800"/>
              <a:buFont typeface="Arial"/>
              <a:buChar char="•"/>
            </a:pPr>
            <a:r>
              <a:rPr b="0" i="0" lang="en-US" sz="1800" u="none" cap="none" strike="noStrike">
                <a:solidFill>
                  <a:srgbClr val="0000FF"/>
                </a:solidFill>
                <a:latin typeface="Calibri"/>
                <a:ea typeface="Calibri"/>
                <a:cs typeface="Calibri"/>
                <a:sym typeface="Calibri"/>
              </a:rPr>
              <a:t>x.signal () </a:t>
            </a:r>
            <a:r>
              <a:rPr b="0" i="0" lang="en-US" sz="1800" u="none" cap="none" strike="noStrike">
                <a:solidFill>
                  <a:schemeClr val="dk1"/>
                </a:solidFill>
                <a:latin typeface="Calibri"/>
                <a:ea typeface="Calibri"/>
                <a:cs typeface="Calibri"/>
                <a:sym typeface="Calibri"/>
              </a:rPr>
              <a:t>–</a:t>
            </a:r>
            <a:r>
              <a:rPr b="0" i="0" lang="en-US" sz="1800" u="none" cap="none" strike="noStrike">
                <a:solidFill>
                  <a:srgbClr val="0000FF"/>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resumes one of processes</a:t>
            </a:r>
            <a:r>
              <a:rPr b="0" i="0" lang="en-US" sz="1800" u="none" cap="none" strike="noStrike">
                <a:solidFill>
                  <a:srgbClr val="0000FF"/>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(if any)</a:t>
            </a:r>
            <a:r>
              <a:rPr b="0" i="0" lang="en-US" sz="1800" u="none" cap="none" strike="noStrike">
                <a:solidFill>
                  <a:srgbClr val="0000FF"/>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that</a:t>
            </a:r>
            <a:endParaRPr/>
          </a:p>
          <a:p>
            <a:pPr indent="-171450" lvl="1" marL="514350" marR="0" rtl="0" algn="l">
              <a:lnSpc>
                <a:spcPct val="90000"/>
              </a:lnSpc>
              <a:spcBef>
                <a:spcPts val="300"/>
              </a:spcBef>
              <a:spcAft>
                <a:spcPts val="0"/>
              </a:spcAft>
              <a:buClr>
                <a:srgbClr val="0000FF"/>
              </a:buClr>
              <a:buSzPts val="1800"/>
              <a:buFont typeface="Arial"/>
              <a:buNone/>
            </a:pPr>
            <a:r>
              <a:rPr b="0" i="0" lang="en-US" sz="1800" u="none" cap="none" strike="noStrike">
                <a:solidFill>
                  <a:srgbClr val="0000FF"/>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 invoked</a:t>
            </a:r>
            <a:r>
              <a:rPr b="0" i="0" lang="en-US" sz="1800" u="none" cap="none" strike="noStrike">
                <a:solidFill>
                  <a:srgbClr val="0000FF"/>
                </a:solidFill>
                <a:latin typeface="Calibri"/>
                <a:ea typeface="Calibri"/>
                <a:cs typeface="Calibri"/>
                <a:sym typeface="Calibri"/>
              </a:rPr>
              <a:t> x.wait ()</a:t>
            </a:r>
            <a:endParaRPr/>
          </a:p>
          <a:p>
            <a:pPr indent="-171450" lvl="1" marL="514350" marR="0" rtl="0" algn="l">
              <a:lnSpc>
                <a:spcPct val="90000"/>
              </a:lnSpc>
              <a:spcBef>
                <a:spcPts val="300"/>
              </a:spcBef>
              <a:spcAft>
                <a:spcPts val="0"/>
              </a:spcAft>
              <a:buClr>
                <a:srgbClr val="0000FF"/>
              </a:buClr>
              <a:buSzPts val="1800"/>
              <a:buFont typeface="Arial"/>
              <a:buNone/>
            </a:pPr>
            <a:r>
              <a:rPr b="0" i="0" lang="en-US" sz="1800" u="none" cap="none" strike="noStrike">
                <a:solidFill>
                  <a:srgbClr val="0000FF"/>
                </a:solidFill>
                <a:latin typeface="Calibri"/>
                <a:ea typeface="Calibri"/>
                <a:cs typeface="Calibri"/>
                <a:sym typeface="Calibri"/>
              </a:rPr>
              <a:t>Two possibilities for signal</a:t>
            </a:r>
            <a:endParaRPr/>
          </a:p>
          <a:p>
            <a:pPr indent="-171450" lvl="1" marL="514350" marR="0" rtl="0" algn="l">
              <a:lnSpc>
                <a:spcPct val="90000"/>
              </a:lnSpc>
              <a:spcBef>
                <a:spcPts val="300"/>
              </a:spcBef>
              <a:spcAft>
                <a:spcPts val="0"/>
              </a:spcAft>
              <a:buClr>
                <a:srgbClr val="0000FF"/>
              </a:buClr>
              <a:buSzPts val="1800"/>
              <a:buFont typeface="Arial"/>
              <a:buNone/>
            </a:pPr>
            <a:r>
              <a:rPr b="0" i="0" lang="en-US" sz="1800" u="none" cap="none" strike="noStrike">
                <a:solidFill>
                  <a:srgbClr val="0000FF"/>
                </a:solidFill>
                <a:latin typeface="Calibri"/>
                <a:ea typeface="Calibri"/>
                <a:cs typeface="Calibri"/>
                <a:sym typeface="Calibri"/>
              </a:rPr>
              <a:t>1. </a:t>
            </a:r>
            <a:r>
              <a:rPr b="0" i="0" lang="en-US" sz="1800" u="none" cap="none" strike="noStrike">
                <a:solidFill>
                  <a:srgbClr val="FF0000"/>
                </a:solidFill>
                <a:latin typeface="Calibri"/>
                <a:ea typeface="Calibri"/>
                <a:cs typeface="Calibri"/>
                <a:sym typeface="Calibri"/>
              </a:rPr>
              <a:t>Signal and wait: </a:t>
            </a:r>
            <a:r>
              <a:rPr b="0" i="0" lang="en-US" sz="1800" u="none" cap="none" strike="noStrike">
                <a:solidFill>
                  <a:srgbClr val="0000FF"/>
                </a:solidFill>
                <a:latin typeface="Calibri"/>
                <a:ea typeface="Calibri"/>
                <a:cs typeface="Calibri"/>
                <a:sym typeface="Calibri"/>
              </a:rPr>
              <a:t>P either waits until Q leaves the monitoror waits for another condition</a:t>
            </a:r>
            <a:endParaRPr/>
          </a:p>
          <a:p>
            <a:pPr indent="-171450" lvl="1" marL="514350" marR="0" rtl="0" algn="l">
              <a:lnSpc>
                <a:spcPct val="90000"/>
              </a:lnSpc>
              <a:spcBef>
                <a:spcPts val="300"/>
              </a:spcBef>
              <a:spcAft>
                <a:spcPts val="0"/>
              </a:spcAft>
              <a:buClr>
                <a:srgbClr val="0000FF"/>
              </a:buClr>
              <a:buSzPts val="1800"/>
              <a:buFont typeface="Arial"/>
              <a:buNone/>
            </a:pPr>
            <a:r>
              <a:rPr b="0" i="0" lang="en-US" sz="1800" u="none" cap="none" strike="noStrike">
                <a:solidFill>
                  <a:srgbClr val="0000FF"/>
                </a:solidFill>
                <a:latin typeface="Calibri"/>
                <a:ea typeface="Calibri"/>
                <a:cs typeface="Calibri"/>
                <a:sym typeface="Calibri"/>
              </a:rPr>
              <a:t>2. </a:t>
            </a:r>
            <a:r>
              <a:rPr b="0" i="0" lang="en-US" sz="1800" u="none" cap="none" strike="noStrike">
                <a:solidFill>
                  <a:srgbClr val="FF0000"/>
                </a:solidFill>
                <a:latin typeface="Calibri"/>
                <a:ea typeface="Calibri"/>
                <a:cs typeface="Calibri"/>
                <a:sym typeface="Calibri"/>
              </a:rPr>
              <a:t>Signal and continue: </a:t>
            </a:r>
            <a:r>
              <a:rPr b="0" i="0" lang="en-US" sz="1800" u="none" cap="none" strike="noStrike">
                <a:solidFill>
                  <a:srgbClr val="0000FF"/>
                </a:solidFill>
                <a:latin typeface="Calibri"/>
                <a:ea typeface="Calibri"/>
                <a:cs typeface="Calibri"/>
                <a:sym typeface="Calibri"/>
              </a:rPr>
              <a:t>Q either waits until P leaves the monitor or waits for another condition.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1"/>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 Monitor with Condition Variables</a:t>
            </a:r>
            <a:endParaRPr/>
          </a:p>
        </p:txBody>
      </p:sp>
      <p:pic>
        <p:nvPicPr>
          <p:cNvPr id="393" name="Google Shape;393;p51"/>
          <p:cNvPicPr preferRelativeResize="0"/>
          <p:nvPr/>
        </p:nvPicPr>
        <p:blipFill rotWithShape="1">
          <a:blip r:embed="rId3">
            <a:alphaModFix/>
          </a:blip>
          <a:srcRect b="4801" l="424" r="1057" t="4801"/>
          <a:stretch/>
        </p:blipFill>
        <p:spPr>
          <a:xfrm>
            <a:off x="1830387" y="1776412"/>
            <a:ext cx="5397500" cy="3714750"/>
          </a:xfrm>
          <a:prstGeom prst="rect">
            <a:avLst/>
          </a:prstGeom>
          <a:noFill/>
          <a:ln cap="flat" cmpd="dbl" w="38100">
            <a:solidFill>
              <a:srgbClr val="CC6600"/>
            </a:solidFill>
            <a:prstDash val="solid"/>
            <a:miter lim="800000"/>
            <a:headEnd len="sm" w="sm" type="none"/>
            <a:tailEnd len="sm" w="sm" type="none"/>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2"/>
          <p:cNvSpPr txBox="1"/>
          <p:nvPr>
            <p:ph type="title"/>
          </p:nvPr>
        </p:nvSpPr>
        <p:spPr>
          <a:xfrm>
            <a:off x="628650" y="365125"/>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Producer - Consumer</a:t>
            </a:r>
            <a:endParaRPr/>
          </a:p>
        </p:txBody>
      </p:sp>
      <p:sp>
        <p:nvSpPr>
          <p:cNvPr id="399" name="Google Shape;399;p52"/>
          <p:cNvSpPr txBox="1"/>
          <p:nvPr/>
        </p:nvSpPr>
        <p:spPr>
          <a:xfrm>
            <a:off x="827087" y="1279525"/>
            <a:ext cx="7123112" cy="538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monitor PC</a:t>
            </a:r>
            <a:endParaRPr/>
          </a:p>
          <a:p>
            <a:pPr indent="-171450" lvl="0" marL="171450" marR="0" rtl="0" algn="l">
              <a:lnSpc>
                <a:spcPct val="80000"/>
              </a:lnSpc>
              <a:spcBef>
                <a:spcPts val="70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   { </a:t>
            </a:r>
            <a:endParaRPr/>
          </a:p>
          <a:p>
            <a:pPr indent="-171450" lvl="0" marL="171450" marR="0" rtl="0" algn="l">
              <a:lnSpc>
                <a:spcPct val="80000"/>
              </a:lnSpc>
              <a:spcBef>
                <a:spcPts val="70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int slots=0;</a:t>
            </a:r>
            <a:endParaRPr/>
          </a:p>
          <a:p>
            <a:pPr indent="-171450" lvl="0" marL="171450" marR="0" rtl="0" algn="l">
              <a:lnSpc>
                <a:spcPct val="80000"/>
              </a:lnSpc>
              <a:spcBef>
                <a:spcPts val="70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condition full, empty;</a:t>
            </a:r>
            <a:endParaRPr/>
          </a:p>
          <a:p>
            <a:pPr indent="-171450" lvl="0" marL="171450" marR="0" rtl="0" algn="l">
              <a:lnSpc>
                <a:spcPct val="80000"/>
              </a:lnSpc>
              <a:spcBef>
                <a:spcPts val="700"/>
              </a:spcBef>
              <a:spcAft>
                <a:spcPts val="0"/>
              </a:spcAft>
              <a:buClr>
                <a:schemeClr val="dk1"/>
              </a:buClr>
              <a:buSzPts val="1600"/>
              <a:buFont typeface="Helvetica Neue"/>
              <a:buNone/>
            </a:pPr>
            <a:r>
              <a:t/>
            </a:r>
            <a:endParaRPr b="0" i="0" sz="1600" u="none">
              <a:solidFill>
                <a:srgbClr val="0000FF"/>
              </a:solidFill>
              <a:latin typeface="Calibri"/>
              <a:ea typeface="Calibri"/>
              <a:cs typeface="Calibri"/>
              <a:sym typeface="Calibri"/>
            </a:endParaRPr>
          </a:p>
          <a:p>
            <a:pPr indent="-171450" lvl="0" marL="171450" marR="0" rtl="0" algn="l">
              <a:lnSpc>
                <a:spcPct val="80000"/>
              </a:lnSpc>
              <a:spcBef>
                <a:spcPts val="70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Void producer()</a:t>
            </a:r>
            <a:endParaRPr/>
          </a:p>
          <a:p>
            <a:pPr indent="-171450" lvl="0" marL="171450" marR="0" rtl="0" algn="l">
              <a:lnSpc>
                <a:spcPct val="80000"/>
              </a:lnSpc>
              <a:spcBef>
                <a:spcPts val="70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a:t>
            </a:r>
            <a:endParaRPr/>
          </a:p>
          <a:p>
            <a:pPr indent="-171450" lvl="0" marL="171450" marR="0" rtl="0" algn="l">
              <a:lnSpc>
                <a:spcPct val="80000"/>
              </a:lnSpc>
              <a:spcBef>
                <a:spcPts val="70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while(slots==N)    empty.wait();</a:t>
            </a:r>
            <a:endParaRPr/>
          </a:p>
          <a:p>
            <a:pPr indent="-171450" lvl="0" marL="171450" marR="0" rtl="0" algn="l">
              <a:lnSpc>
                <a:spcPct val="80000"/>
              </a:lnSpc>
              <a:spcBef>
                <a:spcPts val="70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slots++;</a:t>
            </a:r>
            <a:endParaRPr/>
          </a:p>
          <a:p>
            <a:pPr indent="-171450" lvl="0" marL="171450" marR="0" rtl="0" algn="l">
              <a:lnSpc>
                <a:spcPct val="80000"/>
              </a:lnSpc>
              <a:spcBef>
                <a:spcPts val="70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full.signal();</a:t>
            </a:r>
            <a:endParaRPr/>
          </a:p>
          <a:p>
            <a:pPr indent="-171450" lvl="0" marL="171450" marR="0" rtl="0" algn="l">
              <a:lnSpc>
                <a:spcPct val="80000"/>
              </a:lnSpc>
              <a:spcBef>
                <a:spcPts val="70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a:t>
            </a:r>
            <a:endParaRPr/>
          </a:p>
          <a:p>
            <a:pPr indent="-171450" lvl="0" marL="171450" marR="0" rtl="0" algn="l">
              <a:lnSpc>
                <a:spcPct val="80000"/>
              </a:lnSpc>
              <a:spcBef>
                <a:spcPts val="700"/>
              </a:spcBef>
              <a:spcAft>
                <a:spcPts val="0"/>
              </a:spcAft>
              <a:buClr>
                <a:schemeClr val="dk1"/>
              </a:buClr>
              <a:buSzPts val="1600"/>
              <a:buFont typeface="Helvetica Neue"/>
              <a:buNone/>
            </a:pPr>
            <a:r>
              <a:t/>
            </a:r>
            <a:endParaRPr b="0" i="0" sz="1600" u="none">
              <a:solidFill>
                <a:srgbClr val="0000FF"/>
              </a:solidFill>
              <a:latin typeface="Calibri"/>
              <a:ea typeface="Calibri"/>
              <a:cs typeface="Calibri"/>
              <a:sym typeface="Calibri"/>
            </a:endParaRPr>
          </a:p>
          <a:p>
            <a:pPr indent="-171450" lvl="0" marL="171450" marR="0" rtl="0" algn="l">
              <a:lnSpc>
                <a:spcPct val="80000"/>
              </a:lnSpc>
              <a:spcBef>
                <a:spcPts val="70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Void consumer()</a:t>
            </a:r>
            <a:endParaRPr/>
          </a:p>
          <a:p>
            <a:pPr indent="-171450" lvl="0" marL="171450" marR="0" rtl="0" algn="l">
              <a:lnSpc>
                <a:spcPct val="80000"/>
              </a:lnSpc>
              <a:spcBef>
                <a:spcPts val="70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a:t>
            </a:r>
            <a:endParaRPr/>
          </a:p>
          <a:p>
            <a:pPr indent="-171450" lvl="0" marL="171450" marR="0" rtl="0" algn="l">
              <a:lnSpc>
                <a:spcPct val="80000"/>
              </a:lnSpc>
              <a:spcBef>
                <a:spcPts val="70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While(slots==0) full.wait();</a:t>
            </a:r>
            <a:endParaRPr/>
          </a:p>
          <a:p>
            <a:pPr indent="-171450" lvl="0" marL="171450" marR="0" rtl="0" algn="l">
              <a:lnSpc>
                <a:spcPct val="80000"/>
              </a:lnSpc>
              <a:spcBef>
                <a:spcPts val="70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slots--;</a:t>
            </a:r>
            <a:endParaRPr/>
          </a:p>
          <a:p>
            <a:pPr indent="-171450" lvl="0" marL="171450" marR="0" rtl="0" algn="l">
              <a:lnSpc>
                <a:spcPct val="80000"/>
              </a:lnSpc>
              <a:spcBef>
                <a:spcPts val="70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empty.signal();</a:t>
            </a:r>
            <a:endParaRPr/>
          </a:p>
          <a:p>
            <a:pPr indent="-171450" lvl="0" marL="171450" marR="0" rtl="0" algn="l">
              <a:lnSpc>
                <a:spcPct val="80000"/>
              </a:lnSpc>
              <a:spcBef>
                <a:spcPts val="70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a:t>
            </a:r>
            <a:endParaRPr/>
          </a:p>
          <a:p>
            <a:pPr indent="-171450" lvl="0" marL="171450" marR="0" rtl="0" algn="l">
              <a:lnSpc>
                <a:spcPct val="80000"/>
              </a:lnSpc>
              <a:spcBef>
                <a:spcPts val="700"/>
              </a:spcBef>
              <a:spcAft>
                <a:spcPts val="0"/>
              </a:spcAft>
              <a:buClr>
                <a:srgbClr val="0000FF"/>
              </a:buClr>
              <a:buSzPts val="1600"/>
              <a:buFont typeface="Calibri"/>
              <a:buNone/>
            </a:pPr>
            <a:r>
              <a:rPr b="0" i="0" lang="en-US" sz="1600" u="none">
                <a:solidFill>
                  <a:srgbClr val="0000FF"/>
                </a:solidFill>
                <a:latin typeface="Calibri"/>
                <a:ea typeface="Calibri"/>
                <a:cs typeface="Calibri"/>
                <a:sym typeface="Calibri"/>
              </a:rPr>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3"/>
          <p:cNvSpPr txBox="1"/>
          <p:nvPr>
            <p:ph type="title"/>
          </p:nvPr>
        </p:nvSpPr>
        <p:spPr>
          <a:xfrm>
            <a:off x="857250" y="158750"/>
            <a:ext cx="8077200" cy="609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Solution to Dining Philosophers</a:t>
            </a:r>
            <a:endParaRPr/>
          </a:p>
        </p:txBody>
      </p:sp>
      <p:sp>
        <p:nvSpPr>
          <p:cNvPr id="405" name="Google Shape;405;p53"/>
          <p:cNvSpPr txBox="1"/>
          <p:nvPr>
            <p:ph idx="1" type="body"/>
          </p:nvPr>
        </p:nvSpPr>
        <p:spPr>
          <a:xfrm>
            <a:off x="827087" y="1279525"/>
            <a:ext cx="7123112" cy="53848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monitor DP</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 </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enum { THINKING; HUNGRY, EATING) state [5] ;</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condition self [5];</a:t>
            </a:r>
            <a:endParaRPr/>
          </a:p>
          <a:p>
            <a:pPr indent="-171450" lvl="0" marL="171450" marR="0" rtl="0" algn="l">
              <a:lnSpc>
                <a:spcPct val="80000"/>
              </a:lnSpc>
              <a:spcBef>
                <a:spcPts val="70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void pickup (int i) { </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state[i] = HUNGRY;</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test(i);</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if (state[i] != EATING) self [i].wait();</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void putdown (int i) { </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state[i] = THINKING;</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 test left and right neighbors</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test((i + 4) % 5);</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test((i + 1) % 5);</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4"/>
          <p:cNvSpPr txBox="1"/>
          <p:nvPr>
            <p:ph type="title"/>
          </p:nvPr>
        </p:nvSpPr>
        <p:spPr>
          <a:xfrm>
            <a:off x="522287" y="144462"/>
            <a:ext cx="8429625" cy="638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Solution to Dining Philosophers (cont)</a:t>
            </a:r>
            <a:endParaRPr/>
          </a:p>
        </p:txBody>
      </p:sp>
      <p:sp>
        <p:nvSpPr>
          <p:cNvPr id="411" name="Google Shape;411;p54"/>
          <p:cNvSpPr txBox="1"/>
          <p:nvPr>
            <p:ph idx="1" type="body"/>
          </p:nvPr>
        </p:nvSpPr>
        <p:spPr>
          <a:xfrm>
            <a:off x="827087" y="1279525"/>
            <a:ext cx="7805737" cy="5268912"/>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void test (int i) { </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if ( (state[(i + 4) % 5] != EATING) &amp;&amp;</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(state[i] == HUNGRY) &amp;&amp;</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(state[(i + 1) % 5] != EATING) ) { </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state[i] = EATING ;</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self[i].signal () ;</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a:t>
            </a:r>
            <a:endParaRPr/>
          </a:p>
          <a:p>
            <a:pPr indent="-171450" lvl="0" marL="171450" marR="0" rtl="0" algn="l">
              <a:lnSpc>
                <a:spcPct val="80000"/>
              </a:lnSpc>
              <a:spcBef>
                <a:spcPts val="70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initialization_code() { </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for (int i = 0; i &lt; 5; i++)</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	       state[i] = THINKING;</a:t>
            </a:r>
            <a:endParaRPr/>
          </a:p>
          <a:p>
            <a:pPr indent="-171450" lvl="0" marL="171450" marR="0" rtl="0" algn="l">
              <a:lnSpc>
                <a:spcPct val="80000"/>
              </a:lnSpc>
              <a:spcBef>
                <a:spcPts val="700"/>
              </a:spcBef>
              <a:spcAft>
                <a:spcPts val="0"/>
              </a:spcAft>
              <a:buClr>
                <a:srgbClr val="0000FF"/>
              </a:buClr>
              <a:buSzPts val="1600"/>
              <a:buFont typeface="Arial"/>
              <a:buNone/>
            </a:pPr>
            <a:r>
              <a:rPr b="0" i="1" lang="en-US" sz="1600" u="none">
                <a:solidFill>
                  <a:srgbClr val="0000FF"/>
                </a:solidFill>
                <a:latin typeface="Calibri"/>
                <a:ea typeface="Calibri"/>
                <a:cs typeface="Calibri"/>
                <a:sym typeface="Calibri"/>
              </a:rPr>
              <a:t>	</a:t>
            </a:r>
            <a:r>
              <a:rPr b="0" i="0" lang="en-US" sz="1600" u="none">
                <a:solidFill>
                  <a:srgbClr val="0000FF"/>
                </a:solidFill>
                <a:latin typeface="Calibri"/>
                <a:ea typeface="Calibri"/>
                <a:cs typeface="Calibri"/>
                <a:sym typeface="Calibri"/>
              </a:rPr>
              <a:t>}</a:t>
            </a:r>
            <a:endParaRPr/>
          </a:p>
          <a:p>
            <a:pPr indent="-171450" lvl="0" marL="171450" marR="0" rtl="0" algn="l">
              <a:lnSpc>
                <a:spcPct val="80000"/>
              </a:lnSpc>
              <a:spcBef>
                <a:spcPts val="700"/>
              </a:spcBef>
              <a:spcAft>
                <a:spcPts val="0"/>
              </a:spcAft>
              <a:buClr>
                <a:srgbClr val="0000FF"/>
              </a:buClr>
              <a:buSzPts val="1600"/>
              <a:buFont typeface="Arial"/>
              <a:buNone/>
            </a:pPr>
            <a:r>
              <a:rPr b="0" i="0" lang="en-US" sz="1600" u="none">
                <a:solidFill>
                  <a:srgbClr val="0000FF"/>
                </a:solidFill>
                <a:latin typeface="Calibri"/>
                <a:ea typeface="Calibri"/>
                <a:cs typeface="Calibri"/>
                <a:sym typeface="Calibri"/>
              </a:rPr>
              <a: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5"/>
          <p:cNvSpPr txBox="1"/>
          <p:nvPr>
            <p:ph type="title"/>
          </p:nvPr>
        </p:nvSpPr>
        <p:spPr>
          <a:xfrm>
            <a:off x="522287" y="144462"/>
            <a:ext cx="8429625" cy="6381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Solution to Dining Philosophers (cont)</a:t>
            </a:r>
            <a:endParaRPr/>
          </a:p>
        </p:txBody>
      </p:sp>
      <p:sp>
        <p:nvSpPr>
          <p:cNvPr id="417" name="Google Shape;417;p55"/>
          <p:cNvSpPr txBox="1"/>
          <p:nvPr>
            <p:ph idx="1" type="body"/>
          </p:nvPr>
        </p:nvSpPr>
        <p:spPr>
          <a:xfrm>
            <a:off x="827087" y="1279525"/>
            <a:ext cx="7805737" cy="5268912"/>
          </a:xfrm>
          <a:prstGeom prst="rect">
            <a:avLst/>
          </a:prstGeom>
          <a:noFill/>
          <a:ln>
            <a:noFill/>
          </a:ln>
        </p:spPr>
        <p:txBody>
          <a:bodyPr anchorCtr="0" anchor="t" bIns="45700" lIns="91425" spcFirstLastPara="1" rIns="91425" wrap="square" tIns="45700">
            <a:noAutofit/>
          </a:bodyPr>
          <a:lstStyle/>
          <a:p>
            <a:pPr indent="-171450" lvl="0" marL="171450" marR="0" rtl="0" algn="l">
              <a:lnSpc>
                <a:spcPct val="80000"/>
              </a:lnSpc>
              <a:spcBef>
                <a:spcPts val="0"/>
              </a:spcBef>
              <a:spcAft>
                <a:spcPts val="0"/>
              </a:spcAft>
              <a:buClr>
                <a:schemeClr val="dk1"/>
              </a:buClr>
              <a:buSzPts val="1600"/>
              <a:buFont typeface="Arial"/>
              <a:buNone/>
            </a:pPr>
            <a:r>
              <a:t/>
            </a:r>
            <a:endParaRPr b="0" i="0" sz="1600" u="none">
              <a:solidFill>
                <a:srgbClr val="0000FF"/>
              </a:solidFill>
              <a:latin typeface="Calibri"/>
              <a:ea typeface="Calibri"/>
              <a:cs typeface="Calibri"/>
              <a:sym typeface="Calibri"/>
            </a:endParaRPr>
          </a:p>
          <a:p>
            <a:pPr indent="-171450" lvl="0" marL="171450" marR="0" rtl="0" algn="l">
              <a:lnSpc>
                <a:spcPct val="8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Each philosopher </a:t>
            </a:r>
            <a:r>
              <a:rPr b="0" i="1" lang="en-US" sz="2100" u="none">
                <a:solidFill>
                  <a:schemeClr val="dk1"/>
                </a:solidFill>
                <a:latin typeface="Calibri"/>
                <a:ea typeface="Calibri"/>
                <a:cs typeface="Calibri"/>
                <a:sym typeface="Calibri"/>
              </a:rPr>
              <a:t>I </a:t>
            </a:r>
            <a:r>
              <a:rPr b="0" i="0" lang="en-US" sz="2100" u="none">
                <a:solidFill>
                  <a:schemeClr val="dk1"/>
                </a:solidFill>
                <a:latin typeface="Calibri"/>
                <a:ea typeface="Calibri"/>
                <a:cs typeface="Calibri"/>
                <a:sym typeface="Calibri"/>
              </a:rPr>
              <a:t>invokes the</a:t>
            </a:r>
            <a:r>
              <a:rPr b="0" i="1" lang="en-US" sz="2100" u="none">
                <a:solidFill>
                  <a:schemeClr val="dk1"/>
                </a:solidFill>
                <a:latin typeface="Calibri"/>
                <a:ea typeface="Calibri"/>
                <a:cs typeface="Calibri"/>
                <a:sym typeface="Calibri"/>
              </a:rPr>
              <a:t> </a:t>
            </a:r>
            <a:r>
              <a:rPr b="0" i="0" lang="en-US" sz="2100" u="none">
                <a:solidFill>
                  <a:schemeClr val="dk1"/>
                </a:solidFill>
                <a:latin typeface="Calibri"/>
                <a:ea typeface="Calibri"/>
                <a:cs typeface="Calibri"/>
                <a:sym typeface="Calibri"/>
              </a:rPr>
              <a:t>operations </a:t>
            </a:r>
            <a:r>
              <a:rPr b="0" i="0" lang="en-US" sz="2100" u="none">
                <a:solidFill>
                  <a:srgbClr val="0000FF"/>
                </a:solidFill>
                <a:latin typeface="Calibri"/>
                <a:ea typeface="Calibri"/>
                <a:cs typeface="Calibri"/>
                <a:sym typeface="Calibri"/>
              </a:rPr>
              <a:t>pickup()</a:t>
            </a:r>
            <a:endParaRPr/>
          </a:p>
          <a:p>
            <a:pPr indent="-171450" lvl="0" marL="171450" marR="0" rtl="0" algn="l">
              <a:lnSpc>
                <a:spcPct val="80000"/>
              </a:lnSpc>
              <a:spcBef>
                <a:spcPts val="700"/>
              </a:spcBef>
              <a:spcAft>
                <a:spcPts val="0"/>
              </a:spcAft>
              <a:buClr>
                <a:schemeClr val="dk1"/>
              </a:buClr>
              <a:buSzPts val="2100"/>
              <a:buFont typeface="Arial"/>
              <a:buNone/>
            </a:pPr>
            <a:r>
              <a:rPr b="0" i="1" lang="en-US" sz="2100" u="none">
                <a:solidFill>
                  <a:schemeClr val="dk1"/>
                </a:solidFill>
                <a:latin typeface="Calibri"/>
                <a:ea typeface="Calibri"/>
                <a:cs typeface="Calibri"/>
                <a:sym typeface="Calibri"/>
              </a:rPr>
              <a:t>      </a:t>
            </a:r>
            <a:r>
              <a:rPr b="0" i="0" lang="en-US" sz="2100" u="none">
                <a:solidFill>
                  <a:schemeClr val="dk1"/>
                </a:solidFill>
                <a:latin typeface="Calibri"/>
                <a:ea typeface="Calibri"/>
                <a:cs typeface="Calibri"/>
                <a:sym typeface="Calibri"/>
              </a:rPr>
              <a:t>and </a:t>
            </a:r>
            <a:r>
              <a:rPr b="0" i="0" lang="en-US" sz="2100" u="none">
                <a:solidFill>
                  <a:srgbClr val="0000FF"/>
                </a:solidFill>
                <a:latin typeface="Calibri"/>
                <a:ea typeface="Calibri"/>
                <a:cs typeface="Calibri"/>
                <a:sym typeface="Calibri"/>
              </a:rPr>
              <a:t>putdown()</a:t>
            </a:r>
            <a:r>
              <a:rPr b="0" i="0" lang="en-US" sz="2100" u="none">
                <a:solidFill>
                  <a:schemeClr val="dk1"/>
                </a:solidFill>
                <a:latin typeface="Calibri"/>
                <a:ea typeface="Calibri"/>
                <a:cs typeface="Calibri"/>
                <a:sym typeface="Calibri"/>
              </a:rPr>
              <a:t> in the following sequence:</a:t>
            </a:r>
            <a:endParaRPr/>
          </a:p>
          <a:p>
            <a:pPr indent="-171450" lvl="0" marL="171450" marR="0" rtl="0" algn="l">
              <a:lnSpc>
                <a:spcPct val="8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8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dp.pickup (i)</a:t>
            </a:r>
            <a:endParaRPr/>
          </a:p>
          <a:p>
            <a:pPr indent="-171450" lvl="0" marL="171450" marR="0" rtl="0" algn="l">
              <a:lnSpc>
                <a:spcPct val="80000"/>
              </a:lnSpc>
              <a:spcBef>
                <a:spcPts val="700"/>
              </a:spcBef>
              <a:spcAft>
                <a:spcPts val="0"/>
              </a:spcAft>
              <a:buClr>
                <a:schemeClr val="dk1"/>
              </a:buClr>
              <a:buSzPts val="2100"/>
              <a:buFont typeface="Arial"/>
              <a:buNone/>
            </a:pPr>
            <a:r>
              <a:t/>
            </a:r>
            <a:endParaRPr b="0" i="0" sz="2100" u="none">
              <a:solidFill>
                <a:srgbClr val="0000FF"/>
              </a:solidFill>
              <a:latin typeface="Calibri"/>
              <a:ea typeface="Calibri"/>
              <a:cs typeface="Calibri"/>
              <a:sym typeface="Calibri"/>
            </a:endParaRPr>
          </a:p>
          <a:p>
            <a:pPr indent="-171450" lvl="0" marL="171450" marR="0" rtl="0" algn="l">
              <a:lnSpc>
                <a:spcPct val="8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EAT</a:t>
            </a:r>
            <a:endParaRPr/>
          </a:p>
          <a:p>
            <a:pPr indent="-171450" lvl="0" marL="171450" marR="0" rtl="0" algn="l">
              <a:lnSpc>
                <a:spcPct val="80000"/>
              </a:lnSpc>
              <a:spcBef>
                <a:spcPts val="700"/>
              </a:spcBef>
              <a:spcAft>
                <a:spcPts val="0"/>
              </a:spcAft>
              <a:buClr>
                <a:schemeClr val="dk1"/>
              </a:buClr>
              <a:buSzPts val="2100"/>
              <a:buFont typeface="Arial"/>
              <a:buNone/>
            </a:pPr>
            <a:r>
              <a:t/>
            </a:r>
            <a:endParaRPr b="0" i="0" sz="2100" u="none">
              <a:solidFill>
                <a:srgbClr val="0000FF"/>
              </a:solidFill>
              <a:latin typeface="Calibri"/>
              <a:ea typeface="Calibri"/>
              <a:cs typeface="Calibri"/>
              <a:sym typeface="Calibri"/>
            </a:endParaRPr>
          </a:p>
          <a:p>
            <a:pPr indent="-171450" lvl="0" marL="171450" marR="0" rtl="0" algn="l">
              <a:lnSpc>
                <a:spcPct val="8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dp.putdown (i)</a:t>
            </a:r>
            <a:endParaRPr/>
          </a:p>
          <a:p>
            <a:pPr indent="-171450" lvl="0" marL="171450" marR="0" rtl="0" algn="l">
              <a:lnSpc>
                <a:spcPct val="80000"/>
              </a:lnSpc>
              <a:spcBef>
                <a:spcPts val="700"/>
              </a:spcBef>
              <a:spcAft>
                <a:spcPts val="0"/>
              </a:spcAft>
              <a:buClr>
                <a:schemeClr val="dk1"/>
              </a:buClr>
              <a:buSzPts val="2100"/>
              <a:buFont typeface="Arial"/>
              <a:buNone/>
            </a:pPr>
            <a:r>
              <a:t/>
            </a:r>
            <a:endParaRPr b="0" i="0" sz="2100" u="none">
              <a:solidFill>
                <a:srgbClr val="0000FF"/>
              </a:solidFill>
              <a:latin typeface="Calibri"/>
              <a:ea typeface="Calibri"/>
              <a:cs typeface="Calibri"/>
              <a:sym typeface="Calibri"/>
            </a:endParaRPr>
          </a:p>
          <a:p>
            <a:pPr indent="-171450" lvl="0" marL="171450" marR="0" rtl="0" algn="l">
              <a:lnSpc>
                <a:spcPct val="80000"/>
              </a:lnSpc>
              <a:spcBef>
                <a:spcPts val="700"/>
              </a:spcBef>
              <a:spcAft>
                <a:spcPts val="0"/>
              </a:spcAft>
              <a:buClr>
                <a:schemeClr val="dk1"/>
              </a:buClr>
              <a:buSzPts val="2100"/>
              <a:buFont typeface="Arial"/>
              <a:buNone/>
            </a:pPr>
            <a:r>
              <a:t/>
            </a:r>
            <a:endParaRPr b="0" i="0" sz="2100" u="none">
              <a:solidFill>
                <a:srgbClr val="0000FF"/>
              </a:solidFill>
              <a:latin typeface="Calibri"/>
              <a:ea typeface="Calibri"/>
              <a:cs typeface="Calibri"/>
              <a:sym typeface="Calibri"/>
            </a:endParaRPr>
          </a:p>
          <a:p>
            <a:pPr indent="-171450" lvl="0" marL="171450" marR="0" rtl="0" algn="l">
              <a:lnSpc>
                <a:spcPct val="80000"/>
              </a:lnSpc>
              <a:spcBef>
                <a:spcPts val="700"/>
              </a:spcBef>
              <a:spcAft>
                <a:spcPts val="0"/>
              </a:spcAft>
              <a:buClr>
                <a:srgbClr val="0000FF"/>
              </a:buClr>
              <a:buSzPts val="2100"/>
              <a:buFont typeface="Arial"/>
              <a:buNone/>
            </a:pPr>
            <a:r>
              <a:rPr b="0" i="1" lang="en-US" sz="2100" u="none">
                <a:solidFill>
                  <a:srgbClr val="0000FF"/>
                </a:solidFill>
                <a:latin typeface="Calibri"/>
                <a:ea typeface="Calibri"/>
                <a:cs typeface="Calibri"/>
                <a:sym typeface="Calibri"/>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Bounded-Buffer – Insert() Method</a:t>
            </a:r>
            <a:endParaRPr/>
          </a:p>
        </p:txBody>
      </p:sp>
      <p:sp>
        <p:nvSpPr>
          <p:cNvPr id="125" name="Google Shape;125;p6"/>
          <p:cNvSpPr txBox="1"/>
          <p:nvPr>
            <p:ph idx="1" type="body"/>
          </p:nvPr>
        </p:nvSpPr>
        <p:spPr>
          <a:xfrm>
            <a:off x="842962" y="1428750"/>
            <a:ext cx="7351712" cy="4483100"/>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70000"/>
              </a:lnSpc>
              <a:spcBef>
                <a:spcPts val="0"/>
              </a:spcBef>
              <a:spcAft>
                <a:spcPts val="0"/>
              </a:spcAft>
              <a:buClr>
                <a:schemeClr val="dk1"/>
              </a:buClr>
              <a:buSzPts val="1900"/>
              <a:buFont typeface="Arial"/>
              <a:buNone/>
            </a:pPr>
            <a:r>
              <a:t/>
            </a:r>
            <a:endParaRPr b="0" i="0" sz="1900" u="none">
              <a:solidFill>
                <a:schemeClr val="dk1"/>
              </a:solidFill>
              <a:latin typeface="Arial"/>
              <a:ea typeface="Arial"/>
              <a:cs typeface="Arial"/>
              <a:sym typeface="Arial"/>
            </a:endParaRPr>
          </a:p>
          <a:p>
            <a:pPr indent="-171450" lvl="0" marL="171450" marR="0" rtl="0" algn="l">
              <a:lnSpc>
                <a:spcPct val="70000"/>
              </a:lnSpc>
              <a:spcBef>
                <a:spcPts val="7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	while (true) {</a:t>
            </a:r>
            <a:br>
              <a:rPr b="0" i="0" lang="en-US" sz="1900" u="none">
                <a:solidFill>
                  <a:schemeClr val="dk1"/>
                </a:solidFill>
                <a:latin typeface="Arial"/>
                <a:ea typeface="Arial"/>
                <a:cs typeface="Arial"/>
                <a:sym typeface="Arial"/>
              </a:rPr>
            </a:br>
            <a:r>
              <a:rPr b="0" i="0" lang="en-US" sz="1900" u="none">
                <a:solidFill>
                  <a:schemeClr val="dk1"/>
                </a:solidFill>
                <a:latin typeface="Arial"/>
                <a:ea typeface="Arial"/>
                <a:cs typeface="Arial"/>
                <a:sym typeface="Arial"/>
              </a:rPr>
              <a:t>   /* Produce an item */</a:t>
            </a:r>
            <a:endParaRPr/>
          </a:p>
          <a:p>
            <a:pPr indent="-171450" lvl="0" marL="171450" marR="0" rtl="0" algn="l">
              <a:lnSpc>
                <a:spcPct val="70000"/>
              </a:lnSpc>
              <a:spcBef>
                <a:spcPts val="7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       while((((in + 1) % BUFFER SIZE count)  == out)</a:t>
            </a:r>
            <a:endParaRPr/>
          </a:p>
          <a:p>
            <a:pPr indent="-171450" lvl="0" marL="171450" marR="0" rtl="0" algn="l">
              <a:lnSpc>
                <a:spcPct val="70000"/>
              </a:lnSpc>
              <a:spcBef>
                <a:spcPts val="7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           </a:t>
            </a:r>
            <a:endParaRPr/>
          </a:p>
          <a:p>
            <a:pPr indent="-171450" lvl="0" marL="171450" marR="0" rtl="0" algn="l">
              <a:lnSpc>
                <a:spcPct val="70000"/>
              </a:lnSpc>
              <a:spcBef>
                <a:spcPts val="7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	    // ;   /* do nothing -- no free buffers */</a:t>
            </a:r>
            <a:endParaRPr/>
          </a:p>
          <a:p>
            <a:pPr indent="-171450" lvl="0" marL="171450" marR="0" rtl="0" algn="l">
              <a:lnSpc>
                <a:spcPct val="70000"/>
              </a:lnSpc>
              <a:spcBef>
                <a:spcPts val="7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Busy waiting</a:t>
            </a:r>
            <a:endParaRPr/>
          </a:p>
          <a:p>
            <a:pPr indent="-171450" lvl="0" marL="171450" marR="0" rtl="0" algn="l">
              <a:lnSpc>
                <a:spcPct val="70000"/>
              </a:lnSpc>
              <a:spcBef>
                <a:spcPts val="7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	    buffer[in] = item;</a:t>
            </a:r>
            <a:endParaRPr/>
          </a:p>
          <a:p>
            <a:pPr indent="-171450" lvl="0" marL="171450" marR="0" rtl="0" algn="l">
              <a:lnSpc>
                <a:spcPct val="70000"/>
              </a:lnSpc>
              <a:spcBef>
                <a:spcPts val="7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	    in = (in + 1) % BUFFER SIZE;</a:t>
            </a:r>
            <a:endParaRPr/>
          </a:p>
          <a:p>
            <a:pPr indent="-171450" lvl="0" marL="171450" marR="0" rtl="0" algn="l">
              <a:lnSpc>
                <a:spcPct val="70000"/>
              </a:lnSpc>
              <a:spcBef>
                <a:spcPts val="7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     </a:t>
            </a:r>
            <a:endParaRPr/>
          </a:p>
          <a:p>
            <a:pPr indent="-171450" lvl="0" marL="171450" marR="0" rtl="0" algn="l">
              <a:lnSpc>
                <a:spcPct val="70000"/>
              </a:lnSpc>
              <a:spcBef>
                <a:spcPts val="700"/>
              </a:spcBef>
              <a:spcAft>
                <a:spcPts val="0"/>
              </a:spcAft>
              <a:buClr>
                <a:schemeClr val="dk1"/>
              </a:buClr>
              <a:buSzPts val="1900"/>
              <a:buFont typeface="Arial"/>
              <a:buNone/>
            </a:pPr>
            <a:r>
              <a:rPr b="0" i="0" lang="en-US" sz="1900" u="none">
                <a:solidFill>
                  <a:schemeClr val="dk1"/>
                </a:solidFill>
                <a:latin typeface="Arial"/>
                <a:ea typeface="Arial"/>
                <a:cs typeface="Arial"/>
                <a:sym typeface="Arial"/>
              </a:rPr>
              <a:t>}</a:t>
            </a:r>
            <a:endParaRPr/>
          </a:p>
          <a:p>
            <a:pPr indent="-171450" lvl="0" marL="171450" marR="0" rtl="0" algn="l">
              <a:lnSpc>
                <a:spcPct val="70000"/>
              </a:lnSpc>
              <a:spcBef>
                <a:spcPts val="700"/>
              </a:spcBef>
              <a:spcAft>
                <a:spcPts val="0"/>
              </a:spcAft>
              <a:buClr>
                <a:schemeClr val="dk1"/>
              </a:buClr>
              <a:buSzPts val="1900"/>
              <a:buFont typeface="Arial"/>
              <a:buNone/>
            </a:pPr>
            <a:r>
              <a:t/>
            </a:r>
            <a:endParaRPr b="0" i="0" sz="1900" u="none">
              <a:solidFill>
                <a:schemeClr val="dk1"/>
              </a:solidFill>
              <a:latin typeface="Arial"/>
              <a:ea typeface="Arial"/>
              <a:cs typeface="Arial"/>
              <a:sym typeface="Arial"/>
            </a:endParaRPr>
          </a:p>
          <a:p>
            <a:pPr indent="-171450" lvl="0" marL="171450" marR="0" rtl="0" algn="l">
              <a:lnSpc>
                <a:spcPct val="70000"/>
              </a:lnSpc>
              <a:spcBef>
                <a:spcPts val="70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171450" lvl="0" marL="171450" marR="0" rtl="0" algn="l">
              <a:lnSpc>
                <a:spcPct val="70000"/>
              </a:lnSpc>
              <a:spcBef>
                <a:spcPts val="700"/>
              </a:spcBef>
              <a:spcAft>
                <a:spcPts val="0"/>
              </a:spcAft>
              <a:buClr>
                <a:schemeClr val="dk1"/>
              </a:buClr>
              <a:buSzPts val="1500"/>
              <a:buFont typeface="Arial"/>
              <a:buNone/>
            </a:pPr>
            <a:r>
              <a:rPr b="0" i="0" lang="en-US" sz="1500" u="none">
                <a:solidFill>
                  <a:schemeClr val="dk1"/>
                </a:solidFill>
                <a:latin typeface="Calibri"/>
                <a:ea typeface="Calibri"/>
                <a:cs typeface="Calibri"/>
                <a:sym typeface="Calibri"/>
              </a:rPr>
              <a:t>	</a:t>
            </a:r>
            <a:endParaRPr/>
          </a:p>
          <a:p>
            <a:pPr indent="-76200" lvl="0" marL="171450" marR="0" rtl="0" algn="l">
              <a:lnSpc>
                <a:spcPct val="90000"/>
              </a:lnSpc>
              <a:spcBef>
                <a:spcPts val="750"/>
              </a:spcBef>
              <a:spcAft>
                <a:spcPts val="0"/>
              </a:spcAft>
              <a:buClr>
                <a:schemeClr val="dk1"/>
              </a:buClr>
              <a:buSzPts val="1500"/>
              <a:buFont typeface="Arial"/>
              <a:buNone/>
            </a:pPr>
            <a:r>
              <a:t/>
            </a:r>
            <a:endParaRPr b="0" i="0" sz="1500" u="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Bounded Buffer – Remove() Method</a:t>
            </a:r>
            <a:endParaRPr/>
          </a:p>
        </p:txBody>
      </p:sp>
      <p:sp>
        <p:nvSpPr>
          <p:cNvPr id="131" name="Google Shape;131;p7"/>
          <p:cNvSpPr txBox="1"/>
          <p:nvPr>
            <p:ph idx="1" type="body"/>
          </p:nvPr>
        </p:nvSpPr>
        <p:spPr>
          <a:xfrm>
            <a:off x="1809750" y="1500187"/>
            <a:ext cx="6157912" cy="4411662"/>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	while (true) {</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          while (in == out)</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                 ; // do nothing -- nothing to consume</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Arial"/>
              <a:ea typeface="Arial"/>
              <a:cs typeface="Arial"/>
              <a:sym typeface="Arial"/>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	     // remove an item from the buffer</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	     item = buffer[out];</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	     out = (out + 1) % BUFFER SIZE;</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Arial"/>
                <a:ea typeface="Arial"/>
                <a:cs typeface="Arial"/>
                <a:sym typeface="Arial"/>
              </a:rPr>
              <a:t>	return item;</a:t>
            </a:r>
            <a:endParaRPr/>
          </a:p>
          <a:p>
            <a:pPr indent="-171450" lvl="0" marL="171450" marR="0" rtl="0" algn="l">
              <a:lnSpc>
                <a:spcPct val="90000"/>
              </a:lnSpc>
              <a:spcBef>
                <a:spcPts val="700"/>
              </a:spcBef>
              <a:spcAft>
                <a:spcPts val="0"/>
              </a:spcAft>
              <a:buClr>
                <a:schemeClr val="dk1"/>
              </a:buClr>
              <a:buSzPts val="2100"/>
              <a:buFont typeface="Arial"/>
              <a:buNone/>
            </a:pPr>
            <a:r>
              <a:rPr b="0" i="1" lang="en-US" sz="2100" u="none">
                <a:solidFill>
                  <a:schemeClr val="dk1"/>
                </a:solidFill>
                <a:latin typeface="Arial"/>
                <a:ea typeface="Arial"/>
                <a:cs typeface="Arial"/>
                <a:sym typeface="Arial"/>
              </a:rPr>
              <a:t>     </a:t>
            </a:r>
            <a:r>
              <a:rPr b="0" i="0" lang="en-US" sz="2100" u="none">
                <a:solidFill>
                  <a:schemeClr val="dk1"/>
                </a:solidFill>
                <a:latin typeface="Arial"/>
                <a:ea typeface="Arial"/>
                <a:cs typeface="Arial"/>
                <a:sym typeface="Arial"/>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Background</a:t>
            </a:r>
            <a:endParaRPr/>
          </a:p>
        </p:txBody>
      </p:sp>
      <p:sp>
        <p:nvSpPr>
          <p:cNvPr id="137" name="Google Shape;137;p8"/>
          <p:cNvSpPr txBox="1"/>
          <p:nvPr>
            <p:ph idx="1" type="body"/>
          </p:nvPr>
        </p:nvSpPr>
        <p:spPr>
          <a:xfrm>
            <a:off x="827087" y="1365250"/>
            <a:ext cx="7688262" cy="486092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Concurrent access to shared data may result in data inconsistency</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Maintaining data consistency requires mechanisms to ensure the orderly execution of cooperating processes</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Suppose that we wanted to provide a solution to the consumer-producer problem that fills </a:t>
            </a:r>
            <a:r>
              <a:rPr b="0" i="0" lang="en-US" sz="2100" u="none">
                <a:solidFill>
                  <a:srgbClr val="FF0000"/>
                </a:solidFill>
                <a:latin typeface="Calibri"/>
                <a:ea typeface="Calibri"/>
                <a:cs typeface="Calibri"/>
                <a:sym typeface="Calibri"/>
              </a:rPr>
              <a:t>all </a:t>
            </a:r>
            <a:r>
              <a:rPr b="0" i="0" lang="en-US" sz="2100" u="none">
                <a:solidFill>
                  <a:schemeClr val="dk1"/>
                </a:solidFill>
                <a:latin typeface="Calibri"/>
                <a:ea typeface="Calibri"/>
                <a:cs typeface="Calibri"/>
                <a:sym typeface="Calibri"/>
              </a:rPr>
              <a:t>the buffers. We can do so by having an integer </a:t>
            </a:r>
            <a:r>
              <a:rPr b="0" i="0" lang="en-US" sz="2100" u="none">
                <a:solidFill>
                  <a:srgbClr val="FF0000"/>
                </a:solidFill>
                <a:latin typeface="Calibri"/>
                <a:ea typeface="Calibri"/>
                <a:cs typeface="Calibri"/>
                <a:sym typeface="Calibri"/>
              </a:rPr>
              <a:t>count</a:t>
            </a:r>
            <a:r>
              <a:rPr b="0" i="0" lang="en-US" sz="2100" u="none">
                <a:solidFill>
                  <a:schemeClr val="dk1"/>
                </a:solidFill>
                <a:latin typeface="Calibri"/>
                <a:ea typeface="Calibri"/>
                <a:cs typeface="Calibri"/>
                <a:sym typeface="Calibri"/>
              </a:rPr>
              <a:t> that keeps track of the number of full buffers.  Initially, count is set to 0. It is incremented by the producer after it produces a new buffer and is decremented by the consumer after it consumes a buffer.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Producer </a:t>
            </a:r>
            <a:endParaRPr/>
          </a:p>
        </p:txBody>
      </p:sp>
      <p:sp>
        <p:nvSpPr>
          <p:cNvPr id="143" name="Google Shape;143;p9"/>
          <p:cNvSpPr txBox="1"/>
          <p:nvPr>
            <p:ph idx="1" type="body"/>
          </p:nvPr>
        </p:nvSpPr>
        <p:spPr>
          <a:xfrm>
            <a:off x="941387" y="1408112"/>
            <a:ext cx="6732587" cy="4557712"/>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while (true) {</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  produce an item and put in nextProduced  */</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while (count == BUFFER_SIZE)</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 // do nothing</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buffer [in] = nextProduced;</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in = (in + 1) % BUFFER_SIZE;</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count++;</a:t>
            </a:r>
            <a:endParaRPr/>
          </a:p>
          <a:p>
            <a:pPr indent="-171450" lvl="0" marL="171450" marR="0" rtl="0" algn="l">
              <a:lnSpc>
                <a:spcPct val="90000"/>
              </a:lnSpc>
              <a:spcBef>
                <a:spcPts val="700"/>
              </a:spcBef>
              <a:spcAft>
                <a:spcPts val="0"/>
              </a:spcAft>
              <a:buClr>
                <a:srgbClr val="0000FF"/>
              </a:buClr>
              <a:buSzPts val="2100"/>
              <a:buFont typeface="Arial"/>
              <a:buNone/>
            </a:pPr>
            <a:r>
              <a:rPr b="0" i="0" lang="en-US" sz="2100" u="none">
                <a:solidFill>
                  <a:srgbClr val="0000FF"/>
                </a:solidFill>
                <a:latin typeface="Calibri"/>
                <a:ea typeface="Calibri"/>
                <a:cs typeface="Calibri"/>
                <a:sym typeface="Calibri"/>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1999-07-23T13:31:00Z</dcterms:created>
  <dc:creator>Marilyn Turnamian</dc:creator>
</cp:coreProperties>
</file>