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9"/>
  </p:notesMasterIdLst>
  <p:handoutMasterIdLst>
    <p:handoutMasterId r:id="rId30"/>
  </p:handoutMasterIdLst>
  <p:sldIdLst>
    <p:sldId id="261" r:id="rId2"/>
    <p:sldId id="262" r:id="rId3"/>
    <p:sldId id="257" r:id="rId4"/>
    <p:sldId id="258" r:id="rId5"/>
    <p:sldId id="259" r:id="rId6"/>
    <p:sldId id="260"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sz="1600"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sz="1600"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Helvetica" pitchFamily="34" charset="0"/>
        <a:ea typeface="+mn-ea"/>
        <a:cs typeface="+mn-cs"/>
      </a:defRPr>
    </a:lvl5pPr>
    <a:lvl6pPr marL="2286000" algn="l" defTabSz="914400" rtl="0" eaLnBrk="1" latinLnBrk="0" hangingPunct="1">
      <a:defRPr sz="1600" kern="1200">
        <a:solidFill>
          <a:schemeClr val="tx1"/>
        </a:solidFill>
        <a:latin typeface="Helvetica" pitchFamily="34" charset="0"/>
        <a:ea typeface="+mn-ea"/>
        <a:cs typeface="+mn-cs"/>
      </a:defRPr>
    </a:lvl6pPr>
    <a:lvl7pPr marL="2743200" algn="l" defTabSz="914400" rtl="0" eaLnBrk="1" latinLnBrk="0" hangingPunct="1">
      <a:defRPr sz="1600" kern="1200">
        <a:solidFill>
          <a:schemeClr val="tx1"/>
        </a:solidFill>
        <a:latin typeface="Helvetica" pitchFamily="34" charset="0"/>
        <a:ea typeface="+mn-ea"/>
        <a:cs typeface="+mn-cs"/>
      </a:defRPr>
    </a:lvl7pPr>
    <a:lvl8pPr marL="3200400" algn="l" defTabSz="914400" rtl="0" eaLnBrk="1" latinLnBrk="0" hangingPunct="1">
      <a:defRPr sz="1600" kern="1200">
        <a:solidFill>
          <a:schemeClr val="tx1"/>
        </a:solidFill>
        <a:latin typeface="Helvetica" pitchFamily="34" charset="0"/>
        <a:ea typeface="+mn-ea"/>
        <a:cs typeface="+mn-cs"/>
      </a:defRPr>
    </a:lvl8pPr>
    <a:lvl9pPr marL="3657600" algn="l" defTabSz="914400" rtl="0" eaLnBrk="1" latinLnBrk="0" hangingPunct="1">
      <a:defRPr sz="1600" kern="1200">
        <a:solidFill>
          <a:schemeClr val="tx1"/>
        </a:solidFill>
        <a:latin typeface="Helvetic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80" autoAdjust="0"/>
    <p:restoredTop sz="91294" autoAdjust="0"/>
  </p:normalViewPr>
  <p:slideViewPr>
    <p:cSldViewPr snapToGrid="0">
      <p:cViewPr>
        <p:scale>
          <a:sx n="66" d="100"/>
          <a:sy n="66" d="100"/>
        </p:scale>
        <p:origin x="-811" y="6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3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defRPr sz="1200" smtClean="0"/>
            </a:lvl1pPr>
          </a:lstStyle>
          <a:p>
            <a:pPr>
              <a:defRPr/>
            </a:pPr>
            <a:endParaRPr lang="en-US"/>
          </a:p>
        </p:txBody>
      </p:sp>
      <p:sp>
        <p:nvSpPr>
          <p:cNvPr id="58371"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58372"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smtClean="0"/>
            </a:lvl1pPr>
          </a:lstStyle>
          <a:p>
            <a:pPr>
              <a:defRPr/>
            </a:pPr>
            <a:endParaRPr lang="en-US"/>
          </a:p>
        </p:txBody>
      </p:sp>
      <p:sp>
        <p:nvSpPr>
          <p:cNvPr id="58373"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smtClean="0"/>
            </a:lvl1pPr>
          </a:lstStyle>
          <a:p>
            <a:pPr>
              <a:defRPr/>
            </a:pPr>
            <a:fld id="{1A25C099-6E93-402C-A8A3-A14EC3B4307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defRPr sz="1200" smtClean="0"/>
            </a:lvl1pPr>
          </a:lstStyle>
          <a:p>
            <a:pPr>
              <a:defRPr/>
            </a:pPr>
            <a:endParaRPr lang="en-US"/>
          </a:p>
        </p:txBody>
      </p:sp>
      <p:sp>
        <p:nvSpPr>
          <p:cNvPr id="522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smtClean="0"/>
            </a:lvl1pPr>
          </a:lstStyle>
          <a:p>
            <a:pPr>
              <a:defRPr/>
            </a:pPr>
            <a:endParaRPr lang="en-US"/>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smtClean="0"/>
            </a:lvl1pPr>
          </a:lstStyle>
          <a:p>
            <a:pPr>
              <a:defRPr/>
            </a:pPr>
            <a:fld id="{40CA2883-B86A-46DD-AC91-E6A58A1C3AD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1">
                <a:gamma/>
                <a:shade val="66275"/>
                <a:invGamma/>
              </a:schemeClr>
            </a:gs>
          </a:gsLst>
          <a:lin ang="5400000" scaled="1"/>
        </a:gradFill>
        <a:effectLst/>
      </p:bgPr>
    </p:bg>
    <p:spTree>
      <p:nvGrpSpPr>
        <p:cNvPr id="1" name=""/>
        <p:cNvGrpSpPr/>
        <p:nvPr/>
      </p:nvGrpSpPr>
      <p:grpSpPr>
        <a:xfrm>
          <a:off x="0" y="0"/>
          <a:ext cx="0" cy="0"/>
          <a:chOff x="0" y="0"/>
          <a:chExt cx="0" cy="0"/>
        </a:xfrm>
      </p:grpSpPr>
      <p:sp>
        <p:nvSpPr>
          <p:cNvPr id="4" name="Freeform 2"/>
          <p:cNvSpPr>
            <a:spLocks/>
          </p:cNvSpPr>
          <p:nvPr/>
        </p:nvSpPr>
        <p:spPr bwMode="gray">
          <a:xfrm>
            <a:off x="690563" y="3340100"/>
            <a:ext cx="7653337"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headEnd/>
            <a:tailEnd/>
          </a:ln>
        </p:spPr>
        <p:txBody>
          <a:bodyPr wrap="none" anchor="ctr"/>
          <a:lstStyle/>
          <a:p>
            <a:pPr>
              <a:defRPr/>
            </a:pPr>
            <a:endParaRPr lang="en-US"/>
          </a:p>
        </p:txBody>
      </p:sp>
      <p:graphicFrame>
        <p:nvGraphicFramePr>
          <p:cNvPr id="5" name="Rectangle 8"/>
          <p:cNvGraphicFramePr>
            <a:graphicFrameLocks/>
          </p:cNvGraphicFramePr>
          <p:nvPr/>
        </p:nvGraphicFramePr>
        <p:xfrm>
          <a:off x="1524000" y="1397000"/>
          <a:ext cx="6096000" cy="4064000"/>
        </p:xfrm>
        <a:graphic>
          <a:graphicData uri="http://schemas.openxmlformats.org/presentationml/2006/ole">
            <p:oleObj spid="_x0000_s49154" name="Clip" r:id="rId3" imgW="0" imgH="0" progId="">
              <p:embed/>
            </p:oleObj>
          </a:graphicData>
        </a:graphic>
      </p:graphicFrame>
      <p:sp>
        <p:nvSpPr>
          <p:cNvPr id="50179" name="Rectangle 3"/>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50180"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a:t>Click to edit Master subtitle style</a:t>
            </a:r>
          </a:p>
        </p:txBody>
      </p:sp>
      <p:sp>
        <p:nvSpPr>
          <p:cNvPr id="6" name="Rectangle 5"/>
          <p:cNvSpPr>
            <a:spLocks noGrp="1" noChangeArrowheads="1"/>
          </p:cNvSpPr>
          <p:nvPr>
            <p:ph type="dt" sz="half" idx="10"/>
          </p:nvPr>
        </p:nvSpPr>
        <p:spPr/>
        <p:txBody>
          <a:bodyPr/>
          <a:lstStyle>
            <a:lvl1pPr>
              <a:defRPr smtClean="0">
                <a:solidFill>
                  <a:srgbClr val="578963"/>
                </a:solidFill>
              </a:defRPr>
            </a:lvl1pPr>
          </a:lstStyle>
          <a:p>
            <a:pPr>
              <a:defRPr/>
            </a:pPr>
            <a:endParaRPr lang="en-US"/>
          </a:p>
        </p:txBody>
      </p:sp>
      <p:sp>
        <p:nvSpPr>
          <p:cNvPr id="7" name="Footer Placeholder 6"/>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smtClean="0">
                <a:solidFill>
                  <a:srgbClr val="578963"/>
                </a:solidFill>
                <a:latin typeface="Times New Roman" pitchFamily="18" charset="0"/>
              </a:defRPr>
            </a:lvl1pPr>
          </a:lstStyle>
          <a:p>
            <a:pPr>
              <a:defRPr/>
            </a:pPr>
            <a:endParaRPr lang="en-US"/>
          </a:p>
        </p:txBody>
      </p:sp>
      <p:sp>
        <p:nvSpPr>
          <p:cNvPr id="8" name="Rectangle 7"/>
          <p:cNvSpPr>
            <a:spLocks noGrp="1" noChangeArrowheads="1"/>
          </p:cNvSpPr>
          <p:nvPr>
            <p:ph type="sldNum" sz="quarter" idx="12"/>
          </p:nvPr>
        </p:nvSpPr>
        <p:spPr/>
        <p:txBody>
          <a:bodyPr/>
          <a:lstStyle>
            <a:lvl1pPr>
              <a:defRPr smtClean="0">
                <a:solidFill>
                  <a:srgbClr val="578963"/>
                </a:solidFill>
              </a:defRPr>
            </a:lvl1pPr>
          </a:lstStyle>
          <a:p>
            <a:pPr>
              <a:defRPr/>
            </a:pPr>
            <a:fld id="{D996B957-F644-4CF3-9F0F-2E273AAF08C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ED20C515-6C02-4F6D-B858-CC9B0003E18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66675"/>
            <a:ext cx="2019300" cy="5924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52450" y="66675"/>
            <a:ext cx="5905500" cy="5924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B51EFFC0-9891-4E8D-9F32-A9BC7816017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E3272FE4-25E4-4668-924C-077D6D06091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FB9A0343-5536-4EBA-A0FD-085018F8AEF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15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A3C2D041-6F09-4B28-AA70-CF186D75487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sldNum" sz="quarter" idx="11"/>
          </p:nvPr>
        </p:nvSpPr>
        <p:spPr>
          <a:ln/>
        </p:spPr>
        <p:txBody>
          <a:bodyPr/>
          <a:lstStyle>
            <a:lvl1pPr>
              <a:defRPr/>
            </a:lvl1pPr>
          </a:lstStyle>
          <a:p>
            <a:pPr>
              <a:defRPr/>
            </a:pPr>
            <a:fld id="{A279913D-E92B-4361-B121-2F5465B04E2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sldNum" sz="quarter" idx="11"/>
          </p:nvPr>
        </p:nvSpPr>
        <p:spPr>
          <a:ln/>
        </p:spPr>
        <p:txBody>
          <a:bodyPr/>
          <a:lstStyle>
            <a:lvl1pPr>
              <a:defRPr/>
            </a:lvl1pPr>
          </a:lstStyle>
          <a:p>
            <a:pPr>
              <a:defRPr/>
            </a:pPr>
            <a:fld id="{4C7B1F9F-CD88-4823-A27C-38CF25D5A6F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sldNum" sz="quarter" idx="11"/>
          </p:nvPr>
        </p:nvSpPr>
        <p:spPr>
          <a:ln/>
        </p:spPr>
        <p:txBody>
          <a:bodyPr/>
          <a:lstStyle>
            <a:lvl1pPr>
              <a:defRPr/>
            </a:lvl1pPr>
          </a:lstStyle>
          <a:p>
            <a:pPr>
              <a:defRPr/>
            </a:pPr>
            <a:fld id="{D0B7BF7F-A30B-4F58-85B1-BC2A7C345FE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44346FAE-826E-44EE-9A9F-6C7A9DA97AD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9637C3DD-BD29-4926-BFBB-C151334CAE6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76078"/>
                <a:invGamma/>
              </a:schemeClr>
            </a:gs>
          </a:gsLst>
          <a:lin ang="5400000" scaled="1"/>
        </a:gradFill>
        <a:effectLst/>
      </p:bgPr>
    </p:bg>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0" y="-152400"/>
            <a:ext cx="9144000" cy="1314450"/>
          </a:xfrm>
          <a:prstGeom prst="rect">
            <a:avLst/>
          </a:prstGeom>
          <a:gradFill rotWithShape="0">
            <a:gsLst>
              <a:gs pos="0">
                <a:srgbClr val="FFFFFF"/>
              </a:gs>
              <a:gs pos="100000">
                <a:schemeClr val="bg1"/>
              </a:gs>
            </a:gsLst>
            <a:lin ang="5400000" scaled="1"/>
          </a:gradFill>
          <a:ln w="9525">
            <a:noFill/>
            <a:miter lim="800000"/>
            <a:headEnd/>
            <a:tailEnd/>
          </a:ln>
          <a:effectLst/>
        </p:spPr>
        <p:txBody>
          <a:bodyPr wrap="none" anchor="ctr"/>
          <a:lstStyle/>
          <a:p>
            <a:pPr>
              <a:defRPr/>
            </a:pPr>
            <a:endParaRPr lang="en-US"/>
          </a:p>
        </p:txBody>
      </p:sp>
      <p:sp>
        <p:nvSpPr>
          <p:cNvPr id="3075" name="Rectangle 3"/>
          <p:cNvSpPr>
            <a:spLocks noGrp="1" noChangeArrowheads="1"/>
          </p:cNvSpPr>
          <p:nvPr>
            <p:ph type="body" idx="1"/>
          </p:nvPr>
        </p:nvSpPr>
        <p:spPr bwMode="auto">
          <a:xfrm>
            <a:off x="571500" y="1114425"/>
            <a:ext cx="7848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915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smtClean="0">
                <a:solidFill>
                  <a:schemeClr val="bg2"/>
                </a:solidFill>
                <a:latin typeface="Times New Roman" pitchFamily="18" charset="0"/>
              </a:defRPr>
            </a:lvl1pPr>
          </a:lstStyle>
          <a:p>
            <a:pPr>
              <a:defRPr/>
            </a:pPr>
            <a:endParaRPr lang="en-US"/>
          </a:p>
        </p:txBody>
      </p:sp>
      <p:sp>
        <p:nvSpPr>
          <p:cNvPr id="49157" name="Rectangle 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itchFamily="18" charset="0"/>
              </a:defRPr>
            </a:lvl1pPr>
          </a:lstStyle>
          <a:p>
            <a:pPr>
              <a:defRPr/>
            </a:pPr>
            <a:fld id="{C6021531-1581-42E1-A436-F91415FEC9D0}" type="slidenum">
              <a:rPr lang="en-US"/>
              <a:pPr>
                <a:defRPr/>
              </a:pPr>
              <a:t>‹#›</a:t>
            </a:fld>
            <a:endParaRPr lang="en-US"/>
          </a:p>
        </p:txBody>
      </p:sp>
      <p:sp>
        <p:nvSpPr>
          <p:cNvPr id="49158" name="Oval 6"/>
          <p:cNvSpPr>
            <a:spLocks noChangeArrowheads="1"/>
          </p:cNvSpPr>
          <p:nvPr/>
        </p:nvSpPr>
        <p:spPr bwMode="ltGray">
          <a:xfrm>
            <a:off x="142875" y="0"/>
            <a:ext cx="838200" cy="781050"/>
          </a:xfrm>
          <a:prstGeom prst="ellipse">
            <a:avLst/>
          </a:prstGeom>
          <a:gradFill rotWithShape="0">
            <a:gsLst>
              <a:gs pos="0">
                <a:schemeClr val="hlink"/>
              </a:gs>
              <a:gs pos="100000">
                <a:schemeClr val="hlink">
                  <a:gamma/>
                  <a:tint val="70196"/>
                  <a:invGamma/>
                </a:schemeClr>
              </a:gs>
            </a:gsLst>
            <a:lin ang="5400000" scaled="1"/>
          </a:gradFill>
          <a:ln w="9525">
            <a:noFill/>
            <a:round/>
            <a:headEnd/>
            <a:tailEnd/>
          </a:ln>
          <a:effectLst/>
        </p:spPr>
        <p:txBody>
          <a:bodyPr wrap="none" anchor="ctr"/>
          <a:lstStyle/>
          <a:p>
            <a:pPr>
              <a:defRPr/>
            </a:pPr>
            <a:endParaRPr lang="en-US"/>
          </a:p>
        </p:txBody>
      </p:sp>
      <p:sp>
        <p:nvSpPr>
          <p:cNvPr id="49159" name="Freeform 7"/>
          <p:cNvSpPr>
            <a:spLocks/>
          </p:cNvSpPr>
          <p:nvPr/>
        </p:nvSpPr>
        <p:spPr bwMode="auto">
          <a:xfrm>
            <a:off x="31750" y="338138"/>
            <a:ext cx="390525" cy="149225"/>
          </a:xfrm>
          <a:custGeom>
            <a:avLst/>
            <a:gdLst/>
            <a:ahLst/>
            <a:cxnLst>
              <a:cxn ang="0">
                <a:pos x="7" y="52"/>
              </a:cxn>
              <a:cxn ang="0">
                <a:pos x="22" y="48"/>
              </a:cxn>
              <a:cxn ang="0">
                <a:pos x="38" y="48"/>
              </a:cxn>
              <a:cxn ang="0">
                <a:pos x="53" y="50"/>
              </a:cxn>
              <a:cxn ang="0">
                <a:pos x="69" y="54"/>
              </a:cxn>
              <a:cxn ang="0">
                <a:pos x="84" y="59"/>
              </a:cxn>
              <a:cxn ang="0">
                <a:pos x="99" y="65"/>
              </a:cxn>
              <a:cxn ang="0">
                <a:pos x="113" y="72"/>
              </a:cxn>
              <a:cxn ang="0">
                <a:pos x="124" y="66"/>
              </a:cxn>
              <a:cxn ang="0">
                <a:pos x="136" y="48"/>
              </a:cxn>
              <a:cxn ang="0">
                <a:pos x="150" y="35"/>
              </a:cxn>
              <a:cxn ang="0">
                <a:pos x="166" y="24"/>
              </a:cxn>
              <a:cxn ang="0">
                <a:pos x="183" y="16"/>
              </a:cxn>
              <a:cxn ang="0">
                <a:pos x="201" y="9"/>
              </a:cxn>
              <a:cxn ang="0">
                <a:pos x="219" y="5"/>
              </a:cxn>
              <a:cxn ang="0">
                <a:pos x="237" y="1"/>
              </a:cxn>
              <a:cxn ang="0">
                <a:pos x="237" y="3"/>
              </a:cxn>
              <a:cxn ang="0">
                <a:pos x="222" y="11"/>
              </a:cxn>
              <a:cxn ang="0">
                <a:pos x="207" y="19"/>
              </a:cxn>
              <a:cxn ang="0">
                <a:pos x="191" y="28"/>
              </a:cxn>
              <a:cxn ang="0">
                <a:pos x="177" y="39"/>
              </a:cxn>
              <a:cxn ang="0">
                <a:pos x="163" y="51"/>
              </a:cxn>
              <a:cxn ang="0">
                <a:pos x="152" y="64"/>
              </a:cxn>
              <a:cxn ang="0">
                <a:pos x="142" y="79"/>
              </a:cxn>
              <a:cxn ang="0">
                <a:pos x="135" y="90"/>
              </a:cxn>
              <a:cxn ang="0">
                <a:pos x="130" y="93"/>
              </a:cxn>
              <a:cxn ang="0">
                <a:pos x="123" y="90"/>
              </a:cxn>
              <a:cxn ang="0">
                <a:pos x="116" y="87"/>
              </a:cxn>
              <a:cxn ang="0">
                <a:pos x="107" y="84"/>
              </a:cxn>
              <a:cxn ang="0">
                <a:pos x="93" y="78"/>
              </a:cxn>
              <a:cxn ang="0">
                <a:pos x="79" y="71"/>
              </a:cxn>
              <a:cxn ang="0">
                <a:pos x="63" y="64"/>
              </a:cxn>
              <a:cxn ang="0">
                <a:pos x="47" y="58"/>
              </a:cxn>
              <a:cxn ang="0">
                <a:pos x="31" y="54"/>
              </a:cxn>
              <a:cxn ang="0">
                <a:pos x="17" y="52"/>
              </a:cxn>
              <a:cxn ang="0">
                <a:pos x="5" y="53"/>
              </a:cxn>
            </a:cxnLst>
            <a:rect l="0" t="0" r="r" b="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w="9525" cap="rnd">
            <a:noFill/>
            <a:round/>
            <a:headEnd/>
            <a:tailEnd/>
          </a:ln>
          <a:effectLst/>
        </p:spPr>
        <p:txBody>
          <a:bodyPr/>
          <a:lstStyle/>
          <a:p>
            <a:pPr>
              <a:defRPr/>
            </a:pPr>
            <a:endParaRPr lang="en-US"/>
          </a:p>
        </p:txBody>
      </p:sp>
      <p:sp>
        <p:nvSpPr>
          <p:cNvPr id="49160" name="Freeform 8"/>
          <p:cNvSpPr>
            <a:spLocks/>
          </p:cNvSpPr>
          <p:nvPr/>
        </p:nvSpPr>
        <p:spPr bwMode="auto">
          <a:xfrm>
            <a:off x="619125" y="638175"/>
            <a:ext cx="468313" cy="177800"/>
          </a:xfrm>
          <a:custGeom>
            <a:avLst/>
            <a:gdLst/>
            <a:ahLst/>
            <a:cxnLst>
              <a:cxn ang="0">
                <a:pos x="8" y="62"/>
              </a:cxn>
              <a:cxn ang="0">
                <a:pos x="26" y="57"/>
              </a:cxn>
              <a:cxn ang="0">
                <a:pos x="45" y="57"/>
              </a:cxn>
              <a:cxn ang="0">
                <a:pos x="63" y="59"/>
              </a:cxn>
              <a:cxn ang="0">
                <a:pos x="82" y="64"/>
              </a:cxn>
              <a:cxn ang="0">
                <a:pos x="100" y="70"/>
              </a:cxn>
              <a:cxn ang="0">
                <a:pos x="118" y="77"/>
              </a:cxn>
              <a:cxn ang="0">
                <a:pos x="135" y="85"/>
              </a:cxn>
              <a:cxn ang="0">
                <a:pos x="148" y="78"/>
              </a:cxn>
              <a:cxn ang="0">
                <a:pos x="163" y="57"/>
              </a:cxn>
              <a:cxn ang="0">
                <a:pos x="180" y="41"/>
              </a:cxn>
              <a:cxn ang="0">
                <a:pos x="199" y="28"/>
              </a:cxn>
              <a:cxn ang="0">
                <a:pos x="219" y="19"/>
              </a:cxn>
              <a:cxn ang="0">
                <a:pos x="241" y="10"/>
              </a:cxn>
              <a:cxn ang="0">
                <a:pos x="262" y="5"/>
              </a:cxn>
              <a:cxn ang="0">
                <a:pos x="284" y="1"/>
              </a:cxn>
              <a:cxn ang="0">
                <a:pos x="284" y="3"/>
              </a:cxn>
              <a:cxn ang="0">
                <a:pos x="266" y="13"/>
              </a:cxn>
              <a:cxn ang="0">
                <a:pos x="248" y="22"/>
              </a:cxn>
              <a:cxn ang="0">
                <a:pos x="229" y="33"/>
              </a:cxn>
              <a:cxn ang="0">
                <a:pos x="212" y="46"/>
              </a:cxn>
              <a:cxn ang="0">
                <a:pos x="195" y="60"/>
              </a:cxn>
              <a:cxn ang="0">
                <a:pos x="182" y="76"/>
              </a:cxn>
              <a:cxn ang="0">
                <a:pos x="170" y="94"/>
              </a:cxn>
              <a:cxn ang="0">
                <a:pos x="162" y="107"/>
              </a:cxn>
              <a:cxn ang="0">
                <a:pos x="156" y="111"/>
              </a:cxn>
              <a:cxn ang="0">
                <a:pos x="147" y="107"/>
              </a:cxn>
              <a:cxn ang="0">
                <a:pos x="139" y="103"/>
              </a:cxn>
              <a:cxn ang="0">
                <a:pos x="128" y="100"/>
              </a:cxn>
              <a:cxn ang="0">
                <a:pos x="111" y="93"/>
              </a:cxn>
              <a:cxn ang="0">
                <a:pos x="94" y="84"/>
              </a:cxn>
              <a:cxn ang="0">
                <a:pos x="75" y="76"/>
              </a:cxn>
              <a:cxn ang="0">
                <a:pos x="56" y="69"/>
              </a:cxn>
              <a:cxn ang="0">
                <a:pos x="37" y="64"/>
              </a:cxn>
              <a:cxn ang="0">
                <a:pos x="20" y="62"/>
              </a:cxn>
              <a:cxn ang="0">
                <a:pos x="6" y="63"/>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w="9525" cap="rnd">
            <a:noFill/>
            <a:round/>
            <a:headEnd/>
            <a:tailEnd/>
          </a:ln>
          <a:effectLst/>
        </p:spPr>
        <p:txBody>
          <a:bodyPr/>
          <a:lstStyle/>
          <a:p>
            <a:pPr>
              <a:defRPr/>
            </a:pPr>
            <a:endParaRPr lang="en-US"/>
          </a:p>
        </p:txBody>
      </p:sp>
      <p:sp>
        <p:nvSpPr>
          <p:cNvPr id="49161" name="Freeform 9"/>
          <p:cNvSpPr>
            <a:spLocks/>
          </p:cNvSpPr>
          <p:nvPr/>
        </p:nvSpPr>
        <p:spPr bwMode="auto">
          <a:xfrm>
            <a:off x="7515225" y="6257925"/>
            <a:ext cx="1524000" cy="533400"/>
          </a:xfrm>
          <a:custGeom>
            <a:avLst/>
            <a:gdLst/>
            <a:ahLst/>
            <a:cxnLst>
              <a:cxn ang="0">
                <a:pos x="285" y="7"/>
              </a:cxn>
              <a:cxn ang="0">
                <a:pos x="234" y="15"/>
              </a:cxn>
              <a:cxn ang="0">
                <a:pos x="184" y="52"/>
              </a:cxn>
              <a:cxn ang="0">
                <a:pos x="133" y="82"/>
              </a:cxn>
              <a:cxn ang="0">
                <a:pos x="83" y="89"/>
              </a:cxn>
              <a:cxn ang="0">
                <a:pos x="34" y="104"/>
              </a:cxn>
              <a:cxn ang="0">
                <a:pos x="0" y="141"/>
              </a:cxn>
              <a:cxn ang="0">
                <a:pos x="0" y="186"/>
              </a:cxn>
              <a:cxn ang="0">
                <a:pos x="17" y="231"/>
              </a:cxn>
              <a:cxn ang="0">
                <a:pos x="66" y="238"/>
              </a:cxn>
              <a:cxn ang="0">
                <a:pos x="117" y="223"/>
              </a:cxn>
              <a:cxn ang="0">
                <a:pos x="159" y="238"/>
              </a:cxn>
              <a:cxn ang="0">
                <a:pos x="201" y="283"/>
              </a:cxn>
              <a:cxn ang="0">
                <a:pos x="251" y="313"/>
              </a:cxn>
              <a:cxn ang="0">
                <a:pos x="310" y="313"/>
              </a:cxn>
              <a:cxn ang="0">
                <a:pos x="361" y="305"/>
              </a:cxn>
              <a:cxn ang="0">
                <a:pos x="411" y="328"/>
              </a:cxn>
              <a:cxn ang="0">
                <a:pos x="461" y="357"/>
              </a:cxn>
              <a:cxn ang="0">
                <a:pos x="536" y="365"/>
              </a:cxn>
              <a:cxn ang="0">
                <a:pos x="654" y="365"/>
              </a:cxn>
              <a:cxn ang="0">
                <a:pos x="704" y="357"/>
              </a:cxn>
              <a:cxn ang="0">
                <a:pos x="755" y="350"/>
              </a:cxn>
              <a:cxn ang="0">
                <a:pos x="805" y="335"/>
              </a:cxn>
              <a:cxn ang="0">
                <a:pos x="855" y="328"/>
              </a:cxn>
              <a:cxn ang="0">
                <a:pos x="906" y="335"/>
              </a:cxn>
              <a:cxn ang="0">
                <a:pos x="956" y="350"/>
              </a:cxn>
              <a:cxn ang="0">
                <a:pos x="1040" y="365"/>
              </a:cxn>
              <a:cxn ang="0">
                <a:pos x="1133" y="365"/>
              </a:cxn>
              <a:cxn ang="0">
                <a:pos x="1217" y="357"/>
              </a:cxn>
              <a:cxn ang="0">
                <a:pos x="1267" y="328"/>
              </a:cxn>
              <a:cxn ang="0">
                <a:pos x="1325" y="298"/>
              </a:cxn>
              <a:cxn ang="0">
                <a:pos x="1376" y="283"/>
              </a:cxn>
              <a:cxn ang="0">
                <a:pos x="1426" y="275"/>
              </a:cxn>
              <a:cxn ang="0">
                <a:pos x="1443" y="254"/>
              </a:cxn>
              <a:cxn ang="0">
                <a:pos x="1417" y="208"/>
              </a:cxn>
              <a:cxn ang="0">
                <a:pos x="1443" y="164"/>
              </a:cxn>
              <a:cxn ang="0">
                <a:pos x="1443" y="119"/>
              </a:cxn>
              <a:cxn ang="0">
                <a:pos x="1400" y="82"/>
              </a:cxn>
              <a:cxn ang="0">
                <a:pos x="1351" y="82"/>
              </a:cxn>
              <a:cxn ang="0">
                <a:pos x="1301" y="82"/>
              </a:cxn>
              <a:cxn ang="0">
                <a:pos x="1250" y="74"/>
              </a:cxn>
              <a:cxn ang="0">
                <a:pos x="1200" y="67"/>
              </a:cxn>
              <a:cxn ang="0">
                <a:pos x="1150" y="74"/>
              </a:cxn>
              <a:cxn ang="0">
                <a:pos x="1107" y="59"/>
              </a:cxn>
              <a:cxn ang="0">
                <a:pos x="1057" y="30"/>
              </a:cxn>
              <a:cxn ang="0">
                <a:pos x="1006" y="22"/>
              </a:cxn>
              <a:cxn ang="0">
                <a:pos x="948" y="7"/>
              </a:cxn>
              <a:cxn ang="0">
                <a:pos x="898" y="22"/>
              </a:cxn>
              <a:cxn ang="0">
                <a:pos x="847" y="30"/>
              </a:cxn>
              <a:cxn ang="0">
                <a:pos x="797" y="30"/>
              </a:cxn>
              <a:cxn ang="0">
                <a:pos x="747" y="22"/>
              </a:cxn>
              <a:cxn ang="0">
                <a:pos x="696" y="7"/>
              </a:cxn>
              <a:cxn ang="0">
                <a:pos x="646" y="7"/>
              </a:cxn>
              <a:cxn ang="0">
                <a:pos x="596" y="22"/>
              </a:cxn>
              <a:cxn ang="0">
                <a:pos x="545" y="30"/>
              </a:cxn>
              <a:cxn ang="0">
                <a:pos x="486" y="7"/>
              </a:cxn>
              <a:cxn ang="0">
                <a:pos x="436" y="0"/>
              </a:cxn>
              <a:cxn ang="0">
                <a:pos x="385" y="0"/>
              </a:cxn>
              <a:cxn ang="0">
                <a:pos x="319" y="12"/>
              </a:cxn>
              <a:cxn ang="0">
                <a:pos x="268" y="59"/>
              </a:cxn>
              <a:cxn ang="0">
                <a:pos x="234" y="74"/>
              </a:cxn>
              <a:cxn ang="0">
                <a:pos x="217" y="57"/>
              </a:cxn>
            </a:cxnLst>
            <a:rect l="0" t="0" r="r" b="b"/>
            <a:pathLst>
              <a:path w="1453" h="374">
                <a:moveTo>
                  <a:pt x="319" y="12"/>
                </a:moveTo>
                <a:lnTo>
                  <a:pt x="285" y="7"/>
                </a:lnTo>
                <a:lnTo>
                  <a:pt x="260" y="7"/>
                </a:lnTo>
                <a:lnTo>
                  <a:pt x="234" y="15"/>
                </a:lnTo>
                <a:lnTo>
                  <a:pt x="209" y="37"/>
                </a:lnTo>
                <a:lnTo>
                  <a:pt x="184" y="52"/>
                </a:lnTo>
                <a:lnTo>
                  <a:pt x="159" y="67"/>
                </a:lnTo>
                <a:lnTo>
                  <a:pt x="133" y="82"/>
                </a:lnTo>
                <a:lnTo>
                  <a:pt x="109" y="89"/>
                </a:lnTo>
                <a:lnTo>
                  <a:pt x="83" y="89"/>
                </a:lnTo>
                <a:lnTo>
                  <a:pt x="58" y="89"/>
                </a:lnTo>
                <a:lnTo>
                  <a:pt x="34" y="104"/>
                </a:lnTo>
                <a:lnTo>
                  <a:pt x="8" y="119"/>
                </a:lnTo>
                <a:lnTo>
                  <a:pt x="0" y="141"/>
                </a:lnTo>
                <a:lnTo>
                  <a:pt x="0" y="164"/>
                </a:lnTo>
                <a:lnTo>
                  <a:pt x="0" y="186"/>
                </a:lnTo>
                <a:lnTo>
                  <a:pt x="8" y="208"/>
                </a:lnTo>
                <a:lnTo>
                  <a:pt x="17" y="231"/>
                </a:lnTo>
                <a:lnTo>
                  <a:pt x="42" y="231"/>
                </a:lnTo>
                <a:lnTo>
                  <a:pt x="66" y="238"/>
                </a:lnTo>
                <a:lnTo>
                  <a:pt x="92" y="238"/>
                </a:lnTo>
                <a:lnTo>
                  <a:pt x="117" y="223"/>
                </a:lnTo>
                <a:lnTo>
                  <a:pt x="142" y="216"/>
                </a:lnTo>
                <a:lnTo>
                  <a:pt x="159" y="238"/>
                </a:lnTo>
                <a:lnTo>
                  <a:pt x="176" y="261"/>
                </a:lnTo>
                <a:lnTo>
                  <a:pt x="201" y="283"/>
                </a:lnTo>
                <a:lnTo>
                  <a:pt x="226" y="298"/>
                </a:lnTo>
                <a:lnTo>
                  <a:pt x="251" y="313"/>
                </a:lnTo>
                <a:lnTo>
                  <a:pt x="285" y="321"/>
                </a:lnTo>
                <a:lnTo>
                  <a:pt x="310" y="313"/>
                </a:lnTo>
                <a:lnTo>
                  <a:pt x="335" y="305"/>
                </a:lnTo>
                <a:lnTo>
                  <a:pt x="361" y="305"/>
                </a:lnTo>
                <a:lnTo>
                  <a:pt x="385" y="313"/>
                </a:lnTo>
                <a:lnTo>
                  <a:pt x="411" y="328"/>
                </a:lnTo>
                <a:lnTo>
                  <a:pt x="436" y="335"/>
                </a:lnTo>
                <a:lnTo>
                  <a:pt x="461" y="357"/>
                </a:lnTo>
                <a:lnTo>
                  <a:pt x="486" y="365"/>
                </a:lnTo>
                <a:lnTo>
                  <a:pt x="536" y="365"/>
                </a:lnTo>
                <a:lnTo>
                  <a:pt x="587" y="365"/>
                </a:lnTo>
                <a:lnTo>
                  <a:pt x="654" y="365"/>
                </a:lnTo>
                <a:lnTo>
                  <a:pt x="680" y="365"/>
                </a:lnTo>
                <a:lnTo>
                  <a:pt x="704" y="357"/>
                </a:lnTo>
                <a:lnTo>
                  <a:pt x="730" y="357"/>
                </a:lnTo>
                <a:lnTo>
                  <a:pt x="755" y="350"/>
                </a:lnTo>
                <a:lnTo>
                  <a:pt x="780" y="342"/>
                </a:lnTo>
                <a:lnTo>
                  <a:pt x="805" y="335"/>
                </a:lnTo>
                <a:lnTo>
                  <a:pt x="831" y="328"/>
                </a:lnTo>
                <a:lnTo>
                  <a:pt x="855" y="328"/>
                </a:lnTo>
                <a:lnTo>
                  <a:pt x="881" y="335"/>
                </a:lnTo>
                <a:lnTo>
                  <a:pt x="906" y="335"/>
                </a:lnTo>
                <a:lnTo>
                  <a:pt x="931" y="342"/>
                </a:lnTo>
                <a:lnTo>
                  <a:pt x="956" y="350"/>
                </a:lnTo>
                <a:lnTo>
                  <a:pt x="990" y="365"/>
                </a:lnTo>
                <a:lnTo>
                  <a:pt x="1040" y="365"/>
                </a:lnTo>
                <a:lnTo>
                  <a:pt x="1107" y="373"/>
                </a:lnTo>
                <a:lnTo>
                  <a:pt x="1133" y="365"/>
                </a:lnTo>
                <a:lnTo>
                  <a:pt x="1183" y="365"/>
                </a:lnTo>
                <a:lnTo>
                  <a:pt x="1217" y="357"/>
                </a:lnTo>
                <a:lnTo>
                  <a:pt x="1241" y="335"/>
                </a:lnTo>
                <a:lnTo>
                  <a:pt x="1267" y="328"/>
                </a:lnTo>
                <a:lnTo>
                  <a:pt x="1301" y="313"/>
                </a:lnTo>
                <a:lnTo>
                  <a:pt x="1325" y="298"/>
                </a:lnTo>
                <a:lnTo>
                  <a:pt x="1351" y="290"/>
                </a:lnTo>
                <a:lnTo>
                  <a:pt x="1376" y="283"/>
                </a:lnTo>
                <a:lnTo>
                  <a:pt x="1400" y="275"/>
                </a:lnTo>
                <a:lnTo>
                  <a:pt x="1426" y="275"/>
                </a:lnTo>
                <a:lnTo>
                  <a:pt x="1452" y="275"/>
                </a:lnTo>
                <a:lnTo>
                  <a:pt x="1443" y="254"/>
                </a:lnTo>
                <a:lnTo>
                  <a:pt x="1426" y="231"/>
                </a:lnTo>
                <a:lnTo>
                  <a:pt x="1417" y="208"/>
                </a:lnTo>
                <a:lnTo>
                  <a:pt x="1426" y="186"/>
                </a:lnTo>
                <a:lnTo>
                  <a:pt x="1443" y="164"/>
                </a:lnTo>
                <a:lnTo>
                  <a:pt x="1452" y="141"/>
                </a:lnTo>
                <a:lnTo>
                  <a:pt x="1443" y="119"/>
                </a:lnTo>
                <a:lnTo>
                  <a:pt x="1426" y="97"/>
                </a:lnTo>
                <a:lnTo>
                  <a:pt x="1400" y="82"/>
                </a:lnTo>
                <a:lnTo>
                  <a:pt x="1376" y="82"/>
                </a:lnTo>
                <a:lnTo>
                  <a:pt x="1351" y="82"/>
                </a:lnTo>
                <a:lnTo>
                  <a:pt x="1325" y="82"/>
                </a:lnTo>
                <a:lnTo>
                  <a:pt x="1301" y="82"/>
                </a:lnTo>
                <a:lnTo>
                  <a:pt x="1275" y="82"/>
                </a:lnTo>
                <a:lnTo>
                  <a:pt x="1250" y="74"/>
                </a:lnTo>
                <a:lnTo>
                  <a:pt x="1225" y="67"/>
                </a:lnTo>
                <a:lnTo>
                  <a:pt x="1200" y="67"/>
                </a:lnTo>
                <a:lnTo>
                  <a:pt x="1174" y="67"/>
                </a:lnTo>
                <a:lnTo>
                  <a:pt x="1150" y="74"/>
                </a:lnTo>
                <a:lnTo>
                  <a:pt x="1124" y="82"/>
                </a:lnTo>
                <a:lnTo>
                  <a:pt x="1107" y="59"/>
                </a:lnTo>
                <a:lnTo>
                  <a:pt x="1082" y="45"/>
                </a:lnTo>
                <a:lnTo>
                  <a:pt x="1057" y="30"/>
                </a:lnTo>
                <a:lnTo>
                  <a:pt x="1032" y="30"/>
                </a:lnTo>
                <a:lnTo>
                  <a:pt x="1006" y="22"/>
                </a:lnTo>
                <a:lnTo>
                  <a:pt x="973" y="15"/>
                </a:lnTo>
                <a:lnTo>
                  <a:pt x="948" y="7"/>
                </a:lnTo>
                <a:lnTo>
                  <a:pt x="922" y="7"/>
                </a:lnTo>
                <a:lnTo>
                  <a:pt x="898" y="22"/>
                </a:lnTo>
                <a:lnTo>
                  <a:pt x="872" y="30"/>
                </a:lnTo>
                <a:lnTo>
                  <a:pt x="847" y="30"/>
                </a:lnTo>
                <a:lnTo>
                  <a:pt x="822" y="30"/>
                </a:lnTo>
                <a:lnTo>
                  <a:pt x="797" y="30"/>
                </a:lnTo>
                <a:lnTo>
                  <a:pt x="771" y="30"/>
                </a:lnTo>
                <a:lnTo>
                  <a:pt x="747" y="22"/>
                </a:lnTo>
                <a:lnTo>
                  <a:pt x="721" y="15"/>
                </a:lnTo>
                <a:lnTo>
                  <a:pt x="696" y="7"/>
                </a:lnTo>
                <a:lnTo>
                  <a:pt x="671" y="7"/>
                </a:lnTo>
                <a:lnTo>
                  <a:pt x="646" y="7"/>
                </a:lnTo>
                <a:lnTo>
                  <a:pt x="620" y="7"/>
                </a:lnTo>
                <a:lnTo>
                  <a:pt x="596" y="22"/>
                </a:lnTo>
                <a:lnTo>
                  <a:pt x="570" y="30"/>
                </a:lnTo>
                <a:lnTo>
                  <a:pt x="545" y="30"/>
                </a:lnTo>
                <a:lnTo>
                  <a:pt x="520" y="22"/>
                </a:lnTo>
                <a:lnTo>
                  <a:pt x="486" y="7"/>
                </a:lnTo>
                <a:lnTo>
                  <a:pt x="461" y="7"/>
                </a:lnTo>
                <a:lnTo>
                  <a:pt x="436" y="0"/>
                </a:lnTo>
                <a:lnTo>
                  <a:pt x="411" y="0"/>
                </a:lnTo>
                <a:lnTo>
                  <a:pt x="385" y="0"/>
                </a:lnTo>
                <a:lnTo>
                  <a:pt x="361" y="7"/>
                </a:lnTo>
                <a:lnTo>
                  <a:pt x="319" y="12"/>
                </a:lnTo>
                <a:lnTo>
                  <a:pt x="293" y="45"/>
                </a:lnTo>
                <a:lnTo>
                  <a:pt x="268" y="59"/>
                </a:lnTo>
                <a:lnTo>
                  <a:pt x="260" y="82"/>
                </a:lnTo>
                <a:lnTo>
                  <a:pt x="234" y="74"/>
                </a:lnTo>
                <a:lnTo>
                  <a:pt x="209" y="67"/>
                </a:lnTo>
                <a:lnTo>
                  <a:pt x="217" y="57"/>
                </a:lnTo>
              </a:path>
            </a:pathLst>
          </a:custGeom>
          <a:gradFill rotWithShape="0">
            <a:gsLst>
              <a:gs pos="0">
                <a:srgbClr val="CC9900">
                  <a:gamma/>
                  <a:tint val="20392"/>
                  <a:invGamma/>
                </a:srgbClr>
              </a:gs>
              <a:gs pos="100000">
                <a:srgbClr val="CC9900"/>
              </a:gs>
            </a:gsLst>
            <a:lin ang="5400000" scaled="1"/>
          </a:gradFill>
          <a:ln w="12700" cap="rnd" cmpd="sng">
            <a:solidFill>
              <a:srgbClr val="996633"/>
            </a:solidFill>
            <a:prstDash val="solid"/>
            <a:round/>
            <a:headEnd type="none" w="sm" len="sm"/>
            <a:tailEnd type="none" w="sm" len="sm"/>
          </a:ln>
          <a:effectLst/>
        </p:spPr>
        <p:txBody>
          <a:bodyPr/>
          <a:lstStyle/>
          <a:p>
            <a:pPr>
              <a:defRPr/>
            </a:pPr>
            <a:endParaRPr lang="en-US"/>
          </a:p>
        </p:txBody>
      </p:sp>
      <p:grpSp>
        <p:nvGrpSpPr>
          <p:cNvPr id="3082" name="Group 10"/>
          <p:cNvGrpSpPr>
            <a:grpSpLocks/>
          </p:cNvGrpSpPr>
          <p:nvPr/>
        </p:nvGrpSpPr>
        <p:grpSpPr bwMode="auto">
          <a:xfrm>
            <a:off x="7620000" y="5076825"/>
            <a:ext cx="1371600" cy="1600200"/>
            <a:chOff x="0" y="3182"/>
            <a:chExt cx="808" cy="998"/>
          </a:xfrm>
        </p:grpSpPr>
        <p:grpSp>
          <p:nvGrpSpPr>
            <p:cNvPr id="3094" name="Group 11"/>
            <p:cNvGrpSpPr>
              <a:grpSpLocks/>
            </p:cNvGrpSpPr>
            <p:nvPr/>
          </p:nvGrpSpPr>
          <p:grpSpPr bwMode="auto">
            <a:xfrm>
              <a:off x="0" y="3182"/>
              <a:ext cx="506" cy="927"/>
              <a:chOff x="1685" y="1023"/>
              <a:chExt cx="506" cy="927"/>
            </a:xfrm>
          </p:grpSpPr>
          <p:sp>
            <p:nvSpPr>
              <p:cNvPr id="49164" name="Freeform 12"/>
              <p:cNvSpPr>
                <a:spLocks/>
              </p:cNvSpPr>
              <p:nvPr/>
            </p:nvSpPr>
            <p:spPr bwMode="ltGray">
              <a:xfrm>
                <a:off x="1733" y="1329"/>
                <a:ext cx="77" cy="621"/>
              </a:xfrm>
              <a:custGeom>
                <a:avLst/>
                <a:gdLst/>
                <a:ahLst/>
                <a:cxnLst>
                  <a:cxn ang="0">
                    <a:pos x="0" y="54"/>
                  </a:cxn>
                  <a:cxn ang="0">
                    <a:pos x="11" y="269"/>
                  </a:cxn>
                  <a:cxn ang="0">
                    <a:pos x="22" y="442"/>
                  </a:cxn>
                  <a:cxn ang="0">
                    <a:pos x="30" y="570"/>
                  </a:cxn>
                  <a:cxn ang="0">
                    <a:pos x="28" y="620"/>
                  </a:cxn>
                  <a:cxn ang="0">
                    <a:pos x="44" y="620"/>
                  </a:cxn>
                  <a:cxn ang="0">
                    <a:pos x="49" y="546"/>
                  </a:cxn>
                  <a:cxn ang="0">
                    <a:pos x="52" y="434"/>
                  </a:cxn>
                  <a:cxn ang="0">
                    <a:pos x="58" y="329"/>
                  </a:cxn>
                  <a:cxn ang="0">
                    <a:pos x="61" y="250"/>
                  </a:cxn>
                  <a:cxn ang="0">
                    <a:pos x="67" y="135"/>
                  </a:cxn>
                  <a:cxn ang="0">
                    <a:pos x="75" y="36"/>
                  </a:cxn>
                  <a:cxn ang="0">
                    <a:pos x="70" y="11"/>
                  </a:cxn>
                  <a:cxn ang="0">
                    <a:pos x="62" y="0"/>
                  </a:cxn>
                  <a:cxn ang="0">
                    <a:pos x="53" y="121"/>
                  </a:cxn>
                  <a:cxn ang="0">
                    <a:pos x="45" y="224"/>
                  </a:cxn>
                  <a:cxn ang="0">
                    <a:pos x="43" y="305"/>
                  </a:cxn>
                  <a:cxn ang="0">
                    <a:pos x="40" y="390"/>
                  </a:cxn>
                  <a:cxn ang="0">
                    <a:pos x="34" y="475"/>
                  </a:cxn>
                  <a:cxn ang="0">
                    <a:pos x="25" y="327"/>
                  </a:cxn>
                  <a:cxn ang="0">
                    <a:pos x="15" y="187"/>
                  </a:cxn>
                  <a:cxn ang="0">
                    <a:pos x="0" y="54"/>
                  </a:cxn>
                </a:cxnLst>
                <a:rect l="0" t="0" r="r" b="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000"/>
                </a:srgbClr>
              </a:solidFill>
              <a:ln w="9525" cap="rnd">
                <a:noFill/>
                <a:round/>
                <a:headEnd/>
                <a:tailEnd/>
              </a:ln>
              <a:effectLst/>
            </p:spPr>
            <p:txBody>
              <a:bodyPr/>
              <a:lstStyle/>
              <a:p>
                <a:pPr>
                  <a:defRPr/>
                </a:pPr>
                <a:endParaRPr lang="en-US"/>
              </a:p>
            </p:txBody>
          </p:sp>
          <p:sp>
            <p:nvSpPr>
              <p:cNvPr id="49165" name="Freeform 13"/>
              <p:cNvSpPr>
                <a:spLocks/>
              </p:cNvSpPr>
              <p:nvPr/>
            </p:nvSpPr>
            <p:spPr bwMode="ltGray">
              <a:xfrm>
                <a:off x="1790" y="1582"/>
                <a:ext cx="121" cy="349"/>
              </a:xfrm>
              <a:custGeom>
                <a:avLst/>
                <a:gdLst/>
                <a:ahLst/>
                <a:cxnLst>
                  <a:cxn ang="0">
                    <a:pos x="0" y="161"/>
                  </a:cxn>
                  <a:cxn ang="0">
                    <a:pos x="10" y="232"/>
                  </a:cxn>
                  <a:cxn ang="0">
                    <a:pos x="20" y="289"/>
                  </a:cxn>
                  <a:cxn ang="0">
                    <a:pos x="26" y="331"/>
                  </a:cxn>
                  <a:cxn ang="0">
                    <a:pos x="25" y="348"/>
                  </a:cxn>
                  <a:cxn ang="0">
                    <a:pos x="39" y="348"/>
                  </a:cxn>
                  <a:cxn ang="0">
                    <a:pos x="43" y="323"/>
                  </a:cxn>
                  <a:cxn ang="0">
                    <a:pos x="45" y="286"/>
                  </a:cxn>
                  <a:cxn ang="0">
                    <a:pos x="51" y="252"/>
                  </a:cxn>
                  <a:cxn ang="0">
                    <a:pos x="54" y="226"/>
                  </a:cxn>
                  <a:cxn ang="0">
                    <a:pos x="59" y="188"/>
                  </a:cxn>
                  <a:cxn ang="0">
                    <a:pos x="66" y="156"/>
                  </a:cxn>
                  <a:cxn ang="0">
                    <a:pos x="71" y="127"/>
                  </a:cxn>
                  <a:cxn ang="0">
                    <a:pos x="77" y="96"/>
                  </a:cxn>
                  <a:cxn ang="0">
                    <a:pos x="86" y="66"/>
                  </a:cxn>
                  <a:cxn ang="0">
                    <a:pos x="96" y="40"/>
                  </a:cxn>
                  <a:cxn ang="0">
                    <a:pos x="113" y="15"/>
                  </a:cxn>
                  <a:cxn ang="0">
                    <a:pos x="119" y="5"/>
                  </a:cxn>
                  <a:cxn ang="0">
                    <a:pos x="112" y="0"/>
                  </a:cxn>
                  <a:cxn ang="0">
                    <a:pos x="101" y="10"/>
                  </a:cxn>
                  <a:cxn ang="0">
                    <a:pos x="86" y="33"/>
                  </a:cxn>
                  <a:cxn ang="0">
                    <a:pos x="75" y="57"/>
                  </a:cxn>
                  <a:cxn ang="0">
                    <a:pos x="66" y="81"/>
                  </a:cxn>
                  <a:cxn ang="0">
                    <a:pos x="60" y="113"/>
                  </a:cxn>
                  <a:cxn ang="0">
                    <a:pos x="55" y="144"/>
                  </a:cxn>
                  <a:cxn ang="0">
                    <a:pos x="47" y="184"/>
                  </a:cxn>
                  <a:cxn ang="0">
                    <a:pos x="40" y="217"/>
                  </a:cxn>
                  <a:cxn ang="0">
                    <a:pos x="37" y="244"/>
                  </a:cxn>
                  <a:cxn ang="0">
                    <a:pos x="36" y="272"/>
                  </a:cxn>
                  <a:cxn ang="0">
                    <a:pos x="30" y="300"/>
                  </a:cxn>
                  <a:cxn ang="0">
                    <a:pos x="22" y="251"/>
                  </a:cxn>
                  <a:cxn ang="0">
                    <a:pos x="13" y="205"/>
                  </a:cxn>
                  <a:cxn ang="0">
                    <a:pos x="0" y="161"/>
                  </a:cxn>
                </a:cxnLst>
                <a:rect l="0" t="0" r="r" b="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000"/>
                </a:srgbClr>
              </a:solidFill>
              <a:ln w="9525" cap="rnd">
                <a:noFill/>
                <a:round/>
                <a:headEnd/>
                <a:tailEnd/>
              </a:ln>
              <a:effectLst/>
            </p:spPr>
            <p:txBody>
              <a:bodyPr/>
              <a:lstStyle/>
              <a:p>
                <a:pPr>
                  <a:defRPr/>
                </a:pPr>
                <a:endParaRPr lang="en-US"/>
              </a:p>
            </p:txBody>
          </p:sp>
          <p:sp>
            <p:nvSpPr>
              <p:cNvPr id="49166" name="Freeform 14"/>
              <p:cNvSpPr>
                <a:spLocks/>
              </p:cNvSpPr>
              <p:nvPr/>
            </p:nvSpPr>
            <p:spPr bwMode="ltGray">
              <a:xfrm>
                <a:off x="1685" y="1239"/>
                <a:ext cx="266" cy="391"/>
              </a:xfrm>
              <a:custGeom>
                <a:avLst/>
                <a:gdLst/>
                <a:ahLst/>
                <a:cxnLst>
                  <a:cxn ang="0">
                    <a:pos x="107" y="123"/>
                  </a:cxn>
                  <a:cxn ang="0">
                    <a:pos x="116" y="135"/>
                  </a:cxn>
                  <a:cxn ang="0">
                    <a:pos x="163" y="114"/>
                  </a:cxn>
                  <a:cxn ang="0">
                    <a:pos x="211" y="81"/>
                  </a:cxn>
                  <a:cxn ang="0">
                    <a:pos x="233" y="46"/>
                  </a:cxn>
                  <a:cxn ang="0">
                    <a:pos x="220" y="76"/>
                  </a:cxn>
                  <a:cxn ang="0">
                    <a:pos x="183" y="109"/>
                  </a:cxn>
                  <a:cxn ang="0">
                    <a:pos x="142" y="138"/>
                  </a:cxn>
                  <a:cxn ang="0">
                    <a:pos x="102" y="159"/>
                  </a:cxn>
                  <a:cxn ang="0">
                    <a:pos x="119" y="178"/>
                  </a:cxn>
                  <a:cxn ang="0">
                    <a:pos x="155" y="180"/>
                  </a:cxn>
                  <a:cxn ang="0">
                    <a:pos x="202" y="187"/>
                  </a:cxn>
                  <a:cxn ang="0">
                    <a:pos x="239" y="204"/>
                  </a:cxn>
                  <a:cxn ang="0">
                    <a:pos x="251" y="215"/>
                  </a:cxn>
                  <a:cxn ang="0">
                    <a:pos x="213" y="204"/>
                  </a:cxn>
                  <a:cxn ang="0">
                    <a:pos x="162" y="198"/>
                  </a:cxn>
                  <a:cxn ang="0">
                    <a:pos x="114" y="195"/>
                  </a:cxn>
                  <a:cxn ang="0">
                    <a:pos x="88" y="203"/>
                  </a:cxn>
                  <a:cxn ang="0">
                    <a:pos x="93" y="248"/>
                  </a:cxn>
                  <a:cxn ang="0">
                    <a:pos x="93" y="307"/>
                  </a:cxn>
                  <a:cxn ang="0">
                    <a:pos x="77" y="354"/>
                  </a:cxn>
                  <a:cxn ang="0">
                    <a:pos x="46" y="390"/>
                  </a:cxn>
                  <a:cxn ang="0">
                    <a:pos x="50" y="346"/>
                  </a:cxn>
                  <a:cxn ang="0">
                    <a:pos x="61" y="299"/>
                  </a:cxn>
                  <a:cxn ang="0">
                    <a:pos x="67" y="238"/>
                  </a:cxn>
                  <a:cxn ang="0">
                    <a:pos x="64" y="198"/>
                  </a:cxn>
                  <a:cxn ang="0">
                    <a:pos x="48" y="221"/>
                  </a:cxn>
                  <a:cxn ang="0">
                    <a:pos x="39" y="273"/>
                  </a:cxn>
                  <a:cxn ang="0">
                    <a:pos x="32" y="325"/>
                  </a:cxn>
                  <a:cxn ang="0">
                    <a:pos x="10" y="364"/>
                  </a:cxn>
                  <a:cxn ang="0">
                    <a:pos x="2" y="364"/>
                  </a:cxn>
                  <a:cxn ang="0">
                    <a:pos x="2" y="324"/>
                  </a:cxn>
                  <a:cxn ang="0">
                    <a:pos x="17" y="287"/>
                  </a:cxn>
                  <a:cxn ang="0">
                    <a:pos x="34" y="239"/>
                  </a:cxn>
                  <a:cxn ang="0">
                    <a:pos x="42" y="204"/>
                  </a:cxn>
                  <a:cxn ang="0">
                    <a:pos x="26" y="182"/>
                  </a:cxn>
                  <a:cxn ang="0">
                    <a:pos x="2" y="184"/>
                  </a:cxn>
                  <a:cxn ang="0">
                    <a:pos x="2" y="184"/>
                  </a:cxn>
                  <a:cxn ang="0">
                    <a:pos x="2" y="184"/>
                  </a:cxn>
                  <a:cxn ang="0">
                    <a:pos x="2" y="184"/>
                  </a:cxn>
                  <a:cxn ang="0">
                    <a:pos x="2" y="184"/>
                  </a:cxn>
                  <a:cxn ang="0">
                    <a:pos x="2" y="184"/>
                  </a:cxn>
                  <a:cxn ang="0">
                    <a:pos x="13" y="161"/>
                  </a:cxn>
                  <a:cxn ang="0">
                    <a:pos x="13" y="138"/>
                  </a:cxn>
                  <a:cxn ang="0">
                    <a:pos x="2" y="105"/>
                  </a:cxn>
                  <a:cxn ang="0">
                    <a:pos x="2" y="105"/>
                  </a:cxn>
                  <a:cxn ang="0">
                    <a:pos x="2" y="105"/>
                  </a:cxn>
                  <a:cxn ang="0">
                    <a:pos x="2" y="105"/>
                  </a:cxn>
                  <a:cxn ang="0">
                    <a:pos x="24" y="122"/>
                  </a:cxn>
                  <a:cxn ang="0">
                    <a:pos x="53" y="157"/>
                  </a:cxn>
                  <a:cxn ang="0">
                    <a:pos x="55" y="130"/>
                  </a:cxn>
                  <a:cxn ang="0">
                    <a:pos x="24" y="91"/>
                  </a:cxn>
                  <a:cxn ang="0">
                    <a:pos x="2" y="65"/>
                  </a:cxn>
                  <a:cxn ang="0">
                    <a:pos x="2" y="65"/>
                  </a:cxn>
                  <a:cxn ang="0">
                    <a:pos x="2" y="48"/>
                  </a:cxn>
                  <a:cxn ang="0">
                    <a:pos x="30" y="87"/>
                  </a:cxn>
                  <a:cxn ang="0">
                    <a:pos x="61" y="138"/>
                  </a:cxn>
                  <a:cxn ang="0">
                    <a:pos x="80" y="127"/>
                  </a:cxn>
                  <a:cxn ang="0">
                    <a:pos x="106" y="87"/>
                  </a:cxn>
                  <a:cxn ang="0">
                    <a:pos x="139" y="39"/>
                  </a:cxn>
                  <a:cxn ang="0">
                    <a:pos x="165" y="6"/>
                  </a:cxn>
                  <a:cxn ang="0">
                    <a:pos x="163" y="29"/>
                  </a:cxn>
                  <a:cxn ang="0">
                    <a:pos x="137" y="76"/>
                  </a:cxn>
                </a:cxnLst>
                <a:rect l="0" t="0" r="r" b="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44"/>
                    </a:lnTo>
                    <a:lnTo>
                      <a:pt x="2" y="364"/>
                    </a:lnTo>
                    <a:lnTo>
                      <a:pt x="2" y="344"/>
                    </a:lnTo>
                    <a:lnTo>
                      <a:pt x="2" y="344"/>
                    </a:lnTo>
                    <a:lnTo>
                      <a:pt x="2" y="344"/>
                    </a:lnTo>
                    <a:lnTo>
                      <a:pt x="2" y="344"/>
                    </a:lnTo>
                    <a:lnTo>
                      <a:pt x="2" y="32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65"/>
                    </a:lnTo>
                    <a:lnTo>
                      <a:pt x="2" y="65"/>
                    </a:lnTo>
                    <a:lnTo>
                      <a:pt x="2" y="65"/>
                    </a:lnTo>
                    <a:lnTo>
                      <a:pt x="2" y="44"/>
                    </a:lnTo>
                    <a:lnTo>
                      <a:pt x="2" y="65"/>
                    </a:lnTo>
                    <a:lnTo>
                      <a:pt x="2" y="65"/>
                    </a:lnTo>
                    <a:lnTo>
                      <a:pt x="2" y="65"/>
                    </a:lnTo>
                    <a:lnTo>
                      <a:pt x="2" y="44"/>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000"/>
                </a:srgbClr>
              </a:solidFill>
              <a:ln w="9525" cap="rnd">
                <a:noFill/>
                <a:round/>
                <a:headEnd/>
                <a:tailEnd/>
              </a:ln>
              <a:effectLst/>
            </p:spPr>
            <p:txBody>
              <a:bodyPr/>
              <a:lstStyle/>
              <a:p>
                <a:pPr>
                  <a:defRPr/>
                </a:pPr>
                <a:endParaRPr lang="en-US"/>
              </a:p>
            </p:txBody>
          </p:sp>
          <p:grpSp>
            <p:nvGrpSpPr>
              <p:cNvPr id="3110" name="Group 15"/>
              <p:cNvGrpSpPr>
                <a:grpSpLocks/>
              </p:cNvGrpSpPr>
              <p:nvPr/>
            </p:nvGrpSpPr>
            <p:grpSpPr bwMode="auto">
              <a:xfrm>
                <a:off x="1707" y="1466"/>
                <a:ext cx="484" cy="368"/>
                <a:chOff x="1707" y="1466"/>
                <a:chExt cx="484" cy="368"/>
              </a:xfrm>
            </p:grpSpPr>
            <p:sp>
              <p:nvSpPr>
                <p:cNvPr id="49168" name="Freeform 16"/>
                <p:cNvSpPr>
                  <a:spLocks/>
                </p:cNvSpPr>
                <p:nvPr/>
              </p:nvSpPr>
              <p:spPr bwMode="ltGray">
                <a:xfrm>
                  <a:off x="1751" y="1466"/>
                  <a:ext cx="440" cy="343"/>
                </a:xfrm>
                <a:custGeom>
                  <a:avLst/>
                  <a:gdLst/>
                  <a:ahLst/>
                  <a:cxnLst>
                    <a:cxn ang="0">
                      <a:pos x="167" y="42"/>
                    </a:cxn>
                    <a:cxn ang="0">
                      <a:pos x="202" y="14"/>
                    </a:cxn>
                    <a:cxn ang="0">
                      <a:pos x="245" y="3"/>
                    </a:cxn>
                    <a:cxn ang="0">
                      <a:pos x="292" y="2"/>
                    </a:cxn>
                    <a:cxn ang="0">
                      <a:pos x="304" y="7"/>
                    </a:cxn>
                    <a:cxn ang="0">
                      <a:pos x="272" y="15"/>
                    </a:cxn>
                    <a:cxn ang="0">
                      <a:pos x="236" y="26"/>
                    </a:cxn>
                    <a:cxn ang="0">
                      <a:pos x="195" y="55"/>
                    </a:cxn>
                    <a:cxn ang="0">
                      <a:pos x="191" y="94"/>
                    </a:cxn>
                    <a:cxn ang="0">
                      <a:pos x="252" y="70"/>
                    </a:cxn>
                    <a:cxn ang="0">
                      <a:pos x="301" y="67"/>
                    </a:cxn>
                    <a:cxn ang="0">
                      <a:pos x="354" y="72"/>
                    </a:cxn>
                    <a:cxn ang="0">
                      <a:pos x="416" y="79"/>
                    </a:cxn>
                    <a:cxn ang="0">
                      <a:pos x="417" y="80"/>
                    </a:cxn>
                    <a:cxn ang="0">
                      <a:pos x="357" y="83"/>
                    </a:cxn>
                    <a:cxn ang="0">
                      <a:pos x="302" y="84"/>
                    </a:cxn>
                    <a:cxn ang="0">
                      <a:pos x="254" y="90"/>
                    </a:cxn>
                    <a:cxn ang="0">
                      <a:pos x="200" y="103"/>
                    </a:cxn>
                    <a:cxn ang="0">
                      <a:pos x="222" y="123"/>
                    </a:cxn>
                    <a:cxn ang="0">
                      <a:pos x="238" y="142"/>
                    </a:cxn>
                    <a:cxn ang="0">
                      <a:pos x="184" y="125"/>
                    </a:cxn>
                    <a:cxn ang="0">
                      <a:pos x="173" y="136"/>
                    </a:cxn>
                    <a:cxn ang="0">
                      <a:pos x="232" y="145"/>
                    </a:cxn>
                    <a:cxn ang="0">
                      <a:pos x="282" y="157"/>
                    </a:cxn>
                    <a:cxn ang="0">
                      <a:pos x="321" y="190"/>
                    </a:cxn>
                    <a:cxn ang="0">
                      <a:pos x="351" y="234"/>
                    </a:cxn>
                    <a:cxn ang="0">
                      <a:pos x="344" y="242"/>
                    </a:cxn>
                    <a:cxn ang="0">
                      <a:pos x="304" y="214"/>
                    </a:cxn>
                    <a:cxn ang="0">
                      <a:pos x="259" y="183"/>
                    </a:cxn>
                    <a:cxn ang="0">
                      <a:pos x="211" y="162"/>
                    </a:cxn>
                    <a:cxn ang="0">
                      <a:pos x="180" y="155"/>
                    </a:cxn>
                    <a:cxn ang="0">
                      <a:pos x="206" y="189"/>
                    </a:cxn>
                    <a:cxn ang="0">
                      <a:pos x="238" y="234"/>
                    </a:cxn>
                    <a:cxn ang="0">
                      <a:pos x="256" y="275"/>
                    </a:cxn>
                    <a:cxn ang="0">
                      <a:pos x="255" y="313"/>
                    </a:cxn>
                    <a:cxn ang="0">
                      <a:pos x="232" y="271"/>
                    </a:cxn>
                    <a:cxn ang="0">
                      <a:pos x="208" y="226"/>
                    </a:cxn>
                    <a:cxn ang="0">
                      <a:pos x="181" y="185"/>
                    </a:cxn>
                    <a:cxn ang="0">
                      <a:pos x="157" y="149"/>
                    </a:cxn>
                    <a:cxn ang="0">
                      <a:pos x="115" y="170"/>
                    </a:cxn>
                    <a:cxn ang="0">
                      <a:pos x="80" y="221"/>
                    </a:cxn>
                    <a:cxn ang="0">
                      <a:pos x="51" y="273"/>
                    </a:cxn>
                    <a:cxn ang="0">
                      <a:pos x="18" y="321"/>
                    </a:cxn>
                    <a:cxn ang="0">
                      <a:pos x="8" y="315"/>
                    </a:cxn>
                    <a:cxn ang="0">
                      <a:pos x="47" y="255"/>
                    </a:cxn>
                    <a:cxn ang="0">
                      <a:pos x="82" y="208"/>
                    </a:cxn>
                    <a:cxn ang="0">
                      <a:pos x="112" y="162"/>
                    </a:cxn>
                    <a:cxn ang="0">
                      <a:pos x="139" y="126"/>
                    </a:cxn>
                    <a:cxn ang="0">
                      <a:pos x="99" y="83"/>
                    </a:cxn>
                    <a:cxn ang="0">
                      <a:pos x="43" y="60"/>
                    </a:cxn>
                    <a:cxn ang="0">
                      <a:pos x="20" y="47"/>
                    </a:cxn>
                    <a:cxn ang="0">
                      <a:pos x="63" y="61"/>
                    </a:cxn>
                    <a:cxn ang="0">
                      <a:pos x="122" y="90"/>
                    </a:cxn>
                  </a:cxnLst>
                  <a:rect l="0" t="0" r="r" b="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000"/>
                  </a:srgbClr>
                </a:solidFill>
                <a:ln w="9525" cap="rnd">
                  <a:noFill/>
                  <a:round/>
                  <a:headEnd/>
                  <a:tailEnd/>
                </a:ln>
                <a:effectLst/>
              </p:spPr>
              <p:txBody>
                <a:bodyPr/>
                <a:lstStyle/>
                <a:p>
                  <a:pPr>
                    <a:defRPr/>
                  </a:pPr>
                  <a:endParaRPr lang="en-US"/>
                </a:p>
              </p:txBody>
            </p:sp>
            <p:sp>
              <p:nvSpPr>
                <p:cNvPr id="49169" name="Freeform 17"/>
                <p:cNvSpPr>
                  <a:spLocks/>
                </p:cNvSpPr>
                <p:nvPr/>
              </p:nvSpPr>
              <p:spPr bwMode="ltGray">
                <a:xfrm>
                  <a:off x="1900" y="1641"/>
                  <a:ext cx="39" cy="193"/>
                </a:xfrm>
                <a:custGeom>
                  <a:avLst/>
                  <a:gdLst/>
                  <a:ahLst/>
                  <a:cxnLst>
                    <a:cxn ang="0">
                      <a:pos x="20" y="0"/>
                    </a:cxn>
                    <a:cxn ang="0">
                      <a:pos x="25" y="9"/>
                    </a:cxn>
                    <a:cxn ang="0">
                      <a:pos x="28" y="15"/>
                    </a:cxn>
                    <a:cxn ang="0">
                      <a:pos x="34" y="24"/>
                    </a:cxn>
                    <a:cxn ang="0">
                      <a:pos x="36" y="33"/>
                    </a:cxn>
                    <a:cxn ang="0">
                      <a:pos x="37" y="43"/>
                    </a:cxn>
                    <a:cxn ang="0">
                      <a:pos x="37" y="56"/>
                    </a:cxn>
                    <a:cxn ang="0">
                      <a:pos x="38" y="64"/>
                    </a:cxn>
                    <a:cxn ang="0">
                      <a:pos x="37" y="75"/>
                    </a:cxn>
                    <a:cxn ang="0">
                      <a:pos x="36" y="86"/>
                    </a:cxn>
                    <a:cxn ang="0">
                      <a:pos x="34" y="97"/>
                    </a:cxn>
                    <a:cxn ang="0">
                      <a:pos x="31" y="113"/>
                    </a:cxn>
                    <a:cxn ang="0">
                      <a:pos x="29" y="122"/>
                    </a:cxn>
                    <a:cxn ang="0">
                      <a:pos x="24" y="132"/>
                    </a:cxn>
                    <a:cxn ang="0">
                      <a:pos x="18" y="144"/>
                    </a:cxn>
                    <a:cxn ang="0">
                      <a:pos x="12" y="155"/>
                    </a:cxn>
                    <a:cxn ang="0">
                      <a:pos x="7" y="165"/>
                    </a:cxn>
                    <a:cxn ang="0">
                      <a:pos x="3" y="174"/>
                    </a:cxn>
                    <a:cxn ang="0">
                      <a:pos x="0" y="192"/>
                    </a:cxn>
                    <a:cxn ang="0">
                      <a:pos x="1" y="174"/>
                    </a:cxn>
                    <a:cxn ang="0">
                      <a:pos x="3" y="162"/>
                    </a:cxn>
                    <a:cxn ang="0">
                      <a:pos x="4" y="151"/>
                    </a:cxn>
                    <a:cxn ang="0">
                      <a:pos x="5" y="139"/>
                    </a:cxn>
                    <a:cxn ang="0">
                      <a:pos x="7" y="124"/>
                    </a:cxn>
                    <a:cxn ang="0">
                      <a:pos x="10" y="113"/>
                    </a:cxn>
                    <a:cxn ang="0">
                      <a:pos x="12" y="102"/>
                    </a:cxn>
                    <a:cxn ang="0">
                      <a:pos x="15" y="93"/>
                    </a:cxn>
                    <a:cxn ang="0">
                      <a:pos x="18" y="82"/>
                    </a:cxn>
                    <a:cxn ang="0">
                      <a:pos x="20" y="72"/>
                    </a:cxn>
                    <a:cxn ang="0">
                      <a:pos x="22" y="61"/>
                    </a:cxn>
                    <a:cxn ang="0">
                      <a:pos x="23" y="52"/>
                    </a:cxn>
                    <a:cxn ang="0">
                      <a:pos x="24" y="41"/>
                    </a:cxn>
                    <a:cxn ang="0">
                      <a:pos x="24" y="30"/>
                    </a:cxn>
                    <a:cxn ang="0">
                      <a:pos x="24" y="15"/>
                    </a:cxn>
                    <a:cxn ang="0">
                      <a:pos x="22" y="8"/>
                    </a:cxn>
                    <a:cxn ang="0">
                      <a:pos x="20" y="0"/>
                    </a:cxn>
                  </a:cxnLst>
                  <a:rect l="0" t="0" r="r" b="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000"/>
                  </a:srgbClr>
                </a:solidFill>
                <a:ln w="9525" cap="rnd">
                  <a:noFill/>
                  <a:round/>
                  <a:headEnd/>
                  <a:tailEnd/>
                </a:ln>
                <a:effectLst/>
              </p:spPr>
              <p:txBody>
                <a:bodyPr/>
                <a:lstStyle/>
                <a:p>
                  <a:pPr>
                    <a:defRPr/>
                  </a:pPr>
                  <a:endParaRPr lang="en-US"/>
                </a:p>
              </p:txBody>
            </p:sp>
            <p:sp>
              <p:nvSpPr>
                <p:cNvPr id="49170" name="Freeform 18"/>
                <p:cNvSpPr>
                  <a:spLocks/>
                </p:cNvSpPr>
                <p:nvPr/>
              </p:nvSpPr>
              <p:spPr bwMode="ltGray">
                <a:xfrm>
                  <a:off x="1717" y="1535"/>
                  <a:ext cx="170" cy="50"/>
                </a:xfrm>
                <a:custGeom>
                  <a:avLst/>
                  <a:gdLst/>
                  <a:ahLst/>
                  <a:cxnLst>
                    <a:cxn ang="0">
                      <a:pos x="170" y="49"/>
                    </a:cxn>
                    <a:cxn ang="0">
                      <a:pos x="167" y="40"/>
                    </a:cxn>
                    <a:cxn ang="0">
                      <a:pos x="163" y="33"/>
                    </a:cxn>
                    <a:cxn ang="0">
                      <a:pos x="160" y="31"/>
                    </a:cxn>
                    <a:cxn ang="0">
                      <a:pos x="153" y="29"/>
                    </a:cxn>
                    <a:cxn ang="0">
                      <a:pos x="147" y="27"/>
                    </a:cxn>
                    <a:cxn ang="0">
                      <a:pos x="140" y="29"/>
                    </a:cxn>
                    <a:cxn ang="0">
                      <a:pos x="132" y="30"/>
                    </a:cxn>
                    <a:cxn ang="0">
                      <a:pos x="123" y="27"/>
                    </a:cxn>
                    <a:cxn ang="0">
                      <a:pos x="111" y="22"/>
                    </a:cxn>
                    <a:cxn ang="0">
                      <a:pos x="100" y="18"/>
                    </a:cxn>
                    <a:cxn ang="0">
                      <a:pos x="92" y="16"/>
                    </a:cxn>
                    <a:cxn ang="0">
                      <a:pos x="80" y="12"/>
                    </a:cxn>
                    <a:cxn ang="0">
                      <a:pos x="67" y="8"/>
                    </a:cxn>
                    <a:cxn ang="0">
                      <a:pos x="55" y="5"/>
                    </a:cxn>
                    <a:cxn ang="0">
                      <a:pos x="42" y="1"/>
                    </a:cxn>
                    <a:cxn ang="0">
                      <a:pos x="28" y="1"/>
                    </a:cxn>
                    <a:cxn ang="0">
                      <a:pos x="15" y="0"/>
                    </a:cxn>
                    <a:cxn ang="0">
                      <a:pos x="12" y="1"/>
                    </a:cxn>
                    <a:cxn ang="0">
                      <a:pos x="7" y="4"/>
                    </a:cxn>
                    <a:cxn ang="0">
                      <a:pos x="3" y="7"/>
                    </a:cxn>
                    <a:cxn ang="0">
                      <a:pos x="0" y="11"/>
                    </a:cxn>
                    <a:cxn ang="0">
                      <a:pos x="5" y="11"/>
                    </a:cxn>
                    <a:cxn ang="0">
                      <a:pos x="12" y="12"/>
                    </a:cxn>
                    <a:cxn ang="0">
                      <a:pos x="19" y="12"/>
                    </a:cxn>
                    <a:cxn ang="0">
                      <a:pos x="23" y="11"/>
                    </a:cxn>
                    <a:cxn ang="0">
                      <a:pos x="30" y="11"/>
                    </a:cxn>
                    <a:cxn ang="0">
                      <a:pos x="39" y="11"/>
                    </a:cxn>
                    <a:cxn ang="0">
                      <a:pos x="51" y="11"/>
                    </a:cxn>
                    <a:cxn ang="0">
                      <a:pos x="61" y="12"/>
                    </a:cxn>
                    <a:cxn ang="0">
                      <a:pos x="71" y="14"/>
                    </a:cxn>
                    <a:cxn ang="0">
                      <a:pos x="81" y="15"/>
                    </a:cxn>
                    <a:cxn ang="0">
                      <a:pos x="91" y="16"/>
                    </a:cxn>
                    <a:cxn ang="0">
                      <a:pos x="99" y="19"/>
                    </a:cxn>
                    <a:cxn ang="0">
                      <a:pos x="108" y="23"/>
                    </a:cxn>
                    <a:cxn ang="0">
                      <a:pos x="116" y="27"/>
                    </a:cxn>
                    <a:cxn ang="0">
                      <a:pos x="125" y="31"/>
                    </a:cxn>
                    <a:cxn ang="0">
                      <a:pos x="129" y="32"/>
                    </a:cxn>
                    <a:cxn ang="0">
                      <a:pos x="134" y="31"/>
                    </a:cxn>
                    <a:cxn ang="0">
                      <a:pos x="140" y="34"/>
                    </a:cxn>
                    <a:cxn ang="0">
                      <a:pos x="146" y="37"/>
                    </a:cxn>
                    <a:cxn ang="0">
                      <a:pos x="152" y="40"/>
                    </a:cxn>
                    <a:cxn ang="0">
                      <a:pos x="161" y="44"/>
                    </a:cxn>
                    <a:cxn ang="0">
                      <a:pos x="167" y="46"/>
                    </a:cxn>
                    <a:cxn ang="0">
                      <a:pos x="170" y="49"/>
                    </a:cxn>
                  </a:cxnLst>
                  <a:rect l="0" t="0" r="r" b="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000"/>
                  </a:srgbClr>
                </a:solidFill>
                <a:ln w="9525" cap="rnd">
                  <a:noFill/>
                  <a:round/>
                  <a:headEnd/>
                  <a:tailEnd/>
                </a:ln>
                <a:effectLst/>
              </p:spPr>
              <p:txBody>
                <a:bodyPr/>
                <a:lstStyle/>
                <a:p>
                  <a:pPr>
                    <a:defRPr/>
                  </a:pPr>
                  <a:endParaRPr lang="en-US"/>
                </a:p>
              </p:txBody>
            </p:sp>
            <p:sp>
              <p:nvSpPr>
                <p:cNvPr id="49171" name="Freeform 19"/>
                <p:cNvSpPr>
                  <a:spLocks/>
                </p:cNvSpPr>
                <p:nvPr/>
              </p:nvSpPr>
              <p:spPr bwMode="ltGray">
                <a:xfrm>
                  <a:off x="1707" y="1563"/>
                  <a:ext cx="177" cy="21"/>
                </a:xfrm>
                <a:custGeom>
                  <a:avLst/>
                  <a:gdLst/>
                  <a:ahLst/>
                  <a:cxnLst>
                    <a:cxn ang="0">
                      <a:pos x="176" y="20"/>
                    </a:cxn>
                    <a:cxn ang="0">
                      <a:pos x="171" y="18"/>
                    </a:cxn>
                    <a:cxn ang="0">
                      <a:pos x="166" y="16"/>
                    </a:cxn>
                    <a:cxn ang="0">
                      <a:pos x="161" y="13"/>
                    </a:cxn>
                    <a:cxn ang="0">
                      <a:pos x="155" y="12"/>
                    </a:cxn>
                    <a:cxn ang="0">
                      <a:pos x="149" y="10"/>
                    </a:cxn>
                    <a:cxn ang="0">
                      <a:pos x="141" y="6"/>
                    </a:cxn>
                    <a:cxn ang="0">
                      <a:pos x="134" y="3"/>
                    </a:cxn>
                    <a:cxn ang="0">
                      <a:pos x="128" y="2"/>
                    </a:cxn>
                    <a:cxn ang="0">
                      <a:pos x="120" y="3"/>
                    </a:cxn>
                    <a:cxn ang="0">
                      <a:pos x="110" y="5"/>
                    </a:cxn>
                    <a:cxn ang="0">
                      <a:pos x="106" y="5"/>
                    </a:cxn>
                    <a:cxn ang="0">
                      <a:pos x="93" y="3"/>
                    </a:cxn>
                    <a:cxn ang="0">
                      <a:pos x="78" y="1"/>
                    </a:cxn>
                    <a:cxn ang="0">
                      <a:pos x="69" y="0"/>
                    </a:cxn>
                    <a:cxn ang="0">
                      <a:pos x="57" y="0"/>
                    </a:cxn>
                    <a:cxn ang="0">
                      <a:pos x="44" y="0"/>
                    </a:cxn>
                    <a:cxn ang="0">
                      <a:pos x="36" y="1"/>
                    </a:cxn>
                    <a:cxn ang="0">
                      <a:pos x="27" y="2"/>
                    </a:cxn>
                    <a:cxn ang="0">
                      <a:pos x="18" y="3"/>
                    </a:cxn>
                    <a:cxn ang="0">
                      <a:pos x="9" y="4"/>
                    </a:cxn>
                    <a:cxn ang="0">
                      <a:pos x="8" y="8"/>
                    </a:cxn>
                    <a:cxn ang="0">
                      <a:pos x="7" y="11"/>
                    </a:cxn>
                    <a:cxn ang="0">
                      <a:pos x="4" y="15"/>
                    </a:cxn>
                    <a:cxn ang="0">
                      <a:pos x="0" y="17"/>
                    </a:cxn>
                    <a:cxn ang="0">
                      <a:pos x="7" y="16"/>
                    </a:cxn>
                    <a:cxn ang="0">
                      <a:pos x="15" y="14"/>
                    </a:cxn>
                    <a:cxn ang="0">
                      <a:pos x="22" y="12"/>
                    </a:cxn>
                    <a:cxn ang="0">
                      <a:pos x="29" y="11"/>
                    </a:cxn>
                    <a:cxn ang="0">
                      <a:pos x="37" y="10"/>
                    </a:cxn>
                    <a:cxn ang="0">
                      <a:pos x="50" y="10"/>
                    </a:cxn>
                    <a:cxn ang="0">
                      <a:pos x="63" y="8"/>
                    </a:cxn>
                    <a:cxn ang="0">
                      <a:pos x="79" y="8"/>
                    </a:cxn>
                    <a:cxn ang="0">
                      <a:pos x="94" y="7"/>
                    </a:cxn>
                    <a:cxn ang="0">
                      <a:pos x="108" y="6"/>
                    </a:cxn>
                    <a:cxn ang="0">
                      <a:pos x="120" y="7"/>
                    </a:cxn>
                    <a:cxn ang="0">
                      <a:pos x="129" y="10"/>
                    </a:cxn>
                    <a:cxn ang="0">
                      <a:pos x="138" y="12"/>
                    </a:cxn>
                    <a:cxn ang="0">
                      <a:pos x="148" y="14"/>
                    </a:cxn>
                    <a:cxn ang="0">
                      <a:pos x="159" y="17"/>
                    </a:cxn>
                    <a:cxn ang="0">
                      <a:pos x="167" y="18"/>
                    </a:cxn>
                    <a:cxn ang="0">
                      <a:pos x="176" y="20"/>
                    </a:cxn>
                  </a:cxnLst>
                  <a:rect l="0" t="0" r="r" b="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000"/>
                  </a:srgbClr>
                </a:solidFill>
                <a:ln w="9525" cap="rnd">
                  <a:noFill/>
                  <a:round/>
                  <a:headEnd/>
                  <a:tailEnd/>
                </a:ln>
                <a:effectLst/>
              </p:spPr>
              <p:txBody>
                <a:bodyPr/>
                <a:lstStyle/>
                <a:p>
                  <a:pPr>
                    <a:defRPr/>
                  </a:pPr>
                  <a:endParaRPr lang="en-US"/>
                </a:p>
              </p:txBody>
            </p:sp>
          </p:grpSp>
          <p:sp>
            <p:nvSpPr>
              <p:cNvPr id="49172" name="Freeform 20"/>
              <p:cNvSpPr>
                <a:spLocks/>
              </p:cNvSpPr>
              <p:nvPr/>
            </p:nvSpPr>
            <p:spPr bwMode="ltGray">
              <a:xfrm>
                <a:off x="1691" y="1023"/>
                <a:ext cx="261" cy="374"/>
              </a:xfrm>
              <a:custGeom>
                <a:avLst/>
                <a:gdLst/>
                <a:ahLst/>
                <a:cxnLst>
                  <a:cxn ang="0">
                    <a:pos x="82" y="162"/>
                  </a:cxn>
                  <a:cxn ang="0">
                    <a:pos x="90" y="154"/>
                  </a:cxn>
                  <a:cxn ang="0">
                    <a:pos x="76" y="104"/>
                  </a:cxn>
                  <a:cxn ang="0">
                    <a:pos x="54" y="56"/>
                  </a:cxn>
                  <a:cxn ang="0">
                    <a:pos x="31" y="33"/>
                  </a:cxn>
                  <a:cxn ang="0">
                    <a:pos x="51" y="45"/>
                  </a:cxn>
                  <a:cxn ang="0">
                    <a:pos x="72" y="84"/>
                  </a:cxn>
                  <a:cxn ang="0">
                    <a:pos x="92" y="126"/>
                  </a:cxn>
                  <a:cxn ang="0">
                    <a:pos x="106" y="168"/>
                  </a:cxn>
                  <a:cxn ang="0">
                    <a:pos x="118" y="150"/>
                  </a:cxn>
                  <a:cxn ang="0">
                    <a:pos x="121" y="114"/>
                  </a:cxn>
                  <a:cxn ang="0">
                    <a:pos x="125" y="65"/>
                  </a:cxn>
                  <a:cxn ang="0">
                    <a:pos x="136" y="26"/>
                  </a:cxn>
                  <a:cxn ang="0">
                    <a:pos x="143" y="12"/>
                  </a:cxn>
                  <a:cxn ang="0">
                    <a:pos x="136" y="53"/>
                  </a:cxn>
                  <a:cxn ang="0">
                    <a:pos x="132" y="106"/>
                  </a:cxn>
                  <a:cxn ang="0">
                    <a:pos x="130" y="155"/>
                  </a:cxn>
                  <a:cxn ang="0">
                    <a:pos x="136" y="183"/>
                  </a:cxn>
                  <a:cxn ang="0">
                    <a:pos x="166" y="177"/>
                  </a:cxn>
                  <a:cxn ang="0">
                    <a:pos x="205" y="178"/>
                  </a:cxn>
                  <a:cxn ang="0">
                    <a:pos x="236" y="193"/>
                  </a:cxn>
                  <a:cxn ang="0">
                    <a:pos x="260" y="227"/>
                  </a:cxn>
                  <a:cxn ang="0">
                    <a:pos x="231" y="222"/>
                  </a:cxn>
                  <a:cxn ang="0">
                    <a:pos x="200" y="211"/>
                  </a:cxn>
                  <a:cxn ang="0">
                    <a:pos x="159" y="204"/>
                  </a:cxn>
                  <a:cxn ang="0">
                    <a:pos x="132" y="208"/>
                  </a:cxn>
                  <a:cxn ang="0">
                    <a:pos x="147" y="224"/>
                  </a:cxn>
                  <a:cxn ang="0">
                    <a:pos x="182" y="233"/>
                  </a:cxn>
                  <a:cxn ang="0">
                    <a:pos x="217" y="240"/>
                  </a:cxn>
                  <a:cxn ang="0">
                    <a:pos x="243" y="264"/>
                  </a:cxn>
                  <a:cxn ang="0">
                    <a:pos x="256" y="297"/>
                  </a:cxn>
                  <a:cxn ang="0">
                    <a:pos x="224" y="277"/>
                  </a:cxn>
                  <a:cxn ang="0">
                    <a:pos x="191" y="256"/>
                  </a:cxn>
                  <a:cxn ang="0">
                    <a:pos x="160" y="238"/>
                  </a:cxn>
                  <a:cxn ang="0">
                    <a:pos x="136" y="230"/>
                  </a:cxn>
                  <a:cxn ang="0">
                    <a:pos x="121" y="246"/>
                  </a:cxn>
                  <a:cxn ang="0">
                    <a:pos x="135" y="290"/>
                  </a:cxn>
                  <a:cxn ang="0">
                    <a:pos x="145" y="342"/>
                  </a:cxn>
                  <a:cxn ang="0">
                    <a:pos x="127" y="346"/>
                  </a:cxn>
                  <a:cxn ang="0">
                    <a:pos x="116" y="290"/>
                  </a:cxn>
                  <a:cxn ang="0">
                    <a:pos x="101" y="256"/>
                  </a:cxn>
                  <a:cxn ang="0">
                    <a:pos x="83" y="274"/>
                  </a:cxn>
                  <a:cxn ang="0">
                    <a:pos x="64" y="309"/>
                  </a:cxn>
                  <a:cxn ang="0">
                    <a:pos x="44" y="360"/>
                  </a:cxn>
                  <a:cxn ang="0">
                    <a:pos x="51" y="314"/>
                  </a:cxn>
                  <a:cxn ang="0">
                    <a:pos x="69" y="272"/>
                  </a:cxn>
                  <a:cxn ang="0">
                    <a:pos x="91" y="238"/>
                  </a:cxn>
                  <a:cxn ang="0">
                    <a:pos x="99" y="212"/>
                  </a:cxn>
                  <a:cxn ang="0">
                    <a:pos x="77" y="226"/>
                  </a:cxn>
                  <a:cxn ang="0">
                    <a:pos x="52" y="261"/>
                  </a:cxn>
                  <a:cxn ang="0">
                    <a:pos x="28" y="301"/>
                  </a:cxn>
                  <a:cxn ang="0">
                    <a:pos x="24" y="288"/>
                  </a:cxn>
                  <a:cxn ang="0">
                    <a:pos x="42" y="262"/>
                  </a:cxn>
                  <a:cxn ang="0">
                    <a:pos x="71" y="229"/>
                  </a:cxn>
                  <a:cxn ang="0">
                    <a:pos x="101" y="206"/>
                  </a:cxn>
                  <a:cxn ang="0">
                    <a:pos x="73" y="180"/>
                  </a:cxn>
                  <a:cxn ang="0">
                    <a:pos x="46" y="148"/>
                  </a:cxn>
                  <a:cxn ang="0">
                    <a:pos x="17" y="118"/>
                  </a:cxn>
                  <a:cxn ang="0">
                    <a:pos x="3" y="98"/>
                  </a:cxn>
                  <a:cxn ang="0">
                    <a:pos x="32" y="115"/>
                  </a:cxn>
                  <a:cxn ang="0">
                    <a:pos x="64" y="145"/>
                  </a:cxn>
                </a:cxnLst>
                <a:rect l="0" t="0" r="r" b="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000"/>
                </a:srgbClr>
              </a:solidFill>
              <a:ln w="9525" cap="rnd">
                <a:noFill/>
                <a:round/>
                <a:headEnd/>
                <a:tailEnd/>
              </a:ln>
              <a:effectLst/>
            </p:spPr>
            <p:txBody>
              <a:bodyPr/>
              <a:lstStyle/>
              <a:p>
                <a:pPr>
                  <a:defRPr/>
                </a:pPr>
                <a:endParaRPr lang="en-US"/>
              </a:p>
            </p:txBody>
          </p:sp>
        </p:grpSp>
        <p:grpSp>
          <p:nvGrpSpPr>
            <p:cNvPr id="3095" name="Group 21"/>
            <p:cNvGrpSpPr>
              <a:grpSpLocks/>
            </p:cNvGrpSpPr>
            <p:nvPr/>
          </p:nvGrpSpPr>
          <p:grpSpPr bwMode="auto">
            <a:xfrm>
              <a:off x="300" y="3360"/>
              <a:ext cx="508" cy="820"/>
              <a:chOff x="1985" y="1201"/>
              <a:chExt cx="508" cy="820"/>
            </a:xfrm>
          </p:grpSpPr>
          <p:grpSp>
            <p:nvGrpSpPr>
              <p:cNvPr id="3096" name="Group 22"/>
              <p:cNvGrpSpPr>
                <a:grpSpLocks/>
              </p:cNvGrpSpPr>
              <p:nvPr/>
            </p:nvGrpSpPr>
            <p:grpSpPr bwMode="auto">
              <a:xfrm>
                <a:off x="2247" y="1201"/>
                <a:ext cx="246" cy="810"/>
                <a:chOff x="2247" y="1201"/>
                <a:chExt cx="246" cy="810"/>
              </a:xfrm>
            </p:grpSpPr>
            <p:sp>
              <p:nvSpPr>
                <p:cNvPr id="49175" name="Freeform 23"/>
                <p:cNvSpPr>
                  <a:spLocks/>
                </p:cNvSpPr>
                <p:nvPr/>
              </p:nvSpPr>
              <p:spPr bwMode="ltGray">
                <a:xfrm>
                  <a:off x="2392" y="1373"/>
                  <a:ext cx="92" cy="638"/>
                </a:xfrm>
                <a:custGeom>
                  <a:avLst/>
                  <a:gdLst/>
                  <a:ahLst/>
                  <a:cxnLst>
                    <a:cxn ang="0">
                      <a:pos x="91" y="296"/>
                    </a:cxn>
                    <a:cxn ang="0">
                      <a:pos x="83" y="425"/>
                    </a:cxn>
                    <a:cxn ang="0">
                      <a:pos x="75" y="529"/>
                    </a:cxn>
                    <a:cxn ang="0">
                      <a:pos x="70" y="606"/>
                    </a:cxn>
                    <a:cxn ang="0">
                      <a:pos x="71" y="637"/>
                    </a:cxn>
                    <a:cxn ang="0">
                      <a:pos x="60" y="637"/>
                    </a:cxn>
                    <a:cxn ang="0">
                      <a:pos x="57" y="592"/>
                    </a:cxn>
                    <a:cxn ang="0">
                      <a:pos x="55" y="524"/>
                    </a:cxn>
                    <a:cxn ang="0">
                      <a:pos x="51" y="461"/>
                    </a:cxn>
                    <a:cxn ang="0">
                      <a:pos x="49" y="414"/>
                    </a:cxn>
                    <a:cxn ang="0">
                      <a:pos x="45" y="345"/>
                    </a:cxn>
                    <a:cxn ang="0">
                      <a:pos x="40" y="285"/>
                    </a:cxn>
                    <a:cxn ang="0">
                      <a:pos x="35" y="233"/>
                    </a:cxn>
                    <a:cxn ang="0">
                      <a:pos x="31" y="177"/>
                    </a:cxn>
                    <a:cxn ang="0">
                      <a:pos x="24" y="121"/>
                    </a:cxn>
                    <a:cxn ang="0">
                      <a:pos x="17" y="74"/>
                    </a:cxn>
                    <a:cxn ang="0">
                      <a:pos x="4" y="28"/>
                    </a:cxn>
                    <a:cxn ang="0">
                      <a:pos x="0" y="10"/>
                    </a:cxn>
                    <a:cxn ang="0">
                      <a:pos x="5" y="0"/>
                    </a:cxn>
                    <a:cxn ang="0">
                      <a:pos x="13" y="18"/>
                    </a:cxn>
                    <a:cxn ang="0">
                      <a:pos x="24" y="61"/>
                    </a:cxn>
                    <a:cxn ang="0">
                      <a:pos x="33" y="104"/>
                    </a:cxn>
                    <a:cxn ang="0">
                      <a:pos x="40" y="150"/>
                    </a:cxn>
                    <a:cxn ang="0">
                      <a:pos x="44" y="208"/>
                    </a:cxn>
                    <a:cxn ang="0">
                      <a:pos x="48" y="263"/>
                    </a:cxn>
                    <a:cxn ang="0">
                      <a:pos x="55" y="337"/>
                    </a:cxn>
                    <a:cxn ang="0">
                      <a:pos x="59" y="398"/>
                    </a:cxn>
                    <a:cxn ang="0">
                      <a:pos x="61" y="447"/>
                    </a:cxn>
                    <a:cxn ang="0">
                      <a:pos x="63" y="498"/>
                    </a:cxn>
                    <a:cxn ang="0">
                      <a:pos x="68" y="550"/>
                    </a:cxn>
                    <a:cxn ang="0">
                      <a:pos x="73" y="460"/>
                    </a:cxn>
                    <a:cxn ang="0">
                      <a:pos x="80" y="376"/>
                    </a:cxn>
                    <a:cxn ang="0">
                      <a:pos x="91" y="296"/>
                    </a:cxn>
                  </a:cxnLst>
                  <a:rect l="0" t="0" r="r" b="b"/>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000"/>
                  </a:srgbClr>
                </a:solidFill>
                <a:ln w="9525" cap="rnd">
                  <a:noFill/>
                  <a:round/>
                  <a:headEnd/>
                  <a:tailEnd/>
                </a:ln>
                <a:effectLst/>
              </p:spPr>
              <p:txBody>
                <a:bodyPr/>
                <a:lstStyle/>
                <a:p>
                  <a:pPr>
                    <a:defRPr/>
                  </a:pPr>
                  <a:endParaRPr lang="en-US"/>
                </a:p>
              </p:txBody>
            </p:sp>
            <p:sp>
              <p:nvSpPr>
                <p:cNvPr id="49176" name="Freeform 24"/>
                <p:cNvSpPr>
                  <a:spLocks/>
                </p:cNvSpPr>
                <p:nvPr/>
              </p:nvSpPr>
              <p:spPr bwMode="ltGray">
                <a:xfrm>
                  <a:off x="2247" y="1201"/>
                  <a:ext cx="246" cy="466"/>
                </a:xfrm>
                <a:custGeom>
                  <a:avLst/>
                  <a:gdLst/>
                  <a:ahLst/>
                  <a:cxnLst>
                    <a:cxn ang="0">
                      <a:pos x="136" y="67"/>
                    </a:cxn>
                    <a:cxn ang="0">
                      <a:pos x="105" y="12"/>
                    </a:cxn>
                    <a:cxn ang="0">
                      <a:pos x="55" y="1"/>
                    </a:cxn>
                    <a:cxn ang="0">
                      <a:pos x="58" y="12"/>
                    </a:cxn>
                    <a:cxn ang="0">
                      <a:pos x="96" y="39"/>
                    </a:cxn>
                    <a:cxn ang="0">
                      <a:pos x="130" y="134"/>
                    </a:cxn>
                    <a:cxn ang="0">
                      <a:pos x="73" y="85"/>
                    </a:cxn>
                    <a:cxn ang="0">
                      <a:pos x="32" y="75"/>
                    </a:cxn>
                    <a:cxn ang="0">
                      <a:pos x="7" y="103"/>
                    </a:cxn>
                    <a:cxn ang="0">
                      <a:pos x="38" y="103"/>
                    </a:cxn>
                    <a:cxn ang="0">
                      <a:pos x="108" y="129"/>
                    </a:cxn>
                    <a:cxn ang="0">
                      <a:pos x="104" y="146"/>
                    </a:cxn>
                    <a:cxn ang="0">
                      <a:pos x="92" y="171"/>
                    </a:cxn>
                    <a:cxn ang="0">
                      <a:pos x="126" y="170"/>
                    </a:cxn>
                    <a:cxn ang="0">
                      <a:pos x="69" y="193"/>
                    </a:cxn>
                    <a:cxn ang="0">
                      <a:pos x="37" y="233"/>
                    </a:cxn>
                    <a:cxn ang="0">
                      <a:pos x="6" y="325"/>
                    </a:cxn>
                    <a:cxn ang="0">
                      <a:pos x="72" y="231"/>
                    </a:cxn>
                    <a:cxn ang="0">
                      <a:pos x="118" y="194"/>
                    </a:cxn>
                    <a:cxn ang="0">
                      <a:pos x="94" y="269"/>
                    </a:cxn>
                    <a:cxn ang="0">
                      <a:pos x="76" y="338"/>
                    </a:cxn>
                    <a:cxn ang="0">
                      <a:pos x="71" y="408"/>
                    </a:cxn>
                    <a:cxn ang="0">
                      <a:pos x="98" y="303"/>
                    </a:cxn>
                    <a:cxn ang="0">
                      <a:pos x="124" y="236"/>
                    </a:cxn>
                    <a:cxn ang="0">
                      <a:pos x="125" y="214"/>
                    </a:cxn>
                    <a:cxn ang="0">
                      <a:pos x="118" y="323"/>
                    </a:cxn>
                    <a:cxn ang="0">
                      <a:pos x="138" y="439"/>
                    </a:cxn>
                    <a:cxn ang="0">
                      <a:pos x="128" y="313"/>
                    </a:cxn>
                    <a:cxn ang="0">
                      <a:pos x="127" y="223"/>
                    </a:cxn>
                    <a:cxn ang="0">
                      <a:pos x="147" y="189"/>
                    </a:cxn>
                    <a:cxn ang="0">
                      <a:pos x="188" y="298"/>
                    </a:cxn>
                    <a:cxn ang="0">
                      <a:pos x="223" y="411"/>
                    </a:cxn>
                    <a:cxn ang="0">
                      <a:pos x="193" y="292"/>
                    </a:cxn>
                    <a:cxn ang="0">
                      <a:pos x="160" y="190"/>
                    </a:cxn>
                    <a:cxn ang="0">
                      <a:pos x="164" y="121"/>
                    </a:cxn>
                    <a:cxn ang="0">
                      <a:pos x="194" y="130"/>
                    </a:cxn>
                    <a:cxn ang="0">
                      <a:pos x="240" y="125"/>
                    </a:cxn>
                    <a:cxn ang="0">
                      <a:pos x="216" y="122"/>
                    </a:cxn>
                    <a:cxn ang="0">
                      <a:pos x="163" y="144"/>
                    </a:cxn>
                    <a:cxn ang="0">
                      <a:pos x="194" y="109"/>
                    </a:cxn>
                    <a:cxn ang="0">
                      <a:pos x="244" y="101"/>
                    </a:cxn>
                    <a:cxn ang="0">
                      <a:pos x="229" y="88"/>
                    </a:cxn>
                    <a:cxn ang="0">
                      <a:pos x="163" y="138"/>
                    </a:cxn>
                    <a:cxn ang="0">
                      <a:pos x="172" y="99"/>
                    </a:cxn>
                    <a:cxn ang="0">
                      <a:pos x="226" y="61"/>
                    </a:cxn>
                    <a:cxn ang="0">
                      <a:pos x="188" y="82"/>
                    </a:cxn>
                    <a:cxn ang="0">
                      <a:pos x="147" y="109"/>
                    </a:cxn>
                  </a:cxnLst>
                  <a:rect l="0" t="0" r="r" b="b"/>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000"/>
                  </a:srgbClr>
                </a:solidFill>
                <a:ln w="9525" cap="rnd">
                  <a:noFill/>
                  <a:round/>
                  <a:headEnd/>
                  <a:tailEnd/>
                </a:ln>
                <a:effectLst/>
              </p:spPr>
              <p:txBody>
                <a:bodyPr/>
                <a:lstStyle/>
                <a:p>
                  <a:pPr>
                    <a:defRPr/>
                  </a:pPr>
                  <a:endParaRPr lang="en-US"/>
                </a:p>
              </p:txBody>
            </p:sp>
          </p:grpSp>
          <p:grpSp>
            <p:nvGrpSpPr>
              <p:cNvPr id="3097" name="Group 25"/>
              <p:cNvGrpSpPr>
                <a:grpSpLocks/>
              </p:cNvGrpSpPr>
              <p:nvPr/>
            </p:nvGrpSpPr>
            <p:grpSpPr bwMode="auto">
              <a:xfrm>
                <a:off x="1985" y="1419"/>
                <a:ext cx="465" cy="602"/>
                <a:chOff x="1985" y="1419"/>
                <a:chExt cx="465" cy="602"/>
              </a:xfrm>
            </p:grpSpPr>
            <p:sp>
              <p:nvSpPr>
                <p:cNvPr id="49178" name="Freeform 26"/>
                <p:cNvSpPr>
                  <a:spLocks/>
                </p:cNvSpPr>
                <p:nvPr/>
              </p:nvSpPr>
              <p:spPr bwMode="ltGray">
                <a:xfrm>
                  <a:off x="2164" y="1525"/>
                  <a:ext cx="130" cy="496"/>
                </a:xfrm>
                <a:custGeom>
                  <a:avLst/>
                  <a:gdLst/>
                  <a:ahLst/>
                  <a:cxnLst>
                    <a:cxn ang="0">
                      <a:pos x="129" y="230"/>
                    </a:cxn>
                    <a:cxn ang="0">
                      <a:pos x="118" y="330"/>
                    </a:cxn>
                    <a:cxn ang="0">
                      <a:pos x="107" y="411"/>
                    </a:cxn>
                    <a:cxn ang="0">
                      <a:pos x="100" y="471"/>
                    </a:cxn>
                    <a:cxn ang="0">
                      <a:pos x="101" y="495"/>
                    </a:cxn>
                    <a:cxn ang="0">
                      <a:pos x="86" y="495"/>
                    </a:cxn>
                    <a:cxn ang="0">
                      <a:pos x="81" y="460"/>
                    </a:cxn>
                    <a:cxn ang="0">
                      <a:pos x="79" y="408"/>
                    </a:cxn>
                    <a:cxn ang="0">
                      <a:pos x="73" y="358"/>
                    </a:cxn>
                    <a:cxn ang="0">
                      <a:pos x="70" y="321"/>
                    </a:cxn>
                    <a:cxn ang="0">
                      <a:pos x="64" y="268"/>
                    </a:cxn>
                    <a:cxn ang="0">
                      <a:pos x="56" y="222"/>
                    </a:cxn>
                    <a:cxn ang="0">
                      <a:pos x="51" y="181"/>
                    </a:cxn>
                    <a:cxn ang="0">
                      <a:pos x="45" y="137"/>
                    </a:cxn>
                    <a:cxn ang="0">
                      <a:pos x="35" y="94"/>
                    </a:cxn>
                    <a:cxn ang="0">
                      <a:pos x="24" y="57"/>
                    </a:cxn>
                    <a:cxn ang="0">
                      <a:pos x="6" y="21"/>
                    </a:cxn>
                    <a:cxn ang="0">
                      <a:pos x="0" y="8"/>
                    </a:cxn>
                    <a:cxn ang="0">
                      <a:pos x="7" y="0"/>
                    </a:cxn>
                    <a:cxn ang="0">
                      <a:pos x="19" y="14"/>
                    </a:cxn>
                    <a:cxn ang="0">
                      <a:pos x="35" y="47"/>
                    </a:cxn>
                    <a:cxn ang="0">
                      <a:pos x="47" y="81"/>
                    </a:cxn>
                    <a:cxn ang="0">
                      <a:pos x="56" y="116"/>
                    </a:cxn>
                    <a:cxn ang="0">
                      <a:pos x="63" y="161"/>
                    </a:cxn>
                    <a:cxn ang="0">
                      <a:pos x="69" y="204"/>
                    </a:cxn>
                    <a:cxn ang="0">
                      <a:pos x="77" y="262"/>
                    </a:cxn>
                    <a:cxn ang="0">
                      <a:pos x="84" y="309"/>
                    </a:cxn>
                    <a:cxn ang="0">
                      <a:pos x="87" y="347"/>
                    </a:cxn>
                    <a:cxn ang="0">
                      <a:pos x="90" y="386"/>
                    </a:cxn>
                    <a:cxn ang="0">
                      <a:pos x="96" y="427"/>
                    </a:cxn>
                    <a:cxn ang="0">
                      <a:pos x="104" y="357"/>
                    </a:cxn>
                    <a:cxn ang="0">
                      <a:pos x="114" y="292"/>
                    </a:cxn>
                    <a:cxn ang="0">
                      <a:pos x="129" y="230"/>
                    </a:cxn>
                  </a:cxnLst>
                  <a:rect l="0" t="0" r="r" b="b"/>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000"/>
                  </a:srgbClr>
                </a:solidFill>
                <a:ln w="9525" cap="rnd">
                  <a:noFill/>
                  <a:round/>
                  <a:headEnd/>
                  <a:tailEnd/>
                </a:ln>
                <a:effectLst/>
              </p:spPr>
              <p:txBody>
                <a:bodyPr/>
                <a:lstStyle/>
                <a:p>
                  <a:pPr>
                    <a:defRPr/>
                  </a:pPr>
                  <a:endParaRPr lang="en-US"/>
                </a:p>
              </p:txBody>
            </p:sp>
            <p:sp>
              <p:nvSpPr>
                <p:cNvPr id="49179" name="Freeform 27"/>
                <p:cNvSpPr>
                  <a:spLocks/>
                </p:cNvSpPr>
                <p:nvPr/>
              </p:nvSpPr>
              <p:spPr bwMode="ltGray">
                <a:xfrm>
                  <a:off x="2204" y="1606"/>
                  <a:ext cx="229" cy="357"/>
                </a:xfrm>
                <a:custGeom>
                  <a:avLst/>
                  <a:gdLst/>
                  <a:ahLst/>
                  <a:cxnLst>
                    <a:cxn ang="0">
                      <a:pos x="60" y="58"/>
                    </a:cxn>
                    <a:cxn ang="0">
                      <a:pos x="67" y="44"/>
                    </a:cxn>
                    <a:cxn ang="0">
                      <a:pos x="64" y="5"/>
                    </a:cxn>
                    <a:cxn ang="0">
                      <a:pos x="64" y="5"/>
                    </a:cxn>
                    <a:cxn ang="0">
                      <a:pos x="64" y="5"/>
                    </a:cxn>
                    <a:cxn ang="0">
                      <a:pos x="64" y="5"/>
                    </a:cxn>
                    <a:cxn ang="0">
                      <a:pos x="64" y="5"/>
                    </a:cxn>
                    <a:cxn ang="0">
                      <a:pos x="70" y="2"/>
                    </a:cxn>
                    <a:cxn ang="0">
                      <a:pos x="82" y="66"/>
                    </a:cxn>
                    <a:cxn ang="0">
                      <a:pos x="94" y="39"/>
                    </a:cxn>
                    <a:cxn ang="0">
                      <a:pos x="101" y="5"/>
                    </a:cxn>
                    <a:cxn ang="0">
                      <a:pos x="104" y="5"/>
                    </a:cxn>
                    <a:cxn ang="0">
                      <a:pos x="103" y="5"/>
                    </a:cxn>
                    <a:cxn ang="0">
                      <a:pos x="104" y="5"/>
                    </a:cxn>
                    <a:cxn ang="0">
                      <a:pos x="102" y="5"/>
                    </a:cxn>
                    <a:cxn ang="0">
                      <a:pos x="103" y="5"/>
                    </a:cxn>
                    <a:cxn ang="0">
                      <a:pos x="105" y="47"/>
                    </a:cxn>
                    <a:cxn ang="0">
                      <a:pos x="111" y="88"/>
                    </a:cxn>
                    <a:cxn ang="0">
                      <a:pos x="139" y="79"/>
                    </a:cxn>
                    <a:cxn ang="0">
                      <a:pos x="176" y="81"/>
                    </a:cxn>
                    <a:cxn ang="0">
                      <a:pos x="205" y="104"/>
                    </a:cxn>
                    <a:cxn ang="0">
                      <a:pos x="228" y="155"/>
                    </a:cxn>
                    <a:cxn ang="0">
                      <a:pos x="200" y="147"/>
                    </a:cxn>
                    <a:cxn ang="0">
                      <a:pos x="171" y="131"/>
                    </a:cxn>
                    <a:cxn ang="0">
                      <a:pos x="132" y="121"/>
                    </a:cxn>
                    <a:cxn ang="0">
                      <a:pos x="107" y="125"/>
                    </a:cxn>
                    <a:cxn ang="0">
                      <a:pos x="122" y="150"/>
                    </a:cxn>
                    <a:cxn ang="0">
                      <a:pos x="154" y="165"/>
                    </a:cxn>
                    <a:cxn ang="0">
                      <a:pos x="187" y="175"/>
                    </a:cxn>
                    <a:cxn ang="0">
                      <a:pos x="212" y="212"/>
                    </a:cxn>
                    <a:cxn ang="0">
                      <a:pos x="224" y="262"/>
                    </a:cxn>
                    <a:cxn ang="0">
                      <a:pos x="194" y="231"/>
                    </a:cxn>
                    <a:cxn ang="0">
                      <a:pos x="163" y="199"/>
                    </a:cxn>
                    <a:cxn ang="0">
                      <a:pos x="133" y="172"/>
                    </a:cxn>
                    <a:cxn ang="0">
                      <a:pos x="111" y="159"/>
                    </a:cxn>
                    <a:cxn ang="0">
                      <a:pos x="97" y="185"/>
                    </a:cxn>
                    <a:cxn ang="0">
                      <a:pos x="115" y="245"/>
                    </a:cxn>
                    <a:cxn ang="0">
                      <a:pos x="132" y="312"/>
                    </a:cxn>
                    <a:cxn ang="0">
                      <a:pos x="114" y="328"/>
                    </a:cxn>
                    <a:cxn ang="0">
                      <a:pos x="95" y="236"/>
                    </a:cxn>
                    <a:cxn ang="0">
                      <a:pos x="78" y="179"/>
                    </a:cxn>
                    <a:cxn ang="0">
                      <a:pos x="73" y="197"/>
                    </a:cxn>
                    <a:cxn ang="0">
                      <a:pos x="74" y="186"/>
                    </a:cxn>
                    <a:cxn ang="0">
                      <a:pos x="70" y="206"/>
                    </a:cxn>
                    <a:cxn ang="0">
                      <a:pos x="51" y="257"/>
                    </a:cxn>
                    <a:cxn ang="0">
                      <a:pos x="32" y="322"/>
                    </a:cxn>
                    <a:cxn ang="0">
                      <a:pos x="28" y="304"/>
                    </a:cxn>
                    <a:cxn ang="0">
                      <a:pos x="38" y="249"/>
                    </a:cxn>
                    <a:cxn ang="0">
                      <a:pos x="59" y="189"/>
                    </a:cxn>
                    <a:cxn ang="0">
                      <a:pos x="82" y="143"/>
                    </a:cxn>
                    <a:cxn ang="0">
                      <a:pos x="65" y="139"/>
                    </a:cxn>
                    <a:cxn ang="0">
                      <a:pos x="40" y="189"/>
                    </a:cxn>
                    <a:cxn ang="0">
                      <a:pos x="18" y="243"/>
                    </a:cxn>
                    <a:cxn ang="0">
                      <a:pos x="2" y="278"/>
                    </a:cxn>
                    <a:cxn ang="0">
                      <a:pos x="13" y="229"/>
                    </a:cxn>
                    <a:cxn ang="0">
                      <a:pos x="37" y="179"/>
                    </a:cxn>
                    <a:cxn ang="0">
                      <a:pos x="70" y="130"/>
                    </a:cxn>
                    <a:cxn ang="0">
                      <a:pos x="62" y="99"/>
                    </a:cxn>
                    <a:cxn ang="0">
                      <a:pos x="37" y="59"/>
                    </a:cxn>
                    <a:cxn ang="0">
                      <a:pos x="11" y="12"/>
                    </a:cxn>
                    <a:cxn ang="0">
                      <a:pos x="14" y="5"/>
                    </a:cxn>
                    <a:cxn ang="0">
                      <a:pos x="27" y="5"/>
                    </a:cxn>
                    <a:cxn ang="0">
                      <a:pos x="31" y="10"/>
                    </a:cxn>
                  </a:cxnLst>
                  <a:rect l="0" t="0" r="r" b="b"/>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96" y="0"/>
                      </a:lnTo>
                      <a:lnTo>
                        <a:pt x="101" y="5"/>
                      </a:lnTo>
                      <a:lnTo>
                        <a:pt x="102" y="5"/>
                      </a:lnTo>
                      <a:lnTo>
                        <a:pt x="103" y="5"/>
                      </a:lnTo>
                      <a:lnTo>
                        <a:pt x="104" y="5"/>
                      </a:lnTo>
                      <a:lnTo>
                        <a:pt x="105" y="5"/>
                      </a:lnTo>
                      <a:lnTo>
                        <a:pt x="104" y="5"/>
                      </a:lnTo>
                      <a:lnTo>
                        <a:pt x="102" y="5"/>
                      </a:lnTo>
                      <a:lnTo>
                        <a:pt x="103" y="5"/>
                      </a:lnTo>
                      <a:lnTo>
                        <a:pt x="103" y="5"/>
                      </a:lnTo>
                      <a:lnTo>
                        <a:pt x="105" y="5"/>
                      </a:lnTo>
                      <a:lnTo>
                        <a:pt x="103" y="5"/>
                      </a:lnTo>
                      <a:lnTo>
                        <a:pt x="101" y="5"/>
                      </a:lnTo>
                      <a:lnTo>
                        <a:pt x="102" y="5"/>
                      </a:lnTo>
                      <a:lnTo>
                        <a:pt x="102" y="5"/>
                      </a:lnTo>
                      <a:lnTo>
                        <a:pt x="101" y="5"/>
                      </a:lnTo>
                      <a:lnTo>
                        <a:pt x="104" y="5"/>
                      </a:lnTo>
                      <a:lnTo>
                        <a:pt x="103" y="5"/>
                      </a:lnTo>
                      <a:lnTo>
                        <a:pt x="100" y="5"/>
                      </a:lnTo>
                      <a:lnTo>
                        <a:pt x="101" y="5"/>
                      </a:lnTo>
                      <a:lnTo>
                        <a:pt x="103" y="5"/>
                      </a:lnTo>
                      <a:lnTo>
                        <a:pt x="102" y="5"/>
                      </a:lnTo>
                      <a:lnTo>
                        <a:pt x="104"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14" y="5"/>
                      </a:lnTo>
                      <a:lnTo>
                        <a:pt x="14" y="5"/>
                      </a:lnTo>
                      <a:lnTo>
                        <a:pt x="14" y="5"/>
                      </a:lnTo>
                      <a:lnTo>
                        <a:pt x="14" y="5"/>
                      </a:lnTo>
                      <a:lnTo>
                        <a:pt x="14" y="5"/>
                      </a:lnTo>
                      <a:lnTo>
                        <a:pt x="14" y="5"/>
                      </a:lnTo>
                      <a:lnTo>
                        <a:pt x="14" y="5"/>
                      </a:lnTo>
                      <a:lnTo>
                        <a:pt x="27" y="5"/>
                      </a:lnTo>
                      <a:lnTo>
                        <a:pt x="27" y="5"/>
                      </a:lnTo>
                      <a:lnTo>
                        <a:pt x="27" y="5"/>
                      </a:lnTo>
                      <a:lnTo>
                        <a:pt x="27" y="5"/>
                      </a:lnTo>
                      <a:lnTo>
                        <a:pt x="27" y="5"/>
                      </a:lnTo>
                      <a:lnTo>
                        <a:pt x="31" y="10"/>
                      </a:lnTo>
                      <a:lnTo>
                        <a:pt x="37" y="22"/>
                      </a:lnTo>
                      <a:lnTo>
                        <a:pt x="43" y="31"/>
                      </a:lnTo>
                    </a:path>
                  </a:pathLst>
                </a:custGeom>
                <a:solidFill>
                  <a:srgbClr val="037C03">
                    <a:alpha val="50000"/>
                  </a:srgbClr>
                </a:solidFill>
                <a:ln w="9525" cap="rnd">
                  <a:noFill/>
                  <a:round/>
                  <a:headEnd/>
                  <a:tailEnd/>
                </a:ln>
                <a:effectLst/>
              </p:spPr>
              <p:txBody>
                <a:bodyPr/>
                <a:lstStyle/>
                <a:p>
                  <a:pPr>
                    <a:defRPr/>
                  </a:pPr>
                  <a:endParaRPr lang="en-US"/>
                </a:p>
              </p:txBody>
            </p:sp>
            <p:grpSp>
              <p:nvGrpSpPr>
                <p:cNvPr id="3100" name="Group 28"/>
                <p:cNvGrpSpPr>
                  <a:grpSpLocks/>
                </p:cNvGrpSpPr>
                <p:nvPr/>
              </p:nvGrpSpPr>
              <p:grpSpPr bwMode="auto">
                <a:xfrm>
                  <a:off x="1985" y="1419"/>
                  <a:ext cx="465" cy="349"/>
                  <a:chOff x="1985" y="1419"/>
                  <a:chExt cx="465" cy="349"/>
                </a:xfrm>
              </p:grpSpPr>
              <p:sp>
                <p:nvSpPr>
                  <p:cNvPr id="49181" name="Freeform 29"/>
                  <p:cNvSpPr>
                    <a:spLocks/>
                  </p:cNvSpPr>
                  <p:nvPr/>
                </p:nvSpPr>
                <p:spPr bwMode="ltGray">
                  <a:xfrm>
                    <a:off x="2030" y="1419"/>
                    <a:ext cx="420" cy="326"/>
                  </a:xfrm>
                  <a:custGeom>
                    <a:avLst/>
                    <a:gdLst/>
                    <a:ahLst/>
                    <a:cxnLst>
                      <a:cxn ang="0">
                        <a:pos x="159" y="41"/>
                      </a:cxn>
                      <a:cxn ang="0">
                        <a:pos x="193" y="13"/>
                      </a:cxn>
                      <a:cxn ang="0">
                        <a:pos x="233" y="2"/>
                      </a:cxn>
                      <a:cxn ang="0">
                        <a:pos x="279" y="2"/>
                      </a:cxn>
                      <a:cxn ang="0">
                        <a:pos x="290" y="6"/>
                      </a:cxn>
                      <a:cxn ang="0">
                        <a:pos x="260" y="14"/>
                      </a:cxn>
                      <a:cxn ang="0">
                        <a:pos x="225" y="25"/>
                      </a:cxn>
                      <a:cxn ang="0">
                        <a:pos x="186" y="52"/>
                      </a:cxn>
                      <a:cxn ang="0">
                        <a:pos x="183" y="89"/>
                      </a:cxn>
                      <a:cxn ang="0">
                        <a:pos x="240" y="66"/>
                      </a:cxn>
                      <a:cxn ang="0">
                        <a:pos x="288" y="64"/>
                      </a:cxn>
                      <a:cxn ang="0">
                        <a:pos x="338" y="69"/>
                      </a:cxn>
                      <a:cxn ang="0">
                        <a:pos x="397" y="75"/>
                      </a:cxn>
                      <a:cxn ang="0">
                        <a:pos x="398" y="76"/>
                      </a:cxn>
                      <a:cxn ang="0">
                        <a:pos x="341" y="79"/>
                      </a:cxn>
                      <a:cxn ang="0">
                        <a:pos x="288" y="80"/>
                      </a:cxn>
                      <a:cxn ang="0">
                        <a:pos x="242" y="86"/>
                      </a:cxn>
                      <a:cxn ang="0">
                        <a:pos x="191" y="98"/>
                      </a:cxn>
                      <a:cxn ang="0">
                        <a:pos x="212" y="118"/>
                      </a:cxn>
                      <a:cxn ang="0">
                        <a:pos x="227" y="136"/>
                      </a:cxn>
                      <a:cxn ang="0">
                        <a:pos x="175" y="119"/>
                      </a:cxn>
                      <a:cxn ang="0">
                        <a:pos x="165" y="129"/>
                      </a:cxn>
                      <a:cxn ang="0">
                        <a:pos x="221" y="138"/>
                      </a:cxn>
                      <a:cxn ang="0">
                        <a:pos x="269" y="150"/>
                      </a:cxn>
                      <a:cxn ang="0">
                        <a:pos x="306" y="181"/>
                      </a:cxn>
                      <a:cxn ang="0">
                        <a:pos x="335" y="223"/>
                      </a:cxn>
                      <a:cxn ang="0">
                        <a:pos x="329" y="231"/>
                      </a:cxn>
                      <a:cxn ang="0">
                        <a:pos x="290" y="204"/>
                      </a:cxn>
                      <a:cxn ang="0">
                        <a:pos x="248" y="174"/>
                      </a:cxn>
                      <a:cxn ang="0">
                        <a:pos x="202" y="154"/>
                      </a:cxn>
                      <a:cxn ang="0">
                        <a:pos x="173" y="148"/>
                      </a:cxn>
                      <a:cxn ang="0">
                        <a:pos x="196" y="181"/>
                      </a:cxn>
                      <a:cxn ang="0">
                        <a:pos x="227" y="223"/>
                      </a:cxn>
                      <a:cxn ang="0">
                        <a:pos x="244" y="262"/>
                      </a:cxn>
                      <a:cxn ang="0">
                        <a:pos x="243" y="299"/>
                      </a:cxn>
                      <a:cxn ang="0">
                        <a:pos x="222" y="259"/>
                      </a:cxn>
                      <a:cxn ang="0">
                        <a:pos x="199" y="215"/>
                      </a:cxn>
                      <a:cxn ang="0">
                        <a:pos x="173" y="177"/>
                      </a:cxn>
                      <a:cxn ang="0">
                        <a:pos x="150" y="142"/>
                      </a:cxn>
                      <a:cxn ang="0">
                        <a:pos x="109" y="162"/>
                      </a:cxn>
                      <a:cxn ang="0">
                        <a:pos x="77" y="210"/>
                      </a:cxn>
                      <a:cxn ang="0">
                        <a:pos x="49" y="260"/>
                      </a:cxn>
                      <a:cxn ang="0">
                        <a:pos x="18" y="306"/>
                      </a:cxn>
                      <a:cxn ang="0">
                        <a:pos x="8" y="301"/>
                      </a:cxn>
                      <a:cxn ang="0">
                        <a:pos x="45" y="243"/>
                      </a:cxn>
                      <a:cxn ang="0">
                        <a:pos x="78" y="198"/>
                      </a:cxn>
                      <a:cxn ang="0">
                        <a:pos x="107" y="154"/>
                      </a:cxn>
                      <a:cxn ang="0">
                        <a:pos x="132" y="120"/>
                      </a:cxn>
                      <a:cxn ang="0">
                        <a:pos x="95" y="79"/>
                      </a:cxn>
                      <a:cxn ang="0">
                        <a:pos x="42" y="57"/>
                      </a:cxn>
                      <a:cxn ang="0">
                        <a:pos x="19" y="45"/>
                      </a:cxn>
                      <a:cxn ang="0">
                        <a:pos x="60" y="58"/>
                      </a:cxn>
                      <a:cxn ang="0">
                        <a:pos x="116" y="86"/>
                      </a:cxn>
                    </a:cxnLst>
                    <a:rect l="0" t="0" r="r" b="b"/>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000"/>
                    </a:srgbClr>
                  </a:solidFill>
                  <a:ln w="9525" cap="rnd">
                    <a:noFill/>
                    <a:round/>
                    <a:headEnd/>
                    <a:tailEnd/>
                  </a:ln>
                  <a:effectLst/>
                </p:spPr>
                <p:txBody>
                  <a:bodyPr/>
                  <a:lstStyle/>
                  <a:p>
                    <a:pPr>
                      <a:defRPr/>
                    </a:pPr>
                    <a:endParaRPr lang="en-US"/>
                  </a:p>
                </p:txBody>
              </p:sp>
              <p:sp>
                <p:nvSpPr>
                  <p:cNvPr id="49182" name="Freeform 30"/>
                  <p:cNvSpPr>
                    <a:spLocks/>
                  </p:cNvSpPr>
                  <p:nvPr/>
                </p:nvSpPr>
                <p:spPr bwMode="ltGray">
                  <a:xfrm>
                    <a:off x="2175" y="1586"/>
                    <a:ext cx="38" cy="181"/>
                  </a:xfrm>
                  <a:custGeom>
                    <a:avLst/>
                    <a:gdLst/>
                    <a:ahLst/>
                    <a:cxnLst>
                      <a:cxn ang="0">
                        <a:pos x="20" y="0"/>
                      </a:cxn>
                      <a:cxn ang="0">
                        <a:pos x="24" y="8"/>
                      </a:cxn>
                      <a:cxn ang="0">
                        <a:pos x="27" y="14"/>
                      </a:cxn>
                      <a:cxn ang="0">
                        <a:pos x="33" y="22"/>
                      </a:cxn>
                      <a:cxn ang="0">
                        <a:pos x="35" y="30"/>
                      </a:cxn>
                      <a:cxn ang="0">
                        <a:pos x="36" y="41"/>
                      </a:cxn>
                      <a:cxn ang="0">
                        <a:pos x="36" y="53"/>
                      </a:cxn>
                      <a:cxn ang="0">
                        <a:pos x="37" y="61"/>
                      </a:cxn>
                      <a:cxn ang="0">
                        <a:pos x="36" y="70"/>
                      </a:cxn>
                      <a:cxn ang="0">
                        <a:pos x="35" y="81"/>
                      </a:cxn>
                      <a:cxn ang="0">
                        <a:pos x="33" y="91"/>
                      </a:cxn>
                      <a:cxn ang="0">
                        <a:pos x="30" y="106"/>
                      </a:cxn>
                      <a:cxn ang="0">
                        <a:pos x="28" y="114"/>
                      </a:cxn>
                      <a:cxn ang="0">
                        <a:pos x="23" y="124"/>
                      </a:cxn>
                      <a:cxn ang="0">
                        <a:pos x="17" y="135"/>
                      </a:cxn>
                      <a:cxn ang="0">
                        <a:pos x="12" y="145"/>
                      </a:cxn>
                      <a:cxn ang="0">
                        <a:pos x="7" y="155"/>
                      </a:cxn>
                      <a:cxn ang="0">
                        <a:pos x="3" y="163"/>
                      </a:cxn>
                      <a:cxn ang="0">
                        <a:pos x="0" y="180"/>
                      </a:cxn>
                      <a:cxn ang="0">
                        <a:pos x="1" y="163"/>
                      </a:cxn>
                      <a:cxn ang="0">
                        <a:pos x="3" y="152"/>
                      </a:cxn>
                      <a:cxn ang="0">
                        <a:pos x="4" y="141"/>
                      </a:cxn>
                      <a:cxn ang="0">
                        <a:pos x="5" y="130"/>
                      </a:cxn>
                      <a:cxn ang="0">
                        <a:pos x="7" y="116"/>
                      </a:cxn>
                      <a:cxn ang="0">
                        <a:pos x="9" y="106"/>
                      </a:cxn>
                      <a:cxn ang="0">
                        <a:pos x="12" y="96"/>
                      </a:cxn>
                      <a:cxn ang="0">
                        <a:pos x="15" y="87"/>
                      </a:cxn>
                      <a:cxn ang="0">
                        <a:pos x="17" y="77"/>
                      </a:cxn>
                      <a:cxn ang="0">
                        <a:pos x="20" y="67"/>
                      </a:cxn>
                      <a:cxn ang="0">
                        <a:pos x="21" y="57"/>
                      </a:cxn>
                      <a:cxn ang="0">
                        <a:pos x="22" y="49"/>
                      </a:cxn>
                      <a:cxn ang="0">
                        <a:pos x="23" y="39"/>
                      </a:cxn>
                      <a:cxn ang="0">
                        <a:pos x="23" y="28"/>
                      </a:cxn>
                      <a:cxn ang="0">
                        <a:pos x="23" y="14"/>
                      </a:cxn>
                      <a:cxn ang="0">
                        <a:pos x="22" y="8"/>
                      </a:cxn>
                      <a:cxn ang="0">
                        <a:pos x="20" y="0"/>
                      </a:cxn>
                    </a:cxnLst>
                    <a:rect l="0" t="0" r="r" b="b"/>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000"/>
                    </a:srgbClr>
                  </a:solidFill>
                  <a:ln w="9525" cap="rnd">
                    <a:noFill/>
                    <a:round/>
                    <a:headEnd/>
                    <a:tailEnd/>
                  </a:ln>
                  <a:effectLst/>
                </p:spPr>
                <p:txBody>
                  <a:bodyPr/>
                  <a:lstStyle/>
                  <a:p>
                    <a:pPr>
                      <a:defRPr/>
                    </a:pPr>
                    <a:endParaRPr lang="en-US"/>
                  </a:p>
                </p:txBody>
              </p:sp>
              <p:sp>
                <p:nvSpPr>
                  <p:cNvPr id="49183" name="Freeform 31"/>
                  <p:cNvSpPr>
                    <a:spLocks/>
                  </p:cNvSpPr>
                  <p:nvPr/>
                </p:nvSpPr>
                <p:spPr bwMode="ltGray">
                  <a:xfrm>
                    <a:off x="1991" y="1486"/>
                    <a:ext cx="168" cy="48"/>
                  </a:xfrm>
                  <a:custGeom>
                    <a:avLst/>
                    <a:gdLst/>
                    <a:ahLst/>
                    <a:cxnLst>
                      <a:cxn ang="0">
                        <a:pos x="167" y="47"/>
                      </a:cxn>
                      <a:cxn ang="0">
                        <a:pos x="164" y="38"/>
                      </a:cxn>
                      <a:cxn ang="0">
                        <a:pos x="160" y="31"/>
                      </a:cxn>
                      <a:cxn ang="0">
                        <a:pos x="157" y="30"/>
                      </a:cxn>
                      <a:cxn ang="0">
                        <a:pos x="150" y="28"/>
                      </a:cxn>
                      <a:cxn ang="0">
                        <a:pos x="144" y="26"/>
                      </a:cxn>
                      <a:cxn ang="0">
                        <a:pos x="137" y="28"/>
                      </a:cxn>
                      <a:cxn ang="0">
                        <a:pos x="130" y="29"/>
                      </a:cxn>
                      <a:cxn ang="0">
                        <a:pos x="121" y="25"/>
                      </a:cxn>
                      <a:cxn ang="0">
                        <a:pos x="109" y="21"/>
                      </a:cxn>
                      <a:cxn ang="0">
                        <a:pos x="98" y="17"/>
                      </a:cxn>
                      <a:cxn ang="0">
                        <a:pos x="91" y="15"/>
                      </a:cxn>
                      <a:cxn ang="0">
                        <a:pos x="78" y="12"/>
                      </a:cxn>
                      <a:cxn ang="0">
                        <a:pos x="66" y="8"/>
                      </a:cxn>
                      <a:cxn ang="0">
                        <a:pos x="54" y="4"/>
                      </a:cxn>
                      <a:cxn ang="0">
                        <a:pos x="41" y="1"/>
                      </a:cxn>
                      <a:cxn ang="0">
                        <a:pos x="28" y="0"/>
                      </a:cxn>
                      <a:cxn ang="0">
                        <a:pos x="15" y="0"/>
                      </a:cxn>
                      <a:cxn ang="0">
                        <a:pos x="12" y="1"/>
                      </a:cxn>
                      <a:cxn ang="0">
                        <a:pos x="7" y="4"/>
                      </a:cxn>
                      <a:cxn ang="0">
                        <a:pos x="3" y="7"/>
                      </a:cxn>
                      <a:cxn ang="0">
                        <a:pos x="0" y="10"/>
                      </a:cxn>
                      <a:cxn ang="0">
                        <a:pos x="5" y="10"/>
                      </a:cxn>
                      <a:cxn ang="0">
                        <a:pos x="12" y="11"/>
                      </a:cxn>
                      <a:cxn ang="0">
                        <a:pos x="18" y="12"/>
                      </a:cxn>
                      <a:cxn ang="0">
                        <a:pos x="23" y="11"/>
                      </a:cxn>
                      <a:cxn ang="0">
                        <a:pos x="29" y="10"/>
                      </a:cxn>
                      <a:cxn ang="0">
                        <a:pos x="38" y="10"/>
                      </a:cxn>
                      <a:cxn ang="0">
                        <a:pos x="50" y="10"/>
                      </a:cxn>
                      <a:cxn ang="0">
                        <a:pos x="60" y="12"/>
                      </a:cxn>
                      <a:cxn ang="0">
                        <a:pos x="70" y="13"/>
                      </a:cxn>
                      <a:cxn ang="0">
                        <a:pos x="79" y="15"/>
                      </a:cxn>
                      <a:cxn ang="0">
                        <a:pos x="89" y="16"/>
                      </a:cxn>
                      <a:cxn ang="0">
                        <a:pos x="98" y="18"/>
                      </a:cxn>
                      <a:cxn ang="0">
                        <a:pos x="106" y="22"/>
                      </a:cxn>
                      <a:cxn ang="0">
                        <a:pos x="114" y="26"/>
                      </a:cxn>
                      <a:cxn ang="0">
                        <a:pos x="123" y="30"/>
                      </a:cxn>
                      <a:cxn ang="0">
                        <a:pos x="127" y="30"/>
                      </a:cxn>
                      <a:cxn ang="0">
                        <a:pos x="131" y="30"/>
                      </a:cxn>
                      <a:cxn ang="0">
                        <a:pos x="137" y="33"/>
                      </a:cxn>
                      <a:cxn ang="0">
                        <a:pos x="144" y="36"/>
                      </a:cxn>
                      <a:cxn ang="0">
                        <a:pos x="150" y="38"/>
                      </a:cxn>
                      <a:cxn ang="0">
                        <a:pos x="158" y="42"/>
                      </a:cxn>
                      <a:cxn ang="0">
                        <a:pos x="164" y="45"/>
                      </a:cxn>
                      <a:cxn ang="0">
                        <a:pos x="167" y="47"/>
                      </a:cxn>
                    </a:cxnLst>
                    <a:rect l="0" t="0" r="r" b="b"/>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000"/>
                    </a:srgbClr>
                  </a:solidFill>
                  <a:ln w="9525" cap="rnd">
                    <a:noFill/>
                    <a:round/>
                    <a:headEnd/>
                    <a:tailEnd/>
                  </a:ln>
                  <a:effectLst/>
                </p:spPr>
                <p:txBody>
                  <a:bodyPr/>
                  <a:lstStyle/>
                  <a:p>
                    <a:pPr>
                      <a:defRPr/>
                    </a:pPr>
                    <a:endParaRPr lang="en-US"/>
                  </a:p>
                </p:txBody>
              </p:sp>
              <p:sp>
                <p:nvSpPr>
                  <p:cNvPr id="49184" name="Freeform 32"/>
                  <p:cNvSpPr>
                    <a:spLocks/>
                  </p:cNvSpPr>
                  <p:nvPr/>
                </p:nvSpPr>
                <p:spPr bwMode="ltGray">
                  <a:xfrm>
                    <a:off x="1985" y="1514"/>
                    <a:ext cx="173" cy="20"/>
                  </a:xfrm>
                  <a:custGeom>
                    <a:avLst/>
                    <a:gdLst/>
                    <a:ahLst/>
                    <a:cxnLst>
                      <a:cxn ang="0">
                        <a:pos x="172" y="19"/>
                      </a:cxn>
                      <a:cxn ang="0">
                        <a:pos x="167" y="17"/>
                      </a:cxn>
                      <a:cxn ang="0">
                        <a:pos x="163" y="15"/>
                      </a:cxn>
                      <a:cxn ang="0">
                        <a:pos x="157" y="13"/>
                      </a:cxn>
                      <a:cxn ang="0">
                        <a:pos x="152" y="11"/>
                      </a:cxn>
                      <a:cxn ang="0">
                        <a:pos x="146" y="9"/>
                      </a:cxn>
                      <a:cxn ang="0">
                        <a:pos x="138" y="6"/>
                      </a:cxn>
                      <a:cxn ang="0">
                        <a:pos x="131" y="2"/>
                      </a:cxn>
                      <a:cxn ang="0">
                        <a:pos x="125" y="2"/>
                      </a:cxn>
                      <a:cxn ang="0">
                        <a:pos x="118" y="3"/>
                      </a:cxn>
                      <a:cxn ang="0">
                        <a:pos x="108" y="5"/>
                      </a:cxn>
                      <a:cxn ang="0">
                        <a:pos x="103" y="5"/>
                      </a:cxn>
                      <a:cxn ang="0">
                        <a:pos x="91" y="3"/>
                      </a:cxn>
                      <a:cxn ang="0">
                        <a:pos x="77" y="1"/>
                      </a:cxn>
                      <a:cxn ang="0">
                        <a:pos x="67" y="0"/>
                      </a:cxn>
                      <a:cxn ang="0">
                        <a:pos x="55" y="0"/>
                      </a:cxn>
                      <a:cxn ang="0">
                        <a:pos x="43" y="0"/>
                      </a:cxn>
                      <a:cxn ang="0">
                        <a:pos x="35" y="1"/>
                      </a:cxn>
                      <a:cxn ang="0">
                        <a:pos x="26" y="2"/>
                      </a:cxn>
                      <a:cxn ang="0">
                        <a:pos x="18" y="3"/>
                      </a:cxn>
                      <a:cxn ang="0">
                        <a:pos x="9" y="4"/>
                      </a:cxn>
                      <a:cxn ang="0">
                        <a:pos x="8" y="8"/>
                      </a:cxn>
                      <a:cxn ang="0">
                        <a:pos x="6" y="11"/>
                      </a:cxn>
                      <a:cxn ang="0">
                        <a:pos x="4" y="14"/>
                      </a:cxn>
                      <a:cxn ang="0">
                        <a:pos x="0" y="16"/>
                      </a:cxn>
                      <a:cxn ang="0">
                        <a:pos x="7" y="15"/>
                      </a:cxn>
                      <a:cxn ang="0">
                        <a:pos x="15" y="13"/>
                      </a:cxn>
                      <a:cxn ang="0">
                        <a:pos x="21" y="12"/>
                      </a:cxn>
                      <a:cxn ang="0">
                        <a:pos x="29" y="11"/>
                      </a:cxn>
                      <a:cxn ang="0">
                        <a:pos x="36" y="10"/>
                      </a:cxn>
                      <a:cxn ang="0">
                        <a:pos x="49" y="9"/>
                      </a:cxn>
                      <a:cxn ang="0">
                        <a:pos x="62" y="8"/>
                      </a:cxn>
                      <a:cxn ang="0">
                        <a:pos x="77" y="7"/>
                      </a:cxn>
                      <a:cxn ang="0">
                        <a:pos x="92" y="6"/>
                      </a:cxn>
                      <a:cxn ang="0">
                        <a:pos x="106" y="6"/>
                      </a:cxn>
                      <a:cxn ang="0">
                        <a:pos x="118" y="7"/>
                      </a:cxn>
                      <a:cxn ang="0">
                        <a:pos x="126" y="9"/>
                      </a:cxn>
                      <a:cxn ang="0">
                        <a:pos x="135" y="11"/>
                      </a:cxn>
                      <a:cxn ang="0">
                        <a:pos x="145" y="13"/>
                      </a:cxn>
                      <a:cxn ang="0">
                        <a:pos x="155" y="16"/>
                      </a:cxn>
                      <a:cxn ang="0">
                        <a:pos x="163" y="17"/>
                      </a:cxn>
                      <a:cxn ang="0">
                        <a:pos x="172" y="19"/>
                      </a:cxn>
                    </a:cxnLst>
                    <a:rect l="0" t="0" r="r" b="b"/>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000"/>
                    </a:srgbClr>
                  </a:solidFill>
                  <a:ln w="9525" cap="rnd">
                    <a:noFill/>
                    <a:round/>
                    <a:headEnd/>
                    <a:tailEnd/>
                  </a:ln>
                  <a:effectLst/>
                </p:spPr>
                <p:txBody>
                  <a:bodyPr/>
                  <a:lstStyle/>
                  <a:p>
                    <a:pPr>
                      <a:defRPr/>
                    </a:pPr>
                    <a:endParaRPr lang="en-US"/>
                  </a:p>
                </p:txBody>
              </p:sp>
            </p:grpSp>
          </p:grpSp>
        </p:grpSp>
      </p:grpSp>
      <p:grpSp>
        <p:nvGrpSpPr>
          <p:cNvPr id="3083" name="Group 33"/>
          <p:cNvGrpSpPr>
            <a:grpSpLocks/>
          </p:cNvGrpSpPr>
          <p:nvPr/>
        </p:nvGrpSpPr>
        <p:grpSpPr bwMode="auto">
          <a:xfrm>
            <a:off x="7934325" y="6124575"/>
            <a:ext cx="322263" cy="420688"/>
            <a:chOff x="112" y="4288"/>
            <a:chExt cx="439" cy="478"/>
          </a:xfrm>
        </p:grpSpPr>
        <p:grpSp>
          <p:nvGrpSpPr>
            <p:cNvPr id="3088" name="Group 34"/>
            <p:cNvGrpSpPr>
              <a:grpSpLocks/>
            </p:cNvGrpSpPr>
            <p:nvPr/>
          </p:nvGrpSpPr>
          <p:grpSpPr bwMode="auto">
            <a:xfrm>
              <a:off x="259" y="4288"/>
              <a:ext cx="148" cy="478"/>
              <a:chOff x="259" y="4288"/>
              <a:chExt cx="148" cy="478"/>
            </a:xfrm>
          </p:grpSpPr>
          <p:sp>
            <p:nvSpPr>
              <p:cNvPr id="49187" name="Freeform 35"/>
              <p:cNvSpPr>
                <a:spLocks/>
              </p:cNvSpPr>
              <p:nvPr/>
            </p:nvSpPr>
            <p:spPr bwMode="auto">
              <a:xfrm>
                <a:off x="259" y="4288"/>
                <a:ext cx="147" cy="478"/>
              </a:xfrm>
              <a:custGeom>
                <a:avLst/>
                <a:gdLst/>
                <a:ahLst/>
                <a:cxnLst>
                  <a:cxn ang="0">
                    <a:pos x="49" y="188"/>
                  </a:cxn>
                  <a:cxn ang="0">
                    <a:pos x="131" y="472"/>
                  </a:cxn>
                  <a:cxn ang="0">
                    <a:pos x="135" y="475"/>
                  </a:cxn>
                  <a:cxn ang="0">
                    <a:pos x="139" y="477"/>
                  </a:cxn>
                  <a:cxn ang="0">
                    <a:pos x="142" y="475"/>
                  </a:cxn>
                  <a:cxn ang="0">
                    <a:pos x="144" y="472"/>
                  </a:cxn>
                  <a:cxn ang="0">
                    <a:pos x="146" y="468"/>
                  </a:cxn>
                  <a:cxn ang="0">
                    <a:pos x="146" y="463"/>
                  </a:cxn>
                  <a:cxn ang="0">
                    <a:pos x="143" y="455"/>
                  </a:cxn>
                  <a:cxn ang="0">
                    <a:pos x="61" y="176"/>
                  </a:cxn>
                  <a:cxn ang="0">
                    <a:pos x="9" y="5"/>
                  </a:cxn>
                  <a:cxn ang="0">
                    <a:pos x="6" y="2"/>
                  </a:cxn>
                  <a:cxn ang="0">
                    <a:pos x="4" y="1"/>
                  </a:cxn>
                  <a:cxn ang="0">
                    <a:pos x="1" y="0"/>
                  </a:cxn>
                  <a:cxn ang="0">
                    <a:pos x="0" y="2"/>
                  </a:cxn>
                  <a:cxn ang="0">
                    <a:pos x="0" y="6"/>
                  </a:cxn>
                  <a:cxn ang="0">
                    <a:pos x="0" y="10"/>
                  </a:cxn>
                  <a:cxn ang="0">
                    <a:pos x="49" y="188"/>
                  </a:cxn>
                </a:cxnLst>
                <a:rect l="0" t="0" r="r" b="b"/>
                <a:pathLst>
                  <a:path w="147" h="478">
                    <a:moveTo>
                      <a:pt x="49" y="188"/>
                    </a:moveTo>
                    <a:lnTo>
                      <a:pt x="131" y="472"/>
                    </a:lnTo>
                    <a:lnTo>
                      <a:pt x="135" y="475"/>
                    </a:lnTo>
                    <a:lnTo>
                      <a:pt x="139" y="477"/>
                    </a:lnTo>
                    <a:lnTo>
                      <a:pt x="142" y="475"/>
                    </a:lnTo>
                    <a:lnTo>
                      <a:pt x="144" y="472"/>
                    </a:lnTo>
                    <a:lnTo>
                      <a:pt x="146" y="468"/>
                    </a:lnTo>
                    <a:lnTo>
                      <a:pt x="146" y="463"/>
                    </a:lnTo>
                    <a:lnTo>
                      <a:pt x="143" y="455"/>
                    </a:lnTo>
                    <a:lnTo>
                      <a:pt x="61" y="176"/>
                    </a:lnTo>
                    <a:lnTo>
                      <a:pt x="9" y="5"/>
                    </a:lnTo>
                    <a:lnTo>
                      <a:pt x="6" y="2"/>
                    </a:lnTo>
                    <a:lnTo>
                      <a:pt x="4" y="1"/>
                    </a:lnTo>
                    <a:lnTo>
                      <a:pt x="1" y="0"/>
                    </a:lnTo>
                    <a:lnTo>
                      <a:pt x="0" y="2"/>
                    </a:lnTo>
                    <a:lnTo>
                      <a:pt x="0" y="6"/>
                    </a:lnTo>
                    <a:lnTo>
                      <a:pt x="0" y="10"/>
                    </a:lnTo>
                    <a:lnTo>
                      <a:pt x="49" y="188"/>
                    </a:lnTo>
                  </a:path>
                </a:pathLst>
              </a:custGeom>
              <a:solidFill>
                <a:srgbClr val="C0C0C0"/>
              </a:solidFill>
              <a:ln w="9525" cap="rnd">
                <a:noFill/>
                <a:round/>
                <a:headEnd/>
                <a:tailEnd/>
              </a:ln>
              <a:effectLst/>
            </p:spPr>
            <p:txBody>
              <a:bodyPr/>
              <a:lstStyle/>
              <a:p>
                <a:pPr>
                  <a:defRPr/>
                </a:pPr>
                <a:endParaRPr lang="en-US"/>
              </a:p>
            </p:txBody>
          </p:sp>
          <p:sp>
            <p:nvSpPr>
              <p:cNvPr id="49188" name="Freeform 36"/>
              <p:cNvSpPr>
                <a:spLocks/>
              </p:cNvSpPr>
              <p:nvPr/>
            </p:nvSpPr>
            <p:spPr bwMode="auto">
              <a:xfrm>
                <a:off x="259" y="4290"/>
                <a:ext cx="145" cy="476"/>
              </a:xfrm>
              <a:custGeom>
                <a:avLst/>
                <a:gdLst/>
                <a:ahLst/>
                <a:cxnLst>
                  <a:cxn ang="0">
                    <a:pos x="50" y="186"/>
                  </a:cxn>
                  <a:cxn ang="0">
                    <a:pos x="131" y="471"/>
                  </a:cxn>
                  <a:cxn ang="0">
                    <a:pos x="133" y="474"/>
                  </a:cxn>
                  <a:cxn ang="0">
                    <a:pos x="138" y="476"/>
                  </a:cxn>
                  <a:cxn ang="0">
                    <a:pos x="141" y="474"/>
                  </a:cxn>
                  <a:cxn ang="0">
                    <a:pos x="144" y="473"/>
                  </a:cxn>
                  <a:cxn ang="0">
                    <a:pos x="145" y="467"/>
                  </a:cxn>
                  <a:cxn ang="0">
                    <a:pos x="145" y="462"/>
                  </a:cxn>
                  <a:cxn ang="0">
                    <a:pos x="143" y="454"/>
                  </a:cxn>
                  <a:cxn ang="0">
                    <a:pos x="61" y="174"/>
                  </a:cxn>
                  <a:cxn ang="0">
                    <a:pos x="9" y="4"/>
                  </a:cxn>
                  <a:cxn ang="0">
                    <a:pos x="6" y="2"/>
                  </a:cxn>
                  <a:cxn ang="0">
                    <a:pos x="4" y="0"/>
                  </a:cxn>
                  <a:cxn ang="0">
                    <a:pos x="2" y="0"/>
                  </a:cxn>
                  <a:cxn ang="0">
                    <a:pos x="1" y="2"/>
                  </a:cxn>
                  <a:cxn ang="0">
                    <a:pos x="0" y="5"/>
                  </a:cxn>
                  <a:cxn ang="0">
                    <a:pos x="0" y="9"/>
                  </a:cxn>
                  <a:cxn ang="0">
                    <a:pos x="50" y="186"/>
                  </a:cxn>
                </a:cxnLst>
                <a:rect l="0" t="0" r="r" b="b"/>
                <a:pathLst>
                  <a:path w="146" h="477">
                    <a:moveTo>
                      <a:pt x="50" y="186"/>
                    </a:moveTo>
                    <a:lnTo>
                      <a:pt x="131" y="471"/>
                    </a:lnTo>
                    <a:lnTo>
                      <a:pt x="133" y="474"/>
                    </a:lnTo>
                    <a:lnTo>
                      <a:pt x="138" y="476"/>
                    </a:lnTo>
                    <a:lnTo>
                      <a:pt x="141" y="474"/>
                    </a:lnTo>
                    <a:lnTo>
                      <a:pt x="144" y="473"/>
                    </a:lnTo>
                    <a:lnTo>
                      <a:pt x="145" y="467"/>
                    </a:lnTo>
                    <a:lnTo>
                      <a:pt x="145" y="462"/>
                    </a:lnTo>
                    <a:lnTo>
                      <a:pt x="143" y="454"/>
                    </a:lnTo>
                    <a:lnTo>
                      <a:pt x="61" y="174"/>
                    </a:lnTo>
                    <a:lnTo>
                      <a:pt x="9" y="4"/>
                    </a:lnTo>
                    <a:lnTo>
                      <a:pt x="6" y="2"/>
                    </a:lnTo>
                    <a:lnTo>
                      <a:pt x="4" y="0"/>
                    </a:lnTo>
                    <a:lnTo>
                      <a:pt x="2" y="0"/>
                    </a:lnTo>
                    <a:lnTo>
                      <a:pt x="1" y="2"/>
                    </a:lnTo>
                    <a:lnTo>
                      <a:pt x="0" y="5"/>
                    </a:lnTo>
                    <a:lnTo>
                      <a:pt x="0" y="9"/>
                    </a:lnTo>
                    <a:lnTo>
                      <a:pt x="50" y="186"/>
                    </a:lnTo>
                  </a:path>
                </a:pathLst>
              </a:custGeom>
              <a:solidFill>
                <a:srgbClr val="9F9F9F"/>
              </a:solidFill>
              <a:ln w="9525" cap="rnd">
                <a:noFill/>
                <a:round/>
                <a:headEnd/>
                <a:tailEnd/>
              </a:ln>
              <a:effectLst/>
            </p:spPr>
            <p:txBody>
              <a:bodyPr/>
              <a:lstStyle/>
              <a:p>
                <a:pPr>
                  <a:defRPr/>
                </a:pPr>
                <a:endParaRPr lang="en-US"/>
              </a:p>
            </p:txBody>
          </p:sp>
        </p:grpSp>
        <p:grpSp>
          <p:nvGrpSpPr>
            <p:cNvPr id="3089" name="Group 37"/>
            <p:cNvGrpSpPr>
              <a:grpSpLocks/>
            </p:cNvGrpSpPr>
            <p:nvPr/>
          </p:nvGrpSpPr>
          <p:grpSpPr bwMode="auto">
            <a:xfrm>
              <a:off x="112" y="4295"/>
              <a:ext cx="439" cy="321"/>
              <a:chOff x="112" y="4295"/>
              <a:chExt cx="439" cy="321"/>
            </a:xfrm>
          </p:grpSpPr>
          <p:sp>
            <p:nvSpPr>
              <p:cNvPr id="49190" name="Freeform 38"/>
              <p:cNvSpPr>
                <a:spLocks/>
              </p:cNvSpPr>
              <p:nvPr/>
            </p:nvSpPr>
            <p:spPr bwMode="auto">
              <a:xfrm>
                <a:off x="192" y="4304"/>
                <a:ext cx="272" cy="276"/>
              </a:xfrm>
              <a:custGeom>
                <a:avLst/>
                <a:gdLst/>
                <a:ahLst/>
                <a:cxnLst>
                  <a:cxn ang="0">
                    <a:pos x="43" y="32"/>
                  </a:cxn>
                  <a:cxn ang="0">
                    <a:pos x="69" y="13"/>
                  </a:cxn>
                  <a:cxn ang="0">
                    <a:pos x="92" y="4"/>
                  </a:cxn>
                  <a:cxn ang="0">
                    <a:pos x="123" y="0"/>
                  </a:cxn>
                  <a:cxn ang="0">
                    <a:pos x="154" y="9"/>
                  </a:cxn>
                  <a:cxn ang="0">
                    <a:pos x="194" y="36"/>
                  </a:cxn>
                  <a:cxn ang="0">
                    <a:pos x="232" y="75"/>
                  </a:cxn>
                  <a:cxn ang="0">
                    <a:pos x="265" y="128"/>
                  </a:cxn>
                  <a:cxn ang="0">
                    <a:pos x="268" y="156"/>
                  </a:cxn>
                  <a:cxn ang="0">
                    <a:pos x="261" y="146"/>
                  </a:cxn>
                  <a:cxn ang="0">
                    <a:pos x="253" y="138"/>
                  </a:cxn>
                  <a:cxn ang="0">
                    <a:pos x="242" y="133"/>
                  </a:cxn>
                  <a:cxn ang="0">
                    <a:pos x="232" y="132"/>
                  </a:cxn>
                  <a:cxn ang="0">
                    <a:pos x="220" y="133"/>
                  </a:cxn>
                  <a:cxn ang="0">
                    <a:pos x="209" y="137"/>
                  </a:cxn>
                  <a:cxn ang="0">
                    <a:pos x="201" y="144"/>
                  </a:cxn>
                  <a:cxn ang="0">
                    <a:pos x="193" y="155"/>
                  </a:cxn>
                  <a:cxn ang="0">
                    <a:pos x="187" y="167"/>
                  </a:cxn>
                  <a:cxn ang="0">
                    <a:pos x="184" y="181"/>
                  </a:cxn>
                  <a:cxn ang="0">
                    <a:pos x="186" y="196"/>
                  </a:cxn>
                  <a:cxn ang="0">
                    <a:pos x="166" y="150"/>
                  </a:cxn>
                  <a:cxn ang="0">
                    <a:pos x="99" y="225"/>
                  </a:cxn>
                  <a:cxn ang="0">
                    <a:pos x="99" y="231"/>
                  </a:cxn>
                  <a:cxn ang="0">
                    <a:pos x="92" y="221"/>
                  </a:cxn>
                  <a:cxn ang="0">
                    <a:pos x="83" y="212"/>
                  </a:cxn>
                  <a:cxn ang="0">
                    <a:pos x="73" y="207"/>
                  </a:cxn>
                  <a:cxn ang="0">
                    <a:pos x="63" y="204"/>
                  </a:cxn>
                  <a:cxn ang="0">
                    <a:pos x="53" y="206"/>
                  </a:cxn>
                  <a:cxn ang="0">
                    <a:pos x="43" y="208"/>
                  </a:cxn>
                  <a:cxn ang="0">
                    <a:pos x="33" y="214"/>
                  </a:cxn>
                  <a:cxn ang="0">
                    <a:pos x="25" y="222"/>
                  </a:cxn>
                  <a:cxn ang="0">
                    <a:pos x="19" y="231"/>
                  </a:cxn>
                  <a:cxn ang="0">
                    <a:pos x="15" y="243"/>
                  </a:cxn>
                  <a:cxn ang="0">
                    <a:pos x="14" y="258"/>
                  </a:cxn>
                  <a:cxn ang="0">
                    <a:pos x="17" y="275"/>
                  </a:cxn>
                  <a:cxn ang="0">
                    <a:pos x="3" y="229"/>
                  </a:cxn>
                  <a:cxn ang="0">
                    <a:pos x="0" y="173"/>
                  </a:cxn>
                  <a:cxn ang="0">
                    <a:pos x="4" y="119"/>
                  </a:cxn>
                  <a:cxn ang="0">
                    <a:pos x="30" y="48"/>
                  </a:cxn>
                </a:cxnLst>
                <a:rect l="0" t="0" r="r" b="b"/>
                <a:pathLst>
                  <a:path w="273" h="276">
                    <a:moveTo>
                      <a:pt x="30" y="48"/>
                    </a:moveTo>
                    <a:lnTo>
                      <a:pt x="43" y="32"/>
                    </a:lnTo>
                    <a:lnTo>
                      <a:pt x="55" y="21"/>
                    </a:lnTo>
                    <a:lnTo>
                      <a:pt x="69" y="13"/>
                    </a:lnTo>
                    <a:lnTo>
                      <a:pt x="78" y="8"/>
                    </a:lnTo>
                    <a:lnTo>
                      <a:pt x="92" y="4"/>
                    </a:lnTo>
                    <a:lnTo>
                      <a:pt x="108" y="0"/>
                    </a:lnTo>
                    <a:lnTo>
                      <a:pt x="123" y="0"/>
                    </a:lnTo>
                    <a:lnTo>
                      <a:pt x="144" y="4"/>
                    </a:lnTo>
                    <a:lnTo>
                      <a:pt x="154" y="9"/>
                    </a:lnTo>
                    <a:lnTo>
                      <a:pt x="173" y="20"/>
                    </a:lnTo>
                    <a:lnTo>
                      <a:pt x="194" y="36"/>
                    </a:lnTo>
                    <a:lnTo>
                      <a:pt x="213" y="55"/>
                    </a:lnTo>
                    <a:lnTo>
                      <a:pt x="232" y="75"/>
                    </a:lnTo>
                    <a:lnTo>
                      <a:pt x="247" y="105"/>
                    </a:lnTo>
                    <a:lnTo>
                      <a:pt x="265" y="128"/>
                    </a:lnTo>
                    <a:lnTo>
                      <a:pt x="272" y="165"/>
                    </a:lnTo>
                    <a:lnTo>
                      <a:pt x="268" y="156"/>
                    </a:lnTo>
                    <a:lnTo>
                      <a:pt x="265" y="150"/>
                    </a:lnTo>
                    <a:lnTo>
                      <a:pt x="261" y="146"/>
                    </a:lnTo>
                    <a:lnTo>
                      <a:pt x="256" y="142"/>
                    </a:lnTo>
                    <a:lnTo>
                      <a:pt x="253" y="138"/>
                    </a:lnTo>
                    <a:lnTo>
                      <a:pt x="247" y="136"/>
                    </a:lnTo>
                    <a:lnTo>
                      <a:pt x="242" y="133"/>
                    </a:lnTo>
                    <a:lnTo>
                      <a:pt x="237" y="132"/>
                    </a:lnTo>
                    <a:lnTo>
                      <a:pt x="232" y="132"/>
                    </a:lnTo>
                    <a:lnTo>
                      <a:pt x="226" y="132"/>
                    </a:lnTo>
                    <a:lnTo>
                      <a:pt x="220" y="133"/>
                    </a:lnTo>
                    <a:lnTo>
                      <a:pt x="215" y="134"/>
                    </a:lnTo>
                    <a:lnTo>
                      <a:pt x="209" y="137"/>
                    </a:lnTo>
                    <a:lnTo>
                      <a:pt x="205" y="141"/>
                    </a:lnTo>
                    <a:lnTo>
                      <a:pt x="201" y="144"/>
                    </a:lnTo>
                    <a:lnTo>
                      <a:pt x="196" y="149"/>
                    </a:lnTo>
                    <a:lnTo>
                      <a:pt x="193" y="155"/>
                    </a:lnTo>
                    <a:lnTo>
                      <a:pt x="190" y="161"/>
                    </a:lnTo>
                    <a:lnTo>
                      <a:pt x="187" y="167"/>
                    </a:lnTo>
                    <a:lnTo>
                      <a:pt x="186" y="175"/>
                    </a:lnTo>
                    <a:lnTo>
                      <a:pt x="184" y="181"/>
                    </a:lnTo>
                    <a:lnTo>
                      <a:pt x="185" y="190"/>
                    </a:lnTo>
                    <a:lnTo>
                      <a:pt x="186" y="196"/>
                    </a:lnTo>
                    <a:lnTo>
                      <a:pt x="187" y="203"/>
                    </a:lnTo>
                    <a:lnTo>
                      <a:pt x="166" y="150"/>
                    </a:lnTo>
                    <a:lnTo>
                      <a:pt x="98" y="175"/>
                    </a:lnTo>
                    <a:lnTo>
                      <a:pt x="99" y="225"/>
                    </a:lnTo>
                    <a:lnTo>
                      <a:pt x="102" y="239"/>
                    </a:lnTo>
                    <a:lnTo>
                      <a:pt x="99" y="231"/>
                    </a:lnTo>
                    <a:lnTo>
                      <a:pt x="96" y="226"/>
                    </a:lnTo>
                    <a:lnTo>
                      <a:pt x="92" y="221"/>
                    </a:lnTo>
                    <a:lnTo>
                      <a:pt x="87" y="217"/>
                    </a:lnTo>
                    <a:lnTo>
                      <a:pt x="83" y="212"/>
                    </a:lnTo>
                    <a:lnTo>
                      <a:pt x="78" y="210"/>
                    </a:lnTo>
                    <a:lnTo>
                      <a:pt x="73" y="207"/>
                    </a:lnTo>
                    <a:lnTo>
                      <a:pt x="68" y="206"/>
                    </a:lnTo>
                    <a:lnTo>
                      <a:pt x="63" y="204"/>
                    </a:lnTo>
                    <a:lnTo>
                      <a:pt x="58" y="204"/>
                    </a:lnTo>
                    <a:lnTo>
                      <a:pt x="53" y="206"/>
                    </a:lnTo>
                    <a:lnTo>
                      <a:pt x="48" y="206"/>
                    </a:lnTo>
                    <a:lnTo>
                      <a:pt x="43" y="208"/>
                    </a:lnTo>
                    <a:lnTo>
                      <a:pt x="38" y="211"/>
                    </a:lnTo>
                    <a:lnTo>
                      <a:pt x="33" y="214"/>
                    </a:lnTo>
                    <a:lnTo>
                      <a:pt x="28" y="218"/>
                    </a:lnTo>
                    <a:lnTo>
                      <a:pt x="25" y="222"/>
                    </a:lnTo>
                    <a:lnTo>
                      <a:pt x="22" y="226"/>
                    </a:lnTo>
                    <a:lnTo>
                      <a:pt x="19" y="231"/>
                    </a:lnTo>
                    <a:lnTo>
                      <a:pt x="17" y="238"/>
                    </a:lnTo>
                    <a:lnTo>
                      <a:pt x="15" y="243"/>
                    </a:lnTo>
                    <a:lnTo>
                      <a:pt x="14" y="252"/>
                    </a:lnTo>
                    <a:lnTo>
                      <a:pt x="14" y="258"/>
                    </a:lnTo>
                    <a:lnTo>
                      <a:pt x="15" y="264"/>
                    </a:lnTo>
                    <a:lnTo>
                      <a:pt x="17" y="275"/>
                    </a:lnTo>
                    <a:lnTo>
                      <a:pt x="12" y="262"/>
                    </a:lnTo>
                    <a:lnTo>
                      <a:pt x="3" y="229"/>
                    </a:lnTo>
                    <a:lnTo>
                      <a:pt x="2" y="207"/>
                    </a:lnTo>
                    <a:lnTo>
                      <a:pt x="0" y="173"/>
                    </a:lnTo>
                    <a:lnTo>
                      <a:pt x="0" y="144"/>
                    </a:lnTo>
                    <a:lnTo>
                      <a:pt x="4" y="119"/>
                    </a:lnTo>
                    <a:lnTo>
                      <a:pt x="11" y="84"/>
                    </a:lnTo>
                    <a:lnTo>
                      <a:pt x="30" y="48"/>
                    </a:lnTo>
                  </a:path>
                </a:pathLst>
              </a:custGeom>
              <a:solidFill>
                <a:srgbClr val="FFFFFF"/>
              </a:solidFill>
              <a:ln w="9525" cap="rnd">
                <a:noFill/>
                <a:round/>
                <a:headEnd/>
                <a:tailEnd/>
              </a:ln>
              <a:effectLst/>
            </p:spPr>
            <p:txBody>
              <a:bodyPr/>
              <a:lstStyle/>
              <a:p>
                <a:pPr>
                  <a:defRPr/>
                </a:pPr>
                <a:endParaRPr lang="en-US"/>
              </a:p>
            </p:txBody>
          </p:sp>
          <p:sp>
            <p:nvSpPr>
              <p:cNvPr id="49191" name="Freeform 39"/>
              <p:cNvSpPr>
                <a:spLocks/>
              </p:cNvSpPr>
              <p:nvPr/>
            </p:nvSpPr>
            <p:spPr bwMode="auto">
              <a:xfrm>
                <a:off x="112" y="4295"/>
                <a:ext cx="439" cy="321"/>
              </a:xfrm>
              <a:custGeom>
                <a:avLst/>
                <a:gdLst/>
                <a:ahLst/>
                <a:cxnLst>
                  <a:cxn ang="0">
                    <a:pos x="146" y="22"/>
                  </a:cxn>
                  <a:cxn ang="0">
                    <a:pos x="113" y="43"/>
                  </a:cxn>
                  <a:cxn ang="0">
                    <a:pos x="83" y="67"/>
                  </a:cxn>
                  <a:cxn ang="0">
                    <a:pos x="57" y="96"/>
                  </a:cxn>
                  <a:cxn ang="0">
                    <a:pos x="31" y="134"/>
                  </a:cxn>
                  <a:cxn ang="0">
                    <a:pos x="12" y="177"/>
                  </a:cxn>
                  <a:cxn ang="0">
                    <a:pos x="1" y="227"/>
                  </a:cxn>
                  <a:cxn ang="0">
                    <a:pos x="0" y="278"/>
                  </a:cxn>
                  <a:cxn ang="0">
                    <a:pos x="9" y="320"/>
                  </a:cxn>
                  <a:cxn ang="0">
                    <a:pos x="10" y="282"/>
                  </a:cxn>
                  <a:cxn ang="0">
                    <a:pos x="29" y="258"/>
                  </a:cxn>
                  <a:cxn ang="0">
                    <a:pos x="55" y="250"/>
                  </a:cxn>
                  <a:cxn ang="0">
                    <a:pos x="81" y="260"/>
                  </a:cxn>
                  <a:cxn ang="0">
                    <a:pos x="94" y="276"/>
                  </a:cxn>
                  <a:cxn ang="0">
                    <a:pos x="84" y="229"/>
                  </a:cxn>
                  <a:cxn ang="0">
                    <a:pos x="81" y="178"/>
                  </a:cxn>
                  <a:cxn ang="0">
                    <a:pos x="85" y="129"/>
                  </a:cxn>
                  <a:cxn ang="0">
                    <a:pos x="96" y="91"/>
                  </a:cxn>
                  <a:cxn ang="0">
                    <a:pos x="113" y="57"/>
                  </a:cxn>
                  <a:cxn ang="0">
                    <a:pos x="138" y="30"/>
                  </a:cxn>
                  <a:cxn ang="0">
                    <a:pos x="149" y="30"/>
                  </a:cxn>
                  <a:cxn ang="0">
                    <a:pos x="146" y="71"/>
                  </a:cxn>
                  <a:cxn ang="0">
                    <a:pos x="150" y="116"/>
                  </a:cxn>
                  <a:cxn ang="0">
                    <a:pos x="161" y="172"/>
                  </a:cxn>
                  <a:cxn ang="0">
                    <a:pos x="174" y="220"/>
                  </a:cxn>
                  <a:cxn ang="0">
                    <a:pos x="179" y="231"/>
                  </a:cxn>
                  <a:cxn ang="0">
                    <a:pos x="189" y="196"/>
                  </a:cxn>
                  <a:cxn ang="0">
                    <a:pos x="217" y="178"/>
                  </a:cxn>
                  <a:cxn ang="0">
                    <a:pos x="247" y="184"/>
                  </a:cxn>
                  <a:cxn ang="0">
                    <a:pos x="262" y="198"/>
                  </a:cxn>
                  <a:cxn ang="0">
                    <a:pos x="248" y="158"/>
                  </a:cxn>
                  <a:cxn ang="0">
                    <a:pos x="231" y="115"/>
                  </a:cxn>
                  <a:cxn ang="0">
                    <a:pos x="211" y="75"/>
                  </a:cxn>
                  <a:cxn ang="0">
                    <a:pos x="192" y="44"/>
                  </a:cxn>
                  <a:cxn ang="0">
                    <a:pos x="170" y="20"/>
                  </a:cxn>
                  <a:cxn ang="0">
                    <a:pos x="183" y="12"/>
                  </a:cxn>
                  <a:cxn ang="0">
                    <a:pos x="217" y="14"/>
                  </a:cxn>
                  <a:cxn ang="0">
                    <a:pos x="251" y="30"/>
                  </a:cxn>
                  <a:cxn ang="0">
                    <a:pos x="278" y="52"/>
                  </a:cxn>
                  <a:cxn ang="0">
                    <a:pos x="303" y="80"/>
                  </a:cxn>
                  <a:cxn ang="0">
                    <a:pos x="324" y="112"/>
                  </a:cxn>
                  <a:cxn ang="0">
                    <a:pos x="341" y="149"/>
                  </a:cxn>
                  <a:cxn ang="0">
                    <a:pos x="350" y="157"/>
                  </a:cxn>
                  <a:cxn ang="0">
                    <a:pos x="360" y="125"/>
                  </a:cxn>
                  <a:cxn ang="0">
                    <a:pos x="383" y="106"/>
                  </a:cxn>
                  <a:cxn ang="0">
                    <a:pos x="407" y="106"/>
                  </a:cxn>
                  <a:cxn ang="0">
                    <a:pos x="430" y="125"/>
                  </a:cxn>
                  <a:cxn ang="0">
                    <a:pos x="430" y="116"/>
                  </a:cxn>
                  <a:cxn ang="0">
                    <a:pos x="411" y="83"/>
                  </a:cxn>
                  <a:cxn ang="0">
                    <a:pos x="387" y="53"/>
                  </a:cxn>
                  <a:cxn ang="0">
                    <a:pos x="356" y="29"/>
                  </a:cxn>
                  <a:cxn ang="0">
                    <a:pos x="324" y="13"/>
                  </a:cxn>
                  <a:cxn ang="0">
                    <a:pos x="291" y="4"/>
                  </a:cxn>
                  <a:cxn ang="0">
                    <a:pos x="256" y="0"/>
                  </a:cxn>
                  <a:cxn ang="0">
                    <a:pos x="217" y="1"/>
                  </a:cxn>
                  <a:cxn ang="0">
                    <a:pos x="180" y="9"/>
                  </a:cxn>
                </a:cxnLst>
                <a:rect l="0" t="0" r="r" b="b"/>
                <a:pathLst>
                  <a:path w="439" h="321">
                    <a:moveTo>
                      <a:pt x="172" y="12"/>
                    </a:moveTo>
                    <a:lnTo>
                      <a:pt x="162" y="16"/>
                    </a:lnTo>
                    <a:lnTo>
                      <a:pt x="157" y="17"/>
                    </a:lnTo>
                    <a:lnTo>
                      <a:pt x="152" y="20"/>
                    </a:lnTo>
                    <a:lnTo>
                      <a:pt x="146" y="22"/>
                    </a:lnTo>
                    <a:lnTo>
                      <a:pt x="138" y="26"/>
                    </a:lnTo>
                    <a:lnTo>
                      <a:pt x="132" y="30"/>
                    </a:lnTo>
                    <a:lnTo>
                      <a:pt x="126" y="33"/>
                    </a:lnTo>
                    <a:lnTo>
                      <a:pt x="119" y="38"/>
                    </a:lnTo>
                    <a:lnTo>
                      <a:pt x="113" y="43"/>
                    </a:lnTo>
                    <a:lnTo>
                      <a:pt x="107" y="47"/>
                    </a:lnTo>
                    <a:lnTo>
                      <a:pt x="101" y="52"/>
                    </a:lnTo>
                    <a:lnTo>
                      <a:pt x="94" y="57"/>
                    </a:lnTo>
                    <a:lnTo>
                      <a:pt x="88" y="61"/>
                    </a:lnTo>
                    <a:lnTo>
                      <a:pt x="83" y="67"/>
                    </a:lnTo>
                    <a:lnTo>
                      <a:pt x="77" y="72"/>
                    </a:lnTo>
                    <a:lnTo>
                      <a:pt x="72" y="79"/>
                    </a:lnTo>
                    <a:lnTo>
                      <a:pt x="66" y="84"/>
                    </a:lnTo>
                    <a:lnTo>
                      <a:pt x="61" y="90"/>
                    </a:lnTo>
                    <a:lnTo>
                      <a:pt x="57" y="96"/>
                    </a:lnTo>
                    <a:lnTo>
                      <a:pt x="51" y="103"/>
                    </a:lnTo>
                    <a:lnTo>
                      <a:pt x="46" y="110"/>
                    </a:lnTo>
                    <a:lnTo>
                      <a:pt x="41" y="118"/>
                    </a:lnTo>
                    <a:lnTo>
                      <a:pt x="36" y="126"/>
                    </a:lnTo>
                    <a:lnTo>
                      <a:pt x="31" y="134"/>
                    </a:lnTo>
                    <a:lnTo>
                      <a:pt x="27" y="141"/>
                    </a:lnTo>
                    <a:lnTo>
                      <a:pt x="23" y="150"/>
                    </a:lnTo>
                    <a:lnTo>
                      <a:pt x="18" y="160"/>
                    </a:lnTo>
                    <a:lnTo>
                      <a:pt x="15" y="169"/>
                    </a:lnTo>
                    <a:lnTo>
                      <a:pt x="12" y="177"/>
                    </a:lnTo>
                    <a:lnTo>
                      <a:pt x="9" y="186"/>
                    </a:lnTo>
                    <a:lnTo>
                      <a:pt x="6" y="196"/>
                    </a:lnTo>
                    <a:lnTo>
                      <a:pt x="4" y="207"/>
                    </a:lnTo>
                    <a:lnTo>
                      <a:pt x="3" y="216"/>
                    </a:lnTo>
                    <a:lnTo>
                      <a:pt x="1" y="227"/>
                    </a:lnTo>
                    <a:lnTo>
                      <a:pt x="0" y="239"/>
                    </a:lnTo>
                    <a:lnTo>
                      <a:pt x="0" y="250"/>
                    </a:lnTo>
                    <a:lnTo>
                      <a:pt x="0" y="260"/>
                    </a:lnTo>
                    <a:lnTo>
                      <a:pt x="0" y="270"/>
                    </a:lnTo>
                    <a:lnTo>
                      <a:pt x="0" y="278"/>
                    </a:lnTo>
                    <a:lnTo>
                      <a:pt x="1" y="286"/>
                    </a:lnTo>
                    <a:lnTo>
                      <a:pt x="3" y="294"/>
                    </a:lnTo>
                    <a:lnTo>
                      <a:pt x="4" y="302"/>
                    </a:lnTo>
                    <a:lnTo>
                      <a:pt x="6" y="310"/>
                    </a:lnTo>
                    <a:lnTo>
                      <a:pt x="9" y="320"/>
                    </a:lnTo>
                    <a:lnTo>
                      <a:pt x="7" y="310"/>
                    </a:lnTo>
                    <a:lnTo>
                      <a:pt x="7" y="302"/>
                    </a:lnTo>
                    <a:lnTo>
                      <a:pt x="7" y="295"/>
                    </a:lnTo>
                    <a:lnTo>
                      <a:pt x="9" y="289"/>
                    </a:lnTo>
                    <a:lnTo>
                      <a:pt x="10" y="282"/>
                    </a:lnTo>
                    <a:lnTo>
                      <a:pt x="13" y="276"/>
                    </a:lnTo>
                    <a:lnTo>
                      <a:pt x="16" y="271"/>
                    </a:lnTo>
                    <a:lnTo>
                      <a:pt x="21" y="264"/>
                    </a:lnTo>
                    <a:lnTo>
                      <a:pt x="25" y="260"/>
                    </a:lnTo>
                    <a:lnTo>
                      <a:pt x="29" y="258"/>
                    </a:lnTo>
                    <a:lnTo>
                      <a:pt x="33" y="255"/>
                    </a:lnTo>
                    <a:lnTo>
                      <a:pt x="39" y="252"/>
                    </a:lnTo>
                    <a:lnTo>
                      <a:pt x="45" y="251"/>
                    </a:lnTo>
                    <a:lnTo>
                      <a:pt x="50" y="250"/>
                    </a:lnTo>
                    <a:lnTo>
                      <a:pt x="55" y="250"/>
                    </a:lnTo>
                    <a:lnTo>
                      <a:pt x="60" y="251"/>
                    </a:lnTo>
                    <a:lnTo>
                      <a:pt x="66" y="252"/>
                    </a:lnTo>
                    <a:lnTo>
                      <a:pt x="72" y="255"/>
                    </a:lnTo>
                    <a:lnTo>
                      <a:pt x="75" y="258"/>
                    </a:lnTo>
                    <a:lnTo>
                      <a:pt x="81" y="260"/>
                    </a:lnTo>
                    <a:lnTo>
                      <a:pt x="85" y="266"/>
                    </a:lnTo>
                    <a:lnTo>
                      <a:pt x="89" y="271"/>
                    </a:lnTo>
                    <a:lnTo>
                      <a:pt x="93" y="278"/>
                    </a:lnTo>
                    <a:lnTo>
                      <a:pt x="96" y="285"/>
                    </a:lnTo>
                    <a:lnTo>
                      <a:pt x="94" y="276"/>
                    </a:lnTo>
                    <a:lnTo>
                      <a:pt x="92" y="268"/>
                    </a:lnTo>
                    <a:lnTo>
                      <a:pt x="89" y="259"/>
                    </a:lnTo>
                    <a:lnTo>
                      <a:pt x="87" y="248"/>
                    </a:lnTo>
                    <a:lnTo>
                      <a:pt x="86" y="239"/>
                    </a:lnTo>
                    <a:lnTo>
                      <a:pt x="84" y="229"/>
                    </a:lnTo>
                    <a:lnTo>
                      <a:pt x="83" y="220"/>
                    </a:lnTo>
                    <a:lnTo>
                      <a:pt x="82" y="211"/>
                    </a:lnTo>
                    <a:lnTo>
                      <a:pt x="81" y="200"/>
                    </a:lnTo>
                    <a:lnTo>
                      <a:pt x="81" y="189"/>
                    </a:lnTo>
                    <a:lnTo>
                      <a:pt x="81" y="178"/>
                    </a:lnTo>
                    <a:lnTo>
                      <a:pt x="81" y="166"/>
                    </a:lnTo>
                    <a:lnTo>
                      <a:pt x="82" y="155"/>
                    </a:lnTo>
                    <a:lnTo>
                      <a:pt x="83" y="147"/>
                    </a:lnTo>
                    <a:lnTo>
                      <a:pt x="84" y="138"/>
                    </a:lnTo>
                    <a:lnTo>
                      <a:pt x="85" y="129"/>
                    </a:lnTo>
                    <a:lnTo>
                      <a:pt x="87" y="119"/>
                    </a:lnTo>
                    <a:lnTo>
                      <a:pt x="90" y="111"/>
                    </a:lnTo>
                    <a:lnTo>
                      <a:pt x="92" y="103"/>
                    </a:lnTo>
                    <a:lnTo>
                      <a:pt x="93" y="96"/>
                    </a:lnTo>
                    <a:lnTo>
                      <a:pt x="96" y="91"/>
                    </a:lnTo>
                    <a:lnTo>
                      <a:pt x="99" y="86"/>
                    </a:lnTo>
                    <a:lnTo>
                      <a:pt x="102" y="77"/>
                    </a:lnTo>
                    <a:lnTo>
                      <a:pt x="105" y="69"/>
                    </a:lnTo>
                    <a:lnTo>
                      <a:pt x="109" y="63"/>
                    </a:lnTo>
                    <a:lnTo>
                      <a:pt x="113" y="57"/>
                    </a:lnTo>
                    <a:lnTo>
                      <a:pt x="117" y="52"/>
                    </a:lnTo>
                    <a:lnTo>
                      <a:pt x="123" y="45"/>
                    </a:lnTo>
                    <a:lnTo>
                      <a:pt x="127" y="40"/>
                    </a:lnTo>
                    <a:lnTo>
                      <a:pt x="132" y="34"/>
                    </a:lnTo>
                    <a:lnTo>
                      <a:pt x="138" y="30"/>
                    </a:lnTo>
                    <a:lnTo>
                      <a:pt x="144" y="26"/>
                    </a:lnTo>
                    <a:lnTo>
                      <a:pt x="150" y="22"/>
                    </a:lnTo>
                    <a:lnTo>
                      <a:pt x="154" y="21"/>
                    </a:lnTo>
                    <a:lnTo>
                      <a:pt x="151" y="25"/>
                    </a:lnTo>
                    <a:lnTo>
                      <a:pt x="149" y="30"/>
                    </a:lnTo>
                    <a:lnTo>
                      <a:pt x="147" y="38"/>
                    </a:lnTo>
                    <a:lnTo>
                      <a:pt x="147" y="47"/>
                    </a:lnTo>
                    <a:lnTo>
                      <a:pt x="146" y="53"/>
                    </a:lnTo>
                    <a:lnTo>
                      <a:pt x="146" y="63"/>
                    </a:lnTo>
                    <a:lnTo>
                      <a:pt x="146" y="71"/>
                    </a:lnTo>
                    <a:lnTo>
                      <a:pt x="146" y="77"/>
                    </a:lnTo>
                    <a:lnTo>
                      <a:pt x="147" y="87"/>
                    </a:lnTo>
                    <a:lnTo>
                      <a:pt x="147" y="98"/>
                    </a:lnTo>
                    <a:lnTo>
                      <a:pt x="149" y="107"/>
                    </a:lnTo>
                    <a:lnTo>
                      <a:pt x="150" y="116"/>
                    </a:lnTo>
                    <a:lnTo>
                      <a:pt x="152" y="129"/>
                    </a:lnTo>
                    <a:lnTo>
                      <a:pt x="154" y="139"/>
                    </a:lnTo>
                    <a:lnTo>
                      <a:pt x="156" y="151"/>
                    </a:lnTo>
                    <a:lnTo>
                      <a:pt x="159" y="162"/>
                    </a:lnTo>
                    <a:lnTo>
                      <a:pt x="161" y="172"/>
                    </a:lnTo>
                    <a:lnTo>
                      <a:pt x="163" y="181"/>
                    </a:lnTo>
                    <a:lnTo>
                      <a:pt x="165" y="190"/>
                    </a:lnTo>
                    <a:lnTo>
                      <a:pt x="168" y="200"/>
                    </a:lnTo>
                    <a:lnTo>
                      <a:pt x="171" y="209"/>
                    </a:lnTo>
                    <a:lnTo>
                      <a:pt x="174" y="220"/>
                    </a:lnTo>
                    <a:lnTo>
                      <a:pt x="176" y="229"/>
                    </a:lnTo>
                    <a:lnTo>
                      <a:pt x="178" y="237"/>
                    </a:lnTo>
                    <a:lnTo>
                      <a:pt x="181" y="248"/>
                    </a:lnTo>
                    <a:lnTo>
                      <a:pt x="180" y="240"/>
                    </a:lnTo>
                    <a:lnTo>
                      <a:pt x="179" y="231"/>
                    </a:lnTo>
                    <a:lnTo>
                      <a:pt x="180" y="223"/>
                    </a:lnTo>
                    <a:lnTo>
                      <a:pt x="180" y="216"/>
                    </a:lnTo>
                    <a:lnTo>
                      <a:pt x="183" y="209"/>
                    </a:lnTo>
                    <a:lnTo>
                      <a:pt x="186" y="203"/>
                    </a:lnTo>
                    <a:lnTo>
                      <a:pt x="189" y="196"/>
                    </a:lnTo>
                    <a:lnTo>
                      <a:pt x="193" y="190"/>
                    </a:lnTo>
                    <a:lnTo>
                      <a:pt x="198" y="186"/>
                    </a:lnTo>
                    <a:lnTo>
                      <a:pt x="204" y="182"/>
                    </a:lnTo>
                    <a:lnTo>
                      <a:pt x="210" y="178"/>
                    </a:lnTo>
                    <a:lnTo>
                      <a:pt x="217" y="178"/>
                    </a:lnTo>
                    <a:lnTo>
                      <a:pt x="223" y="177"/>
                    </a:lnTo>
                    <a:lnTo>
                      <a:pt x="230" y="177"/>
                    </a:lnTo>
                    <a:lnTo>
                      <a:pt x="236" y="178"/>
                    </a:lnTo>
                    <a:lnTo>
                      <a:pt x="243" y="181"/>
                    </a:lnTo>
                    <a:lnTo>
                      <a:pt x="247" y="184"/>
                    </a:lnTo>
                    <a:lnTo>
                      <a:pt x="252" y="188"/>
                    </a:lnTo>
                    <a:lnTo>
                      <a:pt x="256" y="193"/>
                    </a:lnTo>
                    <a:lnTo>
                      <a:pt x="261" y="198"/>
                    </a:lnTo>
                    <a:lnTo>
                      <a:pt x="267" y="212"/>
                    </a:lnTo>
                    <a:lnTo>
                      <a:pt x="262" y="198"/>
                    </a:lnTo>
                    <a:lnTo>
                      <a:pt x="259" y="190"/>
                    </a:lnTo>
                    <a:lnTo>
                      <a:pt x="257" y="184"/>
                    </a:lnTo>
                    <a:lnTo>
                      <a:pt x="255" y="176"/>
                    </a:lnTo>
                    <a:lnTo>
                      <a:pt x="252" y="168"/>
                    </a:lnTo>
                    <a:lnTo>
                      <a:pt x="248" y="158"/>
                    </a:lnTo>
                    <a:lnTo>
                      <a:pt x="244" y="149"/>
                    </a:lnTo>
                    <a:lnTo>
                      <a:pt x="241" y="139"/>
                    </a:lnTo>
                    <a:lnTo>
                      <a:pt x="238" y="131"/>
                    </a:lnTo>
                    <a:lnTo>
                      <a:pt x="234" y="123"/>
                    </a:lnTo>
                    <a:lnTo>
                      <a:pt x="231" y="115"/>
                    </a:lnTo>
                    <a:lnTo>
                      <a:pt x="227" y="106"/>
                    </a:lnTo>
                    <a:lnTo>
                      <a:pt x="222" y="98"/>
                    </a:lnTo>
                    <a:lnTo>
                      <a:pt x="219" y="90"/>
                    </a:lnTo>
                    <a:lnTo>
                      <a:pt x="215" y="83"/>
                    </a:lnTo>
                    <a:lnTo>
                      <a:pt x="211" y="75"/>
                    </a:lnTo>
                    <a:lnTo>
                      <a:pt x="207" y="68"/>
                    </a:lnTo>
                    <a:lnTo>
                      <a:pt x="204" y="61"/>
                    </a:lnTo>
                    <a:lnTo>
                      <a:pt x="201" y="55"/>
                    </a:lnTo>
                    <a:lnTo>
                      <a:pt x="196" y="49"/>
                    </a:lnTo>
                    <a:lnTo>
                      <a:pt x="192" y="44"/>
                    </a:lnTo>
                    <a:lnTo>
                      <a:pt x="188" y="37"/>
                    </a:lnTo>
                    <a:lnTo>
                      <a:pt x="184" y="32"/>
                    </a:lnTo>
                    <a:lnTo>
                      <a:pt x="180" y="28"/>
                    </a:lnTo>
                    <a:lnTo>
                      <a:pt x="175" y="24"/>
                    </a:lnTo>
                    <a:lnTo>
                      <a:pt x="170" y="20"/>
                    </a:lnTo>
                    <a:lnTo>
                      <a:pt x="165" y="18"/>
                    </a:lnTo>
                    <a:lnTo>
                      <a:pt x="161" y="17"/>
                    </a:lnTo>
                    <a:lnTo>
                      <a:pt x="169" y="14"/>
                    </a:lnTo>
                    <a:lnTo>
                      <a:pt x="176" y="13"/>
                    </a:lnTo>
                    <a:lnTo>
                      <a:pt x="183" y="12"/>
                    </a:lnTo>
                    <a:lnTo>
                      <a:pt x="190" y="12"/>
                    </a:lnTo>
                    <a:lnTo>
                      <a:pt x="198" y="12"/>
                    </a:lnTo>
                    <a:lnTo>
                      <a:pt x="205" y="12"/>
                    </a:lnTo>
                    <a:lnTo>
                      <a:pt x="211" y="13"/>
                    </a:lnTo>
                    <a:lnTo>
                      <a:pt x="217" y="14"/>
                    </a:lnTo>
                    <a:lnTo>
                      <a:pt x="224" y="17"/>
                    </a:lnTo>
                    <a:lnTo>
                      <a:pt x="231" y="20"/>
                    </a:lnTo>
                    <a:lnTo>
                      <a:pt x="238" y="24"/>
                    </a:lnTo>
                    <a:lnTo>
                      <a:pt x="245" y="26"/>
                    </a:lnTo>
                    <a:lnTo>
                      <a:pt x="251" y="30"/>
                    </a:lnTo>
                    <a:lnTo>
                      <a:pt x="256" y="33"/>
                    </a:lnTo>
                    <a:lnTo>
                      <a:pt x="261" y="37"/>
                    </a:lnTo>
                    <a:lnTo>
                      <a:pt x="267" y="43"/>
                    </a:lnTo>
                    <a:lnTo>
                      <a:pt x="273" y="47"/>
                    </a:lnTo>
                    <a:lnTo>
                      <a:pt x="278" y="52"/>
                    </a:lnTo>
                    <a:lnTo>
                      <a:pt x="284" y="57"/>
                    </a:lnTo>
                    <a:lnTo>
                      <a:pt x="289" y="63"/>
                    </a:lnTo>
                    <a:lnTo>
                      <a:pt x="294" y="68"/>
                    </a:lnTo>
                    <a:lnTo>
                      <a:pt x="298" y="73"/>
                    </a:lnTo>
                    <a:lnTo>
                      <a:pt x="303" y="80"/>
                    </a:lnTo>
                    <a:lnTo>
                      <a:pt x="308" y="87"/>
                    </a:lnTo>
                    <a:lnTo>
                      <a:pt x="312" y="92"/>
                    </a:lnTo>
                    <a:lnTo>
                      <a:pt x="315" y="99"/>
                    </a:lnTo>
                    <a:lnTo>
                      <a:pt x="320" y="106"/>
                    </a:lnTo>
                    <a:lnTo>
                      <a:pt x="324" y="112"/>
                    </a:lnTo>
                    <a:lnTo>
                      <a:pt x="327" y="119"/>
                    </a:lnTo>
                    <a:lnTo>
                      <a:pt x="331" y="126"/>
                    </a:lnTo>
                    <a:lnTo>
                      <a:pt x="335" y="134"/>
                    </a:lnTo>
                    <a:lnTo>
                      <a:pt x="338" y="141"/>
                    </a:lnTo>
                    <a:lnTo>
                      <a:pt x="341" y="149"/>
                    </a:lnTo>
                    <a:lnTo>
                      <a:pt x="345" y="157"/>
                    </a:lnTo>
                    <a:lnTo>
                      <a:pt x="348" y="165"/>
                    </a:lnTo>
                    <a:lnTo>
                      <a:pt x="351" y="176"/>
                    </a:lnTo>
                    <a:lnTo>
                      <a:pt x="350" y="164"/>
                    </a:lnTo>
                    <a:lnTo>
                      <a:pt x="350" y="157"/>
                    </a:lnTo>
                    <a:lnTo>
                      <a:pt x="350" y="149"/>
                    </a:lnTo>
                    <a:lnTo>
                      <a:pt x="351" y="142"/>
                    </a:lnTo>
                    <a:lnTo>
                      <a:pt x="354" y="135"/>
                    </a:lnTo>
                    <a:lnTo>
                      <a:pt x="356" y="130"/>
                    </a:lnTo>
                    <a:lnTo>
                      <a:pt x="360" y="125"/>
                    </a:lnTo>
                    <a:lnTo>
                      <a:pt x="364" y="119"/>
                    </a:lnTo>
                    <a:lnTo>
                      <a:pt x="369" y="114"/>
                    </a:lnTo>
                    <a:lnTo>
                      <a:pt x="374" y="111"/>
                    </a:lnTo>
                    <a:lnTo>
                      <a:pt x="378" y="108"/>
                    </a:lnTo>
                    <a:lnTo>
                      <a:pt x="383" y="106"/>
                    </a:lnTo>
                    <a:lnTo>
                      <a:pt x="388" y="104"/>
                    </a:lnTo>
                    <a:lnTo>
                      <a:pt x="393" y="103"/>
                    </a:lnTo>
                    <a:lnTo>
                      <a:pt x="398" y="103"/>
                    </a:lnTo>
                    <a:lnTo>
                      <a:pt x="402" y="104"/>
                    </a:lnTo>
                    <a:lnTo>
                      <a:pt x="407" y="106"/>
                    </a:lnTo>
                    <a:lnTo>
                      <a:pt x="412" y="108"/>
                    </a:lnTo>
                    <a:lnTo>
                      <a:pt x="417" y="111"/>
                    </a:lnTo>
                    <a:lnTo>
                      <a:pt x="422" y="114"/>
                    </a:lnTo>
                    <a:lnTo>
                      <a:pt x="426" y="119"/>
                    </a:lnTo>
                    <a:lnTo>
                      <a:pt x="430" y="125"/>
                    </a:lnTo>
                    <a:lnTo>
                      <a:pt x="434" y="130"/>
                    </a:lnTo>
                    <a:lnTo>
                      <a:pt x="438" y="137"/>
                    </a:lnTo>
                    <a:lnTo>
                      <a:pt x="435" y="129"/>
                    </a:lnTo>
                    <a:lnTo>
                      <a:pt x="432" y="123"/>
                    </a:lnTo>
                    <a:lnTo>
                      <a:pt x="430" y="116"/>
                    </a:lnTo>
                    <a:lnTo>
                      <a:pt x="427" y="110"/>
                    </a:lnTo>
                    <a:lnTo>
                      <a:pt x="423" y="103"/>
                    </a:lnTo>
                    <a:lnTo>
                      <a:pt x="420" y="95"/>
                    </a:lnTo>
                    <a:lnTo>
                      <a:pt x="415" y="88"/>
                    </a:lnTo>
                    <a:lnTo>
                      <a:pt x="411" y="83"/>
                    </a:lnTo>
                    <a:lnTo>
                      <a:pt x="407" y="76"/>
                    </a:lnTo>
                    <a:lnTo>
                      <a:pt x="402" y="69"/>
                    </a:lnTo>
                    <a:lnTo>
                      <a:pt x="396" y="64"/>
                    </a:lnTo>
                    <a:lnTo>
                      <a:pt x="392" y="59"/>
                    </a:lnTo>
                    <a:lnTo>
                      <a:pt x="387" y="53"/>
                    </a:lnTo>
                    <a:lnTo>
                      <a:pt x="381" y="48"/>
                    </a:lnTo>
                    <a:lnTo>
                      <a:pt x="375" y="43"/>
                    </a:lnTo>
                    <a:lnTo>
                      <a:pt x="369" y="38"/>
                    </a:lnTo>
                    <a:lnTo>
                      <a:pt x="362" y="33"/>
                    </a:lnTo>
                    <a:lnTo>
                      <a:pt x="356" y="29"/>
                    </a:lnTo>
                    <a:lnTo>
                      <a:pt x="350" y="26"/>
                    </a:lnTo>
                    <a:lnTo>
                      <a:pt x="343" y="22"/>
                    </a:lnTo>
                    <a:lnTo>
                      <a:pt x="337" y="20"/>
                    </a:lnTo>
                    <a:lnTo>
                      <a:pt x="330" y="16"/>
                    </a:lnTo>
                    <a:lnTo>
                      <a:pt x="324" y="13"/>
                    </a:lnTo>
                    <a:lnTo>
                      <a:pt x="317" y="10"/>
                    </a:lnTo>
                    <a:lnTo>
                      <a:pt x="310" y="9"/>
                    </a:lnTo>
                    <a:lnTo>
                      <a:pt x="304" y="6"/>
                    </a:lnTo>
                    <a:lnTo>
                      <a:pt x="297" y="5"/>
                    </a:lnTo>
                    <a:lnTo>
                      <a:pt x="291" y="4"/>
                    </a:lnTo>
                    <a:lnTo>
                      <a:pt x="285" y="2"/>
                    </a:lnTo>
                    <a:lnTo>
                      <a:pt x="279" y="1"/>
                    </a:lnTo>
                    <a:lnTo>
                      <a:pt x="270" y="0"/>
                    </a:lnTo>
                    <a:lnTo>
                      <a:pt x="263" y="0"/>
                    </a:lnTo>
                    <a:lnTo>
                      <a:pt x="256" y="0"/>
                    </a:lnTo>
                    <a:lnTo>
                      <a:pt x="249" y="0"/>
                    </a:lnTo>
                    <a:lnTo>
                      <a:pt x="240" y="0"/>
                    </a:lnTo>
                    <a:lnTo>
                      <a:pt x="232" y="0"/>
                    </a:lnTo>
                    <a:lnTo>
                      <a:pt x="225" y="0"/>
                    </a:lnTo>
                    <a:lnTo>
                      <a:pt x="217" y="1"/>
                    </a:lnTo>
                    <a:lnTo>
                      <a:pt x="209" y="2"/>
                    </a:lnTo>
                    <a:lnTo>
                      <a:pt x="203" y="4"/>
                    </a:lnTo>
                    <a:lnTo>
                      <a:pt x="196" y="5"/>
                    </a:lnTo>
                    <a:lnTo>
                      <a:pt x="189" y="8"/>
                    </a:lnTo>
                    <a:lnTo>
                      <a:pt x="180" y="9"/>
                    </a:lnTo>
                    <a:lnTo>
                      <a:pt x="172" y="12"/>
                    </a:lnTo>
                  </a:path>
                </a:pathLst>
              </a:custGeom>
              <a:solidFill>
                <a:srgbClr val="FF0000"/>
              </a:solidFill>
              <a:ln w="9525" cap="rnd">
                <a:noFill/>
                <a:round/>
                <a:headEnd/>
                <a:tailEnd/>
              </a:ln>
              <a:effectLst/>
            </p:spPr>
            <p:txBody>
              <a:bodyPr/>
              <a:lstStyle/>
              <a:p>
                <a:pPr>
                  <a:defRPr/>
                </a:pPr>
                <a:endParaRPr lang="en-US"/>
              </a:p>
            </p:txBody>
          </p:sp>
        </p:grpSp>
      </p:grpSp>
      <p:sp>
        <p:nvSpPr>
          <p:cNvPr id="49192" name="Text Box 40"/>
          <p:cNvSpPr txBox="1">
            <a:spLocks noChangeArrowheads="1"/>
          </p:cNvSpPr>
          <p:nvPr/>
        </p:nvSpPr>
        <p:spPr bwMode="auto">
          <a:xfrm>
            <a:off x="6762750" y="6613525"/>
            <a:ext cx="2381250" cy="244475"/>
          </a:xfrm>
          <a:prstGeom prst="rect">
            <a:avLst/>
          </a:prstGeom>
          <a:noFill/>
          <a:ln w="9525">
            <a:noFill/>
            <a:miter lim="800000"/>
            <a:headEnd/>
            <a:tailEnd/>
          </a:ln>
          <a:effectLst/>
        </p:spPr>
        <p:txBody>
          <a:bodyPr wrap="none">
            <a:spAutoFit/>
          </a:bodyPr>
          <a:lstStyle/>
          <a:p>
            <a:pPr algn="ctr">
              <a:spcBef>
                <a:spcPct val="50000"/>
              </a:spcBef>
              <a:defRPr/>
            </a:pPr>
            <a:r>
              <a:rPr lang="en-US" sz="1000" b="1">
                <a:solidFill>
                  <a:schemeClr val="tx2"/>
                </a:solidFill>
              </a:rPr>
              <a:t>©Silberschatz, Korth and Sudarshan</a:t>
            </a:r>
          </a:p>
        </p:txBody>
      </p:sp>
      <p:sp>
        <p:nvSpPr>
          <p:cNvPr id="49193" name="Text Box 41"/>
          <p:cNvSpPr txBox="1">
            <a:spLocks noChangeArrowheads="1"/>
          </p:cNvSpPr>
          <p:nvPr/>
        </p:nvSpPr>
        <p:spPr bwMode="auto">
          <a:xfrm>
            <a:off x="4481513" y="6613525"/>
            <a:ext cx="444500" cy="244475"/>
          </a:xfrm>
          <a:prstGeom prst="rect">
            <a:avLst/>
          </a:prstGeom>
          <a:noFill/>
          <a:ln w="9525">
            <a:noFill/>
            <a:miter lim="800000"/>
            <a:headEnd/>
            <a:tailEnd/>
          </a:ln>
          <a:effectLst/>
        </p:spPr>
        <p:txBody>
          <a:bodyPr wrap="none">
            <a:spAutoFit/>
          </a:bodyPr>
          <a:lstStyle/>
          <a:p>
            <a:pPr algn="ctr">
              <a:spcBef>
                <a:spcPct val="50000"/>
              </a:spcBef>
              <a:defRPr/>
            </a:pPr>
            <a:r>
              <a:rPr lang="en-US" sz="1000" b="1">
                <a:solidFill>
                  <a:schemeClr val="tx2"/>
                </a:solidFill>
              </a:rPr>
              <a:t>1.</a:t>
            </a:r>
            <a:fld id="{77A30E95-0C7B-4334-AF12-741EF933A6DE}" type="slidenum">
              <a:rPr lang="en-US" sz="1000" b="1">
                <a:solidFill>
                  <a:schemeClr val="tx2"/>
                </a:solidFill>
              </a:rPr>
              <a:pPr algn="ctr">
                <a:spcBef>
                  <a:spcPct val="50000"/>
                </a:spcBef>
                <a:defRPr/>
              </a:pPr>
              <a:t>‹#›</a:t>
            </a:fld>
            <a:endParaRPr lang="en-US" sz="1000" b="1">
              <a:solidFill>
                <a:schemeClr val="tx2"/>
              </a:solidFill>
            </a:endParaRPr>
          </a:p>
        </p:txBody>
      </p:sp>
      <p:sp>
        <p:nvSpPr>
          <p:cNvPr id="49194" name="Rectangle 42"/>
          <p:cNvSpPr>
            <a:spLocks noGrp="1" noChangeArrowheads="1"/>
          </p:cNvSpPr>
          <p:nvPr>
            <p:ph type="title"/>
          </p:nvPr>
        </p:nvSpPr>
        <p:spPr bwMode="auto">
          <a:xfrm>
            <a:off x="552450" y="666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9195" name="Text Box 43"/>
          <p:cNvSpPr txBox="1">
            <a:spLocks noChangeArrowheads="1"/>
          </p:cNvSpPr>
          <p:nvPr/>
        </p:nvSpPr>
        <p:spPr bwMode="auto">
          <a:xfrm>
            <a:off x="0" y="6613525"/>
            <a:ext cx="1843088"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chemeClr val="tx2"/>
                </a:solidFill>
              </a:rPr>
              <a:t>Database System Concepts</a:t>
            </a:r>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Monotype Sorts" pitchFamily="2" charset="2"/>
        <a:buChar char="H"/>
        <a:defRPr kumimoji="1" sz="2800">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Monotype Sorts" pitchFamily="2" charset="2"/>
        <a:buChar char="4"/>
        <a:defRPr kumimoji="1" sz="24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sz="2000">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sz="2000">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a:t>
            </a:r>
            <a:endParaRPr lang="en-US" dirty="0"/>
          </a:p>
        </p:txBody>
      </p:sp>
      <p:sp>
        <p:nvSpPr>
          <p:cNvPr id="3" name="Content Placeholder 2"/>
          <p:cNvSpPr>
            <a:spLocks noGrp="1"/>
          </p:cNvSpPr>
          <p:nvPr>
            <p:ph idx="1"/>
          </p:nvPr>
        </p:nvSpPr>
        <p:spPr/>
        <p:txBody>
          <a:bodyPr/>
          <a:lstStyle/>
          <a:p>
            <a:r>
              <a:rPr lang="en-US" sz="3200" dirty="0" smtClean="0"/>
              <a:t>A data model tells us about the underlying structure of a database.</a:t>
            </a:r>
          </a:p>
          <a:p>
            <a:r>
              <a:rPr lang="en-US" sz="3200" dirty="0" smtClean="0"/>
              <a:t>A collection of tools for describing </a:t>
            </a:r>
          </a:p>
          <a:p>
            <a:pPr lvl="1">
              <a:lnSpc>
                <a:spcPct val="80000"/>
              </a:lnSpc>
            </a:pPr>
            <a:r>
              <a:rPr lang="en-US" sz="3200" dirty="0" smtClean="0"/>
              <a:t>data </a:t>
            </a:r>
          </a:p>
          <a:p>
            <a:pPr lvl="1">
              <a:lnSpc>
                <a:spcPct val="80000"/>
              </a:lnSpc>
            </a:pPr>
            <a:r>
              <a:rPr lang="en-US" sz="3200" dirty="0" smtClean="0"/>
              <a:t>data relationships</a:t>
            </a:r>
          </a:p>
          <a:p>
            <a:pPr lvl="1">
              <a:lnSpc>
                <a:spcPct val="80000"/>
              </a:lnSpc>
            </a:pPr>
            <a:r>
              <a:rPr lang="en-US" sz="3200" dirty="0" smtClean="0"/>
              <a:t>data semantics</a:t>
            </a:r>
          </a:p>
          <a:p>
            <a:pPr lvl="1">
              <a:lnSpc>
                <a:spcPct val="80000"/>
              </a:lnSpc>
            </a:pPr>
            <a:r>
              <a:rPr lang="en-US" sz="3200" dirty="0" smtClean="0"/>
              <a:t>data constraints</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Entity-Relationship Model</a:t>
            </a:r>
            <a:endParaRPr lang="en-US" dirty="0"/>
          </a:p>
        </p:txBody>
      </p:sp>
      <p:sp>
        <p:nvSpPr>
          <p:cNvPr id="3" name="Content Placeholder 2"/>
          <p:cNvSpPr>
            <a:spLocks noGrp="1"/>
          </p:cNvSpPr>
          <p:nvPr>
            <p:ph idx="1"/>
          </p:nvPr>
        </p:nvSpPr>
        <p:spPr/>
        <p:txBody>
          <a:bodyPr/>
          <a:lstStyle/>
          <a:p>
            <a:r>
              <a:rPr lang="en-US" dirty="0" smtClean="0"/>
              <a:t>Entity-Relationship Model or simply ER Model is a high-level data model diagram. </a:t>
            </a:r>
          </a:p>
          <a:p>
            <a:r>
              <a:rPr lang="en-US" dirty="0" smtClean="0"/>
              <a:t>In this model, we represent the real-world problem in the pictorial form to make it easy for the stakeholders to understand. </a:t>
            </a:r>
          </a:p>
          <a:p>
            <a:r>
              <a:rPr lang="en-US" dirty="0" smtClean="0"/>
              <a:t>It is also very easy for the developers to understand the system by just looking at the ER diagram. </a:t>
            </a:r>
          </a:p>
          <a:p>
            <a:r>
              <a:rPr lang="en-US" dirty="0" smtClean="0"/>
              <a:t>We use the ER diagram as a visual tool to represent an ER Model. ER diagram has the following three components:</a:t>
            </a:r>
          </a:p>
          <a:p>
            <a:pPr lvl="1" algn="just"/>
            <a:r>
              <a:rPr lang="en-US" sz="2000" b="1" i="1" dirty="0" smtClean="0"/>
              <a:t>Entities:</a:t>
            </a:r>
            <a:r>
              <a:rPr lang="en-US" sz="2000" dirty="0" smtClean="0"/>
              <a:t> Entity is a real-world thing. It can be a person, place, or even a concept. </a:t>
            </a:r>
            <a:r>
              <a:rPr lang="en-US" sz="2000" i="1" dirty="0" smtClean="0"/>
              <a:t>Example:</a:t>
            </a:r>
            <a:r>
              <a:rPr lang="en-US" sz="2000" dirty="0" smtClean="0"/>
              <a:t> Teachers, Students, Course, Building, Department, etc are some of the entities of a School Management System.</a:t>
            </a:r>
          </a:p>
          <a:p>
            <a:pPr lvl="1" algn="just"/>
            <a:r>
              <a:rPr lang="en-US" sz="2000" b="1" i="1" dirty="0" smtClean="0"/>
              <a:t>Attributes:</a:t>
            </a:r>
            <a:r>
              <a:rPr lang="en-US" sz="2000" dirty="0" smtClean="0"/>
              <a:t> An entity contains a real-world property called attribute. This is the characteristics of that attribute. </a:t>
            </a:r>
            <a:r>
              <a:rPr lang="en-US" sz="2000" i="1" dirty="0" smtClean="0"/>
              <a:t>Example:</a:t>
            </a:r>
            <a:r>
              <a:rPr lang="en-US" sz="2000" dirty="0" smtClean="0"/>
              <a:t> The entity teacher has the property like teacher id, salary, age, etc.</a:t>
            </a:r>
          </a:p>
          <a:p>
            <a:pPr lvl="1" algn="just"/>
            <a:r>
              <a:rPr lang="en-US" sz="2000" b="1" i="1" dirty="0" smtClean="0"/>
              <a:t>Relationship:</a:t>
            </a:r>
            <a:r>
              <a:rPr lang="en-US" sz="2000" dirty="0" smtClean="0"/>
              <a:t> Relationship tells how two attributes are related. </a:t>
            </a:r>
            <a:r>
              <a:rPr lang="en-US" sz="2000" i="1" dirty="0" smtClean="0"/>
              <a:t>Example:</a:t>
            </a:r>
            <a:r>
              <a:rPr lang="en-US" sz="2000" dirty="0" smtClean="0"/>
              <a:t> Teacher works for a department.</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E-R Data Model</a:t>
            </a:r>
            <a:endParaRPr lang="en-US" dirty="0"/>
          </a:p>
        </p:txBody>
      </p:sp>
      <p:pic>
        <p:nvPicPr>
          <p:cNvPr id="64514" name="Picture 2" descr="https://s3.ap-south-1.amazonaws.com/afteracademy-server-uploads/what-is-data-model-in-dbms-and-what-are-its-types-entity-relationship-model-9aaf8481a5644632.jpg"/>
          <p:cNvPicPr>
            <a:picLocks noChangeAspect="1" noChangeArrowheads="1"/>
          </p:cNvPicPr>
          <p:nvPr/>
        </p:nvPicPr>
        <p:blipFill>
          <a:blip r:embed="rId2"/>
          <a:srcRect/>
          <a:stretch>
            <a:fillRect/>
          </a:stretch>
        </p:blipFill>
        <p:spPr bwMode="auto">
          <a:xfrm>
            <a:off x="1410866" y="1620455"/>
            <a:ext cx="6505575" cy="38100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ER Model</a:t>
            </a:r>
            <a:endParaRPr lang="en-US" dirty="0"/>
          </a:p>
        </p:txBody>
      </p:sp>
      <p:sp>
        <p:nvSpPr>
          <p:cNvPr id="3" name="Content Placeholder 2"/>
          <p:cNvSpPr>
            <a:spLocks noGrp="1"/>
          </p:cNvSpPr>
          <p:nvPr>
            <p:ph idx="1"/>
          </p:nvPr>
        </p:nvSpPr>
        <p:spPr/>
        <p:txBody>
          <a:bodyPr/>
          <a:lstStyle/>
          <a:p>
            <a:pPr algn="just">
              <a:lnSpc>
                <a:spcPct val="150000"/>
              </a:lnSpc>
            </a:pPr>
            <a:r>
              <a:rPr lang="en-US" sz="2800" b="1" i="1" dirty="0" smtClean="0"/>
              <a:t>Graphical Representation for Better Understanding:</a:t>
            </a:r>
            <a:r>
              <a:rPr lang="en-US" sz="2800" dirty="0" smtClean="0"/>
              <a:t> It is very easy and simple to understand so it can be used by the developers to communicate with the stakeholders.</a:t>
            </a:r>
          </a:p>
          <a:p>
            <a:pPr algn="just">
              <a:lnSpc>
                <a:spcPct val="150000"/>
              </a:lnSpc>
            </a:pPr>
            <a:r>
              <a:rPr lang="en-US" sz="2800" b="1" i="1" dirty="0" smtClean="0"/>
              <a:t>ER Diagram:</a:t>
            </a:r>
            <a:r>
              <a:rPr lang="en-US" sz="2800" dirty="0" smtClean="0"/>
              <a:t> ER diagram is used as a visual tool for representing the model.</a:t>
            </a:r>
          </a:p>
          <a:p>
            <a:pPr algn="just">
              <a:lnSpc>
                <a:spcPct val="150000"/>
              </a:lnSpc>
            </a:pPr>
            <a:r>
              <a:rPr lang="en-US" sz="2800" b="1" i="1" dirty="0" smtClean="0"/>
              <a:t>Database Design:</a:t>
            </a:r>
            <a:r>
              <a:rPr lang="en-US" sz="2800" dirty="0" smtClean="0"/>
              <a:t> This model helps the database designers to build the database and is widely used in database design.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smtClean="0"/>
              <a:t>Advantages of ER Model</a:t>
            </a:r>
            <a:endParaRPr lang="en-US" dirty="0"/>
          </a:p>
        </p:txBody>
      </p:sp>
      <p:sp>
        <p:nvSpPr>
          <p:cNvPr id="3" name="Content Placeholder 2"/>
          <p:cNvSpPr>
            <a:spLocks noGrp="1"/>
          </p:cNvSpPr>
          <p:nvPr>
            <p:ph idx="1"/>
          </p:nvPr>
        </p:nvSpPr>
        <p:spPr/>
        <p:txBody>
          <a:bodyPr/>
          <a:lstStyle/>
          <a:p>
            <a:pPr algn="just"/>
            <a:r>
              <a:rPr lang="en-US" sz="2800" b="1" i="1" dirty="0" smtClean="0"/>
              <a:t>Simple:</a:t>
            </a:r>
            <a:r>
              <a:rPr lang="en-US" sz="2800" dirty="0" smtClean="0"/>
              <a:t> Conceptually ER Model is very easy to build. If we know the relationship between the attributes and the entities we can easily build the ER Diagram for the model.</a:t>
            </a:r>
          </a:p>
          <a:p>
            <a:pPr algn="just"/>
            <a:r>
              <a:rPr lang="en-US" sz="2800" b="1" i="1" dirty="0" smtClean="0"/>
              <a:t>Effective Communication Tool</a:t>
            </a:r>
            <a:r>
              <a:rPr lang="en-US" sz="2800" dirty="0" smtClean="0"/>
              <a:t>: This model is used widely by the database designers for communicating their ideas.</a:t>
            </a:r>
          </a:p>
          <a:p>
            <a:pPr algn="just"/>
            <a:r>
              <a:rPr lang="en-US" sz="2800" b="1" i="1" dirty="0" smtClean="0"/>
              <a:t>Easy Conversion to any Model</a:t>
            </a:r>
            <a:r>
              <a:rPr lang="en-US" sz="2800" dirty="0" smtClean="0"/>
              <a:t>: This model maps well to the relational model and can be easily converted relational model by converting the ER model to the table. This model can also be converted to any other model like network model, hierarchical model etc</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smtClean="0"/>
              <a:t>Disadvantages of ER Model</a:t>
            </a:r>
            <a:endParaRPr lang="en-US" dirty="0"/>
          </a:p>
        </p:txBody>
      </p:sp>
      <p:sp>
        <p:nvSpPr>
          <p:cNvPr id="3" name="Content Placeholder 2"/>
          <p:cNvSpPr>
            <a:spLocks noGrp="1"/>
          </p:cNvSpPr>
          <p:nvPr>
            <p:ph idx="1"/>
          </p:nvPr>
        </p:nvSpPr>
        <p:spPr/>
        <p:txBody>
          <a:bodyPr/>
          <a:lstStyle/>
          <a:p>
            <a:pPr>
              <a:lnSpc>
                <a:spcPct val="150000"/>
              </a:lnSpc>
            </a:pPr>
            <a:r>
              <a:rPr lang="en-US" sz="2800" b="1" i="1" dirty="0" smtClean="0"/>
              <a:t>No industry standard for notation:</a:t>
            </a:r>
            <a:r>
              <a:rPr lang="en-US" sz="2800" dirty="0" smtClean="0"/>
              <a:t> There is no industry standard for developing an ER model. So one developer might use notations which are not understood by other developers.</a:t>
            </a:r>
          </a:p>
          <a:p>
            <a:pPr>
              <a:lnSpc>
                <a:spcPct val="150000"/>
              </a:lnSpc>
            </a:pPr>
            <a:r>
              <a:rPr lang="en-US" sz="2800" b="1" i="1" dirty="0" smtClean="0"/>
              <a:t>Hidden information:</a:t>
            </a:r>
            <a:r>
              <a:rPr lang="en-US" sz="2800" dirty="0" smtClean="0"/>
              <a:t> Some information might be lost or hidden in the ER model. As it is a high-level view so there are chances that some details of information might be hidden.</a:t>
            </a: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Relational Model</a:t>
            </a:r>
            <a:endParaRPr lang="en-US" dirty="0"/>
          </a:p>
        </p:txBody>
      </p:sp>
      <p:sp>
        <p:nvSpPr>
          <p:cNvPr id="3" name="Content Placeholder 2"/>
          <p:cNvSpPr>
            <a:spLocks noGrp="1"/>
          </p:cNvSpPr>
          <p:nvPr>
            <p:ph idx="1"/>
          </p:nvPr>
        </p:nvSpPr>
        <p:spPr/>
        <p:txBody>
          <a:bodyPr/>
          <a:lstStyle/>
          <a:p>
            <a:pPr algn="just"/>
            <a:r>
              <a:rPr lang="en-US" sz="2800" dirty="0" smtClean="0"/>
              <a:t>Relational Model is the most widely used model. </a:t>
            </a:r>
          </a:p>
          <a:p>
            <a:pPr algn="just"/>
            <a:r>
              <a:rPr lang="en-US" sz="2800" dirty="0" smtClean="0"/>
              <a:t>In this model, the data is maintained in the form of a two-dimensional table. All the information is stored in the form of row and columns. </a:t>
            </a:r>
          </a:p>
          <a:p>
            <a:pPr algn="just"/>
            <a:r>
              <a:rPr lang="en-US" sz="2800" dirty="0" smtClean="0"/>
              <a:t>The basic structure of a relational model is tables. So, the tables are also called </a:t>
            </a:r>
            <a:r>
              <a:rPr lang="en-US" sz="2800" i="1" dirty="0" smtClean="0"/>
              <a:t>relations</a:t>
            </a:r>
            <a:r>
              <a:rPr lang="en-US" sz="2800" dirty="0" smtClean="0"/>
              <a:t> in the relational model. </a:t>
            </a:r>
          </a:p>
          <a:p>
            <a:pPr algn="just"/>
            <a:r>
              <a:rPr lang="en-US" sz="2800" b="1" i="1" dirty="0" smtClean="0"/>
              <a:t>Example: </a:t>
            </a:r>
            <a:r>
              <a:rPr lang="en-US" sz="2800" dirty="0" smtClean="0"/>
              <a:t>In this example, we have an Employee table</a:t>
            </a:r>
            <a:r>
              <a:rPr lang="en-US" dirty="0" smtClean="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https://s3.ap-south-1.amazonaws.com/afteracademy-server-uploads/what-is-data-model-in-dbms-and-what-are-its-types-relational-model-50808b24ef520d16.jpg"/>
          <p:cNvPicPr>
            <a:picLocks noChangeAspect="1" noChangeArrowheads="1"/>
          </p:cNvPicPr>
          <p:nvPr/>
        </p:nvPicPr>
        <p:blipFill>
          <a:blip r:embed="rId2"/>
          <a:srcRect/>
          <a:stretch>
            <a:fillRect/>
          </a:stretch>
        </p:blipFill>
        <p:spPr bwMode="auto">
          <a:xfrm>
            <a:off x="990600" y="1366958"/>
            <a:ext cx="8153400" cy="3209926"/>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smtClean="0"/>
              <a:t>Features of Relational Model</a:t>
            </a:r>
            <a:endParaRPr lang="en-US" dirty="0"/>
          </a:p>
        </p:txBody>
      </p:sp>
      <p:sp>
        <p:nvSpPr>
          <p:cNvPr id="3" name="Content Placeholder 2"/>
          <p:cNvSpPr>
            <a:spLocks noGrp="1"/>
          </p:cNvSpPr>
          <p:nvPr>
            <p:ph idx="1"/>
          </p:nvPr>
        </p:nvSpPr>
        <p:spPr/>
        <p:txBody>
          <a:bodyPr/>
          <a:lstStyle/>
          <a:p>
            <a:pPr algn="just">
              <a:lnSpc>
                <a:spcPct val="150000"/>
              </a:lnSpc>
            </a:pPr>
            <a:r>
              <a:rPr lang="en-US" sz="2800" b="1" i="1" dirty="0" err="1" smtClean="0"/>
              <a:t>Tuples</a:t>
            </a:r>
            <a:r>
              <a:rPr lang="en-US" sz="2800" dirty="0" smtClean="0"/>
              <a:t>: Each row in the table is called </a:t>
            </a:r>
            <a:r>
              <a:rPr lang="en-US" sz="2800" dirty="0" err="1" smtClean="0"/>
              <a:t>tuple</a:t>
            </a:r>
            <a:r>
              <a:rPr lang="en-US" sz="2800" dirty="0" smtClean="0"/>
              <a:t>. A row contains all the information about any instance of the object. In the above example, each row has all the information about any specific individual like the first row has information about John.</a:t>
            </a:r>
          </a:p>
          <a:p>
            <a:pPr algn="just">
              <a:lnSpc>
                <a:spcPct val="150000"/>
              </a:lnSpc>
            </a:pPr>
            <a:r>
              <a:rPr lang="en-US" sz="2800" b="1" i="1" dirty="0" smtClean="0"/>
              <a:t>Attribute or field:</a:t>
            </a:r>
            <a:r>
              <a:rPr lang="en-US" sz="2800" dirty="0" smtClean="0"/>
              <a:t> Attributes are the property which defines the table or relation. The values of the attribute should be from the same domain. In the above example, we have different attributes of the </a:t>
            </a:r>
            <a:r>
              <a:rPr lang="en-US" sz="2800" i="1" dirty="0" smtClean="0"/>
              <a:t>employee</a:t>
            </a:r>
            <a:r>
              <a:rPr lang="en-US" sz="2800" dirty="0" smtClean="0"/>
              <a:t> like Salary, </a:t>
            </a:r>
            <a:r>
              <a:rPr lang="en-US" sz="2800" dirty="0" err="1" smtClean="0"/>
              <a:t>Mobile_no</a:t>
            </a:r>
            <a:r>
              <a:rPr lang="en-US" sz="2800" dirty="0" smtClean="0"/>
              <a:t>, etc.</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smtClean="0"/>
              <a:t>Advantages </a:t>
            </a:r>
            <a:r>
              <a:rPr lang="en-US" b="0" i="1" dirty="0" smtClean="0"/>
              <a:t>of Relational Model</a:t>
            </a:r>
            <a:endParaRPr lang="en-US" dirty="0"/>
          </a:p>
        </p:txBody>
      </p:sp>
      <p:sp>
        <p:nvSpPr>
          <p:cNvPr id="3" name="Content Placeholder 2"/>
          <p:cNvSpPr>
            <a:spLocks noGrp="1"/>
          </p:cNvSpPr>
          <p:nvPr>
            <p:ph idx="1"/>
          </p:nvPr>
        </p:nvSpPr>
        <p:spPr/>
        <p:txBody>
          <a:bodyPr/>
          <a:lstStyle/>
          <a:p>
            <a:pPr algn="just"/>
            <a:r>
              <a:rPr lang="en-US" sz="2800" b="1" i="1" dirty="0" smtClean="0"/>
              <a:t>Simple:</a:t>
            </a:r>
            <a:r>
              <a:rPr lang="en-US" sz="2800" dirty="0" smtClean="0"/>
              <a:t> This model is more simple as compared to the network and hierarchical model.</a:t>
            </a:r>
          </a:p>
          <a:p>
            <a:pPr algn="just"/>
            <a:r>
              <a:rPr lang="en-US" sz="2800" b="1" i="1" dirty="0" smtClean="0"/>
              <a:t>Scalable: </a:t>
            </a:r>
            <a:r>
              <a:rPr lang="en-US" sz="2800" dirty="0" smtClean="0"/>
              <a:t>This model can be easily scaled as we can add as many rows and columns we want.</a:t>
            </a:r>
          </a:p>
          <a:p>
            <a:pPr algn="just"/>
            <a:r>
              <a:rPr lang="en-US" sz="2800" b="1" i="1" dirty="0" smtClean="0"/>
              <a:t>Structural Independence:</a:t>
            </a:r>
            <a:r>
              <a:rPr lang="en-US" sz="2800" dirty="0" smtClean="0"/>
              <a:t> We can make changes in database structure without changing the way to access the data. When we can make changes to the database structure without affecting the capability to DBMS to access the data we can say that structural independence has been achieved.</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Relational Model</a:t>
            </a:r>
            <a:endParaRPr lang="en-US" dirty="0"/>
          </a:p>
        </p:txBody>
      </p:sp>
      <p:sp>
        <p:nvSpPr>
          <p:cNvPr id="3" name="Content Placeholder 2"/>
          <p:cNvSpPr>
            <a:spLocks noGrp="1"/>
          </p:cNvSpPr>
          <p:nvPr>
            <p:ph idx="1"/>
          </p:nvPr>
        </p:nvSpPr>
        <p:spPr/>
        <p:txBody>
          <a:bodyPr/>
          <a:lstStyle/>
          <a:p>
            <a:pPr algn="just">
              <a:lnSpc>
                <a:spcPct val="150000"/>
              </a:lnSpc>
            </a:pPr>
            <a:r>
              <a:rPr lang="en-US" sz="2800" b="1" i="1" dirty="0" smtClean="0"/>
              <a:t>Hardware Overheads: </a:t>
            </a:r>
            <a:r>
              <a:rPr lang="en-US" sz="2800" dirty="0" smtClean="0"/>
              <a:t>For hiding the complexities and making things easier for the user this model requires more powerful hardware computers and data storage devices.</a:t>
            </a:r>
          </a:p>
          <a:p>
            <a:pPr algn="just">
              <a:lnSpc>
                <a:spcPct val="150000"/>
              </a:lnSpc>
            </a:pPr>
            <a:r>
              <a:rPr lang="en-US" sz="2800" b="1" i="1" dirty="0" smtClean="0"/>
              <a:t>Bad Design:</a:t>
            </a:r>
            <a:r>
              <a:rPr lang="en-US" sz="2800" dirty="0" smtClean="0"/>
              <a:t> As the relational model is very easy to design and use. So the users don't need to know how the data is stored in order to access it. This ease of design can lead to the development of a poor database which would slow down if the database grows.</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Hierarchical Data Model</a:t>
            </a:r>
          </a:p>
        </p:txBody>
      </p:sp>
      <p:sp>
        <p:nvSpPr>
          <p:cNvPr id="4099" name="Rectangle 3"/>
          <p:cNvSpPr>
            <a:spLocks noGrp="1" noChangeArrowheads="1"/>
          </p:cNvSpPr>
          <p:nvPr>
            <p:ph type="body" idx="1"/>
          </p:nvPr>
        </p:nvSpPr>
        <p:spPr>
          <a:xfrm>
            <a:off x="1066800" y="1064872"/>
            <a:ext cx="7029450" cy="2615878"/>
          </a:xfrm>
        </p:spPr>
        <p:txBody>
          <a:bodyPr/>
          <a:lstStyle/>
          <a:p>
            <a:r>
              <a:rPr lang="en-US" dirty="0" smtClean="0"/>
              <a:t>This model organizes the data in the hierarchical tree structure. </a:t>
            </a:r>
          </a:p>
          <a:p>
            <a:r>
              <a:rPr lang="en-US" dirty="0" smtClean="0"/>
              <a:t>The hierarchy starts from the root which has root data and then it expands in the form of a tree adding child node to the parent node.</a:t>
            </a:r>
          </a:p>
          <a:p>
            <a:r>
              <a:rPr lang="en-US" dirty="0" smtClean="0"/>
              <a:t> This model easily represents some of the real-world relationships like food recipes, sitemap of a website etc. </a:t>
            </a:r>
          </a:p>
          <a:p>
            <a:r>
              <a:rPr lang="en-US" b="1" i="1" dirty="0" smtClean="0"/>
              <a:t>Example:</a:t>
            </a:r>
            <a:r>
              <a:rPr lang="en-US" dirty="0" smtClean="0"/>
              <a:t> We can represent the relationship between the shoes present on a shopping website in the following way:</a:t>
            </a:r>
          </a:p>
        </p:txBody>
      </p:sp>
      <p:pic>
        <p:nvPicPr>
          <p:cNvPr id="4101" name="Picture 5" descr="https://s3.ap-south-1.amazonaws.com/afteracademy-server-uploads/what-is-data-model-in-dbms-and-what-are-its-types-hierarchical-model-48add64778fd4b8f.jpg"/>
          <p:cNvPicPr>
            <a:picLocks noChangeAspect="1" noChangeArrowheads="1"/>
          </p:cNvPicPr>
          <p:nvPr/>
        </p:nvPicPr>
        <p:blipFill>
          <a:blip r:embed="rId2"/>
          <a:srcRect/>
          <a:stretch>
            <a:fillRect/>
          </a:stretch>
        </p:blipFill>
        <p:spPr bwMode="auto">
          <a:xfrm>
            <a:off x="866855" y="3634451"/>
            <a:ext cx="6446168" cy="2842891"/>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
            </a:r>
            <a:br>
              <a:rPr lang="en-US" dirty="0" smtClean="0"/>
            </a:br>
            <a:r>
              <a:rPr lang="en-US" dirty="0" smtClean="0"/>
              <a:t>Object-Oriented Data Model</a:t>
            </a:r>
            <a:endParaRPr lang="en-US" dirty="0"/>
          </a:p>
        </p:txBody>
      </p:sp>
      <p:sp>
        <p:nvSpPr>
          <p:cNvPr id="3" name="Content Placeholder 2"/>
          <p:cNvSpPr>
            <a:spLocks noGrp="1"/>
          </p:cNvSpPr>
          <p:nvPr>
            <p:ph idx="1"/>
          </p:nvPr>
        </p:nvSpPr>
        <p:spPr>
          <a:xfrm>
            <a:off x="571500" y="752354"/>
            <a:ext cx="7848600" cy="5238871"/>
          </a:xfrm>
        </p:spPr>
        <p:txBody>
          <a:bodyPr/>
          <a:lstStyle/>
          <a:p>
            <a:pPr algn="just">
              <a:lnSpc>
                <a:spcPct val="150000"/>
              </a:lnSpc>
            </a:pPr>
            <a:r>
              <a:rPr lang="en-US" sz="2400" dirty="0" smtClean="0"/>
              <a:t>The real-world problems are more closely represented through the object-oriented data model. </a:t>
            </a:r>
            <a:endParaRPr lang="en-US" sz="2400" dirty="0" smtClean="0"/>
          </a:p>
          <a:p>
            <a:pPr algn="just">
              <a:lnSpc>
                <a:spcPct val="150000"/>
              </a:lnSpc>
            </a:pPr>
            <a:r>
              <a:rPr lang="en-US" sz="2400" dirty="0" smtClean="0"/>
              <a:t>In </a:t>
            </a:r>
            <a:r>
              <a:rPr lang="en-US" sz="2400" dirty="0" smtClean="0"/>
              <a:t>this model, both the data and relationship are present in a single structure known as an object. </a:t>
            </a:r>
            <a:endParaRPr lang="en-US" sz="2400" dirty="0" smtClean="0"/>
          </a:p>
          <a:p>
            <a:pPr algn="just">
              <a:lnSpc>
                <a:spcPct val="150000"/>
              </a:lnSpc>
            </a:pPr>
            <a:r>
              <a:rPr lang="en-US" sz="2400" dirty="0" smtClean="0"/>
              <a:t>We </a:t>
            </a:r>
            <a:r>
              <a:rPr lang="en-US" sz="2400" dirty="0" smtClean="0"/>
              <a:t>can store audio, video, images, etc in the database which was not possible in the relational model(although you can store audio and video in relational database, it is </a:t>
            </a:r>
            <a:r>
              <a:rPr lang="en-US" sz="2400" dirty="0" smtClean="0"/>
              <a:t>advised </a:t>
            </a:r>
            <a:r>
              <a:rPr lang="en-US" sz="2400" dirty="0" smtClean="0"/>
              <a:t>not to store in the relational database). </a:t>
            </a:r>
            <a:endParaRPr lang="en-US" sz="2400" dirty="0" smtClean="0"/>
          </a:p>
          <a:p>
            <a:pPr algn="just">
              <a:lnSpc>
                <a:spcPct val="150000"/>
              </a:lnSpc>
            </a:pPr>
            <a:r>
              <a:rPr lang="en-US" sz="2400" dirty="0" smtClean="0"/>
              <a:t>In </a:t>
            </a:r>
            <a:r>
              <a:rPr lang="en-US" sz="2400" dirty="0" smtClean="0"/>
              <a:t>this model, two are more objects are connected through links. We use this link to relate one object to other objects.</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Object- Oriented Data Model</a:t>
            </a:r>
            <a:endParaRPr lang="en-US" dirty="0"/>
          </a:p>
        </p:txBody>
      </p:sp>
      <p:pic>
        <p:nvPicPr>
          <p:cNvPr id="51202" name="Picture 2" descr="https://s3.ap-south-1.amazonaws.com/afteracademy-server-uploads/what-is-data-model-in-dbms-and-what-are-its-types-object-oriented-model-f443d52f53c2b9ef.jpg"/>
          <p:cNvPicPr>
            <a:picLocks noChangeAspect="1" noChangeArrowheads="1"/>
          </p:cNvPicPr>
          <p:nvPr/>
        </p:nvPicPr>
        <p:blipFill>
          <a:blip r:embed="rId2"/>
          <a:srcRect/>
          <a:stretch>
            <a:fillRect/>
          </a:stretch>
        </p:blipFill>
        <p:spPr bwMode="auto">
          <a:xfrm>
            <a:off x="641713" y="937288"/>
            <a:ext cx="7839075" cy="3714751"/>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Object-Relational Model</a:t>
            </a:r>
            <a:endParaRPr lang="en-US" dirty="0"/>
          </a:p>
        </p:txBody>
      </p:sp>
      <p:sp>
        <p:nvSpPr>
          <p:cNvPr id="3" name="Content Placeholder 2"/>
          <p:cNvSpPr>
            <a:spLocks noGrp="1"/>
          </p:cNvSpPr>
          <p:nvPr>
            <p:ph idx="1"/>
          </p:nvPr>
        </p:nvSpPr>
        <p:spPr/>
        <p:txBody>
          <a:bodyPr/>
          <a:lstStyle/>
          <a:p>
            <a:pPr algn="just"/>
            <a:r>
              <a:rPr lang="en-US" sz="3200" dirty="0" smtClean="0"/>
              <a:t>As the name suggests it is a combination of both the relational model and the object-oriented model. </a:t>
            </a:r>
            <a:endParaRPr lang="en-US" sz="3200" dirty="0" smtClean="0"/>
          </a:p>
          <a:p>
            <a:pPr algn="just"/>
            <a:r>
              <a:rPr lang="en-US" sz="3200" dirty="0" smtClean="0"/>
              <a:t>This </a:t>
            </a:r>
            <a:r>
              <a:rPr lang="en-US" sz="3200" dirty="0" smtClean="0"/>
              <a:t>model was built to fill the gap between object-oriented model and the relational model. </a:t>
            </a:r>
            <a:endParaRPr lang="en-US" sz="3200" dirty="0" smtClean="0"/>
          </a:p>
          <a:p>
            <a:pPr algn="just"/>
            <a:r>
              <a:rPr lang="en-US" sz="3200" dirty="0" smtClean="0"/>
              <a:t>We </a:t>
            </a:r>
            <a:r>
              <a:rPr lang="en-US" sz="3200" dirty="0" smtClean="0"/>
              <a:t>can have many advanced features like we can make complex data types according to our requirements using the existing data types.</a:t>
            </a:r>
            <a:endParaRPr lang="en-US" sz="3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Users and Administrators</a:t>
            </a:r>
            <a:endParaRPr lang="en-US" dirty="0"/>
          </a:p>
        </p:txBody>
      </p:sp>
      <p:sp>
        <p:nvSpPr>
          <p:cNvPr id="3" name="Content Placeholder 2"/>
          <p:cNvSpPr>
            <a:spLocks noGrp="1"/>
          </p:cNvSpPr>
          <p:nvPr>
            <p:ph idx="1"/>
          </p:nvPr>
        </p:nvSpPr>
        <p:spPr>
          <a:xfrm>
            <a:off x="571500" y="740780"/>
            <a:ext cx="7848600" cy="5250445"/>
          </a:xfrm>
        </p:spPr>
        <p:txBody>
          <a:bodyPr/>
          <a:lstStyle/>
          <a:p>
            <a:pPr algn="just">
              <a:lnSpc>
                <a:spcPct val="200000"/>
              </a:lnSpc>
            </a:pPr>
            <a:r>
              <a:rPr lang="en-US" sz="2800" dirty="0" smtClean="0"/>
              <a:t>A primary goal of database system is to retrieve information from and store new information in the database. People who work with a database can be categorized as database users or database administrators</a:t>
            </a:r>
            <a:r>
              <a:rPr lang="en-US" sz="2800" dirty="0" smtClean="0"/>
              <a:t>.</a:t>
            </a:r>
          </a:p>
          <a:p>
            <a:pPr algn="just">
              <a:buNone/>
            </a:pPr>
            <a:endParaRPr lang="en-US" sz="2800"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Users</a:t>
            </a:r>
            <a:endParaRPr lang="en-US" dirty="0"/>
          </a:p>
        </p:txBody>
      </p:sp>
      <p:sp>
        <p:nvSpPr>
          <p:cNvPr id="3" name="Content Placeholder 2"/>
          <p:cNvSpPr>
            <a:spLocks noGrp="1"/>
          </p:cNvSpPr>
          <p:nvPr>
            <p:ph idx="1"/>
          </p:nvPr>
        </p:nvSpPr>
        <p:spPr>
          <a:xfrm>
            <a:off x="571500" y="717630"/>
            <a:ext cx="8364156" cy="5273596"/>
          </a:xfrm>
        </p:spPr>
        <p:txBody>
          <a:bodyPr/>
          <a:lstStyle/>
          <a:p>
            <a:pPr algn="just">
              <a:buNone/>
            </a:pPr>
            <a:r>
              <a:rPr lang="en-US" sz="2400" dirty="0" smtClean="0"/>
              <a:t>There are four different types of database-system users, differentiated by the way they expect to interact with the system</a:t>
            </a:r>
            <a:r>
              <a:rPr lang="en-US" sz="2400" dirty="0" smtClean="0"/>
              <a:t>.</a:t>
            </a:r>
          </a:p>
          <a:p>
            <a:pPr algn="just"/>
            <a:r>
              <a:rPr lang="en-US" sz="2400" b="1" dirty="0" smtClean="0"/>
              <a:t>Naïve Users</a:t>
            </a:r>
            <a:r>
              <a:rPr lang="en-US" sz="2400" dirty="0" smtClean="0"/>
              <a:t> are unsophisticated users who interact with the system by invoking one of the application programs that have been written previously. For example a bank teller who transfers Rs. 500 from account A to account B invokes a program called transfer. People, who wish to check their balance over the worldwide web, are the other example for naïve users. Naïve users use the forms as their user interfaces and can read the reports.</a:t>
            </a:r>
          </a:p>
          <a:p>
            <a:pPr algn="just"/>
            <a:r>
              <a:rPr lang="en-US" sz="2400" b="1" dirty="0" smtClean="0"/>
              <a:t>Application Programmers</a:t>
            </a:r>
            <a:r>
              <a:rPr lang="en-US" sz="2400" dirty="0" smtClean="0"/>
              <a:t> are computer professionals who write application programs. Application programmers can choose from many tools to develop user interfaces. RAD (Rapid Application Development) Tools are the tools that enable an application programmer to construct forms and reports with minimal programming effort</a:t>
            </a:r>
            <a:r>
              <a:rPr lang="en-US" sz="2400" dirty="0" smtClean="0"/>
              <a:t>.</a:t>
            </a:r>
          </a:p>
          <a:p>
            <a:pPr>
              <a:buNone/>
            </a:pPr>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Users</a:t>
            </a:r>
            <a:endParaRPr lang="en-US" dirty="0"/>
          </a:p>
        </p:txBody>
      </p:sp>
      <p:sp>
        <p:nvSpPr>
          <p:cNvPr id="3" name="Content Placeholder 2"/>
          <p:cNvSpPr>
            <a:spLocks noGrp="1"/>
          </p:cNvSpPr>
          <p:nvPr>
            <p:ph idx="1"/>
          </p:nvPr>
        </p:nvSpPr>
        <p:spPr>
          <a:xfrm>
            <a:off x="571500" y="659757"/>
            <a:ext cx="7848600" cy="5331468"/>
          </a:xfrm>
        </p:spPr>
        <p:txBody>
          <a:bodyPr/>
          <a:lstStyle/>
          <a:p>
            <a:pPr algn="just"/>
            <a:r>
              <a:rPr lang="en-US" sz="2400" b="1" dirty="0" smtClean="0"/>
              <a:t>Sophisticated Users</a:t>
            </a:r>
            <a:r>
              <a:rPr lang="en-US" sz="2400" dirty="0" smtClean="0"/>
              <a:t> interact with the system without writing programs. Instead, they form their requests in a database query language. They submit each query to the query processor. The job of a query processor is to bread down the DML statements in to instructions so that they can be understood by the storage manager. Analysts who submit queries to explore or extract data in the database will fall in this category.</a:t>
            </a:r>
          </a:p>
          <a:p>
            <a:pPr algn="just"/>
            <a:r>
              <a:rPr lang="en-US" sz="2400" b="1" dirty="0" smtClean="0"/>
              <a:t>Specialized Users</a:t>
            </a:r>
            <a:r>
              <a:rPr lang="en-US" sz="2400" dirty="0" smtClean="0"/>
              <a:t> are sophisticated users who write specialized database applications that do not fit into the traditional data processing framework. CAD systems, knowledge based expert systems are the examples for such specialized database applications.</a:t>
            </a:r>
          </a:p>
          <a:p>
            <a:pPr algn="just"/>
            <a:r>
              <a:rPr lang="en-US" sz="2400" b="1" dirty="0" smtClean="0"/>
              <a:t>End Users:</a:t>
            </a:r>
            <a:endParaRPr lang="en-US" sz="2400" dirty="0" smtClean="0"/>
          </a:p>
          <a:p>
            <a:pPr algn="just">
              <a:buNone/>
            </a:pPr>
            <a:r>
              <a:rPr lang="en-US" sz="2400" dirty="0" smtClean="0"/>
              <a:t>Persons who add, delete, and modify data in the database and who request and receive information from it.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66675"/>
            <a:ext cx="8077200" cy="477335"/>
          </a:xfrm>
        </p:spPr>
        <p:txBody>
          <a:bodyPr/>
          <a:lstStyle/>
          <a:p>
            <a:r>
              <a:rPr lang="en-US" dirty="0" smtClean="0"/>
              <a:t>Database Administrator</a:t>
            </a:r>
            <a:endParaRPr lang="en-US" dirty="0"/>
          </a:p>
        </p:txBody>
      </p:sp>
      <p:sp>
        <p:nvSpPr>
          <p:cNvPr id="3" name="Content Placeholder 2"/>
          <p:cNvSpPr>
            <a:spLocks noGrp="1"/>
          </p:cNvSpPr>
          <p:nvPr>
            <p:ph idx="1"/>
          </p:nvPr>
        </p:nvSpPr>
        <p:spPr>
          <a:xfrm>
            <a:off x="814567" y="416689"/>
            <a:ext cx="8178961" cy="5620835"/>
          </a:xfrm>
        </p:spPr>
        <p:txBody>
          <a:bodyPr/>
          <a:lstStyle/>
          <a:p>
            <a:pPr algn="just">
              <a:lnSpc>
                <a:spcPct val="150000"/>
              </a:lnSpc>
              <a:buNone/>
            </a:pPr>
            <a:r>
              <a:rPr lang="en-US" sz="2400" dirty="0" smtClean="0"/>
              <a:t>The database administrator (DBA) is the person (or group of people) responsible for </a:t>
            </a:r>
            <a:r>
              <a:rPr lang="en-US" sz="2400" dirty="0" smtClean="0"/>
              <a:t>overall control </a:t>
            </a:r>
            <a:r>
              <a:rPr lang="en-US" sz="2400" dirty="0" smtClean="0"/>
              <a:t>of the database system. The DBA would normally have a large number of tasks related to maintaining and managing the database. The DBA's responsibilities include the following: </a:t>
            </a:r>
          </a:p>
          <a:p>
            <a:pPr lvl="1">
              <a:lnSpc>
                <a:spcPct val="150000"/>
              </a:lnSpc>
            </a:pPr>
            <a:r>
              <a:rPr lang="en-US" sz="2400" dirty="0" smtClean="0"/>
              <a:t>Schema Definition. The DBA creates the original database schema by executing a set of data definition statements in the DDL.</a:t>
            </a:r>
          </a:p>
          <a:p>
            <a:pPr lvl="1">
              <a:lnSpc>
                <a:spcPct val="150000"/>
              </a:lnSpc>
            </a:pPr>
            <a:r>
              <a:rPr lang="en-US" sz="2400" dirty="0" smtClean="0"/>
              <a:t>Storage Structure and access-method definitions. </a:t>
            </a:r>
          </a:p>
          <a:p>
            <a:pPr lvl="1">
              <a:lnSpc>
                <a:spcPct val="150000"/>
              </a:lnSpc>
            </a:pPr>
            <a:r>
              <a:rPr lang="en-US" sz="2400" dirty="0" smtClean="0"/>
              <a:t>Schema and physical organization modification. The DBA carries out changes to the schema and physical organization to reflect the changing needs of the organization, or to alter the physical organization to improve performance.</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99" y="358815"/>
            <a:ext cx="8213685" cy="5632410"/>
          </a:xfrm>
        </p:spPr>
        <p:txBody>
          <a:bodyPr/>
          <a:lstStyle/>
          <a:p>
            <a:pPr lvl="0" algn="just"/>
            <a:r>
              <a:rPr lang="en-US" sz="2400" dirty="0" smtClean="0"/>
              <a:t>Granting of authorization for data access. By granting different types of authorization, the database administrator can regulate which parts of the database the users can access. The authorization information is kept in a special system structure that the database system consults whenever someone attempts to access the data in the system.</a:t>
            </a:r>
          </a:p>
          <a:p>
            <a:pPr lvl="0"/>
            <a:r>
              <a:rPr lang="en-US" sz="2400" dirty="0" smtClean="0"/>
              <a:t>Routine maintenance. Examples of the database administrator’s routine maintenance activities are</a:t>
            </a:r>
            <a:r>
              <a:rPr lang="en-US" sz="2400" dirty="0" smtClean="0"/>
              <a:t>:</a:t>
            </a:r>
          </a:p>
          <a:p>
            <a:pPr lvl="1"/>
            <a:r>
              <a:rPr lang="en-US" sz="2400" dirty="0" smtClean="0"/>
              <a:t>Periodically backup the database, either on to tapes or on to remote servers, to prevent loss of data incase of natural calamities like flooding</a:t>
            </a:r>
            <a:r>
              <a:rPr lang="en-US" sz="2400" dirty="0" smtClean="0"/>
              <a:t>.</a:t>
            </a:r>
          </a:p>
          <a:p>
            <a:pPr lvl="1"/>
            <a:r>
              <a:rPr lang="en-US" sz="2400" dirty="0" smtClean="0"/>
              <a:t>Ensuring that enough disk space is available for normal operations, and upgrading disk space as required.</a:t>
            </a:r>
          </a:p>
          <a:p>
            <a:pPr lvl="1"/>
            <a:r>
              <a:rPr lang="en-US" sz="2400" dirty="0" smtClean="0"/>
              <a:t>Monitoring jobs running on the database and ensuring that performance is not degraded by very expensive tasks submitted by some users.</a:t>
            </a:r>
          </a:p>
          <a:p>
            <a:pPr lvl="1"/>
            <a:endParaRPr lang="en-US" sz="32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smtClean="0"/>
              <a:t>Features of a Hierarchical Model</a:t>
            </a:r>
            <a:endParaRPr lang="en-US" dirty="0"/>
          </a:p>
        </p:txBody>
      </p:sp>
      <p:sp>
        <p:nvSpPr>
          <p:cNvPr id="3" name="Content Placeholder 2"/>
          <p:cNvSpPr>
            <a:spLocks noGrp="1"/>
          </p:cNvSpPr>
          <p:nvPr>
            <p:ph idx="1"/>
          </p:nvPr>
        </p:nvSpPr>
        <p:spPr/>
        <p:txBody>
          <a:bodyPr/>
          <a:lstStyle/>
          <a:p>
            <a:pPr>
              <a:lnSpc>
                <a:spcPct val="150000"/>
              </a:lnSpc>
            </a:pPr>
            <a:r>
              <a:rPr lang="en-US" b="1" i="1" dirty="0" smtClean="0"/>
              <a:t>One-to-many relationship:</a:t>
            </a:r>
            <a:r>
              <a:rPr lang="en-US" dirty="0" smtClean="0"/>
              <a:t> The data here is organized in a tree-like structure where the one-to-many relationship is between the data types. Also, there can be only one path from parent to any node. </a:t>
            </a:r>
          </a:p>
          <a:p>
            <a:pPr>
              <a:lnSpc>
                <a:spcPct val="150000"/>
              </a:lnSpc>
            </a:pPr>
            <a:r>
              <a:rPr lang="en-US" b="1" i="1" dirty="0" smtClean="0"/>
              <a:t>Parent-Child Relationship:</a:t>
            </a:r>
            <a:r>
              <a:rPr lang="en-US" dirty="0" smtClean="0"/>
              <a:t> Each child node has a parent node but a parent node can have more than one child node. Multiple parents are not allowed.</a:t>
            </a:r>
          </a:p>
          <a:p>
            <a:pPr>
              <a:lnSpc>
                <a:spcPct val="150000"/>
              </a:lnSpc>
            </a:pPr>
            <a:r>
              <a:rPr lang="en-US" b="1" i="1" dirty="0" smtClean="0"/>
              <a:t>Deletion Problem:</a:t>
            </a:r>
            <a:r>
              <a:rPr lang="en-US" dirty="0" smtClean="0"/>
              <a:t> If a parent node is deleted then the child node is automatically deleted.</a:t>
            </a:r>
          </a:p>
          <a:p>
            <a:pPr algn="just">
              <a:lnSpc>
                <a:spcPct val="150000"/>
              </a:lnSpc>
            </a:pPr>
            <a:r>
              <a:rPr lang="en-US" b="1" i="1" dirty="0" smtClean="0"/>
              <a:t>Pointers: </a:t>
            </a:r>
            <a:r>
              <a:rPr lang="en-US" dirty="0" smtClean="0"/>
              <a:t>Pointers are used to link the parent node with the child node and are used to navigate between the stored data.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smtClean="0"/>
              <a:t>Advantages of Hierarchical Model</a:t>
            </a:r>
            <a:endParaRPr lang="en-US" dirty="0"/>
          </a:p>
        </p:txBody>
      </p:sp>
      <p:sp>
        <p:nvSpPr>
          <p:cNvPr id="3" name="Content Placeholder 2"/>
          <p:cNvSpPr>
            <a:spLocks noGrp="1"/>
          </p:cNvSpPr>
          <p:nvPr>
            <p:ph idx="1"/>
          </p:nvPr>
        </p:nvSpPr>
        <p:spPr/>
        <p:txBody>
          <a:bodyPr/>
          <a:lstStyle/>
          <a:p>
            <a:r>
              <a:rPr lang="en-US" sz="2800" dirty="0" smtClean="0"/>
              <a:t>It is very simple and fast to traverse through a tree-like structure.</a:t>
            </a:r>
          </a:p>
          <a:p>
            <a:r>
              <a:rPr lang="en-US" sz="2800" dirty="0" smtClean="0"/>
              <a:t>Any change in the parent node is automatically reflected in the child node so, the integrity of data is maintained.</a:t>
            </a:r>
          </a:p>
          <a:p>
            <a:pPr>
              <a:buNone/>
            </a:pPr>
            <a:r>
              <a:rPr lang="en-US" sz="3200" i="1" dirty="0" smtClean="0">
                <a:solidFill>
                  <a:schemeClr val="tx2"/>
                </a:solidFill>
                <a:effectLst>
                  <a:outerShdw blurRad="38100" dist="38100" dir="2700000" algn="tl">
                    <a:srgbClr val="000000"/>
                  </a:outerShdw>
                </a:effectLst>
                <a:latin typeface="+mj-lt"/>
                <a:ea typeface="+mj-ea"/>
                <a:cs typeface="+mj-cs"/>
              </a:rPr>
              <a:t>Disadvantages of Hierarchical Model</a:t>
            </a:r>
          </a:p>
          <a:p>
            <a:r>
              <a:rPr lang="en-US" sz="2800" dirty="0" smtClean="0"/>
              <a:t>Complex relationships are not supported.</a:t>
            </a:r>
          </a:p>
          <a:p>
            <a:pPr algn="just"/>
            <a:r>
              <a:rPr lang="en-US" sz="2800" dirty="0" smtClean="0"/>
              <a:t>As it does not support more than one parent of the child node so if we have some complex relationship where a child node needs to have two parent node then that can't be represented using this model.</a:t>
            </a:r>
          </a:p>
          <a:p>
            <a:r>
              <a:rPr lang="en-US" sz="2800" dirty="0" smtClean="0"/>
              <a:t>If a parent node is deleted then the child node is automatically deleted.</a:t>
            </a:r>
          </a:p>
          <a:p>
            <a:pPr>
              <a:buNone/>
            </a:pPr>
            <a:endParaRPr lang="en-US" sz="3200" i="1" dirty="0" smtClean="0">
              <a:solidFill>
                <a:schemeClr val="tx2"/>
              </a:solidFill>
              <a:effectLst>
                <a:outerShdw blurRad="38100" dist="38100" dir="2700000" algn="tl">
                  <a:srgbClr val="000000"/>
                </a:outerShdw>
              </a:effectLst>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Model</a:t>
            </a:r>
            <a:endParaRPr lang="en-US" dirty="0"/>
          </a:p>
        </p:txBody>
      </p:sp>
      <p:sp>
        <p:nvSpPr>
          <p:cNvPr id="3" name="Content Placeholder 2"/>
          <p:cNvSpPr>
            <a:spLocks noGrp="1"/>
          </p:cNvSpPr>
          <p:nvPr>
            <p:ph idx="1"/>
          </p:nvPr>
        </p:nvSpPr>
        <p:spPr>
          <a:xfrm>
            <a:off x="571500" y="810228"/>
            <a:ext cx="7848600" cy="5180997"/>
          </a:xfrm>
        </p:spPr>
        <p:txBody>
          <a:bodyPr/>
          <a:lstStyle/>
          <a:p>
            <a:r>
              <a:rPr lang="en-US" sz="2800" dirty="0" smtClean="0"/>
              <a:t>This model is an extension of the hierarchical model. </a:t>
            </a:r>
          </a:p>
          <a:p>
            <a:r>
              <a:rPr lang="en-US" sz="2800" dirty="0" smtClean="0"/>
              <a:t>It was the most popular model before the relational model. </a:t>
            </a:r>
          </a:p>
          <a:p>
            <a:r>
              <a:rPr lang="en-US" sz="2800" dirty="0" smtClean="0"/>
              <a:t>This model is the same as the hierarchical model, the only difference is that a record can have more than one parent. It replaces the hierarchical tree with a graph.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Example for Network Model</a:t>
            </a:r>
            <a:endParaRPr lang="en-US" dirty="0"/>
          </a:p>
        </p:txBody>
      </p:sp>
      <p:pic>
        <p:nvPicPr>
          <p:cNvPr id="60418" name="Picture 2" descr="https://s3.ap-south-1.amazonaws.com/afteracademy-server-uploads/what-is-data-model-in-dbms-and-what-are-its-types-network-model-d0ffd2f004868638.jpg"/>
          <p:cNvPicPr>
            <a:picLocks noChangeAspect="1" noChangeArrowheads="1"/>
          </p:cNvPicPr>
          <p:nvPr/>
        </p:nvPicPr>
        <p:blipFill>
          <a:blip r:embed="rId2"/>
          <a:srcRect/>
          <a:stretch>
            <a:fillRect/>
          </a:stretch>
        </p:blipFill>
        <p:spPr bwMode="auto">
          <a:xfrm>
            <a:off x="1758105" y="2511707"/>
            <a:ext cx="5105400" cy="3952876"/>
          </a:xfrm>
          <a:prstGeom prst="rect">
            <a:avLst/>
          </a:prstGeom>
          <a:noFill/>
        </p:spPr>
      </p:pic>
      <p:sp>
        <p:nvSpPr>
          <p:cNvPr id="6" name="Rectangle 5"/>
          <p:cNvSpPr/>
          <p:nvPr/>
        </p:nvSpPr>
        <p:spPr>
          <a:xfrm>
            <a:off x="729205" y="856528"/>
            <a:ext cx="7801337" cy="1200329"/>
          </a:xfrm>
          <a:prstGeom prst="rect">
            <a:avLst/>
          </a:prstGeom>
        </p:spPr>
        <p:txBody>
          <a:bodyPr wrap="square">
            <a:spAutoFit/>
          </a:bodyPr>
          <a:lstStyle/>
          <a:p>
            <a:pPr algn="just">
              <a:lnSpc>
                <a:spcPct val="150000"/>
              </a:lnSpc>
            </a:pPr>
            <a:r>
              <a:rPr lang="en-US" sz="2400" dirty="0" smtClean="0"/>
              <a:t> In the example below we can see that node student has two parents i.e. CSE Department and Library. This was earlier not possible in the hierarchical model.</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Network Model</a:t>
            </a:r>
            <a:endParaRPr lang="en-US" dirty="0"/>
          </a:p>
        </p:txBody>
      </p:sp>
      <p:sp>
        <p:nvSpPr>
          <p:cNvPr id="3" name="Content Placeholder 2"/>
          <p:cNvSpPr>
            <a:spLocks noGrp="1"/>
          </p:cNvSpPr>
          <p:nvPr>
            <p:ph idx="1"/>
          </p:nvPr>
        </p:nvSpPr>
        <p:spPr>
          <a:xfrm>
            <a:off x="571500" y="775504"/>
            <a:ext cx="7848600" cy="5215721"/>
          </a:xfrm>
        </p:spPr>
        <p:txBody>
          <a:bodyPr/>
          <a:lstStyle/>
          <a:p>
            <a:pPr algn="just">
              <a:lnSpc>
                <a:spcPct val="150000"/>
              </a:lnSpc>
            </a:pPr>
            <a:r>
              <a:rPr lang="en-US" sz="2400" b="1" i="1" dirty="0" smtClean="0"/>
              <a:t>Ability to Merge more Relationships: </a:t>
            </a:r>
            <a:r>
              <a:rPr lang="en-US" sz="2400" dirty="0" smtClean="0"/>
              <a:t>In this model, as there are more relationships so data is more related. This model has the ability to manage one-to-one relationships as well as many-to-many relationships.</a:t>
            </a:r>
          </a:p>
          <a:p>
            <a:pPr algn="just">
              <a:lnSpc>
                <a:spcPct val="150000"/>
              </a:lnSpc>
            </a:pPr>
            <a:r>
              <a:rPr lang="en-US" sz="2400" b="1" i="1" dirty="0" smtClean="0"/>
              <a:t>Many paths: </a:t>
            </a:r>
            <a:r>
              <a:rPr lang="en-US" sz="2400" dirty="0" smtClean="0"/>
              <a:t>As there are more relationships so there can be more than one path to the same record. This makes data access fast and simple.</a:t>
            </a:r>
          </a:p>
          <a:p>
            <a:pPr algn="just">
              <a:lnSpc>
                <a:spcPct val="150000"/>
              </a:lnSpc>
            </a:pPr>
            <a:r>
              <a:rPr lang="en-US" sz="2400" b="1" i="1" dirty="0" smtClean="0"/>
              <a:t>Circular Linked List: </a:t>
            </a:r>
            <a:r>
              <a:rPr lang="en-US" sz="2400" dirty="0" smtClean="0"/>
              <a:t>The operations on the network model are done with the help of the circular linked list. The current position is maintained with the help of a program and this position navigates through the records according to the relationship.</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smtClean="0"/>
              <a:t>Advantages of Network Model</a:t>
            </a:r>
            <a:endParaRPr lang="en-US" dirty="0"/>
          </a:p>
        </p:txBody>
      </p:sp>
      <p:sp>
        <p:nvSpPr>
          <p:cNvPr id="3" name="Content Placeholder 2"/>
          <p:cNvSpPr>
            <a:spLocks noGrp="1"/>
          </p:cNvSpPr>
          <p:nvPr>
            <p:ph idx="1"/>
          </p:nvPr>
        </p:nvSpPr>
        <p:spPr/>
        <p:txBody>
          <a:bodyPr/>
          <a:lstStyle/>
          <a:p>
            <a:pPr>
              <a:lnSpc>
                <a:spcPct val="200000"/>
              </a:lnSpc>
            </a:pPr>
            <a:r>
              <a:rPr lang="en-US" dirty="0" smtClean="0"/>
              <a:t>The data can be accessed faster as compared to the hierarchical model. This is because the data is more related in the network model and there can be more than one path to reach a particular node. So the data can be accessed in many ways.</a:t>
            </a:r>
          </a:p>
          <a:p>
            <a:pPr>
              <a:lnSpc>
                <a:spcPct val="200000"/>
              </a:lnSpc>
            </a:pPr>
            <a:r>
              <a:rPr lang="en-US" dirty="0" smtClean="0"/>
              <a:t>As there is a parent-child relationship so data integrity is present. Any change in parent record is reflected in the child record.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Network Model</a:t>
            </a:r>
            <a:endParaRPr lang="en-US" dirty="0"/>
          </a:p>
        </p:txBody>
      </p:sp>
      <p:sp>
        <p:nvSpPr>
          <p:cNvPr id="3" name="Content Placeholder 2"/>
          <p:cNvSpPr>
            <a:spLocks noGrp="1"/>
          </p:cNvSpPr>
          <p:nvPr>
            <p:ph idx="1"/>
          </p:nvPr>
        </p:nvSpPr>
        <p:spPr>
          <a:xfrm>
            <a:off x="571499" y="1114425"/>
            <a:ext cx="8005341" cy="3237656"/>
          </a:xfrm>
        </p:spPr>
        <p:txBody>
          <a:bodyPr/>
          <a:lstStyle/>
          <a:p>
            <a:pPr>
              <a:lnSpc>
                <a:spcPct val="200000"/>
              </a:lnSpc>
            </a:pPr>
            <a:r>
              <a:rPr lang="en-US" dirty="0" smtClean="0"/>
              <a:t>As more and more relationships need to be handled the system might get complex. So, a user must be having detailed knowledge of the model to work with the model.</a:t>
            </a:r>
          </a:p>
          <a:p>
            <a:pPr>
              <a:lnSpc>
                <a:spcPct val="200000"/>
              </a:lnSpc>
            </a:pPr>
            <a:r>
              <a:rPr lang="en-US" dirty="0" smtClean="0"/>
              <a:t>Any change like </a:t>
            </a:r>
            <a:r>
              <a:rPr lang="en-US" dirty="0" err="1" smtClean="0"/>
              <a:t>updation</a:t>
            </a:r>
            <a:r>
              <a:rPr lang="en-US" dirty="0" smtClean="0"/>
              <a:t>, deletion, insertion is very complex.</a:t>
            </a:r>
          </a:p>
          <a:p>
            <a:pPr>
              <a:buNone/>
            </a:pPr>
            <a:endParaRPr lang="en-US" dirty="0"/>
          </a:p>
        </p:txBody>
      </p:sp>
    </p:spTree>
  </p:cSld>
  <p:clrMapOvr>
    <a:masterClrMapping/>
  </p:clrMapOvr>
</p:sld>
</file>

<file path=ppt/theme/theme1.xml><?xml version="1.0" encoding="utf-8"?>
<a:theme xmlns:a="http://schemas.openxmlformats.org/drawingml/2006/main" name="db-book">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C:\apps\Microsoft Office\Templates\Presentations\db-book.pot</Template>
  <TotalTime>5374</TotalTime>
  <Words>1371</Words>
  <Application>Microsoft PowerPoint</Application>
  <PresentationFormat>On-screen Show (4:3)</PresentationFormat>
  <Paragraphs>106</Paragraphs>
  <Slides>27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db-book</vt:lpstr>
      <vt:lpstr>Clip</vt:lpstr>
      <vt:lpstr>Data Model</vt:lpstr>
      <vt:lpstr>    Hierarchical Data Model</vt:lpstr>
      <vt:lpstr>Features of a Hierarchical Model</vt:lpstr>
      <vt:lpstr>Advantages of Hierarchical Model</vt:lpstr>
      <vt:lpstr>Network Model</vt:lpstr>
      <vt:lpstr>Example for Network Model</vt:lpstr>
      <vt:lpstr>Features of Network Model</vt:lpstr>
      <vt:lpstr>Advantages of Network Model</vt:lpstr>
      <vt:lpstr>Disadvantages of Network Model</vt:lpstr>
      <vt:lpstr>        Entity-Relationship Model</vt:lpstr>
      <vt:lpstr>Example for E-R Data Model</vt:lpstr>
      <vt:lpstr>Features of ER Model</vt:lpstr>
      <vt:lpstr>Advantages of ER Model</vt:lpstr>
      <vt:lpstr>Disadvantages of ER Model</vt:lpstr>
      <vt:lpstr> Relational Model</vt:lpstr>
      <vt:lpstr>Slide 16</vt:lpstr>
      <vt:lpstr>Features of Relational Model</vt:lpstr>
      <vt:lpstr>Advantages of Relational Model</vt:lpstr>
      <vt:lpstr>Disadvantages of  Relational Model</vt:lpstr>
      <vt:lpstr>  Object-Oriented Data Model</vt:lpstr>
      <vt:lpstr>Example for Object- Oriented Data Model</vt:lpstr>
      <vt:lpstr>   Object-Relational Model</vt:lpstr>
      <vt:lpstr>Database Users and Administrators</vt:lpstr>
      <vt:lpstr>Database Users</vt:lpstr>
      <vt:lpstr>Database Users</vt:lpstr>
      <vt:lpstr>Database Administrator</vt:lpstr>
      <vt:lpstr>Slide 27</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Marilyn Turnamian</dc:creator>
  <cp:lastModifiedBy>admin</cp:lastModifiedBy>
  <cp:revision>119</cp:revision>
  <cp:lastPrinted>2001-02-09T15:35:27Z</cp:lastPrinted>
  <dcterms:created xsi:type="dcterms:W3CDTF">1999-11-04T20:50:09Z</dcterms:created>
  <dcterms:modified xsi:type="dcterms:W3CDTF">2021-04-19T09:35:53Z</dcterms:modified>
</cp:coreProperties>
</file>