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  <p:sldId id="295" r:id="rId38"/>
    <p:sldId id="296" r:id="rId39"/>
    <p:sldId id="292" r:id="rId40"/>
    <p:sldId id="293" r:id="rId4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151"/>
    <a:srgbClr val="F6776A"/>
    <a:srgbClr val="F66E63"/>
    <a:srgbClr val="F67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2" autoAdjust="0"/>
    <p:restoredTop sz="94660"/>
  </p:normalViewPr>
  <p:slideViewPr>
    <p:cSldViewPr>
      <p:cViewPr>
        <p:scale>
          <a:sx n="60" d="100"/>
          <a:sy n="60" d="100"/>
        </p:scale>
        <p:origin x="-1384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90" d="100"/>
          <a:sy n="90" d="100"/>
        </p:scale>
        <p:origin x="-1212" y="12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17089-450C-4727-815D-2C6BD8630467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A4627-3DBA-4424-A7C7-6BBB78F2B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92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DEAA8-3043-4195-A485-6F1B8416D98F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62B31-44A7-4116-A2C4-5E3FA4A3F3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1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346E-2168-4B09-941A-60872B3BEE7E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7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346E-2168-4B09-941A-60872B3BEE7E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346E-2168-4B09-941A-60872B3BEE7E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F054A-F36B-4E70-B828-5CF51B0CBFDE}" type="datetime1">
              <a:rPr lang="en-US">
                <a:solidFill>
                  <a:srgbClr val="FFFFFF"/>
                </a:solidFill>
              </a:rPr>
              <a:pPr>
                <a:defRPr/>
              </a:pPr>
              <a:t>7/24/2021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16753-F04A-463F-9FF4-D97AE0244164}" type="slidenum">
              <a:rPr 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1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88113"/>
            <a:ext cx="9144000" cy="3698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anchor="b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Department of ECE, MVGR College of Engineering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346E-2168-4B09-941A-60872B3BEE7E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4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346E-2168-4B09-941A-60872B3BEE7E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8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346E-2168-4B09-941A-60872B3BEE7E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4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346E-2168-4B09-941A-60872B3BEE7E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0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346E-2168-4B09-941A-60872B3BEE7E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346E-2168-4B09-941A-60872B3BEE7E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5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346E-2168-4B09-941A-60872B3BEE7E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346E-2168-4B09-941A-60872B3BEE7E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00B85-E731-41BC-A6EB-B0123EBE7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4346E-2168-4B09-941A-60872B3BEE7E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00B85-E731-41BC-A6EB-B0123EBE7C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2707283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</a:rPr>
              <a:t>Transaction Management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9218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565" y="1066800"/>
            <a:ext cx="310515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81400" y="5486399"/>
            <a:ext cx="2071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serializable</a:t>
            </a:r>
          </a:p>
        </p:txBody>
      </p:sp>
    </p:spTree>
    <p:extLst>
      <p:ext uri="{BB962C8B-B14F-4D97-AF65-F5344CB8AC3E}">
        <p14:creationId xmlns:p14="http://schemas.microsoft.com/office/powerpoint/2010/main" val="371869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087" y="1600200"/>
            <a:ext cx="24860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19400" y="4384158"/>
            <a:ext cx="3609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non recoverable </a:t>
            </a:r>
            <a:r>
              <a:rPr lang="en-US" sz="2400" dirty="0">
                <a:solidFill>
                  <a:srgbClr val="FF0000"/>
                </a:solidFill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44217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981" y="1828800"/>
            <a:ext cx="350520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4600" y="5105400"/>
            <a:ext cx="4468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cascading </a:t>
            </a:r>
            <a:r>
              <a:rPr lang="en-US" sz="2400" b="1" dirty="0" smtClean="0">
                <a:solidFill>
                  <a:srgbClr val="FF0000"/>
                </a:solidFill>
              </a:rPr>
              <a:t>rollback of transactions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49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1600200"/>
            <a:ext cx="47244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Concurrency can be achieved by: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Locking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/>
              <a:t>TimeStamp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4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6819" y="838200"/>
            <a:ext cx="992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Locks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905000"/>
            <a:ext cx="8458199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33800"/>
            <a:ext cx="27241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62744" y="5562599"/>
            <a:ext cx="334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Lock-compatibility matrix</a:t>
            </a:r>
          </a:p>
        </p:txBody>
      </p:sp>
    </p:spTree>
    <p:extLst>
      <p:ext uri="{BB962C8B-B14F-4D97-AF65-F5344CB8AC3E}">
        <p14:creationId xmlns:p14="http://schemas.microsoft.com/office/powerpoint/2010/main" val="80166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23431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95400"/>
            <a:ext cx="262890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447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6651451" cy="6462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43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290638"/>
            <a:ext cx="3438525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9552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914400"/>
            <a:ext cx="4281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 Two-Phase Locking Protocol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8382000" cy="143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623193"/>
              </p:ext>
            </p:extLst>
          </p:nvPr>
        </p:nvGraphicFramePr>
        <p:xfrm>
          <a:off x="495300" y="4343400"/>
          <a:ext cx="815340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700"/>
                <a:gridCol w="4076700"/>
              </a:tblGrid>
              <a:tr h="16002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Advantages:</a:t>
                      </a:r>
                    </a:p>
                    <a:p>
                      <a:r>
                        <a:rPr lang="en-US" sz="2400" dirty="0" smtClean="0"/>
                        <a:t>1. Ensures conflict serializability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Dis-advantages: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400" dirty="0" smtClean="0"/>
                        <a:t>Deadlock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2400" dirty="0" smtClean="0"/>
                        <a:t>Cascading</a:t>
                      </a:r>
                      <a:r>
                        <a:rPr lang="en-US" sz="2400" baseline="0" dirty="0" smtClean="0"/>
                        <a:t> rollback of transactions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32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524000"/>
            <a:ext cx="632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S</a:t>
            </a:r>
            <a:r>
              <a:rPr lang="en-US" sz="2400" b="1" dirty="0" smtClean="0">
                <a:solidFill>
                  <a:srgbClr val="FF0000"/>
                </a:solidFill>
              </a:rPr>
              <a:t>trict </a:t>
            </a:r>
            <a:r>
              <a:rPr lang="en-US" sz="2400" b="1" dirty="0">
                <a:solidFill>
                  <a:srgbClr val="FF0000"/>
                </a:solidFill>
              </a:rPr>
              <a:t>two-phase locking </a:t>
            </a:r>
            <a:r>
              <a:rPr lang="en-US" sz="2400" b="1" dirty="0" smtClean="0">
                <a:solidFill>
                  <a:srgbClr val="FF0000"/>
                </a:solidFill>
              </a:rPr>
              <a:t>protocol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R</a:t>
            </a:r>
            <a:r>
              <a:rPr lang="en-US" sz="2400" b="1" dirty="0" smtClean="0">
                <a:solidFill>
                  <a:srgbClr val="FF0000"/>
                </a:solidFill>
              </a:rPr>
              <a:t>igorous </a:t>
            </a:r>
            <a:r>
              <a:rPr lang="en-US" sz="2400" b="1" dirty="0">
                <a:solidFill>
                  <a:srgbClr val="FF0000"/>
                </a:solidFill>
              </a:rPr>
              <a:t>two-phase </a:t>
            </a:r>
            <a:r>
              <a:rPr lang="en-US" sz="2400" b="1" dirty="0" smtClean="0">
                <a:solidFill>
                  <a:srgbClr val="FF0000"/>
                </a:solidFill>
              </a:rPr>
              <a:t>locking protocol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526" y="3657600"/>
            <a:ext cx="449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Advantages: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Ensures Conflict Serializability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Deadlock free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248400" y="4557846"/>
            <a:ext cx="1873975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Starvation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6234223" y="3682916"/>
            <a:ext cx="1709827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Advantages:</a:t>
            </a:r>
          </a:p>
        </p:txBody>
      </p:sp>
    </p:spTree>
    <p:extLst>
      <p:ext uri="{BB962C8B-B14F-4D97-AF65-F5344CB8AC3E}">
        <p14:creationId xmlns:p14="http://schemas.microsoft.com/office/powerpoint/2010/main" val="158938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153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6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09600"/>
            <a:ext cx="3091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Graph-Based Protocols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1219200"/>
            <a:ext cx="6257925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26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838200"/>
            <a:ext cx="44958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Advantages: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Ensures Conflict Serializability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Deadlock free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020726" y="3109265"/>
            <a:ext cx="701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Disadvantages: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dirty="0" smtClean="0"/>
              <a:t>Prolonged Starvation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dirty="0" smtClean="0"/>
              <a:t>Unnecessary locking of data items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2400" dirty="0" smtClean="0"/>
              <a:t>To lock entire database every data node must be locked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8021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1167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Multiple Granularity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38200" y="1295400"/>
            <a:ext cx="777240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 more efficient way to gain this knowledge is to introduce a new class of </a:t>
            </a:r>
            <a:r>
              <a:rPr lang="en-US" sz="2000" dirty="0" smtClean="0"/>
              <a:t>lock modes</a:t>
            </a:r>
            <a:r>
              <a:rPr lang="en-US" sz="2000" dirty="0"/>
              <a:t>, called </a:t>
            </a:r>
            <a:r>
              <a:rPr lang="en-US" sz="2000" b="1" dirty="0"/>
              <a:t>intention lock modes</a:t>
            </a:r>
            <a:r>
              <a:rPr lang="en-US" sz="20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900" y="251460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If a node is locked in </a:t>
            </a:r>
            <a:r>
              <a:rPr lang="en-US" sz="2000" b="1" dirty="0"/>
              <a:t>intention-shared (IS) mode</a:t>
            </a:r>
            <a:r>
              <a:rPr lang="en-US" sz="2000" dirty="0"/>
              <a:t>, </a:t>
            </a:r>
            <a:r>
              <a:rPr lang="en-US" sz="2000" dirty="0" smtClean="0"/>
              <a:t>explicit locking </a:t>
            </a:r>
            <a:r>
              <a:rPr lang="en-US" sz="2000" dirty="0"/>
              <a:t>is being done at a lower level of the tree, but with only </a:t>
            </a:r>
            <a:r>
              <a:rPr lang="en-US" sz="2000" dirty="0" smtClean="0"/>
              <a:t>shared-mode locks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a node is locked in </a:t>
            </a:r>
            <a:r>
              <a:rPr lang="en-US" sz="2000" b="1" dirty="0"/>
              <a:t>intention-exclusive (IX) mode</a:t>
            </a:r>
            <a:r>
              <a:rPr lang="en-US" sz="2000" dirty="0"/>
              <a:t>, then </a:t>
            </a:r>
            <a:r>
              <a:rPr lang="en-US" sz="2000" dirty="0" smtClean="0"/>
              <a:t>explicit locking </a:t>
            </a:r>
            <a:r>
              <a:rPr lang="en-US" sz="2000" dirty="0"/>
              <a:t>is being done at a lower level, with exclusive-mode or </a:t>
            </a:r>
            <a:r>
              <a:rPr lang="en-US" sz="2000" dirty="0" smtClean="0"/>
              <a:t>shared-mode locks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a node is locked in </a:t>
            </a:r>
            <a:r>
              <a:rPr lang="en-US" sz="2000" b="1" dirty="0"/>
              <a:t>shared and intention-exclusive (SIX) mode</a:t>
            </a:r>
            <a:r>
              <a:rPr lang="en-US" sz="2000" dirty="0" smtClean="0"/>
              <a:t>, the </a:t>
            </a:r>
            <a:r>
              <a:rPr lang="en-US" sz="2000" dirty="0" err="1"/>
              <a:t>subtree</a:t>
            </a:r>
            <a:r>
              <a:rPr lang="en-US" sz="2000" dirty="0"/>
              <a:t> rooted by that node is locked explicitly in shared mode, and </a:t>
            </a:r>
            <a:r>
              <a:rPr lang="en-US" sz="2000" dirty="0" smtClean="0"/>
              <a:t>that explicit </a:t>
            </a:r>
            <a:r>
              <a:rPr lang="en-US" sz="2000" dirty="0"/>
              <a:t>locking is being done at a lower level with exclusive-mode locks.</a:t>
            </a:r>
          </a:p>
        </p:txBody>
      </p:sp>
    </p:spTree>
    <p:extLst>
      <p:ext uri="{BB962C8B-B14F-4D97-AF65-F5344CB8AC3E}">
        <p14:creationId xmlns:p14="http://schemas.microsoft.com/office/powerpoint/2010/main" val="3104933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18675"/>
              </p:ext>
            </p:extLst>
          </p:nvPr>
        </p:nvGraphicFramePr>
        <p:xfrm>
          <a:off x="1295400" y="1752600"/>
          <a:ext cx="6781800" cy="3181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400"/>
                <a:gridCol w="3581400"/>
              </a:tblGrid>
              <a:tr h="1060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Wants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to lock in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Parents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must be locked in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060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S or IS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IS or IX</a:t>
                      </a:r>
                      <a:endParaRPr lang="en-US" sz="2400" dirty="0"/>
                    </a:p>
                  </a:txBody>
                  <a:tcPr/>
                </a:tc>
              </a:tr>
              <a:tr h="10604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X or IX or SIX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dirty="0" smtClean="0"/>
                        <a:t>IX</a:t>
                      </a:r>
                      <a:r>
                        <a:rPr lang="en-US" sz="2400" baseline="0" dirty="0" smtClean="0"/>
                        <a:t> or SIX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133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76" y="1676400"/>
            <a:ext cx="791239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653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85800"/>
            <a:ext cx="3736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Timestamp-Based Protocols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6800" y="1600200"/>
            <a:ext cx="114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TS(</a:t>
            </a:r>
            <a:r>
              <a:rPr lang="en-US" sz="2400" i="1" dirty="0"/>
              <a:t>T</a:t>
            </a:r>
            <a:r>
              <a:rPr lang="en-US" sz="2400" i="1" baseline="-25000" dirty="0"/>
              <a:t>i</a:t>
            </a:r>
            <a:r>
              <a:rPr lang="en-US" sz="2400" i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7162" y="2438400"/>
            <a:ext cx="2012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TS(</a:t>
            </a:r>
            <a:r>
              <a:rPr lang="en-US" sz="2400" i="1" dirty="0"/>
              <a:t>T</a:t>
            </a:r>
            <a:r>
              <a:rPr lang="en-US" sz="2400" i="1" baseline="-25000" dirty="0"/>
              <a:t>i</a:t>
            </a:r>
            <a:r>
              <a:rPr lang="en-US" sz="2400" i="1" dirty="0"/>
              <a:t> </a:t>
            </a:r>
            <a:r>
              <a:rPr lang="en-US" sz="2400" dirty="0"/>
              <a:t>) </a:t>
            </a:r>
            <a:r>
              <a:rPr lang="en-US" sz="2400" i="1" dirty="0"/>
              <a:t>&lt; </a:t>
            </a:r>
            <a:r>
              <a:rPr lang="en-US" sz="2400" dirty="0"/>
              <a:t>TS(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j</a:t>
            </a:r>
            <a:r>
              <a:rPr lang="en-US" sz="2400" i="1" dirty="0"/>
              <a:t> </a:t>
            </a:r>
            <a:r>
              <a:rPr lang="en-US" sz="2400" dirty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81248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980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714625"/>
            <a:ext cx="81534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4126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534400" cy="213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12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56956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3947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2694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Thomas’ Write Rule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74" y="2209800"/>
            <a:ext cx="8446325" cy="2419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51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 smtClean="0">
                <a:ln w="11430"/>
              </a:rPr>
              <a:t>Properties of Transactions</a:t>
            </a:r>
            <a:endParaRPr lang="en-US" sz="2400" b="1" spc="50" dirty="0">
              <a:ln w="11430"/>
            </a:endParaRPr>
          </a:p>
        </p:txBody>
      </p:sp>
      <p:pic>
        <p:nvPicPr>
          <p:cNvPr id="2050" name="Picture 2" descr="DBMS Transaction proper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83751"/>
            <a:ext cx="5638800" cy="58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2877234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ACID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Properties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07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33400"/>
            <a:ext cx="36077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Validation-Based </a:t>
            </a:r>
            <a:r>
              <a:rPr lang="en-US" sz="2400" b="1" smtClean="0">
                <a:solidFill>
                  <a:srgbClr val="FF0000"/>
                </a:solidFill>
              </a:rPr>
              <a:t>Protocol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40183"/>
            <a:ext cx="8448004" cy="3541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697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84582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9573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56" y="1752600"/>
            <a:ext cx="850231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0968" y="5486400"/>
            <a:ext cx="85023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validation scheme is called the </a:t>
            </a:r>
            <a:r>
              <a:rPr lang="en-US" sz="2400" b="1" dirty="0">
                <a:solidFill>
                  <a:srgbClr val="FF0000"/>
                </a:solidFill>
              </a:rPr>
              <a:t>optimistic concurrency-control </a:t>
            </a:r>
            <a:r>
              <a:rPr lang="en-US" sz="2400" dirty="0">
                <a:solidFill>
                  <a:srgbClr val="FF0000"/>
                </a:solidFill>
              </a:rPr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129964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85800"/>
            <a:ext cx="2790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Failure Classification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599"/>
            <a:ext cx="8077200" cy="393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5323586"/>
            <a:ext cx="7696201" cy="1001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511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914400"/>
            <a:ext cx="6629400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log is a sequence of </a:t>
            </a:r>
            <a:r>
              <a:rPr lang="en-US" sz="2400" b="1" dirty="0"/>
              <a:t>log records</a:t>
            </a:r>
            <a:r>
              <a:rPr lang="en-US" sz="2400" dirty="0"/>
              <a:t>, recording all the update activities in </a:t>
            </a:r>
            <a:r>
              <a:rPr lang="en-US" sz="2400" dirty="0" smtClean="0"/>
              <a:t>the database</a:t>
            </a:r>
            <a:r>
              <a:rPr lang="en-US" sz="24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723900" y="449191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Log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14600"/>
            <a:ext cx="58483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148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534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363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671692"/>
              </p:ext>
            </p:extLst>
          </p:nvPr>
        </p:nvGraphicFramePr>
        <p:xfrm>
          <a:off x="609600" y="1600200"/>
          <a:ext cx="8001000" cy="3435827"/>
        </p:xfrm>
        <a:graphic>
          <a:graphicData uri="http://schemas.openxmlformats.org/drawingml/2006/table">
            <a:tbl>
              <a:tblPr firstRow="1" firstCol="1" bandRow="1"/>
              <a:tblGrid>
                <a:gridCol w="2000250"/>
                <a:gridCol w="2000250"/>
                <a:gridCol w="2000250"/>
                <a:gridCol w="2000250"/>
              </a:tblGrid>
              <a:tr h="75934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Differed log based recovery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Immediate log based recovery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5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Disk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Disk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&lt;T1, start&gt;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&lt;T1, A, 100, 200&gt;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= 100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&lt;T1, start&gt;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&lt;T1, A, 100, 200&gt;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A=100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A=200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34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Transaction </a:t>
                      </a: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Failed or System crash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No </a:t>
                      </a: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Recovery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Transaction </a:t>
                      </a: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failed 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 System crash</a:t>
                      </a:r>
                      <a:endParaRPr lang="en-US" sz="2000" b="1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Recovery:</a:t>
                      </a:r>
                      <a:r>
                        <a:rPr lang="en-US" sz="2000" b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Undo(T1</a:t>
                      </a: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258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8877"/>
              </p:ext>
            </p:extLst>
          </p:nvPr>
        </p:nvGraphicFramePr>
        <p:xfrm>
          <a:off x="609600" y="1600200"/>
          <a:ext cx="8001000" cy="3626212"/>
        </p:xfrm>
        <a:graphic>
          <a:graphicData uri="http://schemas.openxmlformats.org/drawingml/2006/table">
            <a:tbl>
              <a:tblPr firstRow="1" firstCol="1" bandRow="1"/>
              <a:tblGrid>
                <a:gridCol w="2000250"/>
                <a:gridCol w="2000250"/>
                <a:gridCol w="2000250"/>
                <a:gridCol w="2000250"/>
              </a:tblGrid>
              <a:tr h="75934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Differed log based recovery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Immediate log based recovery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5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Log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Disk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Disk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&lt;T1, start&gt;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&lt;T1, A, 100, 200&gt;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&lt;T1, commit&gt;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 = 100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A=200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&lt;T1, start&gt;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&lt;T1, A, 100, 200&gt;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&lt;T1, commit&gt;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A=100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A=200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34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Transaction </a:t>
                      </a: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Failed or System crash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Recovery:</a:t>
                      </a:r>
                      <a:r>
                        <a:rPr lang="en-US" sz="2000" b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Redo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(T1)</a:t>
                      </a:r>
                      <a:endParaRPr lang="en-US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Transaction </a:t>
                      </a: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failed 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 System crash</a:t>
                      </a:r>
                      <a:endParaRPr lang="en-US" sz="2000" b="1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Recovery:</a:t>
                      </a:r>
                      <a:r>
                        <a:rPr lang="en-US" sz="2000" b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Redo  </a:t>
                      </a: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(T1</a:t>
                      </a: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166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30115"/>
              </p:ext>
            </p:extLst>
          </p:nvPr>
        </p:nvGraphicFramePr>
        <p:xfrm>
          <a:off x="609600" y="1600200"/>
          <a:ext cx="8001000" cy="4677772"/>
        </p:xfrm>
        <a:graphic>
          <a:graphicData uri="http://schemas.openxmlformats.org/drawingml/2006/table">
            <a:tbl>
              <a:tblPr firstRow="1" firstCol="1" bandRow="1"/>
              <a:tblGrid>
                <a:gridCol w="2000250"/>
                <a:gridCol w="2000250"/>
                <a:gridCol w="2000250"/>
                <a:gridCol w="2000250"/>
              </a:tblGrid>
              <a:tr h="75934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Differed log based recovery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Immediate log based recovery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5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Log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Disk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Log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Disk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16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&lt;T1, start&gt;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&lt;T1, A, 100, 200&gt;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&lt;T1, commit</a:t>
                      </a: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&lt;T2,</a:t>
                      </a:r>
                      <a:r>
                        <a:rPr lang="en-US" sz="2000" b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start&gt;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&lt;T2, A, 200, 350&gt;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 = 100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A=200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&lt;T1, start&gt;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&lt;T1, A, 100, 200&gt;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&lt;T1, commit</a:t>
                      </a: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&lt;T2,</a:t>
                      </a:r>
                      <a:r>
                        <a:rPr lang="en-US" sz="2000" b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start&gt;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&lt;T2, A, 200, 350&gt;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A=100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A=200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A=350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934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Transaction </a:t>
                      </a: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Failed or System crash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Recovery:</a:t>
                      </a:r>
                      <a:r>
                        <a:rPr lang="en-US" sz="2000" b="1" baseline="0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 Redo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(T1)</a:t>
                      </a:r>
                      <a:endParaRPr lang="en-US" sz="20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Transaction </a:t>
                      </a: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failed </a:t>
                      </a:r>
                      <a:r>
                        <a:rPr lang="en-US" sz="2000" b="1" dirty="0" smtClean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 System crash</a:t>
                      </a:r>
                      <a:endParaRPr lang="en-US" sz="2000" b="1" dirty="0" smtClean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Recovery:</a:t>
                      </a:r>
                      <a:r>
                        <a:rPr lang="en-US" sz="2000" b="1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Redo  </a:t>
                      </a:r>
                      <a:r>
                        <a:rPr lang="en-US" sz="2000" b="1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(T1) &amp; Undo(T2)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275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28333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Deadlock Prevention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4521" y="1066800"/>
            <a:ext cx="6019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Wait-die</a:t>
            </a:r>
          </a:p>
          <a:p>
            <a:pPr lvl="1"/>
            <a:r>
              <a:rPr lang="en-US" sz="2400" dirty="0" smtClean="0"/>
              <a:t>Ex: TS(T1) &lt; TS(T2) &lt; TS(T3)</a:t>
            </a:r>
          </a:p>
          <a:p>
            <a:pPr lvl="1"/>
            <a:r>
              <a:rPr lang="en-US" sz="2400" dirty="0" smtClean="0"/>
              <a:t>Data item Q is under control of </a:t>
            </a:r>
            <a:r>
              <a:rPr lang="en-US" sz="2400" dirty="0" smtClean="0"/>
              <a:t>T2</a:t>
            </a:r>
          </a:p>
          <a:p>
            <a:pPr lvl="1"/>
            <a:r>
              <a:rPr lang="en-US" sz="2400" dirty="0" smtClean="0"/>
              <a:t>T1 &amp; T3 are requesting for Q</a:t>
            </a:r>
            <a:endParaRPr lang="en-US" sz="2400" dirty="0" smtClean="0"/>
          </a:p>
          <a:p>
            <a:pPr lvl="1"/>
            <a:r>
              <a:rPr lang="en-US" sz="2400" dirty="0" smtClean="0"/>
              <a:t>T1 is kept in waiting state</a:t>
            </a:r>
          </a:p>
          <a:p>
            <a:pPr lvl="1"/>
            <a:r>
              <a:rPr lang="en-US" sz="2400" dirty="0" smtClean="0"/>
              <a:t>T3 is roll backed</a:t>
            </a:r>
          </a:p>
          <a:p>
            <a:pPr lvl="1"/>
            <a:endParaRPr lang="en-US" sz="2400" dirty="0" smtClean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 smtClean="0"/>
              <a:t>Wound-wait</a:t>
            </a:r>
          </a:p>
          <a:p>
            <a:pPr lvl="1"/>
            <a:r>
              <a:rPr lang="en-US" sz="2400" dirty="0"/>
              <a:t>Ex: TS(T1) &lt; TS(T2) &lt; TS(T3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/>
              <a:t>Data item Q is under control of </a:t>
            </a:r>
            <a:r>
              <a:rPr lang="en-US" sz="2400" dirty="0" smtClean="0"/>
              <a:t>T2</a:t>
            </a:r>
          </a:p>
          <a:p>
            <a:pPr lvl="1"/>
            <a:r>
              <a:rPr lang="en-US" sz="2400" dirty="0"/>
              <a:t>T1 &amp; </a:t>
            </a:r>
            <a:r>
              <a:rPr lang="en-US" sz="2400" dirty="0" smtClean="0"/>
              <a:t>T3 </a:t>
            </a:r>
            <a:r>
              <a:rPr lang="en-US" sz="2400" dirty="0"/>
              <a:t>are requesting for Q</a:t>
            </a:r>
            <a:endParaRPr lang="en-US" sz="2400" dirty="0"/>
          </a:p>
          <a:p>
            <a:pPr lvl="1"/>
            <a:r>
              <a:rPr lang="en-US" sz="2400" dirty="0" smtClean="0"/>
              <a:t>T1 gets the data item Q</a:t>
            </a:r>
          </a:p>
          <a:p>
            <a:pPr lvl="1"/>
            <a:r>
              <a:rPr lang="en-US" sz="2400" dirty="0" smtClean="0"/>
              <a:t>T2 is roll backed</a:t>
            </a:r>
          </a:p>
          <a:p>
            <a:pPr lvl="1"/>
            <a:r>
              <a:rPr lang="en-US" sz="2400" dirty="0" smtClean="0"/>
              <a:t>T3 is kept in waiting </a:t>
            </a:r>
            <a:r>
              <a:rPr lang="en-US" sz="2400" dirty="0" err="1" smtClean="0"/>
              <a:t>sstate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000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4242765" cy="46166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2400" b="1" spc="50" dirty="0">
                <a:ln w="11430"/>
              </a:rPr>
              <a:t>State </a:t>
            </a:r>
            <a:r>
              <a:rPr lang="en-US" sz="2400" b="1" spc="50" dirty="0" smtClean="0">
                <a:ln w="11430"/>
              </a:rPr>
              <a:t>Diagram </a:t>
            </a:r>
            <a:r>
              <a:rPr lang="en-US" sz="2400" b="1" spc="50" dirty="0">
                <a:ln w="11430"/>
              </a:rPr>
              <a:t>of a </a:t>
            </a:r>
            <a:r>
              <a:rPr lang="en-US" sz="2400" b="1" spc="50" dirty="0" smtClean="0">
                <a:ln w="11430"/>
              </a:rPr>
              <a:t>Transaction</a:t>
            </a:r>
            <a:endParaRPr lang="en-US" sz="2400" b="1" spc="50" dirty="0">
              <a:ln w="1143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62" y="1395413"/>
            <a:ext cx="6885837" cy="500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1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85800"/>
            <a:ext cx="2684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Deadlock Detection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7436" y="1371600"/>
            <a:ext cx="7215963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Deadlocks can be described precisely in terms of a directed graph called a </a:t>
            </a:r>
            <a:r>
              <a:rPr lang="en-US" sz="2400" dirty="0" smtClean="0"/>
              <a:t>wait for graph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0192" y="3352800"/>
            <a:ext cx="32935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Recovery from Deadlock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9616" y="4038600"/>
            <a:ext cx="3046027" cy="16970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Selection of a </a:t>
            </a:r>
            <a:r>
              <a:rPr lang="en-US" sz="2400" dirty="0" smtClean="0"/>
              <a:t>victim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Rollback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Starvation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41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805" y="202116"/>
            <a:ext cx="3995737" cy="556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28800" y="5867400"/>
            <a:ext cx="5900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serial schedule in which </a:t>
            </a:r>
            <a:r>
              <a:rPr lang="en-US" sz="2400" i="1" dirty="0">
                <a:solidFill>
                  <a:srgbClr val="FF0000"/>
                </a:solidFill>
              </a:rPr>
              <a:t>T</a:t>
            </a:r>
            <a:r>
              <a:rPr lang="en-US" sz="2400" dirty="0">
                <a:solidFill>
                  <a:srgbClr val="FF0000"/>
                </a:solidFill>
              </a:rPr>
              <a:t>1 is followed by </a:t>
            </a:r>
            <a:r>
              <a:rPr lang="en-US" sz="2400" i="1" dirty="0">
                <a:solidFill>
                  <a:srgbClr val="FF0000"/>
                </a:solidFill>
              </a:rPr>
              <a:t>T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A=100</a:t>
            </a:r>
          </a:p>
          <a:p>
            <a:r>
              <a:rPr lang="en-US" dirty="0" smtClean="0"/>
              <a:t>B=200</a:t>
            </a:r>
          </a:p>
          <a:p>
            <a:endParaRPr lang="en-US" dirty="0"/>
          </a:p>
          <a:p>
            <a:r>
              <a:rPr lang="en-US" dirty="0" smtClean="0"/>
              <a:t>A+B=300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86600" y="990600"/>
            <a:ext cx="0" cy="464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39000" y="1600200"/>
            <a:ext cx="1143000" cy="37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Time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97701"/>
            <a:ext cx="381952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83425"/>
            <a:ext cx="3457575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00400" y="6172199"/>
            <a:ext cx="3001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sum </a:t>
            </a:r>
            <a:r>
              <a:rPr lang="en-US" sz="2400" i="1" dirty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+ </a:t>
            </a:r>
            <a:r>
              <a:rPr lang="en-US" sz="2400" i="1" dirty="0">
                <a:solidFill>
                  <a:srgbClr val="FF0000"/>
                </a:solidFill>
              </a:rPr>
              <a:t>B </a:t>
            </a:r>
            <a:r>
              <a:rPr lang="en-US" sz="2400" dirty="0">
                <a:solidFill>
                  <a:srgbClr val="FF0000"/>
                </a:solidFill>
              </a:rPr>
              <a:t>is preserved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28460" y="1554989"/>
            <a:ext cx="0" cy="464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29792" y="1218534"/>
            <a:ext cx="1143000" cy="37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Time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23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414" y="942975"/>
            <a:ext cx="36195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51733" y="5943600"/>
            <a:ext cx="2953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concurrent schedule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37" y="914400"/>
            <a:ext cx="381952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66800" y="5943600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serial schedule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9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90600"/>
            <a:ext cx="33718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98115" y="5486400"/>
            <a:ext cx="327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concurrent schedule resulting in an inconsistent state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23925"/>
            <a:ext cx="36195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6064562"/>
            <a:ext cx="2953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concurrent schedule</a:t>
            </a:r>
          </a:p>
        </p:txBody>
      </p:sp>
    </p:spTree>
    <p:extLst>
      <p:ext uri="{BB962C8B-B14F-4D97-AF65-F5344CB8AC3E}">
        <p14:creationId xmlns:p14="http://schemas.microsoft.com/office/powerpoint/2010/main" val="357411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2933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Conflict Serializability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24098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433" y="1965916"/>
            <a:ext cx="23622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65916"/>
            <a:ext cx="24765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573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7819</TotalTime>
  <Words>547</Words>
  <Application>Microsoft Office PowerPoint</Application>
  <PresentationFormat>On-screen Show (4:3)</PresentationFormat>
  <Paragraphs>174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Poorvaj</dc:creator>
  <cp:lastModifiedBy>Sudhir</cp:lastModifiedBy>
  <cp:revision>832</cp:revision>
  <dcterms:created xsi:type="dcterms:W3CDTF">2015-09-11T15:07:22Z</dcterms:created>
  <dcterms:modified xsi:type="dcterms:W3CDTF">2021-07-24T08:02:26Z</dcterms:modified>
</cp:coreProperties>
</file>