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38"/>
  </p:notesMasterIdLst>
  <p:handoutMasterIdLst>
    <p:handoutMasterId r:id="rId39"/>
  </p:handoutMasterIdLst>
  <p:sldIdLst>
    <p:sldId id="429" r:id="rId4"/>
    <p:sldId id="684" r:id="rId5"/>
    <p:sldId id="685" r:id="rId6"/>
    <p:sldId id="686" r:id="rId7"/>
    <p:sldId id="687" r:id="rId8"/>
    <p:sldId id="688" r:id="rId9"/>
    <p:sldId id="689" r:id="rId10"/>
    <p:sldId id="690" r:id="rId11"/>
    <p:sldId id="691" r:id="rId12"/>
    <p:sldId id="692" r:id="rId13"/>
    <p:sldId id="693" r:id="rId14"/>
    <p:sldId id="694" r:id="rId15"/>
    <p:sldId id="695" r:id="rId16"/>
    <p:sldId id="696" r:id="rId17"/>
    <p:sldId id="698" r:id="rId18"/>
    <p:sldId id="699" r:id="rId19"/>
    <p:sldId id="700" r:id="rId20"/>
    <p:sldId id="701" r:id="rId21"/>
    <p:sldId id="702" r:id="rId22"/>
    <p:sldId id="703" r:id="rId23"/>
    <p:sldId id="704" r:id="rId24"/>
    <p:sldId id="705" r:id="rId25"/>
    <p:sldId id="706" r:id="rId26"/>
    <p:sldId id="721" r:id="rId27"/>
    <p:sldId id="719" r:id="rId28"/>
    <p:sldId id="709" r:id="rId29"/>
    <p:sldId id="710" r:id="rId30"/>
    <p:sldId id="711" r:id="rId31"/>
    <p:sldId id="720" r:id="rId32"/>
    <p:sldId id="712" r:id="rId33"/>
    <p:sldId id="722" r:id="rId34"/>
    <p:sldId id="716" r:id="rId35"/>
    <p:sldId id="715" r:id="rId36"/>
    <p:sldId id="683" r:id="rId37"/>
  </p:sldIdLst>
  <p:sldSz cx="9144000" cy="5143500" type="screen16x9"/>
  <p:notesSz cx="6858000" cy="9144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3" autoAdjust="0"/>
    <p:restoredTop sz="93074" autoAdjust="0"/>
  </p:normalViewPr>
  <p:slideViewPr>
    <p:cSldViewPr>
      <p:cViewPr varScale="1">
        <p:scale>
          <a:sx n="109" d="100"/>
          <a:sy n="109" d="100"/>
        </p:scale>
        <p:origin x="63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tags" Target="tags/tag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5/10/17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5/10/17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913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India CCA event:   http://</a:t>
            </a:r>
            <a:r>
              <a:rPr lang="en-US" dirty="0" err="1" smtClean="0"/>
              <a:t>googleonlinesecurity.blogspot.com</a:t>
            </a:r>
            <a:r>
              <a:rPr lang="en-US" dirty="0" smtClean="0"/>
              <a:t>/2014/07/maintaining-digital-certificate-</a:t>
            </a:r>
            <a:r>
              <a:rPr lang="en-US" dirty="0" err="1" smtClean="0"/>
              <a:t>security.html</a:t>
            </a: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CNNIC event:    http://</a:t>
            </a:r>
            <a:r>
              <a:rPr lang="en-US" dirty="0" err="1" smtClean="0"/>
              <a:t>googleonlinesecurity.blogspot.com</a:t>
            </a:r>
            <a:r>
              <a:rPr lang="en-US" dirty="0" smtClean="0"/>
              <a:t>/2015/03/maintaining-digital-certificate-</a:t>
            </a:r>
            <a:r>
              <a:rPr lang="en-US" dirty="0" err="1" smtClean="0"/>
              <a:t>security.html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64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Perspectives:</a:t>
            </a:r>
            <a:r>
              <a:rPr lang="en-US" baseline="0" dirty="0" smtClean="0"/>
              <a:t>    </a:t>
            </a:r>
            <a:r>
              <a:rPr lang="en-US" dirty="0" err="1" smtClean="0"/>
              <a:t>Wendlandt</a:t>
            </a:r>
            <a:r>
              <a:rPr lang="en-US" dirty="0" smtClean="0"/>
              <a:t>,</a:t>
            </a:r>
            <a:r>
              <a:rPr lang="en-US" baseline="0" dirty="0" smtClean="0"/>
              <a:t> Anderson, </a:t>
            </a:r>
            <a:r>
              <a:rPr lang="en-US" baseline="0" dirty="0" err="1" smtClean="0"/>
              <a:t>Perrig</a:t>
            </a:r>
            <a:endParaRPr lang="en-US" baseline="0" dirty="0" smtClean="0"/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 smtClean="0"/>
              <a:t>Google stores all certs it sees   </a:t>
            </a:r>
            <a:r>
              <a:rPr lang="en-US" b="0" dirty="0" smtClean="0"/>
              <a:t>(stored in </a:t>
            </a:r>
            <a:r>
              <a:rPr lang="en-US" b="0" dirty="0" err="1" smtClean="0"/>
              <a:t>google</a:t>
            </a:r>
            <a:r>
              <a:rPr lang="en-US" b="0" dirty="0" smtClean="0"/>
              <a:t> DNS)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4BD22D-C71C-4A5B-A1AA-396BEFD6955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72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dirty="0" smtClean="0"/>
              <a:t>Public-Key-Pins-Report-only:   Separate header.   Only</a:t>
            </a:r>
            <a:r>
              <a:rPr lang="en-US" sz="1200" b="0" baseline="0" dirty="0" smtClean="0"/>
              <a:t> report errors, don’t block connection. </a:t>
            </a:r>
            <a:endParaRPr lang="en-US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79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SNI:   server name indication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4BD22D-C71C-4A5B-A1AA-396BEFD6955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27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Network attacker:    controls routers,  DNS;   can inject, delete, and modify packets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063681-6466-403A-82BB-BA32AF0EA2DD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97515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DD08DA-5068-4416-B171-B03E4DCF3165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Both inner and outer windows are focused</a:t>
            </a:r>
          </a:p>
        </p:txBody>
      </p:sp>
    </p:spTree>
    <p:extLst>
      <p:ext uri="{BB962C8B-B14F-4D97-AF65-F5344CB8AC3E}">
        <p14:creationId xmlns:p14="http://schemas.microsoft.com/office/powerpoint/2010/main" val="22502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has no way to tell that his password is sent over HTTPS</a:t>
            </a:r>
            <a:r>
              <a:rPr lang="en-US" baseline="0" dirty="0" smtClean="0"/>
              <a:t> to site.   </a:t>
            </a:r>
            <a:br>
              <a:rPr lang="en-US" baseline="0" dirty="0" smtClean="0"/>
            </a:br>
            <a:r>
              <a:rPr lang="en-US" baseline="0" dirty="0" smtClean="0"/>
              <a:t>Also has no way to tell that page wasn’t modified </a:t>
            </a:r>
            <a:r>
              <a:rPr lang="en-US" baseline="0" dirty="0" err="1" smtClean="0"/>
              <a:t>enroute</a:t>
            </a:r>
            <a:r>
              <a:rPr lang="en-US" baseline="0" dirty="0" smtClean="0"/>
              <a:t> (e.g. change form action).</a:t>
            </a:r>
          </a:p>
          <a:p>
            <a:r>
              <a:rPr lang="en-US" baseline="0" dirty="0" smtClean="0"/>
              <a:t>Note the confusing lock next to “LOGIN” that suggests this is HTTPS.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4BD22D-C71C-4A5B-A1AA-396BEFD6955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5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ssl_strip</a:t>
            </a:r>
            <a:r>
              <a:rPr lang="en-US" dirty="0" smtClean="0"/>
              <a:t>:    prevents</a:t>
            </a:r>
            <a:r>
              <a:rPr lang="en-US" baseline="0" dirty="0" smtClean="0"/>
              <a:t> browser from upgrading,  but does the SSL upgrade when communicating with the server.    Server has no idea this is taking place.</a:t>
            </a:r>
          </a:p>
          <a:p>
            <a:r>
              <a:rPr lang="en-US" baseline="0" dirty="0" smtClean="0"/>
              <a:t>Similar attack done on SMTP STARTTLES :   http://</a:t>
            </a:r>
            <a:r>
              <a:rPr lang="en-US" baseline="0" dirty="0" err="1" smtClean="0"/>
              <a:t>arstechnica.com</a:t>
            </a:r>
            <a:r>
              <a:rPr lang="en-US" baseline="0" dirty="0" smtClean="0"/>
              <a:t>/tech-policy/2014/11/condemnation-mounts-against-isp-that-sabotaged-users-e-mail-encryption/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4BD22D-C71C-4A5B-A1AA-396BEFD6955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57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max-age</a:t>
            </a:r>
            <a:r>
              <a:rPr lang="en-US" baseline="0" dirty="0" smtClean="0"/>
              <a:t> is given in seconds:   </a:t>
            </a:r>
            <a:r>
              <a:rPr lang="is-IS" dirty="0" smtClean="0"/>
              <a:t>63072000</a:t>
            </a:r>
            <a:r>
              <a:rPr lang="en-US" baseline="0" dirty="0" smtClean="0"/>
              <a:t> is two years (most common value among top 1M sites).    HSTS header only accepted over HTTPS.</a:t>
            </a:r>
          </a:p>
          <a:p>
            <a:r>
              <a:rPr lang="en-US" dirty="0" smtClean="0"/>
              <a:t>HSTS preloaded list:   list of HSTS sites embedded in browser</a:t>
            </a:r>
            <a:r>
              <a:rPr lang="en-US" baseline="0" dirty="0" smtClean="0"/>
              <a:t> </a:t>
            </a:r>
            <a:r>
              <a:rPr lang="mr-IN" baseline="0" dirty="0" smtClean="0"/>
              <a:t>…</a:t>
            </a:r>
            <a:r>
              <a:rPr lang="en-US" baseline="0" dirty="0" smtClean="0"/>
              <a:t> in source code.</a:t>
            </a:r>
            <a:endParaRPr lang="en-US" dirty="0" smtClean="0"/>
          </a:p>
          <a:p>
            <a:r>
              <a:rPr lang="en-US" dirty="0" smtClean="0"/>
              <a:t>Apr. 2017:   5,500 </a:t>
            </a:r>
            <a:r>
              <a:rPr lang="en-US" baseline="0" dirty="0" smtClean="0"/>
              <a:t>sites use of Alexa Top 100K sites.     (http://</a:t>
            </a:r>
            <a:r>
              <a:rPr lang="en-US" baseline="0" dirty="0" err="1" smtClean="0"/>
              <a:t>trends.builtwith.com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docinfo</a:t>
            </a:r>
            <a:r>
              <a:rPr lang="en-US" baseline="0" dirty="0" smtClean="0"/>
              <a:t>/HSTS)</a:t>
            </a:r>
          </a:p>
          <a:p>
            <a:r>
              <a:rPr lang="en-US" baseline="0" dirty="0" smtClean="0"/>
              <a:t>To examine HSTS database use:    chrome://net-internals/#</a:t>
            </a:r>
            <a:r>
              <a:rPr lang="en-US" baseline="0" dirty="0" err="1" smtClean="0"/>
              <a:t>hsts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4BD22D-C71C-4A5B-A1AA-396BEFD6955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63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63072000:   two years</a:t>
            </a:r>
          </a:p>
          <a:p>
            <a:r>
              <a:rPr lang="en-US" dirty="0" smtClean="0"/>
              <a:t>Preload attribute tells Chrome</a:t>
            </a:r>
            <a:r>
              <a:rPr lang="en-US" baseline="0" dirty="0" smtClean="0"/>
              <a:t> team to add site to the preload list.</a:t>
            </a:r>
          </a:p>
          <a:p>
            <a:r>
              <a:rPr lang="en-US" baseline="0" dirty="0" err="1" smtClean="0"/>
              <a:t>Preoad</a:t>
            </a:r>
            <a:r>
              <a:rPr lang="en-US" baseline="0" dirty="0" smtClean="0"/>
              <a:t> is in the Chrome source code </a:t>
            </a:r>
            <a:r>
              <a:rPr lang="mr-IN" baseline="0" dirty="0" smtClean="0"/>
              <a:t>…</a:t>
            </a:r>
            <a:r>
              <a:rPr lang="en-US" baseline="0" dirty="0" smtClean="0"/>
              <a:t> takes a while until widely deployed.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84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Resources and</a:t>
            </a:r>
            <a:r>
              <a:rPr lang="en-US" baseline="0" dirty="0" smtClean="0"/>
              <a:t> internal links </a:t>
            </a:r>
            <a:r>
              <a:rPr lang="en-US" dirty="0" smtClean="0"/>
              <a:t>are upgraded to HTTPS.   External links are not.</a:t>
            </a:r>
          </a:p>
          <a:p>
            <a:r>
              <a:rPr lang="en-US" dirty="0" smtClean="0"/>
              <a:t>Unlike HSTS,</a:t>
            </a:r>
            <a:r>
              <a:rPr lang="en-US" baseline="0" dirty="0" smtClean="0"/>
              <a:t> can be applied to sections of a site.   Does not require changing page contents.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63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51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5738"/>
            <a:ext cx="77724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85900"/>
            <a:ext cx="3810000" cy="3086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3810000" cy="3086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4962525"/>
            <a:ext cx="355600" cy="180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2EE7D-01F6-4F93-9B7B-B4021A6FD2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59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721" r:id="rId13"/>
    <p:sldLayoutId id="2147483736" r:id="rId14"/>
    <p:sldLayoutId id="2147483739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tiff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mixed.badssl.com/image.jpg" TargetMode="External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mixed-script.badssl.com/nonsecure.js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 security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HTTPS and the Lock </a:t>
            </a: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/>
            <p:spPr/>
          </p:pic>
        </mc:Fallback>
      </mc:AlternateContent>
      <p:pic>
        <p:nvPicPr>
          <p:cNvPr id="14" name="Picture 13" descr="logo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201741"/>
            <a:ext cx="3200400" cy="31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95250"/>
            <a:ext cx="8991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Integrating SSL/TLS with HTTP:  </a:t>
            </a:r>
            <a:r>
              <a:rPr lang="en-US" dirty="0" smtClean="0">
                <a:sym typeface="Symbol"/>
              </a:rPr>
              <a:t>  HTTPS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1550"/>
            <a:ext cx="8153400" cy="41719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Two complications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u="sng" dirty="0" smtClean="0"/>
              <a:t>Web proxies</a:t>
            </a:r>
          </a:p>
          <a:p>
            <a:pPr marL="0" indent="0">
              <a:spcBef>
                <a:spcPts val="600"/>
              </a:spcBef>
              <a:buNone/>
              <a:tabLst>
                <a:tab pos="450850" algn="l"/>
              </a:tabLst>
            </a:pPr>
            <a:r>
              <a:rPr lang="en-US" b="0" dirty="0" smtClean="0"/>
              <a:t>	solution:  browser sends</a:t>
            </a:r>
          </a:p>
          <a:p>
            <a:pPr marL="0" indent="0">
              <a:spcBef>
                <a:spcPts val="600"/>
              </a:spcBef>
              <a:buNone/>
              <a:tabLst>
                <a:tab pos="450850" algn="l"/>
              </a:tabLst>
            </a:pPr>
            <a:r>
              <a:rPr lang="en-US" b="0" dirty="0" smtClean="0"/>
              <a:t>		  </a:t>
            </a:r>
            <a:r>
              <a:rPr lang="en-US" sz="2000" b="1" dirty="0" smtClean="0">
                <a:solidFill>
                  <a:srgbClr val="0000FF"/>
                </a:solidFill>
              </a:rPr>
              <a:t>CONNECT domain-name</a:t>
            </a:r>
          </a:p>
          <a:p>
            <a:pPr marL="0" indent="0">
              <a:spcBef>
                <a:spcPts val="600"/>
              </a:spcBef>
              <a:buNone/>
              <a:tabLst>
                <a:tab pos="450850" algn="l"/>
              </a:tabLst>
            </a:pPr>
            <a:r>
              <a:rPr lang="en-US" sz="2000" b="0" dirty="0" smtClean="0"/>
              <a:t>	</a:t>
            </a:r>
            <a:r>
              <a:rPr lang="en-US" b="0" dirty="0" smtClean="0"/>
              <a:t>before client-hello</a:t>
            </a:r>
          </a:p>
          <a:p>
            <a:pPr>
              <a:spcBef>
                <a:spcPts val="600"/>
              </a:spcBef>
              <a:tabLst>
                <a:tab pos="450850" algn="l"/>
              </a:tabLst>
            </a:pPr>
            <a:endParaRPr lang="en-US" b="0" dirty="0" smtClean="0"/>
          </a:p>
          <a:p>
            <a:pPr marL="0" indent="0">
              <a:spcBef>
                <a:spcPts val="600"/>
              </a:spcBef>
              <a:buNone/>
              <a:tabLst>
                <a:tab pos="450850" algn="l"/>
              </a:tabLst>
            </a:pPr>
            <a:r>
              <a:rPr lang="en-US" u="sng" dirty="0" smtClean="0"/>
              <a:t>Virtual hosting:</a:t>
            </a:r>
          </a:p>
          <a:p>
            <a:pPr marL="0" indent="0">
              <a:spcBef>
                <a:spcPts val="600"/>
              </a:spcBef>
              <a:buNone/>
              <a:tabLst>
                <a:tab pos="450850" algn="l"/>
              </a:tabLst>
            </a:pPr>
            <a:r>
              <a:rPr lang="en-US" b="0" dirty="0" smtClean="0"/>
              <a:t>	two sites hosted at same IP address.</a:t>
            </a:r>
          </a:p>
          <a:p>
            <a:pPr marL="0" indent="0">
              <a:spcBef>
                <a:spcPts val="1800"/>
              </a:spcBef>
              <a:buNone/>
              <a:tabLst>
                <a:tab pos="450850" algn="l"/>
              </a:tabLst>
            </a:pPr>
            <a:r>
              <a:rPr lang="en-US" b="0" dirty="0" smtClean="0"/>
              <a:t>	solution in </a:t>
            </a:r>
            <a:r>
              <a:rPr lang="en-US" sz="2000" b="0" dirty="0" smtClean="0"/>
              <a:t>TLS 1.1:  </a:t>
            </a:r>
            <a:r>
              <a:rPr lang="en-US" dirty="0" smtClean="0"/>
              <a:t>SNI</a:t>
            </a:r>
            <a:r>
              <a:rPr lang="en-US" b="0" dirty="0" smtClean="0"/>
              <a:t>   </a:t>
            </a:r>
            <a:r>
              <a:rPr lang="en-US" sz="1600" b="0" dirty="0" smtClean="0"/>
              <a:t>(</a:t>
            </a:r>
            <a:r>
              <a:rPr lang="en-US" sz="1600" dirty="0" smtClean="0"/>
              <a:t>June 2003</a:t>
            </a:r>
            <a:r>
              <a:rPr lang="en-US" sz="1600" b="0" dirty="0" smtClean="0"/>
              <a:t>)</a:t>
            </a:r>
            <a:endParaRPr lang="en-US" sz="2000" b="0" dirty="0" smtClean="0"/>
          </a:p>
          <a:p>
            <a:pPr marL="0" indent="0">
              <a:spcBef>
                <a:spcPts val="600"/>
              </a:spcBef>
              <a:buNone/>
              <a:tabLst>
                <a:tab pos="450850" algn="l"/>
              </a:tabLst>
            </a:pPr>
            <a:r>
              <a:rPr lang="en-US" sz="2000" b="0" dirty="0" smtClean="0"/>
              <a:t>		</a:t>
            </a:r>
            <a:r>
              <a:rPr lang="en-US" sz="2000" b="0" dirty="0" err="1" smtClean="0"/>
              <a:t>client_hello_extension</a:t>
            </a:r>
            <a:r>
              <a:rPr lang="en-US" sz="2000" b="0" dirty="0" smtClean="0"/>
              <a:t>:  </a:t>
            </a:r>
            <a:r>
              <a:rPr lang="en-US" sz="2000" b="0" dirty="0" err="1" smtClean="0"/>
              <a:t>server_name</a:t>
            </a:r>
            <a:r>
              <a:rPr lang="en-US" sz="2000" b="0" dirty="0" smtClean="0"/>
              <a:t>=cnn.com</a:t>
            </a:r>
          </a:p>
          <a:p>
            <a:pPr marL="0" indent="0">
              <a:spcBef>
                <a:spcPts val="2000"/>
              </a:spcBef>
              <a:buNone/>
              <a:tabLst>
                <a:tab pos="450850" algn="l"/>
              </a:tabLst>
            </a:pPr>
            <a:r>
              <a:rPr lang="en-US" sz="2200" b="0" dirty="0" smtClean="0"/>
              <a:t>	implemented since FF2 and IE7 (vista)</a:t>
            </a:r>
            <a:endParaRPr lang="en-US" sz="2200" b="0" dirty="0"/>
          </a:p>
        </p:txBody>
      </p:sp>
      <p:grpSp>
        <p:nvGrpSpPr>
          <p:cNvPr id="15" name="Group 14"/>
          <p:cNvGrpSpPr/>
          <p:nvPr/>
        </p:nvGrpSpPr>
        <p:grpSpPr>
          <a:xfrm>
            <a:off x="4584334" y="895350"/>
            <a:ext cx="4455464" cy="1588532"/>
            <a:chOff x="3352800" y="1422400"/>
            <a:chExt cx="4455464" cy="2118043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3352800" y="2133600"/>
              <a:ext cx="2743200" cy="990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pic>
          <p:nvPicPr>
            <p:cNvPr id="69634" name="Picture 2" descr="C:\Program Files\Microsoft Office\MEDIA\CAGCAT10\j0195384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3581400" y="2286000"/>
              <a:ext cx="669341" cy="683314"/>
            </a:xfrm>
            <a:prstGeom prst="rect">
              <a:avLst/>
            </a:prstGeom>
            <a:noFill/>
          </p:spPr>
        </p:pic>
        <p:sp>
          <p:nvSpPr>
            <p:cNvPr id="69635" name="tower"/>
            <p:cNvSpPr>
              <a:spLocks noEditPoints="1" noChangeArrowheads="1"/>
            </p:cNvSpPr>
            <p:nvPr/>
          </p:nvSpPr>
          <p:spPr bwMode="auto">
            <a:xfrm>
              <a:off x="5334000" y="2286000"/>
              <a:ext cx="381000" cy="685800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636" name="server"/>
            <p:cNvSpPr>
              <a:spLocks noEditPoints="1" noChangeArrowheads="1"/>
            </p:cNvSpPr>
            <p:nvPr/>
          </p:nvSpPr>
          <p:spPr bwMode="auto">
            <a:xfrm>
              <a:off x="7145338" y="2362200"/>
              <a:ext cx="474662" cy="530225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761 w 21600"/>
                <a:gd name="T17" fmla="*/ 22454 h 21600"/>
                <a:gd name="T18" fmla="*/ 21069 w 21600"/>
                <a:gd name="T19" fmla="*/ 28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  <a:path w="21600" h="21600" extrusionOk="0">
                  <a:moveTo>
                    <a:pt x="1662" y="1709"/>
                  </a:moveTo>
                  <a:lnTo>
                    <a:pt x="9046" y="1709"/>
                  </a:lnTo>
                  <a:lnTo>
                    <a:pt x="9046" y="2331"/>
                  </a:lnTo>
                  <a:lnTo>
                    <a:pt x="1662" y="2331"/>
                  </a:lnTo>
                  <a:lnTo>
                    <a:pt x="1662" y="1709"/>
                  </a:lnTo>
                  <a:moveTo>
                    <a:pt x="0" y="4351"/>
                  </a:moveTo>
                  <a:lnTo>
                    <a:pt x="10892" y="4351"/>
                  </a:lnTo>
                  <a:lnTo>
                    <a:pt x="10892" y="14141"/>
                  </a:lnTo>
                  <a:lnTo>
                    <a:pt x="21600" y="14141"/>
                  </a:lnTo>
                  <a:moveTo>
                    <a:pt x="11631" y="1243"/>
                  </a:moveTo>
                  <a:lnTo>
                    <a:pt x="20492" y="1243"/>
                  </a:lnTo>
                  <a:lnTo>
                    <a:pt x="20492" y="1554"/>
                  </a:lnTo>
                  <a:lnTo>
                    <a:pt x="11631" y="1554"/>
                  </a:lnTo>
                  <a:lnTo>
                    <a:pt x="11631" y="1243"/>
                  </a:lnTo>
                  <a:moveTo>
                    <a:pt x="11631" y="3263"/>
                  </a:moveTo>
                  <a:lnTo>
                    <a:pt x="20492" y="3263"/>
                  </a:lnTo>
                  <a:lnTo>
                    <a:pt x="20492" y="3574"/>
                  </a:lnTo>
                  <a:lnTo>
                    <a:pt x="11631" y="3574"/>
                  </a:lnTo>
                  <a:lnTo>
                    <a:pt x="11631" y="3263"/>
                  </a:lnTo>
                  <a:moveTo>
                    <a:pt x="11631" y="6060"/>
                  </a:moveTo>
                  <a:lnTo>
                    <a:pt x="20492" y="6060"/>
                  </a:lnTo>
                  <a:lnTo>
                    <a:pt x="20492" y="6371"/>
                  </a:lnTo>
                  <a:lnTo>
                    <a:pt x="11631" y="6371"/>
                  </a:lnTo>
                  <a:lnTo>
                    <a:pt x="11631" y="6060"/>
                  </a:lnTo>
                  <a:moveTo>
                    <a:pt x="11631" y="8081"/>
                  </a:moveTo>
                  <a:lnTo>
                    <a:pt x="20308" y="8081"/>
                  </a:lnTo>
                  <a:lnTo>
                    <a:pt x="20308" y="8391"/>
                  </a:lnTo>
                  <a:lnTo>
                    <a:pt x="11631" y="8391"/>
                  </a:lnTo>
                  <a:lnTo>
                    <a:pt x="11631" y="8081"/>
                  </a:lnTo>
                  <a:moveTo>
                    <a:pt x="11631" y="4196"/>
                  </a:moveTo>
                  <a:lnTo>
                    <a:pt x="12369" y="4196"/>
                  </a:lnTo>
                  <a:lnTo>
                    <a:pt x="12369" y="4817"/>
                  </a:lnTo>
                  <a:lnTo>
                    <a:pt x="11631" y="4817"/>
                  </a:lnTo>
                  <a:lnTo>
                    <a:pt x="11631" y="4196"/>
                  </a:lnTo>
                  <a:moveTo>
                    <a:pt x="14400" y="4196"/>
                  </a:moveTo>
                  <a:lnTo>
                    <a:pt x="15138" y="4196"/>
                  </a:lnTo>
                  <a:lnTo>
                    <a:pt x="15138" y="4817"/>
                  </a:lnTo>
                  <a:lnTo>
                    <a:pt x="14400" y="4817"/>
                  </a:lnTo>
                  <a:lnTo>
                    <a:pt x="14400" y="4196"/>
                  </a:lnTo>
                  <a:moveTo>
                    <a:pt x="16985" y="4196"/>
                  </a:moveTo>
                  <a:lnTo>
                    <a:pt x="17723" y="4196"/>
                  </a:lnTo>
                  <a:lnTo>
                    <a:pt x="17723" y="4817"/>
                  </a:lnTo>
                  <a:lnTo>
                    <a:pt x="16985" y="4817"/>
                  </a:lnTo>
                  <a:lnTo>
                    <a:pt x="16985" y="4196"/>
                  </a:lnTo>
                  <a:moveTo>
                    <a:pt x="19754" y="4196"/>
                  </a:moveTo>
                  <a:lnTo>
                    <a:pt x="20492" y="4196"/>
                  </a:lnTo>
                  <a:lnTo>
                    <a:pt x="20492" y="4817"/>
                  </a:lnTo>
                  <a:lnTo>
                    <a:pt x="19754" y="4817"/>
                  </a:lnTo>
                  <a:lnTo>
                    <a:pt x="19754" y="4196"/>
                  </a:lnTo>
                  <a:moveTo>
                    <a:pt x="11631" y="9635"/>
                  </a:moveTo>
                  <a:lnTo>
                    <a:pt x="12369" y="9635"/>
                  </a:lnTo>
                  <a:lnTo>
                    <a:pt x="12369" y="10256"/>
                  </a:lnTo>
                  <a:lnTo>
                    <a:pt x="11631" y="10256"/>
                  </a:lnTo>
                  <a:lnTo>
                    <a:pt x="11631" y="9635"/>
                  </a:lnTo>
                  <a:moveTo>
                    <a:pt x="14400" y="9635"/>
                  </a:moveTo>
                  <a:lnTo>
                    <a:pt x="15138" y="9635"/>
                  </a:lnTo>
                  <a:lnTo>
                    <a:pt x="15138" y="10256"/>
                  </a:lnTo>
                  <a:lnTo>
                    <a:pt x="14400" y="10256"/>
                  </a:lnTo>
                  <a:lnTo>
                    <a:pt x="14400" y="9635"/>
                  </a:lnTo>
                  <a:moveTo>
                    <a:pt x="16985" y="9635"/>
                  </a:moveTo>
                  <a:lnTo>
                    <a:pt x="17723" y="9635"/>
                  </a:lnTo>
                  <a:lnTo>
                    <a:pt x="17723" y="10256"/>
                  </a:lnTo>
                  <a:lnTo>
                    <a:pt x="16985" y="10256"/>
                  </a:lnTo>
                  <a:lnTo>
                    <a:pt x="16985" y="9635"/>
                  </a:lnTo>
                  <a:moveTo>
                    <a:pt x="19754" y="9635"/>
                  </a:moveTo>
                  <a:lnTo>
                    <a:pt x="20492" y="9635"/>
                  </a:lnTo>
                  <a:lnTo>
                    <a:pt x="20492" y="10256"/>
                  </a:lnTo>
                  <a:lnTo>
                    <a:pt x="19754" y="10256"/>
                  </a:lnTo>
                  <a:lnTo>
                    <a:pt x="19754" y="9635"/>
                  </a:lnTo>
                  <a:moveTo>
                    <a:pt x="10892" y="14141"/>
                  </a:moveTo>
                  <a:lnTo>
                    <a:pt x="10892" y="15384"/>
                  </a:lnTo>
                  <a:lnTo>
                    <a:pt x="10892" y="20046"/>
                  </a:lnTo>
                  <a:lnTo>
                    <a:pt x="10892" y="21600"/>
                  </a:lnTo>
                  <a:lnTo>
                    <a:pt x="10892" y="14141"/>
                  </a:lnTo>
                  <a:moveTo>
                    <a:pt x="10892" y="4351"/>
                  </a:moveTo>
                  <a:lnTo>
                    <a:pt x="10892" y="3574"/>
                  </a:lnTo>
                  <a:lnTo>
                    <a:pt x="10892" y="932"/>
                  </a:lnTo>
                  <a:lnTo>
                    <a:pt x="10892" y="0"/>
                  </a:lnTo>
                  <a:lnTo>
                    <a:pt x="10892" y="4351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>
              <a:off x="4343400" y="2590800"/>
              <a:ext cx="838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867400" y="2590801"/>
              <a:ext cx="1103026" cy="207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5169266" y="1422400"/>
              <a:ext cx="712605" cy="748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800" dirty="0" smtClean="0">
                  <a:latin typeface="+mn-lt"/>
                </a:rPr>
                <a:t>web</a:t>
              </a:r>
              <a:br>
                <a:rPr lang="en-US" sz="1800" dirty="0" smtClean="0">
                  <a:latin typeface="+mn-lt"/>
                </a:rPr>
              </a:br>
              <a:r>
                <a:rPr lang="en-US" sz="1800" dirty="0" smtClean="0">
                  <a:latin typeface="+mn-lt"/>
                </a:rPr>
                <a:t>proxy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38402" y="1625600"/>
              <a:ext cx="769862" cy="748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800" dirty="0" smtClean="0">
                  <a:latin typeface="+mn-lt"/>
                </a:rPr>
                <a:t>web</a:t>
              </a:r>
              <a:br>
                <a:rPr lang="en-US" sz="1800" dirty="0" smtClean="0">
                  <a:latin typeface="+mn-lt"/>
                </a:rPr>
              </a:br>
              <a:r>
                <a:rPr lang="en-US" sz="1800" dirty="0" smtClean="0">
                  <a:latin typeface="+mn-lt"/>
                </a:rPr>
                <a:t>server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57600" y="3048000"/>
              <a:ext cx="194848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corporate network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162642" y="3076859"/>
            <a:ext cx="907979" cy="1695644"/>
            <a:chOff x="8162641" y="4254882"/>
            <a:chExt cx="907979" cy="2260859"/>
          </a:xfrm>
        </p:grpSpPr>
        <p:grpSp>
          <p:nvGrpSpPr>
            <p:cNvPr id="22" name="Group 21"/>
            <p:cNvGrpSpPr/>
            <p:nvPr/>
          </p:nvGrpSpPr>
          <p:grpSpPr>
            <a:xfrm>
              <a:off x="8266843" y="4254882"/>
              <a:ext cx="769862" cy="1231518"/>
              <a:chOff x="8257602" y="4254882"/>
              <a:chExt cx="769862" cy="1231518"/>
            </a:xfrm>
          </p:grpSpPr>
          <p:sp>
            <p:nvSpPr>
              <p:cNvPr id="20" name="server"/>
              <p:cNvSpPr>
                <a:spLocks noEditPoints="1" noChangeArrowheads="1"/>
              </p:cNvSpPr>
              <p:nvPr/>
            </p:nvSpPr>
            <p:spPr bwMode="auto">
              <a:xfrm>
                <a:off x="8382000" y="4956175"/>
                <a:ext cx="474662" cy="530225"/>
              </a:xfrm>
              <a:custGeom>
                <a:avLst/>
                <a:gdLst>
                  <a:gd name="T0" fmla="*/ 0 w 21600"/>
                  <a:gd name="T1" fmla="*/ 0 h 21600"/>
                  <a:gd name="T2" fmla="*/ 10800 w 21600"/>
                  <a:gd name="T3" fmla="*/ 0 h 21600"/>
                  <a:gd name="T4" fmla="*/ 21600 w 21600"/>
                  <a:gd name="T5" fmla="*/ 0 h 21600"/>
                  <a:gd name="T6" fmla="*/ 21600 w 21600"/>
                  <a:gd name="T7" fmla="*/ 10800 h 21600"/>
                  <a:gd name="T8" fmla="*/ 21600 w 21600"/>
                  <a:gd name="T9" fmla="*/ 2160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0 w 21600"/>
                  <a:gd name="T15" fmla="*/ 10800 h 21600"/>
                  <a:gd name="T16" fmla="*/ 761 w 21600"/>
                  <a:gd name="T17" fmla="*/ 22454 h 21600"/>
                  <a:gd name="T18" fmla="*/ 21069 w 21600"/>
                  <a:gd name="T19" fmla="*/ 2828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  <a:path w="21600" h="21600" extrusionOk="0">
                    <a:moveTo>
                      <a:pt x="1662" y="1709"/>
                    </a:moveTo>
                    <a:lnTo>
                      <a:pt x="9046" y="1709"/>
                    </a:lnTo>
                    <a:lnTo>
                      <a:pt x="9046" y="2331"/>
                    </a:lnTo>
                    <a:lnTo>
                      <a:pt x="1662" y="2331"/>
                    </a:lnTo>
                    <a:lnTo>
                      <a:pt x="1662" y="1709"/>
                    </a:lnTo>
                    <a:moveTo>
                      <a:pt x="0" y="4351"/>
                    </a:moveTo>
                    <a:lnTo>
                      <a:pt x="10892" y="4351"/>
                    </a:lnTo>
                    <a:lnTo>
                      <a:pt x="10892" y="14141"/>
                    </a:lnTo>
                    <a:lnTo>
                      <a:pt x="21600" y="14141"/>
                    </a:lnTo>
                    <a:moveTo>
                      <a:pt x="11631" y="1243"/>
                    </a:moveTo>
                    <a:lnTo>
                      <a:pt x="20492" y="1243"/>
                    </a:lnTo>
                    <a:lnTo>
                      <a:pt x="20492" y="1554"/>
                    </a:lnTo>
                    <a:lnTo>
                      <a:pt x="11631" y="1554"/>
                    </a:lnTo>
                    <a:lnTo>
                      <a:pt x="11631" y="1243"/>
                    </a:lnTo>
                    <a:moveTo>
                      <a:pt x="11631" y="3263"/>
                    </a:moveTo>
                    <a:lnTo>
                      <a:pt x="20492" y="3263"/>
                    </a:lnTo>
                    <a:lnTo>
                      <a:pt x="20492" y="3574"/>
                    </a:lnTo>
                    <a:lnTo>
                      <a:pt x="11631" y="3574"/>
                    </a:lnTo>
                    <a:lnTo>
                      <a:pt x="11631" y="3263"/>
                    </a:lnTo>
                    <a:moveTo>
                      <a:pt x="11631" y="6060"/>
                    </a:moveTo>
                    <a:lnTo>
                      <a:pt x="20492" y="6060"/>
                    </a:lnTo>
                    <a:lnTo>
                      <a:pt x="20492" y="6371"/>
                    </a:lnTo>
                    <a:lnTo>
                      <a:pt x="11631" y="6371"/>
                    </a:lnTo>
                    <a:lnTo>
                      <a:pt x="11631" y="6060"/>
                    </a:lnTo>
                    <a:moveTo>
                      <a:pt x="11631" y="8081"/>
                    </a:moveTo>
                    <a:lnTo>
                      <a:pt x="20308" y="8081"/>
                    </a:lnTo>
                    <a:lnTo>
                      <a:pt x="20308" y="8391"/>
                    </a:lnTo>
                    <a:lnTo>
                      <a:pt x="11631" y="8391"/>
                    </a:lnTo>
                    <a:lnTo>
                      <a:pt x="11631" y="8081"/>
                    </a:lnTo>
                    <a:moveTo>
                      <a:pt x="11631" y="4196"/>
                    </a:moveTo>
                    <a:lnTo>
                      <a:pt x="12369" y="4196"/>
                    </a:lnTo>
                    <a:lnTo>
                      <a:pt x="12369" y="4817"/>
                    </a:lnTo>
                    <a:lnTo>
                      <a:pt x="11631" y="4817"/>
                    </a:lnTo>
                    <a:lnTo>
                      <a:pt x="11631" y="4196"/>
                    </a:lnTo>
                    <a:moveTo>
                      <a:pt x="14400" y="4196"/>
                    </a:moveTo>
                    <a:lnTo>
                      <a:pt x="15138" y="4196"/>
                    </a:lnTo>
                    <a:lnTo>
                      <a:pt x="15138" y="4817"/>
                    </a:lnTo>
                    <a:lnTo>
                      <a:pt x="14400" y="4817"/>
                    </a:lnTo>
                    <a:lnTo>
                      <a:pt x="14400" y="4196"/>
                    </a:lnTo>
                    <a:moveTo>
                      <a:pt x="16985" y="4196"/>
                    </a:moveTo>
                    <a:lnTo>
                      <a:pt x="17723" y="4196"/>
                    </a:lnTo>
                    <a:lnTo>
                      <a:pt x="17723" y="4817"/>
                    </a:lnTo>
                    <a:lnTo>
                      <a:pt x="16985" y="4817"/>
                    </a:lnTo>
                    <a:lnTo>
                      <a:pt x="16985" y="4196"/>
                    </a:lnTo>
                    <a:moveTo>
                      <a:pt x="19754" y="4196"/>
                    </a:moveTo>
                    <a:lnTo>
                      <a:pt x="20492" y="4196"/>
                    </a:lnTo>
                    <a:lnTo>
                      <a:pt x="20492" y="4817"/>
                    </a:lnTo>
                    <a:lnTo>
                      <a:pt x="19754" y="4817"/>
                    </a:lnTo>
                    <a:lnTo>
                      <a:pt x="19754" y="4196"/>
                    </a:lnTo>
                    <a:moveTo>
                      <a:pt x="11631" y="9635"/>
                    </a:moveTo>
                    <a:lnTo>
                      <a:pt x="12369" y="9635"/>
                    </a:lnTo>
                    <a:lnTo>
                      <a:pt x="12369" y="10256"/>
                    </a:lnTo>
                    <a:lnTo>
                      <a:pt x="11631" y="10256"/>
                    </a:lnTo>
                    <a:lnTo>
                      <a:pt x="11631" y="9635"/>
                    </a:lnTo>
                    <a:moveTo>
                      <a:pt x="14400" y="9635"/>
                    </a:moveTo>
                    <a:lnTo>
                      <a:pt x="15138" y="9635"/>
                    </a:lnTo>
                    <a:lnTo>
                      <a:pt x="15138" y="10256"/>
                    </a:lnTo>
                    <a:lnTo>
                      <a:pt x="14400" y="10256"/>
                    </a:lnTo>
                    <a:lnTo>
                      <a:pt x="14400" y="9635"/>
                    </a:lnTo>
                    <a:moveTo>
                      <a:pt x="16985" y="9635"/>
                    </a:moveTo>
                    <a:lnTo>
                      <a:pt x="17723" y="9635"/>
                    </a:lnTo>
                    <a:lnTo>
                      <a:pt x="17723" y="10256"/>
                    </a:lnTo>
                    <a:lnTo>
                      <a:pt x="16985" y="10256"/>
                    </a:lnTo>
                    <a:lnTo>
                      <a:pt x="16985" y="9635"/>
                    </a:lnTo>
                    <a:moveTo>
                      <a:pt x="19754" y="9635"/>
                    </a:moveTo>
                    <a:lnTo>
                      <a:pt x="20492" y="9635"/>
                    </a:lnTo>
                    <a:lnTo>
                      <a:pt x="20492" y="10256"/>
                    </a:lnTo>
                    <a:lnTo>
                      <a:pt x="19754" y="10256"/>
                    </a:lnTo>
                    <a:lnTo>
                      <a:pt x="19754" y="9635"/>
                    </a:lnTo>
                    <a:moveTo>
                      <a:pt x="10892" y="14141"/>
                    </a:moveTo>
                    <a:lnTo>
                      <a:pt x="10892" y="15384"/>
                    </a:lnTo>
                    <a:lnTo>
                      <a:pt x="10892" y="20046"/>
                    </a:lnTo>
                    <a:lnTo>
                      <a:pt x="10892" y="21600"/>
                    </a:lnTo>
                    <a:lnTo>
                      <a:pt x="10892" y="14141"/>
                    </a:lnTo>
                    <a:moveTo>
                      <a:pt x="10892" y="4351"/>
                    </a:moveTo>
                    <a:lnTo>
                      <a:pt x="10892" y="3574"/>
                    </a:lnTo>
                    <a:lnTo>
                      <a:pt x="10892" y="932"/>
                    </a:lnTo>
                    <a:lnTo>
                      <a:pt x="10892" y="0"/>
                    </a:lnTo>
                    <a:lnTo>
                      <a:pt x="10892" y="4351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257602" y="4254882"/>
                <a:ext cx="769862" cy="748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00"/>
                  </a:lnSpc>
                </a:pPr>
                <a:r>
                  <a:rPr lang="en-US" sz="1800" dirty="0" smtClean="0">
                    <a:latin typeface="+mn-lt"/>
                  </a:rPr>
                  <a:t>web</a:t>
                </a:r>
                <a:br>
                  <a:rPr lang="en-US" sz="1800" dirty="0" smtClean="0">
                    <a:latin typeface="+mn-lt"/>
                  </a:rPr>
                </a:br>
                <a:r>
                  <a:rPr lang="en-US" sz="1800" dirty="0" smtClean="0">
                    <a:latin typeface="+mn-lt"/>
                  </a:rPr>
                  <a:t>server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8162641" y="5486400"/>
              <a:ext cx="907979" cy="1029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cert</a:t>
              </a:r>
              <a:r>
                <a:rPr lang="en-US" sz="2000" baseline="-25000" dirty="0" err="1" smtClean="0">
                  <a:latin typeface="+mn-lt"/>
                </a:rPr>
                <a:t>CNN</a:t>
              </a:r>
              <a:endParaRPr lang="en-US" sz="2000" baseline="-25000" dirty="0" smtClean="0">
                <a:latin typeface="+mn-lt"/>
              </a:endParaRPr>
            </a:p>
            <a:p>
              <a:pPr>
                <a:spcBef>
                  <a:spcPts val="500"/>
                </a:spcBef>
              </a:pPr>
              <a:r>
                <a:rPr lang="en-US" sz="2000" dirty="0" err="1" smtClean="0">
                  <a:latin typeface="+mn-lt"/>
                </a:rPr>
                <a:t>cert</a:t>
              </a:r>
              <a:r>
                <a:rPr lang="en-US" sz="2000" baseline="-25000" dirty="0" err="1" smtClean="0"/>
                <a:t>ABC</a:t>
              </a:r>
              <a:endParaRPr lang="en-US" sz="2000" dirty="0" smtClean="0">
                <a:latin typeface="+mn-lt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126480" y="3390840"/>
            <a:ext cx="2255520" cy="400110"/>
            <a:chOff x="6126480" y="4649410"/>
            <a:chExt cx="2255520" cy="533479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6126480" y="5074920"/>
              <a:ext cx="225552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141720" y="4649410"/>
              <a:ext cx="1352980" cy="533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client-hello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096000" y="3863341"/>
            <a:ext cx="2209800" cy="400110"/>
            <a:chOff x="6096000" y="5303520"/>
            <a:chExt cx="2209800" cy="533479"/>
          </a:xfrm>
        </p:grpSpPr>
        <p:cxnSp>
          <p:nvCxnSpPr>
            <p:cNvPr id="29" name="Straight Arrow Connector 28"/>
            <p:cNvCxnSpPr/>
            <p:nvPr/>
          </p:nvCxnSpPr>
          <p:spPr bwMode="auto">
            <a:xfrm rot="10800000">
              <a:off x="6096000" y="5366068"/>
              <a:ext cx="2209800" cy="136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6126480" y="5303520"/>
              <a:ext cx="1739328" cy="533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server-cert ???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4971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9050"/>
            <a:ext cx="8991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is HTTPS not used for all web traffic?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01955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rypto slows down web servers   </a:t>
            </a:r>
            <a:r>
              <a:rPr lang="en-US" sz="1800" dirty="0" smtClean="0"/>
              <a:t>(but not by much if done right)</a:t>
            </a:r>
          </a:p>
          <a:p>
            <a:pPr marL="0" indent="0">
              <a:buNone/>
            </a:pPr>
            <a:endParaRPr lang="en-US" b="0" dirty="0"/>
          </a:p>
          <a:p>
            <a:r>
              <a:rPr lang="en-US" dirty="0" smtClean="0"/>
              <a:t>Some ad-networks still do not support HTTPS</a:t>
            </a:r>
            <a:endParaRPr lang="en-US" sz="1800" dirty="0" smtClean="0"/>
          </a:p>
          <a:p>
            <a:pPr lvl="1"/>
            <a:r>
              <a:rPr lang="en-US" b="0" dirty="0" smtClean="0"/>
              <a:t>Reduced revenue for publishers</a:t>
            </a:r>
          </a:p>
          <a:p>
            <a:pPr marL="914400" lvl="2" indent="0">
              <a:buNone/>
            </a:pPr>
            <a:endParaRPr lang="en-US" sz="2400" b="0" dirty="0" smtClean="0"/>
          </a:p>
          <a:p>
            <a:r>
              <a:rPr lang="en-US" dirty="0" smtClean="0"/>
              <a:t>Incompatible with virtual hosting  </a:t>
            </a:r>
            <a:r>
              <a:rPr lang="en-US" sz="2000" b="0" dirty="0" smtClean="0"/>
              <a:t>(older browsers)</a:t>
            </a:r>
          </a:p>
          <a:p>
            <a:pPr marL="0" indent="0">
              <a:buNone/>
            </a:pPr>
            <a:r>
              <a:rPr lang="en-US" sz="2000" b="0" dirty="0" smtClean="0"/>
              <a:t>	March 2017:   IE6 ≈ </a:t>
            </a:r>
            <a:r>
              <a:rPr lang="en-US" sz="2000" dirty="0" smtClean="0"/>
              <a:t>1-5</a:t>
            </a:r>
            <a:r>
              <a:rPr lang="en-US" sz="2000" b="0" dirty="0" smtClean="0"/>
              <a:t>% in china	(ie6countdown.com)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b="0" dirty="0" smtClean="0"/>
              <a:t>Aug 2014:   Google boosts ranking of sites supporting HTTPS</a:t>
            </a:r>
          </a:p>
        </p:txBody>
      </p:sp>
    </p:spTree>
    <p:extLst>
      <p:ext uri="{BB962C8B-B14F-4D97-AF65-F5344CB8AC3E}">
        <p14:creationId xmlns:p14="http://schemas.microsoft.com/office/powerpoint/2010/main" val="346477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HTTPS in the Browser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1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lock icon:    SSL indicator</a:t>
            </a:r>
          </a:p>
        </p:txBody>
      </p:sp>
      <p:sp>
        <p:nvSpPr>
          <p:cNvPr id="21509" name="Content Placeholder 10"/>
          <p:cNvSpPr>
            <a:spLocks noGrp="1"/>
          </p:cNvSpPr>
          <p:nvPr>
            <p:ph idx="1"/>
          </p:nvPr>
        </p:nvSpPr>
        <p:spPr>
          <a:xfrm>
            <a:off x="685800" y="1828800"/>
            <a:ext cx="8229600" cy="2914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Intended goal</a:t>
            </a:r>
            <a:r>
              <a:rPr lang="en-US" dirty="0" smtClean="0"/>
              <a:t>:</a:t>
            </a:r>
          </a:p>
          <a:p>
            <a:pPr lvl="1">
              <a:spcBef>
                <a:spcPts val="1200"/>
              </a:spcBef>
              <a:buFont typeface="Arial" charset="0"/>
              <a:buChar char="•"/>
            </a:pPr>
            <a:r>
              <a:rPr lang="en-US" dirty="0" smtClean="0"/>
              <a:t>Provide user with identity of page origin</a:t>
            </a:r>
          </a:p>
          <a:p>
            <a:pPr lvl="1">
              <a:spcBef>
                <a:spcPts val="600"/>
              </a:spcBef>
              <a:buFont typeface="Arial" charset="0"/>
              <a:buChar char="•"/>
            </a:pPr>
            <a:r>
              <a:rPr lang="en-US" dirty="0" smtClean="0"/>
              <a:t>Indicate to user that page contents were not </a:t>
            </a:r>
            <a:br>
              <a:rPr lang="en-US" dirty="0" smtClean="0"/>
            </a:br>
            <a:r>
              <a:rPr lang="en-US" dirty="0" smtClean="0"/>
              <a:t>viewed or modified by a </a:t>
            </a:r>
            <a:r>
              <a:rPr lang="en-US" b="1" dirty="0" smtClean="0"/>
              <a:t>network attacker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u="sng" dirty="0" smtClean="0"/>
              <a:t>In reality</a:t>
            </a:r>
            <a:r>
              <a:rPr lang="en-US" dirty="0" smtClean="0"/>
              <a:t>:   many problems  </a:t>
            </a:r>
            <a:r>
              <a:rPr lang="en-US" sz="2000" dirty="0" smtClean="0"/>
              <a:t>(next few slides)</a:t>
            </a:r>
            <a:endParaRPr lang="en-US" dirty="0" smtClean="0"/>
          </a:p>
        </p:txBody>
      </p:sp>
      <p:pic>
        <p:nvPicPr>
          <p:cNvPr id="21513" name="Picture 16" descr="evil-rou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1400" y="1885950"/>
            <a:ext cx="126365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67000" y="908050"/>
            <a:ext cx="3505200" cy="8509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514600" y="1333500"/>
            <a:ext cx="1828800" cy="4762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8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is the (basic) lock icon displayed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162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All elements on the page fetched using HTTPS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all elements:</a:t>
            </a:r>
          </a:p>
          <a:p>
            <a:pPr lvl="2">
              <a:spcBef>
                <a:spcPts val="1000"/>
              </a:spcBef>
              <a:buFont typeface="Arial" pitchFamily="34" charset="0"/>
              <a:buChar char="•"/>
            </a:pPr>
            <a:r>
              <a:rPr lang="en-US" sz="2400" b="0" dirty="0" smtClean="0"/>
              <a:t>HTTPS cert issued by a CA trusted by browser</a:t>
            </a:r>
          </a:p>
          <a:p>
            <a:pPr lvl="2">
              <a:spcBef>
                <a:spcPts val="1000"/>
              </a:spcBef>
              <a:buFont typeface="Arial" pitchFamily="34" charset="0"/>
              <a:buChar char="•"/>
            </a:pPr>
            <a:r>
              <a:rPr lang="en-US" sz="2400" b="0" dirty="0" smtClean="0"/>
              <a:t>HTTPS cert is valid   (e.g. not expired)</a:t>
            </a:r>
          </a:p>
          <a:p>
            <a:pPr lvl="2">
              <a:spcBef>
                <a:spcPts val="1000"/>
              </a:spcBef>
            </a:pPr>
            <a:r>
              <a:rPr lang="en-US" dirty="0" smtClean="0"/>
              <a:t>Domain </a:t>
            </a:r>
            <a:r>
              <a:rPr lang="en-US" dirty="0"/>
              <a:t>in URL </a:t>
            </a:r>
            <a:r>
              <a:rPr lang="en-US" dirty="0" smtClean="0"/>
              <a:t>matches: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b="1" dirty="0" err="1" smtClean="0">
                <a:solidFill>
                  <a:srgbClr val="0070C0"/>
                </a:solidFill>
              </a:rPr>
              <a:t>CommonName</a:t>
            </a:r>
            <a:r>
              <a:rPr lang="en-US" dirty="0" smtClean="0"/>
              <a:t>  </a:t>
            </a:r>
            <a:r>
              <a:rPr lang="en-US" sz="2400" b="0" dirty="0" smtClean="0"/>
              <a:t>or  </a:t>
            </a:r>
            <a:r>
              <a:rPr lang="en-US" sz="2400" b="1" dirty="0" err="1" smtClean="0">
                <a:solidFill>
                  <a:srgbClr val="0070C0"/>
                </a:solidFill>
              </a:rPr>
              <a:t>SubjectAlternativeName</a:t>
            </a:r>
            <a:r>
              <a:rPr lang="en-US" sz="2400" b="0" dirty="0" smtClean="0"/>
              <a:t>  in cert</a:t>
            </a:r>
          </a:p>
          <a:p>
            <a:pPr lvl="2">
              <a:buFont typeface="Arial" pitchFamily="34" charset="0"/>
              <a:buChar char="•"/>
            </a:pPr>
            <a:endParaRPr lang="en-US" sz="2400" b="0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400800" y="978625"/>
            <a:ext cx="2599895" cy="3508315"/>
            <a:chOff x="6400800" y="978625"/>
            <a:chExt cx="2599895" cy="350831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00800" y="978625"/>
              <a:ext cx="2599895" cy="197029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" name="Freeform 4"/>
            <p:cNvSpPr/>
            <p:nvPr/>
          </p:nvSpPr>
          <p:spPr>
            <a:xfrm>
              <a:off x="6836735" y="3019647"/>
              <a:ext cx="1138250" cy="1467293"/>
            </a:xfrm>
            <a:custGeom>
              <a:avLst/>
              <a:gdLst>
                <a:gd name="connsiteX0" fmla="*/ 0 w 1138250"/>
                <a:gd name="connsiteY0" fmla="*/ 1467293 h 1467293"/>
                <a:gd name="connsiteX1" fmla="*/ 967563 w 1138250"/>
                <a:gd name="connsiteY1" fmla="*/ 839972 h 1467293"/>
                <a:gd name="connsiteX2" fmla="*/ 1137684 w 1138250"/>
                <a:gd name="connsiteY2" fmla="*/ 0 h 1467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8250" h="1467293">
                  <a:moveTo>
                    <a:pt x="0" y="1467293"/>
                  </a:moveTo>
                  <a:cubicBezTo>
                    <a:pt x="388974" y="1275907"/>
                    <a:pt x="777949" y="1084521"/>
                    <a:pt x="967563" y="839972"/>
                  </a:cubicBezTo>
                  <a:cubicBezTo>
                    <a:pt x="1157177" y="595423"/>
                    <a:pt x="1137684" y="0"/>
                    <a:pt x="1137684" y="0"/>
                  </a:cubicBezTo>
                </a:path>
              </a:pathLst>
            </a:custGeom>
            <a:noFill/>
            <a:ln w="571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0200" y="861646"/>
            <a:ext cx="3505200" cy="850900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1447800" y="1287096"/>
            <a:ext cx="1828800" cy="4762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0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95250"/>
            <a:ext cx="85344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lock UI:   Extended Validation Certs</a:t>
            </a:r>
          </a:p>
        </p:txBody>
      </p:sp>
      <p:sp>
        <p:nvSpPr>
          <p:cNvPr id="10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028700"/>
            <a:ext cx="85344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ea typeface="굴림" pitchFamily="34" charset="-127"/>
              </a:rPr>
              <a:t>Harder to obtain than regular certs</a:t>
            </a:r>
          </a:p>
          <a:p>
            <a:pPr marL="685800" lvl="3" indent="0">
              <a:buFontTx/>
              <a:buChar char="•"/>
            </a:pPr>
            <a:r>
              <a:rPr lang="en-US" altLang="ko-KR" sz="2000" b="0" dirty="0" smtClean="0">
                <a:ea typeface="굴림" pitchFamily="34" charset="-127"/>
              </a:rPr>
              <a:t>  requires human at CA to approve cert request</a:t>
            </a:r>
          </a:p>
          <a:p>
            <a:pPr marL="685800" lvl="3" indent="0">
              <a:buFontTx/>
              <a:buChar char="•"/>
            </a:pPr>
            <a:r>
              <a:rPr lang="en-US" altLang="ko-KR" dirty="0">
                <a:ea typeface="굴림" pitchFamily="34" charset="-127"/>
              </a:rPr>
              <a:t> </a:t>
            </a:r>
            <a:r>
              <a:rPr lang="en-US" altLang="ko-KR" dirty="0" smtClean="0">
                <a:ea typeface="굴림" pitchFamily="34" charset="-127"/>
              </a:rPr>
              <a:t> no wildcard certs    (e.g.   </a:t>
            </a:r>
            <a:r>
              <a:rPr lang="en-US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</a:t>
            </a:r>
            <a:r>
              <a:rPr lang="en-US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r>
              <a:rPr lang="en-US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stanford.edu</a:t>
            </a:r>
            <a:r>
              <a:rPr lang="en-US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en-US" altLang="ko-KR" dirty="0">
              <a:ea typeface="굴림" pitchFamily="34" charset="-127"/>
            </a:endParaRPr>
          </a:p>
          <a:p>
            <a:pPr marL="0" lvl="1" indent="0">
              <a:buNone/>
            </a:pPr>
            <a:endParaRPr lang="en-US" altLang="ko-KR" dirty="0" smtClean="0">
              <a:ea typeface="굴림" pitchFamily="34" charset="-127"/>
            </a:endParaRPr>
          </a:p>
          <a:p>
            <a:pPr marL="0" lvl="1" indent="0">
              <a:buNone/>
            </a:pPr>
            <a:r>
              <a:rPr lang="en-US" altLang="ko-KR" dirty="0" smtClean="0">
                <a:ea typeface="굴림" pitchFamily="34" charset="-127"/>
              </a:rPr>
              <a:t>Helps block “semantic attacks”:    </a:t>
            </a:r>
            <a:r>
              <a:rPr lang="en-US" altLang="ko-KR" b="0" dirty="0" smtClean="0">
                <a:ea typeface="굴림" pitchFamily="34" charset="-127"/>
              </a:rPr>
              <a:t>www.bankofthe</a:t>
            </a:r>
            <a:r>
              <a:rPr lang="en-US" altLang="ko-KR" dirty="0" smtClean="0">
                <a:ea typeface="굴림" pitchFamily="34" charset="-127"/>
              </a:rPr>
              <a:t>vv</a:t>
            </a:r>
            <a:r>
              <a:rPr lang="en-US" altLang="ko-KR" b="0" dirty="0" smtClean="0">
                <a:ea typeface="굴림" pitchFamily="34" charset="-127"/>
              </a:rPr>
              <a:t>est.com</a:t>
            </a:r>
            <a:endParaRPr lang="en-US" altLang="ko-KR" b="0" dirty="0">
              <a:ea typeface="굴림" pitchFamily="34" charset="-127"/>
            </a:endParaRPr>
          </a:p>
          <a:p>
            <a:pPr marL="0" indent="0">
              <a:spcBef>
                <a:spcPts val="2376"/>
              </a:spcBef>
              <a:buNone/>
            </a:pPr>
            <a:endParaRPr lang="en-US" altLang="ko-KR" dirty="0" smtClean="0">
              <a:ea typeface="굴림" pitchFamily="34" charset="-127"/>
            </a:endParaRPr>
          </a:p>
          <a:p>
            <a:pPr marL="0" indent="0">
              <a:spcBef>
                <a:spcPts val="2376"/>
              </a:spcBef>
              <a:buNone/>
            </a:pPr>
            <a:endParaRPr lang="en-US" altLang="ko-KR" dirty="0">
              <a:ea typeface="굴림" pitchFamily="34" charset="-127"/>
            </a:endParaRPr>
          </a:p>
          <a:p>
            <a:pPr marL="0" indent="0">
              <a:spcBef>
                <a:spcPts val="2376"/>
              </a:spcBef>
              <a:buNone/>
            </a:pPr>
            <a:r>
              <a:rPr lang="en-US" altLang="ko-KR" dirty="0" smtClean="0">
                <a:ea typeface="굴림" pitchFamily="34" charset="-127"/>
              </a:rPr>
              <a:t>note</a:t>
            </a:r>
            <a:r>
              <a:rPr lang="en-US" altLang="ko-KR" b="0" dirty="0" smtClean="0">
                <a:ea typeface="굴림" pitchFamily="34" charset="-127"/>
              </a:rPr>
              <a:t>:    HTTPS-EV and HTTPS are in the same origin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181350"/>
            <a:ext cx="4254500" cy="3302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1981200" y="3105150"/>
            <a:ext cx="2133600" cy="4572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8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general UI attack:  picture-in-picture</a:t>
            </a:r>
          </a:p>
        </p:txBody>
      </p:sp>
      <p:sp>
        <p:nvSpPr>
          <p:cNvPr id="1462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4514850"/>
            <a:ext cx="8458200" cy="39171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b="0" dirty="0" smtClean="0"/>
              <a:t>Trained users are more likely to fall victim to this  </a:t>
            </a:r>
            <a:r>
              <a:rPr lang="en-US" sz="1800" b="0" dirty="0" smtClean="0"/>
              <a:t>[JSTB’07]</a:t>
            </a:r>
            <a:endParaRPr lang="en-US" sz="2000" b="0" dirty="0" smtClean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857250"/>
            <a:ext cx="8586788" cy="342900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</p:pic>
    </p:spTree>
    <p:extLst>
      <p:ext uri="{BB962C8B-B14F-4D97-AF65-F5344CB8AC3E}">
        <p14:creationId xmlns:p14="http://schemas.microsoft.com/office/powerpoint/2010/main" val="9907294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71450"/>
            <a:ext cx="89154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HTTPS and login pages:   incorrect usage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"/>
          </p:nvPr>
        </p:nvSpPr>
        <p:spPr>
          <a:xfrm>
            <a:off x="152400" y="1047750"/>
            <a:ext cx="3810000" cy="33147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Users often land on login page over HTTP:</a:t>
            </a:r>
          </a:p>
          <a:p>
            <a:pPr marL="225425" lvl="2" indent="-225425">
              <a:spcBef>
                <a:spcPts val="2400"/>
              </a:spcBef>
              <a:buFont typeface="Arial" pitchFamily="34" charset="0"/>
              <a:buChar char="•"/>
              <a:tabLst>
                <a:tab pos="339725" algn="l"/>
              </a:tabLst>
            </a:pPr>
            <a:r>
              <a:rPr lang="en-US" sz="2400" b="0" dirty="0" smtClean="0"/>
              <a:t>Type HTTP URL </a:t>
            </a:r>
            <a:br>
              <a:rPr lang="en-US" sz="2400" b="0" dirty="0" smtClean="0"/>
            </a:br>
            <a:r>
              <a:rPr lang="en-US" sz="2400" b="0" dirty="0" smtClean="0"/>
              <a:t>	into address bar</a:t>
            </a:r>
          </a:p>
          <a:p>
            <a:pPr marL="225425" indent="-225425">
              <a:spcBef>
                <a:spcPts val="2400"/>
              </a:spcBef>
              <a:buFont typeface="Arial" pitchFamily="34" charset="0"/>
              <a:buChar char="•"/>
            </a:pPr>
            <a:r>
              <a:rPr lang="en-US" b="0" dirty="0" smtClean="0"/>
              <a:t>Google links to HTTP page</a:t>
            </a:r>
          </a:p>
          <a:p>
            <a:pPr>
              <a:spcBef>
                <a:spcPts val="2400"/>
              </a:spcBef>
              <a:buFont typeface="Arial" pitchFamily="34" charset="0"/>
              <a:buChar char="•"/>
            </a:pPr>
            <a:endParaRPr lang="en-US" b="0" dirty="0" smtClean="0"/>
          </a:p>
          <a:p>
            <a:endParaRPr lang="en-US" dirty="0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38600" y="1200150"/>
            <a:ext cx="4876800" cy="3361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62001" y="1143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9246" y="4343400"/>
            <a:ext cx="5734676" cy="818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&lt;form method="post" </a:t>
            </a:r>
          </a:p>
          <a:p>
            <a:r>
              <a:rPr lang="en-US" dirty="0" smtClean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action="</a:t>
            </a:r>
            <a:r>
              <a:rPr lang="en-US" b="1" dirty="0" smtClean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https</a:t>
            </a:r>
            <a:r>
              <a:rPr lang="en-US" dirty="0" smtClean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://onlineservices.wachovia.com/..."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1" y="4114800"/>
            <a:ext cx="1388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View source: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6096000" y="1485900"/>
            <a:ext cx="609600" cy="3429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876800" y="2457450"/>
            <a:ext cx="609600" cy="3429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0" y="4057650"/>
            <a:ext cx="3810000" cy="11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7467600" y="4629150"/>
            <a:ext cx="1008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(old site)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31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 and login pages:   guidelines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57300"/>
            <a:ext cx="8686800" cy="17716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General guideline:</a:t>
            </a:r>
          </a:p>
          <a:p>
            <a:pPr marL="914400" lvl="2" indent="-406400">
              <a:lnSpc>
                <a:spcPct val="150000"/>
              </a:lnSpc>
              <a:buNone/>
              <a:tabLst>
                <a:tab pos="508000" algn="l"/>
                <a:tab pos="2681288" algn="l"/>
              </a:tabLst>
            </a:pPr>
            <a:r>
              <a:rPr lang="en-US" sz="2400" b="0" dirty="0" smtClean="0"/>
              <a:t>Response to	</a:t>
            </a:r>
            <a:r>
              <a:rPr lang="en-US" sz="2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http</a:t>
            </a:r>
            <a:r>
              <a:rPr lang="en-US" sz="2400" b="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://login.site.com</a:t>
            </a: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400" b="0" dirty="0" smtClean="0"/>
              <a:t>	should be     </a:t>
            </a:r>
            <a:r>
              <a:rPr lang="en-US" sz="2400" b="0" dirty="0" smtClean="0">
                <a:solidFill>
                  <a:srgbClr val="0070C0"/>
                </a:solidFill>
              </a:rPr>
              <a:t>Location:  </a:t>
            </a:r>
            <a:r>
              <a:rPr lang="en-US" sz="2400" dirty="0" smtClean="0">
                <a:solidFill>
                  <a:srgbClr val="0070C0"/>
                </a:solidFill>
              </a:rPr>
              <a:t>https</a:t>
            </a:r>
            <a:r>
              <a:rPr lang="en-US" sz="2400" b="0" dirty="0" smtClean="0">
                <a:solidFill>
                  <a:srgbClr val="0070C0"/>
                </a:solidFill>
              </a:rPr>
              <a:t>://login.site.com  </a:t>
            </a:r>
            <a:endParaRPr lang="en-US" sz="2400" b="0" dirty="0">
              <a:solidFill>
                <a:srgbClr val="0070C0"/>
              </a:solidFill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1401" y="3600450"/>
            <a:ext cx="530975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9"/>
          <p:cNvSpPr/>
          <p:nvPr/>
        </p:nvSpPr>
        <p:spPr bwMode="auto">
          <a:xfrm>
            <a:off x="5638800" y="3943350"/>
            <a:ext cx="1066800" cy="3429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00600" y="2800350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(redirect)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963084"/>
            <a:ext cx="247510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Should be the response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smtClean="0"/>
              <a:t>every HTTP request 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68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 with HTTPS </a:t>
            </a:r>
            <a:br>
              <a:rPr lang="en-US" dirty="0" smtClean="0"/>
            </a:br>
            <a:r>
              <a:rPr lang="en-US" dirty="0" smtClean="0"/>
              <a:t>and the Lock Icon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</a:t>
            </a:r>
            <a:r>
              <a:rPr lang="en-US" smtClean="0"/>
              <a:t>this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85900"/>
            <a:ext cx="8153400" cy="30861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Brief overview of HTTPS:</a:t>
            </a:r>
          </a:p>
          <a:p>
            <a:pPr lvl="1">
              <a:buFont typeface="Arial" pitchFamily="34" charset="0"/>
              <a:buChar char="•"/>
            </a:pPr>
            <a:r>
              <a:rPr lang="en-US" b="0" dirty="0" smtClean="0"/>
              <a:t>How the SSL/TLS protocol works  (very briefly)</a:t>
            </a:r>
          </a:p>
          <a:p>
            <a:pPr lvl="1">
              <a:buFont typeface="Arial" pitchFamily="34" charset="0"/>
              <a:buChar char="•"/>
            </a:pPr>
            <a:r>
              <a:rPr lang="en-US" b="0" dirty="0" smtClean="0"/>
              <a:t>How to use HTTPS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Integrating HTTPS into the browser</a:t>
            </a:r>
          </a:p>
          <a:p>
            <a:pPr lvl="1">
              <a:buFont typeface="Arial" pitchFamily="34" charset="0"/>
              <a:buChar char="•"/>
            </a:pPr>
            <a:r>
              <a:rPr lang="en-US" b="0" dirty="0" smtClean="0"/>
              <a:t>Lots of user interface problems to watch for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8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9050"/>
            <a:ext cx="86868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Problems with HTTPS and the Lock 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23950"/>
            <a:ext cx="8153400" cy="3505200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2000"/>
              </a:spcBef>
              <a:buAutoNum type="arabicPeriod"/>
            </a:pPr>
            <a:r>
              <a:rPr lang="en-US" dirty="0" smtClean="0"/>
              <a:t>Upgrade from HTTP to HTTPS</a:t>
            </a:r>
          </a:p>
          <a:p>
            <a:pPr marL="457200" indent="-457200">
              <a:spcBef>
                <a:spcPts val="2000"/>
              </a:spcBef>
              <a:buAutoNum type="arabicPeriod"/>
            </a:pPr>
            <a:r>
              <a:rPr lang="en-US" dirty="0" smtClean="0"/>
              <a:t>Forged certs</a:t>
            </a:r>
          </a:p>
          <a:p>
            <a:pPr marL="457200" indent="-457200">
              <a:spcBef>
                <a:spcPts val="2000"/>
              </a:spcBef>
              <a:buAutoNum type="arabicPeriod"/>
            </a:pPr>
            <a:r>
              <a:rPr lang="en-US" dirty="0" smtClean="0"/>
              <a:t>Mixed content:    </a:t>
            </a:r>
            <a:r>
              <a:rPr lang="en-US" sz="2000" dirty="0" smtClean="0"/>
              <a:t>HTTP and HTTPS on the same page</a:t>
            </a:r>
          </a:p>
          <a:p>
            <a:pPr marL="514350" indent="-514350">
              <a:spcBef>
                <a:spcPts val="2000"/>
              </a:spcBef>
              <a:buFont typeface="+mj-lt"/>
              <a:buAutoNum type="arabicPeriod"/>
            </a:pPr>
            <a:r>
              <a:rPr lang="en-US" dirty="0" smtClean="0"/>
              <a:t>Does HTTPS hide web traffic?  </a:t>
            </a:r>
          </a:p>
          <a:p>
            <a:pPr marL="914400" lvl="1" indent="-514350"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Problems:    traffic analysis,   </a:t>
            </a:r>
            <a:r>
              <a:rPr lang="en-US" dirty="0"/>
              <a:t>c</a:t>
            </a:r>
            <a:r>
              <a:rPr lang="en-US" dirty="0" smtClean="0"/>
              <a:t>ompression attacks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973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 HTTP  </a:t>
            </a:r>
            <a:r>
              <a:rPr lang="en-US" dirty="0" smtClean="0">
                <a:sym typeface="Symbol"/>
              </a:rPr>
              <a:t>⇒  HTTPS  upgrade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95350"/>
            <a:ext cx="8915400" cy="42481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Common use pattern:</a:t>
            </a:r>
          </a:p>
          <a:p>
            <a:pPr lvl="2">
              <a:buFont typeface="Arial" pitchFamily="34" charset="0"/>
              <a:buChar char="•"/>
            </a:pPr>
            <a:r>
              <a:rPr lang="en-US" sz="2400" b="0" dirty="0" smtClean="0"/>
              <a:t>browse site over HTTP;  move to HTTPS for checkout</a:t>
            </a:r>
          </a:p>
          <a:p>
            <a:pPr lvl="2">
              <a:buFont typeface="Arial" pitchFamily="34" charset="0"/>
              <a:buChar char="•"/>
            </a:pPr>
            <a:r>
              <a:rPr lang="en-US" sz="2400" b="0" dirty="0" smtClean="0"/>
              <a:t>connect to bank over HTTP;   move to HTTPS for login</a:t>
            </a:r>
          </a:p>
          <a:p>
            <a:endParaRPr lang="en-US" b="0" dirty="0" smtClean="0"/>
          </a:p>
          <a:p>
            <a:pPr marL="0" indent="0">
              <a:buNone/>
            </a:pPr>
            <a:r>
              <a:rPr lang="en-US" b="1" dirty="0" err="1" smtClean="0"/>
              <a:t>SSL_strip</a:t>
            </a:r>
            <a:r>
              <a:rPr lang="en-US" b="1" dirty="0" smtClean="0"/>
              <a:t> attack</a:t>
            </a:r>
            <a:r>
              <a:rPr lang="en-US" b="0" dirty="0" smtClean="0"/>
              <a:t>:   prevent the upgrade </a:t>
            </a:r>
            <a:r>
              <a:rPr lang="en-US" sz="1800" b="0" dirty="0" smtClean="0"/>
              <a:t>[Moxie’08]</a:t>
            </a:r>
          </a:p>
          <a:p>
            <a:endParaRPr lang="en-US" sz="1800" b="0" dirty="0" smtClean="0"/>
          </a:p>
          <a:p>
            <a:endParaRPr lang="en-US" sz="1800" b="0" dirty="0" smtClean="0"/>
          </a:p>
          <a:p>
            <a:endParaRPr lang="en-US" sz="1800" b="0" dirty="0" smtClean="0"/>
          </a:p>
          <a:p>
            <a:pPr marL="0" indent="0">
              <a:spcBef>
                <a:spcPts val="4800"/>
              </a:spcBef>
              <a:buNone/>
            </a:pPr>
            <a:r>
              <a:rPr lang="en-US" sz="2000" b="0" dirty="0" smtClean="0"/>
              <a:t>	&lt;a </a:t>
            </a:r>
            <a:r>
              <a:rPr lang="en-US" sz="2000" b="0" dirty="0" err="1" smtClean="0"/>
              <a:t>href</a:t>
            </a:r>
            <a:r>
              <a:rPr lang="en-US" sz="2000" b="0" dirty="0" smtClean="0"/>
              <a:t>=</a:t>
            </a:r>
            <a:r>
              <a:rPr lang="en-US" dirty="0" smtClean="0"/>
              <a:t>https</a:t>
            </a:r>
            <a:r>
              <a:rPr lang="en-US" sz="2000" b="0" dirty="0" smtClean="0"/>
              <a:t>://…&gt;                </a:t>
            </a:r>
            <a:r>
              <a:rPr lang="en-US" sz="2600" b="0" dirty="0" smtClean="0"/>
              <a:t>⟶ </a:t>
            </a:r>
            <a:r>
              <a:rPr lang="en-US" sz="2600" b="0" dirty="0" smtClean="0">
                <a:sym typeface="Symbol"/>
              </a:rPr>
              <a:t>      </a:t>
            </a:r>
            <a:r>
              <a:rPr lang="en-US" sz="2000" b="0" dirty="0" smtClean="0">
                <a:sym typeface="Symbol"/>
              </a:rPr>
              <a:t>&lt;a </a:t>
            </a:r>
            <a:r>
              <a:rPr lang="en-US" sz="2000" b="0" dirty="0" err="1" smtClean="0">
                <a:sym typeface="Symbol"/>
              </a:rPr>
              <a:t>href</a:t>
            </a:r>
            <a:r>
              <a:rPr lang="en-US" sz="2000" b="0" dirty="0" smtClean="0">
                <a:sym typeface="Symbol"/>
              </a:rPr>
              <a:t>=</a:t>
            </a:r>
            <a:r>
              <a:rPr lang="en-US" dirty="0" smtClean="0">
                <a:sym typeface="Symbol"/>
              </a:rPr>
              <a:t>http</a:t>
            </a:r>
            <a:r>
              <a:rPr lang="en-US" sz="2000" b="0" dirty="0" smtClean="0">
                <a:sym typeface="Symbol"/>
              </a:rPr>
              <a:t>://…&gt;</a:t>
            </a:r>
          </a:p>
          <a:p>
            <a:pPr marL="0" indent="0">
              <a:buNone/>
            </a:pPr>
            <a:r>
              <a:rPr lang="en-US" sz="2800" b="0" dirty="0" smtClean="0"/>
              <a:t>	</a:t>
            </a:r>
            <a:r>
              <a:rPr lang="en-US" sz="2000" b="0" dirty="0" smtClean="0"/>
              <a:t>Location: </a:t>
            </a:r>
            <a:r>
              <a:rPr lang="en-US" dirty="0" smtClean="0"/>
              <a:t>https</a:t>
            </a:r>
            <a:r>
              <a:rPr lang="en-US" sz="2000" b="0" dirty="0" smtClean="0"/>
              <a:t>://...               </a:t>
            </a:r>
            <a:r>
              <a:rPr lang="en-US" sz="2800" dirty="0" smtClean="0">
                <a:sym typeface="Symbol"/>
              </a:rPr>
              <a:t>⟶ </a:t>
            </a:r>
            <a:r>
              <a:rPr lang="en-US" sz="2000" b="0" dirty="0" smtClean="0">
                <a:sym typeface="Symbol"/>
              </a:rPr>
              <a:t>        Location: </a:t>
            </a:r>
            <a:r>
              <a:rPr lang="en-US" dirty="0" smtClean="0">
                <a:sym typeface="Symbol"/>
              </a:rPr>
              <a:t>http</a:t>
            </a:r>
            <a:r>
              <a:rPr lang="en-US" sz="2000" b="0" dirty="0" smtClean="0">
                <a:sym typeface="Symbol"/>
              </a:rPr>
              <a:t>://...               (redirect)</a:t>
            </a:r>
          </a:p>
          <a:p>
            <a:pPr marL="0" indent="0">
              <a:buNone/>
            </a:pPr>
            <a:r>
              <a:rPr lang="en-US" sz="2000" b="0" dirty="0" smtClean="0">
                <a:sym typeface="Symbol"/>
              </a:rPr>
              <a:t>	&lt;form action=</a:t>
            </a:r>
            <a:r>
              <a:rPr lang="en-US" dirty="0" smtClean="0">
                <a:sym typeface="Symbol"/>
              </a:rPr>
              <a:t>https</a:t>
            </a:r>
            <a:r>
              <a:rPr lang="en-US" sz="2000" b="0" dirty="0" smtClean="0">
                <a:sym typeface="Symbol"/>
              </a:rPr>
              <a:t>://… &gt;    </a:t>
            </a:r>
            <a:r>
              <a:rPr lang="en-US" sz="2800" dirty="0" smtClean="0">
                <a:sym typeface="Symbol"/>
              </a:rPr>
              <a:t>⟶ </a:t>
            </a:r>
            <a:r>
              <a:rPr lang="en-US" sz="2800" b="0" dirty="0" smtClean="0">
                <a:sym typeface="Symbol"/>
              </a:rPr>
              <a:t>      </a:t>
            </a:r>
            <a:r>
              <a:rPr lang="en-US" sz="2000" b="0" dirty="0" smtClean="0">
                <a:sym typeface="Symbol"/>
              </a:rPr>
              <a:t>&lt;form action=</a:t>
            </a:r>
            <a:r>
              <a:rPr lang="en-US" dirty="0" smtClean="0">
                <a:sym typeface="Symbol"/>
              </a:rPr>
              <a:t>http</a:t>
            </a:r>
            <a:r>
              <a:rPr lang="en-US" sz="2000" b="0" dirty="0" smtClean="0">
                <a:sym typeface="Symbol"/>
              </a:rPr>
              <a:t>://…&gt;</a:t>
            </a:r>
            <a:endParaRPr lang="en-US" sz="2800" b="0" dirty="0" smtClean="0"/>
          </a:p>
          <a:p>
            <a:endParaRPr lang="en-US" sz="2800" b="0" dirty="0"/>
          </a:p>
        </p:txBody>
      </p:sp>
      <p:pic>
        <p:nvPicPr>
          <p:cNvPr id="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2326336" y="2851011"/>
            <a:ext cx="669341" cy="512486"/>
          </a:xfrm>
          <a:prstGeom prst="rect">
            <a:avLst/>
          </a:prstGeom>
          <a:noFill/>
        </p:spPr>
      </p:pic>
      <p:sp>
        <p:nvSpPr>
          <p:cNvPr id="7" name="tower"/>
          <p:cNvSpPr>
            <a:spLocks noEditPoints="1" noChangeArrowheads="1"/>
          </p:cNvSpPr>
          <p:nvPr/>
        </p:nvSpPr>
        <p:spPr bwMode="auto">
          <a:xfrm>
            <a:off x="5554376" y="2851011"/>
            <a:ext cx="381000" cy="5143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erver"/>
          <p:cNvSpPr>
            <a:spLocks noEditPoints="1" noChangeArrowheads="1"/>
          </p:cNvSpPr>
          <p:nvPr/>
        </p:nvSpPr>
        <p:spPr bwMode="auto">
          <a:xfrm>
            <a:off x="7947673" y="2908161"/>
            <a:ext cx="474662" cy="397669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3152202" y="3070860"/>
            <a:ext cx="2209800" cy="1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6200202" y="3070860"/>
            <a:ext cx="1524000" cy="1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7840738" y="3292762"/>
            <a:ext cx="769862" cy="561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dirty="0" smtClean="0">
                <a:latin typeface="+mn-lt"/>
              </a:rPr>
              <a:t>web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server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26950" y="3327052"/>
            <a:ext cx="1035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attacker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33602" y="2724150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SSL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92283" y="2724150"/>
            <a:ext cx="726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252578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Tricks and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2" y="590550"/>
            <a:ext cx="8397238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Tricks:    </a:t>
            </a:r>
            <a:r>
              <a:rPr lang="en-US" b="0" dirty="0" smtClean="0"/>
              <a:t>drop-in a clever </a:t>
            </a:r>
            <a:r>
              <a:rPr lang="en-US" b="0" dirty="0" err="1" smtClean="0"/>
              <a:t>fav</a:t>
            </a:r>
            <a:r>
              <a:rPr lang="en-US" b="0" dirty="0" smtClean="0"/>
              <a:t> icon   </a:t>
            </a:r>
            <a:r>
              <a:rPr lang="en-US" sz="2000" b="0" dirty="0" smtClean="0"/>
              <a:t>(older browsers)</a:t>
            </a:r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marL="0" indent="0">
              <a:spcBef>
                <a:spcPts val="1824"/>
              </a:spcBef>
              <a:buNone/>
            </a:pPr>
            <a:r>
              <a:rPr lang="en-US" dirty="0" smtClean="0"/>
              <a:t>⇒  </a:t>
            </a:r>
            <a:r>
              <a:rPr lang="en-US" dirty="0" err="1" smtClean="0"/>
              <a:t>fav</a:t>
            </a:r>
            <a:r>
              <a:rPr lang="en-US" dirty="0" smtClean="0"/>
              <a:t> icon no longer presented in address bar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spcBef>
                <a:spcPts val="2400"/>
              </a:spcBef>
              <a:buNone/>
            </a:pPr>
            <a:endParaRPr lang="en-US" b="0" dirty="0" smtClean="0"/>
          </a:p>
          <a:p>
            <a:pPr marL="0" indent="0">
              <a:spcBef>
                <a:spcPts val="2400"/>
              </a:spcBef>
              <a:buNone/>
            </a:pPr>
            <a:r>
              <a:rPr lang="en-US" b="0" dirty="0" smtClean="0"/>
              <a:t>Number </a:t>
            </a:r>
            <a:r>
              <a:rPr lang="en-US" b="0" dirty="0" smtClean="0"/>
              <a:t>of users who detected </a:t>
            </a:r>
            <a:r>
              <a:rPr lang="en-US" sz="2000" b="0" dirty="0" smtClean="0"/>
              <a:t>HTTP </a:t>
            </a:r>
            <a:r>
              <a:rPr lang="en-US" b="0" dirty="0" smtClean="0"/>
              <a:t>downgrade:     0</a:t>
            </a:r>
            <a:endParaRPr lang="en-US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104899"/>
            <a:ext cx="365760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5400" y="1104900"/>
            <a:ext cx="3413762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267200" y="1295400"/>
            <a:ext cx="52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⟶ </a:t>
            </a:r>
            <a:endParaRPr lang="en-US" dirty="0" smtClean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2749550"/>
            <a:ext cx="4254500" cy="889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257800" y="2495550"/>
            <a:ext cx="1828800" cy="3810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08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9050"/>
            <a:ext cx="8991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Defense:   Strict Transport Security (HSTS)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8350"/>
            <a:ext cx="8534400" cy="30289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0" dirty="0" smtClean="0"/>
              <a:t>Header tells browser to always connect over HTTPS</a:t>
            </a:r>
            <a:endParaRPr lang="en-US" sz="1900" b="0" dirty="0" smtClean="0"/>
          </a:p>
          <a:p>
            <a:pPr marL="0" indent="0">
              <a:lnSpc>
                <a:spcPct val="140000"/>
              </a:lnSpc>
              <a:spcBef>
                <a:spcPts val="1728"/>
              </a:spcBef>
              <a:buNone/>
            </a:pPr>
            <a:r>
              <a:rPr lang="en-US" dirty="0"/>
              <a:t>S</a:t>
            </a:r>
            <a:r>
              <a:rPr lang="en-US" b="0" dirty="0" smtClean="0"/>
              <a:t>ubsequent visits must be over HTTPS      </a:t>
            </a:r>
            <a:r>
              <a:rPr lang="en-US" sz="2000" b="0" dirty="0" smtClean="0"/>
              <a:t>(self signed certs result in an error)</a:t>
            </a:r>
          </a:p>
          <a:p>
            <a:pPr>
              <a:lnSpc>
                <a:spcPct val="140000"/>
              </a:lnSpc>
              <a:buFont typeface="Arial"/>
              <a:buChar char="•"/>
            </a:pPr>
            <a:r>
              <a:rPr lang="en-US" dirty="0" smtClean="0"/>
              <a:t>Browser refuses to connect over HTTP or if </a:t>
            </a:r>
            <a:r>
              <a:rPr lang="en-US" smtClean="0"/>
              <a:t>site presents an invalid </a:t>
            </a:r>
            <a:r>
              <a:rPr lang="en-US" dirty="0" smtClean="0"/>
              <a:t>cert</a:t>
            </a:r>
          </a:p>
          <a:p>
            <a:pPr>
              <a:lnSpc>
                <a:spcPct val="140000"/>
              </a:lnSpc>
              <a:buFont typeface="Arial"/>
              <a:buChar char="•"/>
            </a:pPr>
            <a:r>
              <a:rPr lang="en-US" dirty="0" smtClean="0"/>
              <a:t>Requires that </a:t>
            </a:r>
            <a:r>
              <a:rPr lang="en-US" u="sng" dirty="0" smtClean="0"/>
              <a:t>entire</a:t>
            </a:r>
            <a:r>
              <a:rPr lang="en-US" dirty="0" smtClean="0"/>
              <a:t> site be served over </a:t>
            </a:r>
            <a:r>
              <a:rPr lang="en-US" u="sng" dirty="0" smtClean="0"/>
              <a:t>valid</a:t>
            </a:r>
            <a:r>
              <a:rPr lang="en-US" dirty="0" smtClean="0"/>
              <a:t> HTTPS</a:t>
            </a:r>
          </a:p>
          <a:p>
            <a:pPr marL="0" indent="0">
              <a:lnSpc>
                <a:spcPct val="200000"/>
              </a:lnSpc>
              <a:spcBef>
                <a:spcPts val="1176"/>
              </a:spcBef>
              <a:buNone/>
            </a:pPr>
            <a:r>
              <a:rPr lang="en-US" b="0" dirty="0" smtClean="0"/>
              <a:t>HSTS flag </a:t>
            </a:r>
            <a:r>
              <a:rPr lang="en-US" sz="2200" b="0" dirty="0" smtClean="0"/>
              <a:t>deleted when user “clears private data” :    security vs. privacy</a:t>
            </a:r>
          </a:p>
        </p:txBody>
      </p:sp>
      <p:pic>
        <p:nvPicPr>
          <p:cNvPr id="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457200" y="1222548"/>
            <a:ext cx="669341" cy="512486"/>
          </a:xfrm>
          <a:prstGeom prst="rect">
            <a:avLst/>
          </a:prstGeom>
          <a:noFill/>
        </p:spPr>
      </p:pic>
      <p:sp>
        <p:nvSpPr>
          <p:cNvPr id="7" name="tower"/>
          <p:cNvSpPr>
            <a:spLocks noEditPoints="1" noChangeArrowheads="1"/>
          </p:cNvSpPr>
          <p:nvPr/>
        </p:nvSpPr>
        <p:spPr bwMode="auto">
          <a:xfrm>
            <a:off x="7852946" y="1222548"/>
            <a:ext cx="381000" cy="5143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1219200" y="1428750"/>
            <a:ext cx="65532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8221738" y="1184448"/>
            <a:ext cx="769862" cy="561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dirty="0" smtClean="0">
                <a:latin typeface="+mn-lt"/>
              </a:rPr>
              <a:t>web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server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71600" y="1047750"/>
            <a:ext cx="66188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Strict-Transport-</a:t>
            </a:r>
            <a:r>
              <a:rPr lang="en-US" dirty="0" smtClean="0"/>
              <a:t>Security:  max-age=</a:t>
            </a:r>
            <a:r>
              <a:rPr lang="is-IS" dirty="0" smtClean="0"/>
              <a:t>63072000</a:t>
            </a:r>
            <a:r>
              <a:rPr lang="en-US" dirty="0" smtClean="0"/>
              <a:t>;   </a:t>
            </a:r>
            <a:r>
              <a:rPr lang="en-US" dirty="0" err="1" smtClean="0"/>
              <a:t>includeSubDomains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(ignored if not over HTTPS)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99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Preloaded HSTS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43959"/>
            <a:ext cx="82296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hstspreload.org</a:t>
            </a:r>
            <a:r>
              <a:rPr lang="en-US" dirty="0"/>
              <a:t>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9529"/>
            <a:ext cx="7531292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Strict-Transport-Security: max-age=63072000; </a:t>
            </a:r>
            <a:r>
              <a:rPr lang="en-US" dirty="0" smtClean="0"/>
              <a:t>  </a:t>
            </a:r>
            <a:r>
              <a:rPr lang="en-US" dirty="0" err="1" smtClean="0"/>
              <a:t>includeSubDomains</a:t>
            </a:r>
            <a:r>
              <a:rPr lang="en-US" dirty="0" smtClean="0"/>
              <a:t>;   </a:t>
            </a:r>
            <a:r>
              <a:rPr lang="en-US" sz="2000" b="1" dirty="0" smtClean="0"/>
              <a:t>preload</a:t>
            </a:r>
          </a:p>
          <a:p>
            <a:endParaRPr lang="en-US" sz="2000" b="1" dirty="0"/>
          </a:p>
          <a:p>
            <a:r>
              <a:rPr lang="en-US" sz="2000" dirty="0" smtClean="0"/>
              <a:t>Preload list hard-coded in Chrome source code.   Examples:</a:t>
            </a:r>
            <a:br>
              <a:rPr lang="en-US" sz="2000" dirty="0" smtClean="0"/>
            </a:br>
            <a:r>
              <a:rPr lang="en-US" sz="2000" dirty="0" smtClean="0"/>
              <a:t>     	</a:t>
            </a:r>
            <a:r>
              <a:rPr lang="en-US" dirty="0" smtClean="0"/>
              <a:t>Google, </a:t>
            </a:r>
            <a:r>
              <a:rPr lang="en-US" dirty="0" err="1" smtClean="0"/>
              <a:t>Paypal</a:t>
            </a:r>
            <a:r>
              <a:rPr lang="en-US" dirty="0" smtClean="0"/>
              <a:t>, Twitter, Simple, </a:t>
            </a:r>
            <a:r>
              <a:rPr lang="en-US" dirty="0" err="1" smtClean="0"/>
              <a:t>Linode</a:t>
            </a:r>
            <a:r>
              <a:rPr lang="en-US" dirty="0" smtClean="0"/>
              <a:t>, Stripe, </a:t>
            </a:r>
            <a:r>
              <a:rPr lang="en-US" dirty="0" err="1" smtClean="0"/>
              <a:t>Lastpass</a:t>
            </a:r>
            <a:r>
              <a:rPr lang="en-US" dirty="0" smtClean="0"/>
              <a:t>, 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09" y="1368942"/>
            <a:ext cx="7620000" cy="141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2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CSP:  </a:t>
            </a:r>
            <a:r>
              <a:rPr lang="en-US" sz="4000" dirty="0">
                <a:latin typeface="Arial"/>
                <a:cs typeface="Arial"/>
              </a:rPr>
              <a:t>upgrade-insecure-</a:t>
            </a:r>
            <a:r>
              <a:rPr lang="en-US" sz="4000" dirty="0" smtClean="0">
                <a:latin typeface="Arial"/>
                <a:cs typeface="Arial"/>
              </a:rPr>
              <a:t>requests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2950"/>
            <a:ext cx="8763000" cy="440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problem:  many pages use   </a:t>
            </a:r>
            <a:r>
              <a:rPr lang="en-US" b="1" dirty="0" smtClean="0">
                <a:solidFill>
                  <a:srgbClr val="0000FF"/>
                </a:solidFill>
              </a:rPr>
              <a:t>&lt;</a:t>
            </a:r>
            <a:r>
              <a:rPr lang="en-US" b="1" dirty="0" err="1" smtClean="0">
                <a:solidFill>
                  <a:srgbClr val="0000FF"/>
                </a:solidFill>
              </a:rPr>
              <a:t>img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src</a:t>
            </a:r>
            <a:r>
              <a:rPr lang="en-US" b="1" dirty="0" smtClean="0">
                <a:solidFill>
                  <a:srgbClr val="0000FF"/>
                </a:solidFill>
              </a:rPr>
              <a:t>=“</a:t>
            </a:r>
            <a:r>
              <a:rPr lang="en-US" b="1" dirty="0" smtClean="0">
                <a:solidFill>
                  <a:srgbClr val="FF0000"/>
                </a:solidFill>
              </a:rPr>
              <a:t>http</a:t>
            </a:r>
            <a:r>
              <a:rPr lang="en-US" b="1" dirty="0" smtClean="0">
                <a:solidFill>
                  <a:srgbClr val="0000FF"/>
                </a:solidFill>
              </a:rPr>
              <a:t>://</a:t>
            </a:r>
            <a:r>
              <a:rPr lang="en-US" b="1" dirty="0" err="1" smtClean="0">
                <a:solidFill>
                  <a:srgbClr val="0000FF"/>
                </a:solidFill>
              </a:rPr>
              <a:t>site.com</a:t>
            </a:r>
            <a:r>
              <a:rPr lang="en-US" b="1" dirty="0" smtClean="0">
                <a:solidFill>
                  <a:srgbClr val="0000FF"/>
                </a:solidFill>
              </a:rPr>
              <a:t>/</a:t>
            </a:r>
            <a:r>
              <a:rPr lang="en-US" b="1" dirty="0" err="1" smtClean="0">
                <a:solidFill>
                  <a:srgbClr val="0000FF"/>
                </a:solidFill>
              </a:rPr>
              <a:t>img</a:t>
            </a:r>
            <a:r>
              <a:rPr lang="en-US" b="1" dirty="0" smtClean="0">
                <a:solidFill>
                  <a:srgbClr val="0000FF"/>
                </a:solidFill>
              </a:rPr>
              <a:t>”&gt;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Makes it difficult to migrate a section of a site to HTTPS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0" indent="0">
              <a:spcBef>
                <a:spcPts val="1776"/>
              </a:spcBef>
              <a:buNone/>
            </a:pPr>
            <a:r>
              <a:rPr lang="en-US" u="sng" dirty="0" smtClean="0">
                <a:solidFill>
                  <a:srgbClr val="000000"/>
                </a:solidFill>
              </a:rPr>
              <a:t>Solution</a:t>
            </a:r>
            <a:r>
              <a:rPr lang="en-US" dirty="0" smtClean="0">
                <a:solidFill>
                  <a:srgbClr val="000000"/>
                </a:solidFill>
              </a:rPr>
              <a:t>:    gradual transition using CSP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spcBef>
                <a:spcPts val="4776"/>
              </a:spcBef>
              <a:buNone/>
            </a:pPr>
            <a:r>
              <a:rPr lang="en-US" dirty="0" smtClean="0">
                <a:solidFill>
                  <a:srgbClr val="000000"/>
                </a:solidFill>
              </a:rPr>
              <a:t>Always use protocol relative URLs     </a:t>
            </a:r>
            <a:r>
              <a:rPr lang="en-US" b="1" dirty="0" smtClean="0">
                <a:solidFill>
                  <a:srgbClr val="0000FF"/>
                </a:solidFill>
              </a:rPr>
              <a:t>&lt;</a:t>
            </a:r>
            <a:r>
              <a:rPr lang="en-US" b="1" dirty="0" err="1" smtClean="0">
                <a:solidFill>
                  <a:srgbClr val="0000FF"/>
                </a:solidFill>
              </a:rPr>
              <a:t>img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src</a:t>
            </a:r>
            <a:r>
              <a:rPr lang="en-US" b="1" dirty="0" smtClean="0">
                <a:solidFill>
                  <a:srgbClr val="0000FF"/>
                </a:solidFill>
              </a:rPr>
              <a:t>=“/</a:t>
            </a:r>
            <a:r>
              <a:rPr lang="en-US" b="1" dirty="0">
                <a:solidFill>
                  <a:srgbClr val="0000FF"/>
                </a:solidFill>
              </a:rPr>
              <a:t>/</a:t>
            </a:r>
            <a:r>
              <a:rPr lang="en-US" b="1" dirty="0" err="1" smtClean="0">
                <a:solidFill>
                  <a:srgbClr val="0000FF"/>
                </a:solidFill>
              </a:rPr>
              <a:t>site.com</a:t>
            </a:r>
            <a:r>
              <a:rPr lang="en-US" b="1" dirty="0" smtClean="0">
                <a:solidFill>
                  <a:srgbClr val="0000FF"/>
                </a:solidFill>
              </a:rPr>
              <a:t>/</a:t>
            </a:r>
            <a:r>
              <a:rPr lang="en-US" b="1" dirty="0" err="1" smtClean="0">
                <a:solidFill>
                  <a:srgbClr val="0000FF"/>
                </a:solidFill>
              </a:rPr>
              <a:t>img</a:t>
            </a:r>
            <a:r>
              <a:rPr lang="en-US" b="1" dirty="0" smtClean="0">
                <a:solidFill>
                  <a:srgbClr val="0000FF"/>
                </a:solidFill>
              </a:rPr>
              <a:t>”&gt;  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4400" y="2724150"/>
            <a:ext cx="4374014" cy="155427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&lt;</a:t>
            </a:r>
            <a:r>
              <a:rPr lang="en-US" sz="2000" b="1" dirty="0" err="1">
                <a:solidFill>
                  <a:srgbClr val="0000FF"/>
                </a:solidFill>
              </a:rPr>
              <a:t>img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 err="1">
                <a:solidFill>
                  <a:srgbClr val="0000FF"/>
                </a:solidFill>
              </a:rPr>
              <a:t>src</a:t>
            </a:r>
            <a:r>
              <a:rPr lang="en-US" sz="2000" b="1" dirty="0">
                <a:solidFill>
                  <a:srgbClr val="0000FF"/>
                </a:solidFill>
              </a:rPr>
              <a:t>=“</a:t>
            </a:r>
            <a:r>
              <a:rPr lang="en-US" sz="2000" b="1" dirty="0" smtClean="0">
                <a:solidFill>
                  <a:srgbClr val="FF0000"/>
                </a:solidFill>
              </a:rPr>
              <a:t>https</a:t>
            </a:r>
            <a:r>
              <a:rPr lang="en-US" sz="2000" b="1" dirty="0" smtClean="0">
                <a:solidFill>
                  <a:srgbClr val="0000FF"/>
                </a:solidFill>
              </a:rPr>
              <a:t>:</a:t>
            </a:r>
            <a:r>
              <a:rPr lang="en-US" sz="2000" b="1" dirty="0">
                <a:solidFill>
                  <a:srgbClr val="0000FF"/>
                </a:solidFill>
              </a:rPr>
              <a:t>//</a:t>
            </a:r>
            <a:r>
              <a:rPr lang="en-US" sz="2000" b="1" dirty="0" err="1">
                <a:solidFill>
                  <a:srgbClr val="0000FF"/>
                </a:solidFill>
              </a:rPr>
              <a:t>site.com</a:t>
            </a:r>
            <a:r>
              <a:rPr lang="en-US" sz="2000" b="1" dirty="0">
                <a:solidFill>
                  <a:srgbClr val="0000FF"/>
                </a:solidFill>
              </a:rPr>
              <a:t>/</a:t>
            </a:r>
            <a:r>
              <a:rPr lang="en-US" sz="2000" b="1" dirty="0" err="1">
                <a:solidFill>
                  <a:srgbClr val="0000FF"/>
                </a:solidFill>
              </a:rPr>
              <a:t>img</a:t>
            </a:r>
            <a:r>
              <a:rPr lang="en-US" sz="2000" b="1" dirty="0">
                <a:solidFill>
                  <a:srgbClr val="0000FF"/>
                </a:solidFill>
              </a:rPr>
              <a:t>”&gt;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0000FF"/>
                </a:solidFill>
              </a:rPr>
              <a:t>&lt;</a:t>
            </a:r>
            <a:r>
              <a:rPr lang="en-US" sz="2000" b="1" dirty="0" err="1">
                <a:solidFill>
                  <a:srgbClr val="0000FF"/>
                </a:solidFill>
              </a:rPr>
              <a:t>img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 err="1">
                <a:solidFill>
                  <a:srgbClr val="0000FF"/>
                </a:solidFill>
              </a:rPr>
              <a:t>src</a:t>
            </a:r>
            <a:r>
              <a:rPr lang="en-US" sz="2000" b="1" dirty="0">
                <a:solidFill>
                  <a:srgbClr val="0000FF"/>
                </a:solidFill>
              </a:rPr>
              <a:t>=“</a:t>
            </a:r>
            <a:r>
              <a:rPr lang="en-US" sz="2000" b="1" dirty="0" smtClean="0">
                <a:solidFill>
                  <a:srgbClr val="FF0000"/>
                </a:solidFill>
              </a:rPr>
              <a:t>https</a:t>
            </a:r>
            <a:r>
              <a:rPr lang="en-US" sz="2000" b="1" dirty="0" smtClean="0">
                <a:solidFill>
                  <a:srgbClr val="0000FF"/>
                </a:solidFill>
              </a:rPr>
              <a:t>:</a:t>
            </a:r>
            <a:r>
              <a:rPr lang="en-US" sz="2000" b="1" dirty="0">
                <a:solidFill>
                  <a:srgbClr val="0000FF"/>
                </a:solidFill>
              </a:rPr>
              <a:t>//</a:t>
            </a:r>
            <a:r>
              <a:rPr lang="en-US" sz="2000" b="1" dirty="0" err="1">
                <a:solidFill>
                  <a:srgbClr val="0000FF"/>
                </a:solidFill>
              </a:rPr>
              <a:t>othersite.com</a:t>
            </a:r>
            <a:r>
              <a:rPr lang="en-US" sz="2000" b="1" dirty="0">
                <a:solidFill>
                  <a:srgbClr val="0000FF"/>
                </a:solidFill>
              </a:rPr>
              <a:t>/</a:t>
            </a:r>
            <a:r>
              <a:rPr lang="en-US" sz="2000" b="1" dirty="0" err="1">
                <a:solidFill>
                  <a:srgbClr val="0000FF"/>
                </a:solidFill>
              </a:rPr>
              <a:t>img</a:t>
            </a:r>
            <a:r>
              <a:rPr lang="en-US" sz="2000" b="1" dirty="0">
                <a:solidFill>
                  <a:srgbClr val="0000FF"/>
                </a:solidFill>
              </a:rPr>
              <a:t>”&gt;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0000FF"/>
                </a:solidFill>
              </a:rPr>
              <a:t>&lt;a </a:t>
            </a:r>
            <a:r>
              <a:rPr lang="en-US" sz="2000" b="1" dirty="0" err="1">
                <a:solidFill>
                  <a:srgbClr val="0000FF"/>
                </a:solidFill>
              </a:rPr>
              <a:t>href</a:t>
            </a:r>
            <a:r>
              <a:rPr lang="en-US" sz="2000" b="1" dirty="0" smtClean="0">
                <a:solidFill>
                  <a:srgbClr val="0000FF"/>
                </a:solidFill>
              </a:rPr>
              <a:t>=“</a:t>
            </a:r>
            <a:r>
              <a:rPr lang="en-US" sz="2000" b="1" dirty="0" smtClean="0">
                <a:solidFill>
                  <a:srgbClr val="FF0000"/>
                </a:solidFill>
              </a:rPr>
              <a:t>https</a:t>
            </a:r>
            <a:r>
              <a:rPr lang="en-US" sz="2000" b="1" dirty="0" smtClean="0">
                <a:solidFill>
                  <a:srgbClr val="0000FF"/>
                </a:solidFill>
              </a:rPr>
              <a:t>:</a:t>
            </a:r>
            <a:r>
              <a:rPr lang="en-US" sz="2000" b="1" dirty="0">
                <a:solidFill>
                  <a:srgbClr val="0000FF"/>
                </a:solidFill>
              </a:rPr>
              <a:t>/</a:t>
            </a:r>
            <a:r>
              <a:rPr lang="en-US" sz="2000" b="1" dirty="0" smtClean="0">
                <a:solidFill>
                  <a:srgbClr val="0000FF"/>
                </a:solidFill>
              </a:rPr>
              <a:t>/</a:t>
            </a:r>
            <a:r>
              <a:rPr lang="en-US" sz="2000" b="1" dirty="0" err="1" smtClean="0">
                <a:solidFill>
                  <a:srgbClr val="0000FF"/>
                </a:solidFill>
              </a:rPr>
              <a:t>othersite.com</a:t>
            </a:r>
            <a:r>
              <a:rPr lang="en-US" sz="2000" b="1" dirty="0">
                <a:solidFill>
                  <a:srgbClr val="0000FF"/>
                </a:solidFill>
              </a:rPr>
              <a:t>/</a:t>
            </a:r>
            <a:r>
              <a:rPr lang="en-US" sz="2000" b="1" dirty="0" err="1" smtClean="0">
                <a:solidFill>
                  <a:srgbClr val="0000FF"/>
                </a:solidFill>
              </a:rPr>
              <a:t>img</a:t>
            </a:r>
            <a:r>
              <a:rPr lang="en-US" sz="2000" b="1" dirty="0" smtClean="0">
                <a:solidFill>
                  <a:srgbClr val="0000FF"/>
                </a:solidFill>
              </a:rPr>
              <a:t>”&gt;</a:t>
            </a:r>
          </a:p>
          <a:p>
            <a:pPr>
              <a:spcBef>
                <a:spcPts val="600"/>
              </a:spcBef>
            </a:pPr>
            <a:r>
              <a:rPr lang="en-US" sz="2000" b="1" dirty="0" smtClean="0">
                <a:solidFill>
                  <a:srgbClr val="0000FF"/>
                </a:solidFill>
              </a:rPr>
              <a:t>&lt;</a:t>
            </a:r>
            <a:r>
              <a:rPr lang="en-US" sz="2000" b="1" dirty="0">
                <a:solidFill>
                  <a:srgbClr val="0000FF"/>
                </a:solidFill>
              </a:rPr>
              <a:t>a </a:t>
            </a:r>
            <a:r>
              <a:rPr lang="en-US" sz="2000" b="1" dirty="0" err="1">
                <a:solidFill>
                  <a:srgbClr val="0000FF"/>
                </a:solidFill>
              </a:rPr>
              <a:t>href</a:t>
            </a:r>
            <a:r>
              <a:rPr lang="en-US" sz="2000" b="1" dirty="0" smtClean="0">
                <a:solidFill>
                  <a:srgbClr val="0000FF"/>
                </a:solidFill>
              </a:rPr>
              <a:t>=“</a:t>
            </a:r>
            <a:r>
              <a:rPr lang="en-US" sz="2000" b="1" dirty="0" smtClean="0">
                <a:solidFill>
                  <a:srgbClr val="FF0000"/>
                </a:solidFill>
              </a:rPr>
              <a:t>http</a:t>
            </a:r>
            <a:r>
              <a:rPr lang="en-US" sz="2000" b="1" dirty="0">
                <a:solidFill>
                  <a:srgbClr val="0000FF"/>
                </a:solidFill>
              </a:rPr>
              <a:t>://othersite.com/</a:t>
            </a:r>
            <a:r>
              <a:rPr lang="en-US" sz="2000" b="1" dirty="0" smtClean="0">
                <a:solidFill>
                  <a:srgbClr val="0000FF"/>
                </a:solidFill>
              </a:rPr>
              <a:t>img”&gt;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2247602"/>
            <a:ext cx="6766245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90"/>
                </a:solidFill>
              </a:rPr>
              <a:t>Content-Security-Policy: upgrade-insecure-requests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0000FF"/>
                </a:solidFill>
              </a:rPr>
              <a:t>&lt;</a:t>
            </a:r>
            <a:r>
              <a:rPr lang="en-US" sz="2000" b="1" dirty="0" err="1">
                <a:solidFill>
                  <a:srgbClr val="0000FF"/>
                </a:solidFill>
              </a:rPr>
              <a:t>img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 err="1">
                <a:solidFill>
                  <a:srgbClr val="0000FF"/>
                </a:solidFill>
              </a:rPr>
              <a:t>src</a:t>
            </a:r>
            <a:r>
              <a:rPr lang="en-US" sz="2000" b="1" dirty="0">
                <a:solidFill>
                  <a:srgbClr val="0000FF"/>
                </a:solidFill>
              </a:rPr>
              <a:t>=“</a:t>
            </a:r>
            <a:r>
              <a:rPr lang="en-US" sz="2000" b="1" dirty="0">
                <a:solidFill>
                  <a:srgbClr val="FF0000"/>
                </a:solidFill>
              </a:rPr>
              <a:t>http</a:t>
            </a:r>
            <a:r>
              <a:rPr lang="en-US" sz="2000" b="1" dirty="0">
                <a:solidFill>
                  <a:srgbClr val="0000FF"/>
                </a:solidFill>
              </a:rPr>
              <a:t>://</a:t>
            </a:r>
            <a:r>
              <a:rPr lang="en-US" sz="2000" b="1" dirty="0" err="1">
                <a:solidFill>
                  <a:srgbClr val="0000FF"/>
                </a:solidFill>
              </a:rPr>
              <a:t>site.com</a:t>
            </a:r>
            <a:r>
              <a:rPr lang="en-US" sz="2000" b="1" dirty="0">
                <a:solidFill>
                  <a:srgbClr val="0000FF"/>
                </a:solidFill>
              </a:rPr>
              <a:t>/</a:t>
            </a:r>
            <a:r>
              <a:rPr lang="en-US" sz="2000" b="1" dirty="0" err="1">
                <a:solidFill>
                  <a:srgbClr val="0000FF"/>
                </a:solidFill>
              </a:rPr>
              <a:t>img</a:t>
            </a:r>
            <a:r>
              <a:rPr lang="en-US" sz="2000" b="1" dirty="0">
                <a:solidFill>
                  <a:srgbClr val="0000FF"/>
                </a:solidFill>
              </a:rPr>
              <a:t>”&gt;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0000FF"/>
                </a:solidFill>
              </a:rPr>
              <a:t>&lt;</a:t>
            </a:r>
            <a:r>
              <a:rPr lang="en-US" sz="2000" b="1" dirty="0" err="1">
                <a:solidFill>
                  <a:srgbClr val="0000FF"/>
                </a:solidFill>
              </a:rPr>
              <a:t>img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 err="1">
                <a:solidFill>
                  <a:srgbClr val="0000FF"/>
                </a:solidFill>
              </a:rPr>
              <a:t>src</a:t>
            </a:r>
            <a:r>
              <a:rPr lang="en-US" sz="2000" b="1" dirty="0">
                <a:solidFill>
                  <a:srgbClr val="0000FF"/>
                </a:solidFill>
              </a:rPr>
              <a:t>=“</a:t>
            </a:r>
            <a:r>
              <a:rPr lang="en-US" sz="2000" b="1" dirty="0">
                <a:solidFill>
                  <a:srgbClr val="FF0000"/>
                </a:solidFill>
              </a:rPr>
              <a:t>http</a:t>
            </a:r>
            <a:r>
              <a:rPr lang="en-US" sz="2000" b="1" dirty="0">
                <a:solidFill>
                  <a:srgbClr val="0000FF"/>
                </a:solidFill>
              </a:rPr>
              <a:t>://</a:t>
            </a:r>
            <a:r>
              <a:rPr lang="en-US" sz="2000" b="1" dirty="0" err="1">
                <a:solidFill>
                  <a:srgbClr val="0000FF"/>
                </a:solidFill>
              </a:rPr>
              <a:t>othersite.com</a:t>
            </a:r>
            <a:r>
              <a:rPr lang="en-US" sz="2000" b="1" dirty="0">
                <a:solidFill>
                  <a:srgbClr val="0000FF"/>
                </a:solidFill>
              </a:rPr>
              <a:t>/</a:t>
            </a:r>
            <a:r>
              <a:rPr lang="en-US" sz="2000" b="1" dirty="0" err="1">
                <a:solidFill>
                  <a:srgbClr val="0000FF"/>
                </a:solidFill>
              </a:rPr>
              <a:t>img</a:t>
            </a:r>
            <a:r>
              <a:rPr lang="en-US" sz="2000" b="1" dirty="0">
                <a:solidFill>
                  <a:srgbClr val="0000FF"/>
                </a:solidFill>
              </a:rPr>
              <a:t>”&gt;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0000FF"/>
                </a:solidFill>
              </a:rPr>
              <a:t>&lt;a </a:t>
            </a:r>
            <a:r>
              <a:rPr lang="en-US" sz="2000" b="1" dirty="0" err="1">
                <a:solidFill>
                  <a:srgbClr val="0000FF"/>
                </a:solidFill>
              </a:rPr>
              <a:t>href</a:t>
            </a:r>
            <a:r>
              <a:rPr lang="en-US" sz="2000" b="1" dirty="0" smtClean="0">
                <a:solidFill>
                  <a:srgbClr val="0000FF"/>
                </a:solidFill>
              </a:rPr>
              <a:t>=“</a:t>
            </a:r>
            <a:r>
              <a:rPr lang="en-US" sz="2000" b="1" dirty="0" smtClean="0">
                <a:solidFill>
                  <a:srgbClr val="FF0000"/>
                </a:solidFill>
              </a:rPr>
              <a:t>http</a:t>
            </a:r>
            <a:r>
              <a:rPr lang="en-US" sz="2000" b="1" dirty="0">
                <a:solidFill>
                  <a:srgbClr val="0000FF"/>
                </a:solidFill>
              </a:rPr>
              <a:t>:/</a:t>
            </a:r>
            <a:r>
              <a:rPr lang="en-US" sz="2000" b="1" dirty="0" smtClean="0">
                <a:solidFill>
                  <a:srgbClr val="0000FF"/>
                </a:solidFill>
              </a:rPr>
              <a:t>/site.com</a:t>
            </a:r>
            <a:r>
              <a:rPr lang="en-US" sz="2000" b="1" dirty="0">
                <a:solidFill>
                  <a:srgbClr val="0000FF"/>
                </a:solidFill>
              </a:rPr>
              <a:t>/</a:t>
            </a:r>
            <a:r>
              <a:rPr lang="en-US" sz="2000" b="1" dirty="0" err="1" smtClean="0">
                <a:solidFill>
                  <a:srgbClr val="0000FF"/>
                </a:solidFill>
              </a:rPr>
              <a:t>img</a:t>
            </a:r>
            <a:r>
              <a:rPr lang="en-US" sz="2000" b="1" dirty="0" smtClean="0">
                <a:solidFill>
                  <a:srgbClr val="0000FF"/>
                </a:solidFill>
              </a:rPr>
              <a:t>”&gt;</a:t>
            </a:r>
          </a:p>
          <a:p>
            <a:pPr>
              <a:spcBef>
                <a:spcPts val="600"/>
              </a:spcBef>
            </a:pPr>
            <a:r>
              <a:rPr lang="en-US" sz="2000" b="1" dirty="0" smtClean="0">
                <a:solidFill>
                  <a:srgbClr val="0000FF"/>
                </a:solidFill>
              </a:rPr>
              <a:t>&lt;</a:t>
            </a:r>
            <a:r>
              <a:rPr lang="en-US" sz="2000" b="1" dirty="0">
                <a:solidFill>
                  <a:srgbClr val="0000FF"/>
                </a:solidFill>
              </a:rPr>
              <a:t>a </a:t>
            </a:r>
            <a:r>
              <a:rPr lang="en-US" sz="2000" b="1" dirty="0" err="1">
                <a:solidFill>
                  <a:srgbClr val="0000FF"/>
                </a:solidFill>
              </a:rPr>
              <a:t>href</a:t>
            </a:r>
            <a:r>
              <a:rPr lang="en-US" sz="2000" b="1" dirty="0" smtClean="0">
                <a:solidFill>
                  <a:srgbClr val="0000FF"/>
                </a:solidFill>
              </a:rPr>
              <a:t>=“</a:t>
            </a:r>
            <a:r>
              <a:rPr lang="en-US" sz="2000" b="1" dirty="0" smtClean="0">
                <a:solidFill>
                  <a:srgbClr val="FF0000"/>
                </a:solidFill>
              </a:rPr>
              <a:t>http</a:t>
            </a:r>
            <a:r>
              <a:rPr lang="en-US" sz="2000" b="1" dirty="0">
                <a:solidFill>
                  <a:srgbClr val="0000FF"/>
                </a:solidFill>
              </a:rPr>
              <a:t>:/</a:t>
            </a:r>
            <a:r>
              <a:rPr lang="en-US" sz="2000" b="1" dirty="0" smtClean="0">
                <a:solidFill>
                  <a:srgbClr val="0000FF"/>
                </a:solidFill>
              </a:rPr>
              <a:t>/</a:t>
            </a:r>
            <a:r>
              <a:rPr lang="en-US" sz="2000" b="1" dirty="0" err="1" smtClean="0">
                <a:solidFill>
                  <a:srgbClr val="0000FF"/>
                </a:solidFill>
              </a:rPr>
              <a:t>othersite.com</a:t>
            </a:r>
            <a:r>
              <a:rPr lang="en-US" sz="2000" b="1" dirty="0">
                <a:solidFill>
                  <a:srgbClr val="0000FF"/>
                </a:solidFill>
              </a:rPr>
              <a:t>/</a:t>
            </a:r>
            <a:r>
              <a:rPr lang="en-US" sz="2000" b="1" dirty="0" err="1" smtClean="0">
                <a:solidFill>
                  <a:srgbClr val="0000FF"/>
                </a:solidFill>
              </a:rPr>
              <a:t>img</a:t>
            </a:r>
            <a:r>
              <a:rPr lang="en-US" sz="2000" b="1" dirty="0" smtClean="0">
                <a:solidFill>
                  <a:srgbClr val="0000FF"/>
                </a:solidFill>
              </a:rPr>
              <a:t>”&gt;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" y="2724150"/>
            <a:ext cx="4191000" cy="1554272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343400" y="3181350"/>
            <a:ext cx="304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562600" y="3892302"/>
            <a:ext cx="838200" cy="3810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4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 Certificates: wrong issuance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104" y="895350"/>
            <a:ext cx="8907696" cy="4012369"/>
          </a:xfrm>
        </p:spPr>
        <p:txBody>
          <a:bodyPr>
            <a:normAutofit fontScale="85000" lnSpcReduction="10000"/>
          </a:bodyPr>
          <a:lstStyle/>
          <a:p>
            <a:pPr marL="57150" indent="0">
              <a:lnSpc>
                <a:spcPct val="130000"/>
              </a:lnSpc>
              <a:buNone/>
            </a:pPr>
            <a:r>
              <a:rPr lang="en-US" b="0" dirty="0" smtClean="0"/>
              <a:t>2011</a:t>
            </a:r>
            <a:r>
              <a:rPr lang="en-US" b="0" dirty="0"/>
              <a:t>:   </a:t>
            </a:r>
            <a:r>
              <a:rPr lang="en-US" b="1" dirty="0" err="1"/>
              <a:t>Comodo</a:t>
            </a:r>
            <a:r>
              <a:rPr lang="en-US" b="0" dirty="0"/>
              <a:t> </a:t>
            </a:r>
            <a:r>
              <a:rPr lang="en-US" b="0" dirty="0" smtClean="0"/>
              <a:t>and </a:t>
            </a:r>
            <a:r>
              <a:rPr lang="en-US" b="1" dirty="0" err="1" smtClean="0"/>
              <a:t>DigiNotar</a:t>
            </a:r>
            <a:r>
              <a:rPr lang="en-US" b="0" dirty="0" smtClean="0"/>
              <a:t> CAs </a:t>
            </a:r>
            <a:r>
              <a:rPr lang="en-US" b="0" dirty="0"/>
              <a:t>hacked, </a:t>
            </a:r>
            <a:r>
              <a:rPr lang="en-US" b="0" dirty="0" smtClean="0"/>
              <a:t>issue </a:t>
            </a:r>
            <a:r>
              <a:rPr lang="en-US" b="0" dirty="0"/>
              <a:t>certs </a:t>
            </a:r>
            <a:r>
              <a:rPr lang="en-US" b="0" dirty="0" smtClean="0"/>
              <a:t>for  Gmail</a:t>
            </a:r>
            <a:r>
              <a:rPr lang="en-US" b="0" dirty="0"/>
              <a:t>, </a:t>
            </a:r>
            <a:r>
              <a:rPr lang="en-US" b="0" dirty="0" smtClean="0"/>
              <a:t> Yahoo</a:t>
            </a:r>
            <a:r>
              <a:rPr lang="en-US" b="0" dirty="0"/>
              <a:t>! Mail, </a:t>
            </a:r>
            <a:r>
              <a:rPr lang="en-US" b="0" dirty="0" smtClean="0"/>
              <a:t>…</a:t>
            </a:r>
          </a:p>
          <a:p>
            <a:pPr marL="57150" indent="0">
              <a:lnSpc>
                <a:spcPct val="130000"/>
              </a:lnSpc>
              <a:buNone/>
            </a:pPr>
            <a:r>
              <a:rPr lang="en-US" dirty="0" smtClean="0"/>
              <a:t>2013:   </a:t>
            </a:r>
            <a:r>
              <a:rPr lang="en-US" b="1" dirty="0" err="1" smtClean="0"/>
              <a:t>TurkTrust</a:t>
            </a:r>
            <a:r>
              <a:rPr lang="en-US" dirty="0" smtClean="0"/>
              <a:t> issued cert. for </a:t>
            </a:r>
            <a:r>
              <a:rPr lang="en-US" dirty="0" err="1" smtClean="0"/>
              <a:t>gmail.com</a:t>
            </a:r>
            <a:r>
              <a:rPr lang="en-US" dirty="0" smtClean="0"/>
              <a:t>   </a:t>
            </a:r>
            <a:r>
              <a:rPr lang="en-US" sz="2000" dirty="0" smtClean="0"/>
              <a:t>(discovered by pinning)</a:t>
            </a:r>
          </a:p>
          <a:p>
            <a:pPr marL="57150" indent="0">
              <a:lnSpc>
                <a:spcPct val="130000"/>
              </a:lnSpc>
              <a:buNone/>
            </a:pPr>
            <a:r>
              <a:rPr lang="en-US" dirty="0" smtClean="0"/>
              <a:t>2014:   </a:t>
            </a:r>
            <a:r>
              <a:rPr lang="en-US" b="1" dirty="0" smtClean="0"/>
              <a:t>Indian NIC </a:t>
            </a:r>
            <a:r>
              <a:rPr lang="en-US" sz="2000" dirty="0" smtClean="0"/>
              <a:t>(intermediate CA trusted by the </a:t>
            </a:r>
            <a:r>
              <a:rPr lang="en-US" sz="2000" smtClean="0"/>
              <a:t>root CA </a:t>
            </a:r>
            <a:r>
              <a:rPr lang="en-US" sz="2000" b="1" dirty="0" err="1" smtClean="0"/>
              <a:t>IndiaCCA</a:t>
            </a:r>
            <a:r>
              <a:rPr lang="en-US" sz="2000" dirty="0" smtClean="0"/>
              <a:t>) </a:t>
            </a:r>
            <a:r>
              <a:rPr lang="en-US" dirty="0" smtClean="0"/>
              <a:t>issue certs</a:t>
            </a:r>
            <a:br>
              <a:rPr lang="en-US" dirty="0" smtClean="0"/>
            </a:br>
            <a:r>
              <a:rPr lang="en-US" dirty="0" smtClean="0"/>
              <a:t>	for Google and Yahoo! domains</a:t>
            </a:r>
          </a:p>
          <a:p>
            <a:pPr marL="57150" indent="0">
              <a:lnSpc>
                <a:spcPct val="130000"/>
              </a:lnSpc>
              <a:buNone/>
            </a:pPr>
            <a:r>
              <a:rPr lang="en-US" sz="2000" dirty="0"/>
              <a:t>	</a:t>
            </a:r>
            <a:r>
              <a:rPr lang="en-US" dirty="0" smtClean="0"/>
              <a:t>Result:   (1) India CCA revoked NIC’s intermediate certificate</a:t>
            </a:r>
          </a:p>
          <a:p>
            <a:pPr marL="57150" indent="0">
              <a:lnSpc>
                <a:spcPct val="130000"/>
              </a:lnSpc>
              <a:buNone/>
              <a:tabLst>
                <a:tab pos="1778000" algn="l"/>
              </a:tabLst>
            </a:pPr>
            <a:r>
              <a:rPr lang="en-US" dirty="0"/>
              <a:t>	</a:t>
            </a:r>
            <a:r>
              <a:rPr lang="en-US" dirty="0" smtClean="0"/>
              <a:t>(2) Chrome restricts India CCA root to only seven Indian domains</a:t>
            </a:r>
          </a:p>
          <a:p>
            <a:pPr marL="57150" indent="0">
              <a:lnSpc>
                <a:spcPct val="130000"/>
              </a:lnSpc>
              <a:buNone/>
              <a:tabLst>
                <a:tab pos="1778000" algn="l"/>
              </a:tabLst>
            </a:pPr>
            <a:r>
              <a:rPr lang="en-US" dirty="0" smtClean="0"/>
              <a:t>2015:   </a:t>
            </a:r>
            <a:r>
              <a:rPr lang="en-US" b="1" dirty="0" smtClean="0"/>
              <a:t>MCS</a:t>
            </a:r>
            <a:r>
              <a:rPr lang="en-US" dirty="0" smtClean="0"/>
              <a:t> </a:t>
            </a:r>
            <a:r>
              <a:rPr lang="en-US" sz="2100" dirty="0" smtClean="0"/>
              <a:t>(intermediate CA cert issued by </a:t>
            </a:r>
            <a:r>
              <a:rPr lang="en-US" sz="2100" b="1" dirty="0" smtClean="0"/>
              <a:t>CNNIC</a:t>
            </a:r>
            <a:r>
              <a:rPr lang="en-US" sz="2100" dirty="0" smtClean="0"/>
              <a:t>) </a:t>
            </a:r>
            <a:r>
              <a:rPr lang="en-US" dirty="0" smtClean="0"/>
              <a:t>issues certs for Google domains</a:t>
            </a:r>
          </a:p>
          <a:p>
            <a:pPr marL="57150" indent="0">
              <a:buNone/>
            </a:pPr>
            <a:r>
              <a:rPr lang="en-US" sz="2000" dirty="0"/>
              <a:t>	</a:t>
            </a:r>
            <a:r>
              <a:rPr lang="en-US" dirty="0"/>
              <a:t>Result:  </a:t>
            </a:r>
            <a:r>
              <a:rPr lang="en-US" dirty="0" smtClean="0"/>
              <a:t>current CNNIC root no longer recognized by Chrome</a:t>
            </a:r>
            <a:endParaRPr lang="en-US" b="0" dirty="0" smtClean="0"/>
          </a:p>
          <a:p>
            <a:pPr marL="57150" indent="0">
              <a:buNone/>
            </a:pPr>
            <a:endParaRPr lang="en-US" sz="2000" b="0" dirty="0"/>
          </a:p>
          <a:p>
            <a:pPr marL="57150" indent="0">
              <a:buNone/>
            </a:pPr>
            <a:r>
              <a:rPr lang="en-US" sz="2800" b="0" dirty="0" smtClean="0"/>
              <a:t>⇒  </a:t>
            </a:r>
            <a:r>
              <a:rPr lang="en-US" b="0" dirty="0" smtClean="0"/>
              <a:t>enables eavesdropping w/o a warning on user’s session</a:t>
            </a:r>
            <a:endParaRPr lang="en-US" sz="2000" b="0" dirty="0"/>
          </a:p>
          <a:p>
            <a:pPr marL="57150" indent="0"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1697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71450"/>
            <a:ext cx="8991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 in the middle attack using rogue cert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095750"/>
            <a:ext cx="77724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smtClean="0"/>
              <a:t>Attacker proxies data between user and bank.   </a:t>
            </a:r>
            <a:br>
              <a:rPr lang="en-US" b="0" dirty="0" smtClean="0"/>
            </a:br>
            <a:r>
              <a:rPr lang="en-US" b="0" dirty="0" smtClean="0"/>
              <a:t>Sees all traffic and can modify data at will.</a:t>
            </a:r>
            <a:endParaRPr lang="en-US" b="0" dirty="0"/>
          </a:p>
        </p:txBody>
      </p:sp>
      <p:pic>
        <p:nvPicPr>
          <p:cNvPr id="4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762001" y="1460361"/>
            <a:ext cx="669341" cy="512486"/>
          </a:xfrm>
          <a:prstGeom prst="rect">
            <a:avLst/>
          </a:prstGeom>
          <a:noFill/>
        </p:spPr>
      </p:pic>
      <p:sp>
        <p:nvSpPr>
          <p:cNvPr id="5" name="tower"/>
          <p:cNvSpPr>
            <a:spLocks noEditPoints="1" noChangeArrowheads="1"/>
          </p:cNvSpPr>
          <p:nvPr/>
        </p:nvSpPr>
        <p:spPr bwMode="auto">
          <a:xfrm>
            <a:off x="4267200" y="1460361"/>
            <a:ext cx="381000" cy="5143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erver"/>
          <p:cNvSpPr>
            <a:spLocks noEditPoints="1" noChangeArrowheads="1"/>
          </p:cNvSpPr>
          <p:nvPr/>
        </p:nvSpPr>
        <p:spPr bwMode="auto">
          <a:xfrm>
            <a:off x="7615868" y="1517511"/>
            <a:ext cx="474662" cy="397669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87834" y="1257300"/>
            <a:ext cx="646331" cy="330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dirty="0" smtClean="0">
                <a:latin typeface="+mn-lt"/>
              </a:rPr>
              <a:t>bank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62400" y="1143000"/>
            <a:ext cx="1035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attacker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600200" y="1200150"/>
            <a:ext cx="5715000" cy="400110"/>
            <a:chOff x="1600200" y="2133600"/>
            <a:chExt cx="5715000" cy="533479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>
              <a:off x="1600200" y="2590800"/>
              <a:ext cx="2514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2118852" y="2133600"/>
              <a:ext cx="1327807" cy="533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ClientHello</a:t>
              </a:r>
              <a:endParaRPr lang="en-US" sz="2000" dirty="0" smtClean="0">
                <a:latin typeface="+mn-lt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4800600" y="2605548"/>
              <a:ext cx="2514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5319252" y="2133600"/>
              <a:ext cx="1327807" cy="533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ClientHello</a:t>
              </a:r>
              <a:endParaRPr lang="en-US" sz="2000" dirty="0" smtClean="0">
                <a:latin typeface="+mn-lt"/>
              </a:endParaRPr>
            </a:p>
          </p:txBody>
        </p:sp>
      </p:grpSp>
      <p:sp>
        <p:nvSpPr>
          <p:cNvPr id="19" name="Rectangle 18"/>
          <p:cNvSpPr/>
          <p:nvPr/>
        </p:nvSpPr>
        <p:spPr bwMode="auto">
          <a:xfrm>
            <a:off x="7315200" y="857250"/>
            <a:ext cx="1295400" cy="28575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BankCert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733800" y="857250"/>
            <a:ext cx="1600200" cy="28575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latin typeface="+mn-lt"/>
              </a:rPr>
              <a:t>Badguy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Cert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4953000" y="1657350"/>
            <a:ext cx="2514600" cy="400110"/>
            <a:chOff x="4953000" y="2743201"/>
            <a:chExt cx="2514600" cy="533479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 flipH="1">
              <a:off x="4953000" y="3196038"/>
              <a:ext cx="2514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 flipH="1">
              <a:off x="5065866" y="2743201"/>
              <a:ext cx="2036761" cy="533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ServerCert</a:t>
              </a:r>
              <a:r>
                <a:rPr lang="en-US" sz="2000" dirty="0" smtClean="0">
                  <a:latin typeface="+mn-lt"/>
                </a:rPr>
                <a:t> (</a:t>
              </a:r>
              <a:r>
                <a:rPr lang="en-US" sz="2000" b="1" dirty="0" smtClean="0">
                  <a:latin typeface="+mn-lt"/>
                </a:rPr>
                <a:t>Bank</a:t>
              </a:r>
              <a:r>
                <a:rPr lang="en-US" sz="2000" dirty="0" smtClean="0">
                  <a:latin typeface="+mn-lt"/>
                </a:rPr>
                <a:t>)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600200" y="1657350"/>
            <a:ext cx="2514600" cy="400110"/>
            <a:chOff x="1600200" y="2743200"/>
            <a:chExt cx="2514600" cy="533479"/>
          </a:xfrm>
        </p:grpSpPr>
        <p:cxnSp>
          <p:nvCxnSpPr>
            <p:cNvPr id="23" name="Straight Arrow Connector 22"/>
            <p:cNvCxnSpPr/>
            <p:nvPr/>
          </p:nvCxnSpPr>
          <p:spPr bwMode="auto">
            <a:xfrm flipH="1">
              <a:off x="1600200" y="3215148"/>
              <a:ext cx="2514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 flipH="1">
              <a:off x="1676400" y="2743200"/>
              <a:ext cx="2123047" cy="533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ServerCert</a:t>
              </a:r>
              <a:r>
                <a:rPr lang="en-US" sz="2000" dirty="0" smtClean="0">
                  <a:latin typeface="+mn-lt"/>
                </a:rPr>
                <a:t> (</a:t>
              </a:r>
              <a:r>
                <a:rPr lang="en-US" sz="2000" b="1" dirty="0" smtClean="0">
                  <a:latin typeface="+mn-lt"/>
                </a:rPr>
                <a:t>rogue</a:t>
              </a:r>
              <a:r>
                <a:rPr lang="en-US" sz="2000" dirty="0" smtClean="0">
                  <a:latin typeface="+mn-lt"/>
                </a:rPr>
                <a:t>)</a:t>
              </a:r>
            </a:p>
          </p:txBody>
        </p:sp>
      </p:grpSp>
      <p:sp>
        <p:nvSpPr>
          <p:cNvPr id="26" name="Rounded Rectangular Callout 25"/>
          <p:cNvSpPr/>
          <p:nvPr/>
        </p:nvSpPr>
        <p:spPr bwMode="auto">
          <a:xfrm>
            <a:off x="0" y="742950"/>
            <a:ext cx="2819400" cy="342900"/>
          </a:xfrm>
          <a:prstGeom prst="wedgeRoundRectCallout">
            <a:avLst>
              <a:gd name="adj1" fmla="val -10371"/>
              <a:gd name="adj2" fmla="val 15604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>
                <a:latin typeface="+mn-lt"/>
              </a:rPr>
              <a:t>GET </a:t>
            </a:r>
            <a:r>
              <a:rPr lang="en-US" sz="2000" b="1" dirty="0" smtClean="0">
                <a:latin typeface="+mn-lt"/>
              </a:rPr>
              <a:t>https</a:t>
            </a:r>
            <a:r>
              <a:rPr lang="en-US" sz="2000" dirty="0" smtClean="0">
                <a:latin typeface="+mn-lt"/>
              </a:rPr>
              <a:t>://bank.com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914400" y="2571751"/>
            <a:ext cx="7154228" cy="769385"/>
            <a:chOff x="914400" y="3962397"/>
            <a:chExt cx="7154228" cy="1025845"/>
          </a:xfrm>
        </p:grpSpPr>
        <p:cxnSp>
          <p:nvCxnSpPr>
            <p:cNvPr id="29" name="Straight Arrow Connector 28"/>
            <p:cNvCxnSpPr/>
            <p:nvPr/>
          </p:nvCxnSpPr>
          <p:spPr bwMode="auto">
            <a:xfrm>
              <a:off x="1295400" y="4419600"/>
              <a:ext cx="2971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4800600" y="4419600"/>
              <a:ext cx="3124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828800" y="3962398"/>
              <a:ext cx="1992302" cy="533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SSL key exchange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30218" y="3962397"/>
              <a:ext cx="1992302" cy="533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SSL key exchange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14400" y="4495800"/>
              <a:ext cx="367596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k</a:t>
              </a:r>
              <a:r>
                <a:rPr lang="en-US" baseline="-25000" dirty="0" smtClean="0">
                  <a:latin typeface="+mn-lt"/>
                </a:rPr>
                <a:t>1</a:t>
              </a:r>
              <a:endParaRPr lang="en-US" dirty="0" smtClean="0">
                <a:latin typeface="+mn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62400" y="4495800"/>
              <a:ext cx="367596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k</a:t>
              </a:r>
              <a:r>
                <a:rPr lang="en-US" baseline="-25000" dirty="0" smtClean="0">
                  <a:latin typeface="+mn-lt"/>
                </a:rPr>
                <a:t>1</a:t>
              </a:r>
              <a:endParaRPr lang="en-US" dirty="0" smtClean="0">
                <a:latin typeface="+mn-lt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24400" y="4495800"/>
              <a:ext cx="367596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k</a:t>
              </a:r>
              <a:r>
                <a:rPr lang="en-US" baseline="-25000" dirty="0" smtClean="0">
                  <a:latin typeface="+mn-lt"/>
                </a:rPr>
                <a:t>2</a:t>
              </a:r>
              <a:endParaRPr lang="en-US" dirty="0" smtClean="0">
                <a:latin typeface="+mn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701032" y="4491334"/>
              <a:ext cx="367596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k</a:t>
              </a:r>
              <a:r>
                <a:rPr lang="en-US" baseline="-25000" dirty="0" smtClean="0">
                  <a:latin typeface="+mn-lt"/>
                </a:rPr>
                <a:t>2</a:t>
              </a:r>
              <a:endParaRPr lang="en-US" dirty="0" smtClean="0">
                <a:latin typeface="+mn-lt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90600" y="3257550"/>
            <a:ext cx="3429000" cy="400110"/>
            <a:chOff x="990600" y="4876799"/>
            <a:chExt cx="3429000" cy="533479"/>
          </a:xfrm>
        </p:grpSpPr>
        <p:cxnSp>
          <p:nvCxnSpPr>
            <p:cNvPr id="39" name="Straight Arrow Connector 38"/>
            <p:cNvCxnSpPr/>
            <p:nvPr/>
          </p:nvCxnSpPr>
          <p:spPr bwMode="auto">
            <a:xfrm>
              <a:off x="990600" y="5334000"/>
              <a:ext cx="3429000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1389182" y="4876799"/>
              <a:ext cx="2462182" cy="533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HTTP data enc with k</a:t>
              </a:r>
              <a:r>
                <a:rPr lang="en-US" sz="2000" baseline="-25000" dirty="0" smtClean="0">
                  <a:latin typeface="+mn-lt"/>
                </a:rPr>
                <a:t>1</a:t>
              </a:r>
              <a:endParaRPr lang="en-US" sz="2000" dirty="0" smtClean="0">
                <a:latin typeface="+mn-lt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724400" y="3285772"/>
            <a:ext cx="3429000" cy="400110"/>
            <a:chOff x="4724400" y="4914429"/>
            <a:chExt cx="3429000" cy="533479"/>
          </a:xfrm>
        </p:grpSpPr>
        <p:cxnSp>
          <p:nvCxnSpPr>
            <p:cNvPr id="41" name="Straight Arrow Connector 40"/>
            <p:cNvCxnSpPr/>
            <p:nvPr/>
          </p:nvCxnSpPr>
          <p:spPr bwMode="auto">
            <a:xfrm>
              <a:off x="4724400" y="5353110"/>
              <a:ext cx="3429000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5122982" y="4914429"/>
              <a:ext cx="2462182" cy="533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HTTP data enc with k</a:t>
              </a:r>
              <a:r>
                <a:rPr lang="en-US" sz="2000" baseline="-25000" dirty="0" smtClean="0">
                  <a:latin typeface="+mn-lt"/>
                </a:rPr>
                <a:t>2</a:t>
              </a:r>
              <a:endParaRPr lang="en-US" sz="2000" dirty="0" smtClean="0"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219201" y="2114550"/>
            <a:ext cx="3066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(cert for Bank by a valid CA)</a:t>
            </a:r>
          </a:p>
        </p:txBody>
      </p:sp>
    </p:spTree>
    <p:extLst>
      <p:ext uri="{BB962C8B-B14F-4D97-AF65-F5344CB8AC3E}">
        <p14:creationId xmlns:p14="http://schemas.microsoft.com/office/powerpoint/2010/main" val="276386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 animBg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What to do?      </a:t>
            </a:r>
            <a:r>
              <a:rPr lang="en-US" sz="2400" b="0" dirty="0" smtClean="0"/>
              <a:t>(many good ideas)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19150"/>
            <a:ext cx="8915400" cy="41148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spcBef>
                <a:spcPts val="2376"/>
              </a:spcBef>
              <a:buAutoNum type="arabicPeriod"/>
            </a:pPr>
            <a:r>
              <a:rPr lang="en-US" b="0" dirty="0" smtClean="0"/>
              <a:t>Dynamic HTTP public-key pinning</a:t>
            </a:r>
            <a:r>
              <a:rPr lang="en-US" dirty="0"/>
              <a:t>    </a:t>
            </a:r>
            <a:r>
              <a:rPr lang="en-US" sz="1500" dirty="0"/>
              <a:t>(RFC </a:t>
            </a:r>
            <a:r>
              <a:rPr lang="en-US" sz="1500" dirty="0" smtClean="0"/>
              <a:t>7469)</a:t>
            </a:r>
            <a:endParaRPr lang="en-US" sz="1500" b="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b="0" dirty="0" smtClean="0"/>
              <a:t>Let</a:t>
            </a:r>
            <a:r>
              <a:rPr lang="en-US" dirty="0" smtClean="0"/>
              <a:t> a </a:t>
            </a:r>
            <a:r>
              <a:rPr lang="en-US" b="0" dirty="0" smtClean="0"/>
              <a:t>site declare CAs </a:t>
            </a:r>
            <a:r>
              <a:rPr lang="en-US" b="0" dirty="0"/>
              <a:t>that can sign </a:t>
            </a:r>
            <a:r>
              <a:rPr lang="en-US" dirty="0" smtClean="0"/>
              <a:t>its </a:t>
            </a:r>
            <a:r>
              <a:rPr lang="en-US" b="0" dirty="0" smtClean="0"/>
              <a:t>cert (</a:t>
            </a:r>
            <a:r>
              <a:rPr lang="en-US" dirty="0" smtClean="0"/>
              <a:t>similar to </a:t>
            </a:r>
            <a:r>
              <a:rPr lang="en-US" b="0" dirty="0" smtClean="0"/>
              <a:t>HSTS)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b="0" dirty="0" smtClean="0"/>
              <a:t>on </a:t>
            </a:r>
            <a:r>
              <a:rPr lang="en-US" b="0" dirty="0"/>
              <a:t>subsequent HTTPS, browser rejects certs </a:t>
            </a:r>
            <a:r>
              <a:rPr lang="en-US" b="0" dirty="0" smtClean="0"/>
              <a:t>issued </a:t>
            </a:r>
            <a:r>
              <a:rPr lang="en-US" b="0" dirty="0"/>
              <a:t>by other </a:t>
            </a:r>
            <a:r>
              <a:rPr lang="en-US" b="0" dirty="0" smtClean="0"/>
              <a:t>CAs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TOFU:    Trust on First Use</a:t>
            </a:r>
            <a:endParaRPr lang="en-US" b="0" dirty="0"/>
          </a:p>
          <a:p>
            <a:pPr marL="457200" indent="-457200">
              <a:buAutoNum type="arabicPeriod"/>
            </a:pPr>
            <a:endParaRPr lang="en-US" b="0" dirty="0"/>
          </a:p>
          <a:p>
            <a:pPr marL="457200" indent="-457200">
              <a:buAutoNum type="arabicPeriod"/>
            </a:pPr>
            <a:r>
              <a:rPr lang="en-US" b="0" dirty="0" smtClean="0"/>
              <a:t>Certificate Transparency:   </a:t>
            </a:r>
            <a:r>
              <a:rPr lang="en-US" sz="1900" b="0" dirty="0" smtClean="0"/>
              <a:t>[LL’12]</a:t>
            </a:r>
          </a:p>
          <a:p>
            <a:pPr marL="857250" lvl="1" indent="-457200"/>
            <a:r>
              <a:rPr lang="en-US" b="0" dirty="0" smtClean="0"/>
              <a:t>idea:     CA’s must advertise a log of </a:t>
            </a:r>
            <a:r>
              <a:rPr lang="en-US" u="sng" dirty="0" smtClean="0"/>
              <a:t>all</a:t>
            </a:r>
            <a:r>
              <a:rPr lang="en-US" b="0" dirty="0" smtClean="0"/>
              <a:t> certs. they issued</a:t>
            </a:r>
          </a:p>
          <a:p>
            <a:pPr marL="857250" lvl="1" indent="-457200"/>
            <a:r>
              <a:rPr lang="en-US" dirty="0" smtClean="0"/>
              <a:t>Browser will only use a cert if it is published on log server</a:t>
            </a:r>
          </a:p>
          <a:p>
            <a:pPr lvl="2">
              <a:lnSpc>
                <a:spcPct val="110000"/>
              </a:lnSpc>
              <a:buFont typeface="Arial"/>
              <a:buChar char="•"/>
            </a:pPr>
            <a:r>
              <a:rPr lang="en-US" b="0" dirty="0" smtClean="0"/>
              <a:t>Efficient implementation using </a:t>
            </a:r>
            <a:r>
              <a:rPr lang="en-US" b="0" dirty="0" err="1" smtClean="0"/>
              <a:t>Merkle</a:t>
            </a:r>
            <a:r>
              <a:rPr lang="en-US" b="0" dirty="0" smtClean="0"/>
              <a:t> hash trees</a:t>
            </a:r>
          </a:p>
          <a:p>
            <a:pPr lvl="1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Companies can scan logs to look for invalid issuance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25081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019711"/>
            <a:ext cx="8052906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Public-Key-Pins</a:t>
            </a:r>
            <a:r>
              <a:rPr lang="en-US" sz="1600" dirty="0" smtClean="0"/>
              <a:t>[-Report-only]</a:t>
            </a:r>
            <a:r>
              <a:rPr lang="en-US" sz="2000" dirty="0" smtClean="0"/>
              <a:t>:   </a:t>
            </a:r>
            <a:r>
              <a:rPr lang="en-US" sz="2000" b="1" dirty="0" smtClean="0"/>
              <a:t>max-age</a:t>
            </a:r>
            <a:r>
              <a:rPr lang="en-US" sz="2000" dirty="0" smtClean="0"/>
              <a:t>=2592000</a:t>
            </a:r>
            <a:r>
              <a:rPr lang="en-US" sz="2000" dirty="0"/>
              <a:t>;</a:t>
            </a:r>
          </a:p>
          <a:p>
            <a:r>
              <a:rPr lang="en-US" sz="2000" dirty="0"/>
              <a:t>       </a:t>
            </a:r>
            <a:r>
              <a:rPr lang="en-US" sz="2000" b="1" dirty="0"/>
              <a:t>pin-sha256</a:t>
            </a:r>
            <a:r>
              <a:rPr lang="en-US" sz="2000" dirty="0"/>
              <a:t>="E9CZ9INDbd+2eRQozYqqbQ2yXLVKB9+xcprMF+44U1g=";</a:t>
            </a:r>
          </a:p>
          <a:p>
            <a:r>
              <a:rPr lang="en-US" sz="2000" dirty="0"/>
              <a:t>       </a:t>
            </a:r>
            <a:r>
              <a:rPr lang="en-US" sz="2000" b="1" dirty="0"/>
              <a:t>pin-sha256</a:t>
            </a:r>
            <a:r>
              <a:rPr lang="en-US" sz="2000" dirty="0"/>
              <a:t>="LPJNul+wow4m6DsqxbninhsWHlwfp0JecwQzYpOLmCQ=";</a:t>
            </a:r>
          </a:p>
          <a:p>
            <a:r>
              <a:rPr lang="en-US" sz="2000" dirty="0"/>
              <a:t>      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b="1" dirty="0">
                <a:solidFill>
                  <a:srgbClr val="0000FF"/>
                </a:solidFill>
              </a:rPr>
              <a:t>report-</a:t>
            </a:r>
            <a:r>
              <a:rPr lang="en-US" sz="2000" b="1" dirty="0" err="1">
                <a:solidFill>
                  <a:srgbClr val="0000FF"/>
                </a:solidFill>
              </a:rPr>
              <a:t>uri</a:t>
            </a:r>
            <a:r>
              <a:rPr lang="en-US" sz="2000" dirty="0">
                <a:solidFill>
                  <a:srgbClr val="0000FF"/>
                </a:solidFill>
              </a:rPr>
              <a:t>="https:/</a:t>
            </a:r>
            <a:r>
              <a:rPr lang="en-US" sz="2000" dirty="0" smtClean="0">
                <a:solidFill>
                  <a:srgbClr val="0000FF"/>
                </a:solidFill>
              </a:rPr>
              <a:t>/</a:t>
            </a:r>
            <a:r>
              <a:rPr lang="en-US" sz="2000" dirty="0" err="1" smtClean="0">
                <a:solidFill>
                  <a:srgbClr val="0000FF"/>
                </a:solidFill>
              </a:rPr>
              <a:t>example.net</a:t>
            </a:r>
            <a:r>
              <a:rPr lang="en-US" sz="2000" dirty="0">
                <a:solidFill>
                  <a:srgbClr val="0000FF"/>
                </a:solidFill>
              </a:rPr>
              <a:t>/</a:t>
            </a:r>
            <a:r>
              <a:rPr lang="en-US" sz="2000" dirty="0" err="1">
                <a:solidFill>
                  <a:srgbClr val="0000FF"/>
                </a:solidFill>
              </a:rPr>
              <a:t>pkp</a:t>
            </a:r>
            <a:r>
              <a:rPr lang="en-US" sz="2000" dirty="0">
                <a:solidFill>
                  <a:srgbClr val="0000FF"/>
                </a:solidFill>
              </a:rPr>
              <a:t>-report"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3938885"/>
            <a:ext cx="8141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Examine browser’s pinning DB:      </a:t>
            </a:r>
            <a:r>
              <a:rPr lang="en-US" sz="2400" dirty="0" smtClean="0">
                <a:solidFill>
                  <a:srgbClr val="0000FF"/>
                </a:solidFill>
              </a:rPr>
              <a:t>chrome</a:t>
            </a:r>
            <a:r>
              <a:rPr lang="en-US" sz="2400" dirty="0">
                <a:solidFill>
                  <a:srgbClr val="0000FF"/>
                </a:solidFill>
              </a:rPr>
              <a:t>://net-internals/#</a:t>
            </a:r>
            <a:r>
              <a:rPr lang="en-US" sz="2400" dirty="0" err="1" smtClean="0">
                <a:solidFill>
                  <a:srgbClr val="0000FF"/>
                </a:solidFill>
              </a:rPr>
              <a:t>hsts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HPKP example   </a:t>
            </a:r>
            <a:r>
              <a:rPr lang="en-US" sz="2800" dirty="0" smtClean="0"/>
              <a:t>(HTTP header </a:t>
            </a:r>
            <a:r>
              <a:rPr lang="en-US" sz="2800" smtClean="0"/>
              <a:t>from server)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443939" y="2724150"/>
            <a:ext cx="854766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 not currently supported by IE, Edge, and Safari</a:t>
            </a:r>
          </a:p>
          <a:p>
            <a:pPr>
              <a:lnSpc>
                <a:spcPct val="150000"/>
              </a:lnSpc>
            </a:pPr>
            <a:r>
              <a:rPr lang="en-US" sz="2000" smtClean="0"/>
              <a:t>Max-age: </a:t>
            </a:r>
            <a:r>
              <a:rPr lang="en-US" sz="2000" dirty="0" smtClean="0"/>
              <a:t>2,592,000 seconds is the most common max-age value used (30 days)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854773"/>
            <a:ext cx="6192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Max-age statistics provided by </a:t>
            </a:r>
            <a:r>
              <a:rPr lang="en-US" sz="1400" dirty="0"/>
              <a:t>Andrei </a:t>
            </a:r>
            <a:r>
              <a:rPr lang="en-US" sz="1400" dirty="0" err="1"/>
              <a:t>Sabelfeld</a:t>
            </a:r>
            <a:r>
              <a:rPr lang="en-US" sz="1400" dirty="0"/>
              <a:t> </a:t>
            </a:r>
            <a:r>
              <a:rPr lang="en-US" sz="1400" dirty="0" smtClean="0"/>
              <a:t>and Steven </a:t>
            </a:r>
            <a:r>
              <a:rPr lang="en-US" sz="1400" dirty="0"/>
              <a:t>Van </a:t>
            </a:r>
            <a:r>
              <a:rPr lang="en-US" sz="1400" dirty="0" smtClean="0"/>
              <a:t>Acker in Apr. 2017.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388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Threat Model:   Network Attacker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81000" y="1428750"/>
            <a:ext cx="8229600" cy="3543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Network Attacker:</a:t>
            </a:r>
          </a:p>
          <a:p>
            <a:pPr>
              <a:spcBef>
                <a:spcPts val="1200"/>
              </a:spcBef>
              <a:buFont typeface="Arial" charset="0"/>
              <a:buChar char="•"/>
            </a:pPr>
            <a:r>
              <a:rPr lang="en-US" dirty="0" smtClean="0"/>
              <a:t>Controls network infrastructure:     </a:t>
            </a:r>
            <a:r>
              <a:rPr lang="en-US" sz="2000" dirty="0" smtClean="0"/>
              <a:t>Routers,   DNS</a:t>
            </a:r>
            <a:endParaRPr lang="en-US" dirty="0"/>
          </a:p>
          <a:p>
            <a:pPr>
              <a:spcBef>
                <a:spcPts val="1200"/>
              </a:spcBef>
              <a:buFont typeface="Arial" charset="0"/>
              <a:buChar char="•"/>
            </a:pPr>
            <a:r>
              <a:rPr lang="en-US" dirty="0"/>
              <a:t>E</a:t>
            </a:r>
            <a:r>
              <a:rPr lang="en-US" sz="2400" b="0" dirty="0" smtClean="0"/>
              <a:t>avesdrops, injects, blocks, and modifies packets</a:t>
            </a:r>
          </a:p>
          <a:p>
            <a:pPr lvl="1"/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Examples: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Wireless network at Internet Café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Internet access at hotels   </a:t>
            </a:r>
            <a:r>
              <a:rPr lang="en-US" sz="2000" dirty="0" smtClean="0"/>
              <a:t>(</a:t>
            </a:r>
            <a:r>
              <a:rPr lang="en-US" sz="2000" dirty="0" err="1" smtClean="0"/>
              <a:t>untrusted</a:t>
            </a:r>
            <a:r>
              <a:rPr lang="en-US" sz="2000" dirty="0" smtClean="0"/>
              <a:t> ISP)</a:t>
            </a:r>
            <a:endParaRPr lang="en-US" dirty="0" smtClean="0"/>
          </a:p>
        </p:txBody>
      </p:sp>
      <p:pic>
        <p:nvPicPr>
          <p:cNvPr id="20486" name="Picture 16" descr="evil-rou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1200150"/>
            <a:ext cx="126365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0487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3</a:t>
            </a:r>
            <a:r>
              <a:rPr lang="en-US" sz="4000" dirty="0" smtClean="0"/>
              <a:t>. Mixed Content:  HTTP and HTTPS</a:t>
            </a:r>
          </a:p>
        </p:txBody>
      </p:sp>
      <p:sp>
        <p:nvSpPr>
          <p:cNvPr id="28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534400" cy="3943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smtClean="0"/>
              <a:t>Page loads over HTTPS, but contains content over HTTP</a:t>
            </a:r>
          </a:p>
          <a:p>
            <a:pPr marL="0" indent="0">
              <a:buNone/>
            </a:pPr>
            <a:r>
              <a:rPr lang="en-US" dirty="0" smtClean="0"/>
              <a:t>		(e.g.     &lt;script   </a:t>
            </a:r>
            <a:r>
              <a:rPr lang="en-US" dirty="0" err="1" smtClean="0"/>
              <a:t>src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FF0000"/>
                </a:solidFill>
              </a:rPr>
              <a:t>http</a:t>
            </a:r>
            <a:r>
              <a:rPr lang="en-US" dirty="0" smtClean="0"/>
              <a:t>://.../script.js&gt;  ) 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b="0" dirty="0" smtClean="0"/>
              <a:t>⇒  Active </a:t>
            </a:r>
            <a:r>
              <a:rPr lang="en-US" b="0" dirty="0"/>
              <a:t>network attacker can </a:t>
            </a:r>
            <a:r>
              <a:rPr lang="en-US" b="0" dirty="0" smtClean="0"/>
              <a:t>hijack session</a:t>
            </a:r>
          </a:p>
          <a:p>
            <a:pPr marL="0" indent="0">
              <a:buNone/>
            </a:pPr>
            <a:r>
              <a:rPr lang="en-US" b="0" dirty="0" smtClean="0"/>
              <a:t>		by modifying script en-route to browser</a:t>
            </a:r>
          </a:p>
          <a:p>
            <a:pPr marL="0" indent="0"/>
            <a:endParaRPr lang="en-US" b="0" dirty="0"/>
          </a:p>
          <a:p>
            <a:endParaRPr lang="en-US" dirty="0" smtClean="0"/>
          </a:p>
          <a:p>
            <a:pPr marL="1143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3409950"/>
            <a:ext cx="3276600" cy="12001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</p:pic>
      <p:sp>
        <p:nvSpPr>
          <p:cNvPr id="7" name="TextBox 6"/>
          <p:cNvSpPr txBox="1"/>
          <p:nvPr/>
        </p:nvSpPr>
        <p:spPr>
          <a:xfrm>
            <a:off x="122238" y="3624262"/>
            <a:ext cx="57314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IE7: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1" y="3562350"/>
            <a:ext cx="1499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Old Chrome:</a:t>
            </a:r>
          </a:p>
        </p:txBody>
      </p:sp>
      <p:pic>
        <p:nvPicPr>
          <p:cNvPr id="9" name="Picture 8" descr="Screen Shot 2011-11-02 at 2.22.17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732"/>
          <a:stretch/>
        </p:blipFill>
        <p:spPr>
          <a:xfrm>
            <a:off x="4633921" y="3905250"/>
            <a:ext cx="4357679" cy="3429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953001" y="1885950"/>
            <a:ext cx="2878628" cy="445532"/>
            <a:chOff x="4953001" y="1885950"/>
            <a:chExt cx="2878628" cy="445532"/>
          </a:xfrm>
        </p:grpSpPr>
        <p:sp>
          <p:nvSpPr>
            <p:cNvPr id="4" name="Left Brace 3"/>
            <p:cNvSpPr/>
            <p:nvPr/>
          </p:nvSpPr>
          <p:spPr>
            <a:xfrm rot="16200000">
              <a:off x="5143501" y="1695450"/>
              <a:ext cx="152399" cy="533400"/>
            </a:xfrm>
            <a:prstGeom prst="leftBrac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72200" y="1962150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ever write this</a:t>
              </a:r>
              <a:endParaRPr lang="en-US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192889" y="2060222"/>
              <a:ext cx="945444" cy="104622"/>
            </a:xfrm>
            <a:custGeom>
              <a:avLst/>
              <a:gdLst>
                <a:gd name="connsiteX0" fmla="*/ 945444 w 945444"/>
                <a:gd name="connsiteY0" fmla="*/ 84667 h 104622"/>
                <a:gd name="connsiteX1" fmla="*/ 536222 w 945444"/>
                <a:gd name="connsiteY1" fmla="*/ 98778 h 104622"/>
                <a:gd name="connsiteX2" fmla="*/ 0 w 945444"/>
                <a:gd name="connsiteY2" fmla="*/ 0 h 10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5444" h="104622">
                  <a:moveTo>
                    <a:pt x="945444" y="84667"/>
                  </a:moveTo>
                  <a:cubicBezTo>
                    <a:pt x="819620" y="98778"/>
                    <a:pt x="693796" y="112889"/>
                    <a:pt x="536222" y="98778"/>
                  </a:cubicBezTo>
                  <a:cubicBezTo>
                    <a:pt x="378648" y="84667"/>
                    <a:pt x="0" y="0"/>
                    <a:pt x="0" y="0"/>
                  </a:cubicBezTo>
                </a:path>
              </a:pathLst>
            </a:custGeom>
            <a:ln w="5715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379403" y="4695735"/>
            <a:ext cx="2919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Mostly ignored by users </a:t>
            </a:r>
            <a:r>
              <a:rPr lang="mr-IN" sz="2000" dirty="0" smtClean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32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https://badssl.com     </a:t>
            </a:r>
            <a:r>
              <a:rPr lang="en-US" sz="2400" dirty="0" smtClean="0"/>
              <a:t>(Chrome 58,  2017)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47750"/>
            <a:ext cx="8610600" cy="3276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Mixed script:      </a:t>
            </a:r>
            <a:r>
              <a:rPr lang="en-US" sz="1800" dirty="0" smtClean="0"/>
              <a:t>&lt;</a:t>
            </a:r>
            <a:r>
              <a:rPr lang="en-US" sz="1800" dirty="0"/>
              <a:t>script </a:t>
            </a:r>
            <a:r>
              <a:rPr lang="en-US" sz="1800" dirty="0" err="1"/>
              <a:t>src</a:t>
            </a:r>
            <a:r>
              <a:rPr lang="en-US" sz="1800" dirty="0"/>
              <a:t>="</a:t>
            </a:r>
            <a:r>
              <a:rPr lang="en-US" sz="1800" dirty="0">
                <a:hlinkClick r:id="rId2"/>
              </a:rPr>
              <a:t>http://mixed-script.badssl.com/nonsecure.js</a:t>
            </a:r>
            <a:r>
              <a:rPr lang="en-US" sz="1800" dirty="0"/>
              <a:t>"&gt;&lt;/script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 smtClean="0"/>
              <a:t>Mixed image:      </a:t>
            </a:r>
            <a:r>
              <a:rPr lang="en-US" sz="1800" dirty="0" smtClean="0"/>
              <a:t>&lt;</a:t>
            </a:r>
            <a:r>
              <a:rPr lang="en-US" sz="1800" dirty="0" err="1"/>
              <a:t>img</a:t>
            </a:r>
            <a:r>
              <a:rPr lang="en-US" sz="1800" dirty="0"/>
              <a:t> class="mixed" </a:t>
            </a:r>
            <a:r>
              <a:rPr lang="en-US" sz="1800" dirty="0" err="1" smtClean="0"/>
              <a:t>src</a:t>
            </a:r>
            <a:r>
              <a:rPr lang="en-US" sz="1800" dirty="0" smtClean="0"/>
              <a:t>=</a:t>
            </a:r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mixed.badssl.com/image.jpg</a:t>
            </a:r>
            <a:r>
              <a:rPr lang="en-US" sz="1800" dirty="0" smtClean="0"/>
              <a:t>”&gt;</a:t>
            </a:r>
          </a:p>
        </p:txBody>
      </p:sp>
      <p:sp>
        <p:nvSpPr>
          <p:cNvPr id="6" name="Oval 5"/>
          <p:cNvSpPr/>
          <p:nvPr/>
        </p:nvSpPr>
        <p:spPr>
          <a:xfrm>
            <a:off x="3505200" y="1106365"/>
            <a:ext cx="8382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762000" y="1696915"/>
            <a:ext cx="6562605" cy="533400"/>
            <a:chOff x="0" y="2441634"/>
            <a:chExt cx="3475892" cy="28251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8563"/>
            <a:stretch/>
          </p:blipFill>
          <p:spPr>
            <a:xfrm>
              <a:off x="0" y="2441634"/>
              <a:ext cx="2895600" cy="28251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09192" y="2459951"/>
              <a:ext cx="266700" cy="245881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6003291" y="2255199"/>
            <a:ext cx="304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(script </a:t>
            </a:r>
            <a:r>
              <a:rPr lang="en-US" dirty="0" smtClean="0"/>
              <a:t>is blocked, click </a:t>
            </a:r>
            <a:r>
              <a:rPr lang="en-US" smtClean="0"/>
              <a:t>to load)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7315200" y="1946031"/>
            <a:ext cx="855784" cy="316523"/>
          </a:xfrm>
          <a:custGeom>
            <a:avLst/>
            <a:gdLst>
              <a:gd name="connsiteX0" fmla="*/ 844062 w 855784"/>
              <a:gd name="connsiteY0" fmla="*/ 316523 h 316523"/>
              <a:gd name="connsiteX1" fmla="*/ 738554 w 855784"/>
              <a:gd name="connsiteY1" fmla="*/ 82061 h 316523"/>
              <a:gd name="connsiteX2" fmla="*/ 0 w 855784"/>
              <a:gd name="connsiteY2" fmla="*/ 0 h 31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5784" h="316523">
                <a:moveTo>
                  <a:pt x="844062" y="316523"/>
                </a:moveTo>
                <a:cubicBezTo>
                  <a:pt x="861646" y="225669"/>
                  <a:pt x="879231" y="134815"/>
                  <a:pt x="738554" y="82061"/>
                </a:cubicBezTo>
                <a:cubicBezTo>
                  <a:pt x="597877" y="29307"/>
                  <a:pt x="0" y="0"/>
                  <a:pt x="0" y="0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48200" y="3181350"/>
            <a:ext cx="8382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621" y="3748454"/>
            <a:ext cx="3814879" cy="48553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00740" y="4474517"/>
            <a:ext cx="4985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Image loaded, but no HTTPS indicator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2400" y="2952750"/>
            <a:ext cx="87630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01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6106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4</a:t>
            </a:r>
            <a:r>
              <a:rPr lang="en-US" dirty="0" smtClean="0"/>
              <a:t>.  Peeking through SSL:  traffic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23950"/>
            <a:ext cx="8686800" cy="2914650"/>
          </a:xfrm>
        </p:spPr>
        <p:txBody>
          <a:bodyPr>
            <a:normAutofit/>
          </a:bodyPr>
          <a:lstStyle/>
          <a:p>
            <a:r>
              <a:rPr lang="en-US" b="0" dirty="0" smtClean="0"/>
              <a:t>Network traffic reveals length of HTTPS packets</a:t>
            </a:r>
          </a:p>
          <a:p>
            <a:pPr lvl="1">
              <a:spcAft>
                <a:spcPts val="3000"/>
              </a:spcAft>
            </a:pPr>
            <a:r>
              <a:rPr lang="en-US" dirty="0" smtClean="0"/>
              <a:t>TLS supports up to 256 bytes of padding</a:t>
            </a:r>
          </a:p>
          <a:p>
            <a:pPr>
              <a:spcAft>
                <a:spcPts val="3000"/>
              </a:spcAft>
            </a:pPr>
            <a:r>
              <a:rPr lang="en-US" b="0" dirty="0" smtClean="0"/>
              <a:t>AJAX-rich pages have lots and lots of interactions with the server</a:t>
            </a:r>
          </a:p>
          <a:p>
            <a:r>
              <a:rPr lang="en-US" b="0" dirty="0" smtClean="0"/>
              <a:t>These interactions expose specific internal state of the page</a:t>
            </a:r>
            <a:endParaRPr lang="en-US" b="0" dirty="0"/>
          </a:p>
        </p:txBody>
      </p:sp>
      <p:sp>
        <p:nvSpPr>
          <p:cNvPr id="4" name="Explosion 2 3"/>
          <p:cNvSpPr/>
          <p:nvPr/>
        </p:nvSpPr>
        <p:spPr>
          <a:xfrm>
            <a:off x="2438400" y="4171950"/>
            <a:ext cx="2438400" cy="857250"/>
          </a:xfrm>
          <a:prstGeom prst="irregularSeal2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BAM!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4500517"/>
            <a:ext cx="3962400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Chen, Wang, Wang, Zhang, 2010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14289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57150"/>
            <a:ext cx="8915400" cy="7084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Peeking through SSL: an example  </a:t>
            </a:r>
            <a:r>
              <a:rPr lang="en-US" sz="2000" dirty="0" smtClean="0"/>
              <a:t>[CWWZ’10]</a:t>
            </a:r>
            <a:endParaRPr lang="en-US" sz="2000" dirty="0"/>
          </a:p>
        </p:txBody>
      </p:sp>
      <p:pic>
        <p:nvPicPr>
          <p:cNvPr id="4" name="Picture 3" descr="statemach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360" y="1028700"/>
            <a:ext cx="6375358" cy="250058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38200" y="3943350"/>
            <a:ext cx="78486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r>
              <a:rPr lang="en-US" sz="2400" dirty="0" smtClean="0"/>
              <a:t>	Vulnerabilities in an online tax application</a:t>
            </a:r>
          </a:p>
          <a:p>
            <a:r>
              <a:rPr lang="en-US" dirty="0"/>
              <a:t>	</a:t>
            </a:r>
            <a:r>
              <a:rPr lang="en-US" sz="2400" dirty="0" smtClean="0"/>
              <a:t>No easy fix.    Can also be used to ID Tor traffic</a:t>
            </a:r>
          </a:p>
        </p:txBody>
      </p:sp>
    </p:spTree>
    <p:extLst>
      <p:ext uri="{BB962C8B-B14F-4D97-AF65-F5344CB8AC3E}">
        <p14:creationId xmlns:p14="http://schemas.microsoft.com/office/powerpoint/2010/main" val="454942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27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SSL/TLS overview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347326" y="1600200"/>
            <a:ext cx="656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Alice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317750" y="1975247"/>
            <a:ext cx="762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Enc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1403350" y="2318147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602310" y="1959769"/>
            <a:ext cx="3785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m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303895" y="1997869"/>
            <a:ext cx="2911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c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6646026" y="1616869"/>
            <a:ext cx="5747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Bob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6553200" y="1991916"/>
            <a:ext cx="762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Dec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5822950" y="2334816"/>
            <a:ext cx="730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6047094" y="1997370"/>
            <a:ext cx="2911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c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7545910" y="1981891"/>
            <a:ext cx="3785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m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17" name="Straight Arrow Connector 20"/>
          <p:cNvCxnSpPr>
            <a:cxnSpLocks noChangeShapeType="1"/>
            <a:endCxn id="6" idx="2"/>
          </p:cNvCxnSpPr>
          <p:nvPr/>
        </p:nvCxnSpPr>
        <p:spPr bwMode="auto">
          <a:xfrm rot="5400000" flipH="1" flipV="1">
            <a:off x="2571354" y="2786857"/>
            <a:ext cx="254794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" name="Straight Arrow Connector 21"/>
          <p:cNvCxnSpPr>
            <a:cxnSpLocks noChangeShapeType="1"/>
          </p:cNvCxnSpPr>
          <p:nvPr/>
        </p:nvCxnSpPr>
        <p:spPr bwMode="auto">
          <a:xfrm rot="5400000" flipH="1" flipV="1">
            <a:off x="6839942" y="2812058"/>
            <a:ext cx="253604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" name="TextBox 18"/>
          <p:cNvSpPr txBox="1"/>
          <p:nvPr/>
        </p:nvSpPr>
        <p:spPr>
          <a:xfrm>
            <a:off x="2393950" y="2857500"/>
            <a:ext cx="93892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 err="1" smtClean="0">
                <a:latin typeface="+mn-lt"/>
              </a:rPr>
              <a:t>PK</a:t>
            </a:r>
            <a:r>
              <a:rPr lang="en-US" sz="2800" baseline="-25000" dirty="0" err="1" smtClean="0">
                <a:latin typeface="+mn-lt"/>
              </a:rPr>
              <a:t>Bob</a:t>
            </a:r>
            <a:endParaRPr lang="en-US" sz="28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84950" y="2853929"/>
            <a:ext cx="91841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 err="1" smtClean="0">
                <a:latin typeface="+mn-lt"/>
              </a:rPr>
              <a:t>SK</a:t>
            </a:r>
            <a:r>
              <a:rPr lang="en-US" sz="2800" baseline="-25000" dirty="0" err="1" smtClean="0">
                <a:latin typeface="+mn-lt"/>
              </a:rPr>
              <a:t>Bob</a:t>
            </a:r>
            <a:endParaRPr lang="en-US" sz="2800" dirty="0">
              <a:latin typeface="+mn-lt"/>
            </a:endParaRPr>
          </a:p>
        </p:txBody>
      </p:sp>
      <p:cxnSp>
        <p:nvCxnSpPr>
          <p:cNvPr id="21" name="Straight Arrow Connector 27"/>
          <p:cNvCxnSpPr>
            <a:cxnSpLocks noChangeShapeType="1"/>
          </p:cNvCxnSpPr>
          <p:nvPr/>
        </p:nvCxnSpPr>
        <p:spPr bwMode="auto">
          <a:xfrm>
            <a:off x="3079750" y="2343150"/>
            <a:ext cx="914400" cy="119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7346950" y="2343150"/>
            <a:ext cx="730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Content Placeholder 39"/>
          <p:cNvSpPr>
            <a:spLocks noGrp="1"/>
          </p:cNvSpPr>
          <p:nvPr>
            <p:ph idx="1"/>
          </p:nvPr>
        </p:nvSpPr>
        <p:spPr>
          <a:xfrm>
            <a:off x="838200" y="3657600"/>
            <a:ext cx="8077200" cy="14859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Bob generates    (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Bob</a:t>
            </a:r>
            <a:r>
              <a:rPr lang="en-US" baseline="-25000" dirty="0" smtClean="0"/>
              <a:t>  </a:t>
            </a:r>
            <a:r>
              <a:rPr lang="en-US" dirty="0" smtClean="0"/>
              <a:t>,  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Bob</a:t>
            </a:r>
            <a:r>
              <a:rPr lang="en-US" dirty="0" smtClean="0"/>
              <a:t> )</a:t>
            </a:r>
          </a:p>
          <a:p>
            <a:endParaRPr lang="en-US" dirty="0" smtClean="0"/>
          </a:p>
          <a:p>
            <a:r>
              <a:rPr lang="en-US" dirty="0" smtClean="0"/>
              <a:t>Alice:   using  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Bob</a:t>
            </a:r>
            <a:r>
              <a:rPr lang="en-US" dirty="0" smtClean="0"/>
              <a:t>   encrypts messages and only Bob can decrypt</a:t>
            </a:r>
            <a:endParaRPr lang="en-US" dirty="0"/>
          </a:p>
        </p:txBody>
      </p:sp>
      <p:sp>
        <p:nvSpPr>
          <p:cNvPr id="41" name="Content Placeholder 39"/>
          <p:cNvSpPr txBox="1">
            <a:spLocks/>
          </p:cNvSpPr>
          <p:nvPr/>
        </p:nvSpPr>
        <p:spPr bwMode="auto">
          <a:xfrm>
            <a:off x="457200" y="933450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Public-key encryption:</a:t>
            </a:r>
          </a:p>
        </p:txBody>
      </p:sp>
    </p:spTree>
    <p:extLst>
      <p:ext uri="{BB962C8B-B14F-4D97-AF65-F5344CB8AC3E}">
        <p14:creationId xmlns:p14="http://schemas.microsoft.com/office/powerpoint/2010/main" val="5516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Certificates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76300"/>
            <a:ext cx="7772400" cy="6286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does Alice (browser)  obtain   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Bob</a:t>
            </a:r>
            <a:r>
              <a:rPr lang="en-US" baseline="-25000" dirty="0" smtClean="0"/>
              <a:t>  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7162800" y="1869936"/>
            <a:ext cx="1066800" cy="18859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2400" y="2136636"/>
            <a:ext cx="9906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91400" y="1527036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CA</a:t>
            </a:r>
            <a:endParaRPr lang="en-US" sz="2000" dirty="0">
              <a:latin typeface="+mn-lt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351548" y="1908036"/>
            <a:ext cx="2811252" cy="707886"/>
            <a:chOff x="4275348" y="3019933"/>
            <a:chExt cx="2811252" cy="943847"/>
          </a:xfrm>
        </p:grpSpPr>
        <p:cxnSp>
          <p:nvCxnSpPr>
            <p:cNvPr id="10" name="Straight Arrow Connector 9"/>
            <p:cNvCxnSpPr/>
            <p:nvPr/>
          </p:nvCxnSpPr>
          <p:spPr bwMode="auto">
            <a:xfrm>
              <a:off x="4275348" y="3559841"/>
              <a:ext cx="2743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4495800" y="3019933"/>
              <a:ext cx="2590800" cy="943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PK     and</a:t>
              </a:r>
            </a:p>
            <a:p>
              <a:r>
                <a:rPr lang="en-US" sz="2000" dirty="0" smtClean="0">
                  <a:latin typeface="+mn-lt"/>
                </a:rPr>
                <a:t>proof “I am Bob”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4247" y="1428750"/>
            <a:ext cx="10495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Browser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Alice</a:t>
            </a:r>
            <a:endParaRPr lang="en-US" sz="2000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8229600" y="2670036"/>
            <a:ext cx="762000" cy="3429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n-lt"/>
              </a:rPr>
              <a:t>SK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n-lt"/>
              </a:rPr>
              <a:t>CA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20784" y="2430193"/>
            <a:ext cx="780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check</a:t>
            </a:r>
          </a:p>
          <a:p>
            <a:pPr algn="ctr"/>
            <a:r>
              <a:rPr lang="en-US" sz="2000" dirty="0" smtClean="0">
                <a:latin typeface="+mn-lt"/>
              </a:rPr>
              <a:t>proof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378584" y="2879526"/>
            <a:ext cx="2819400" cy="1390710"/>
            <a:chOff x="4302384" y="4327445"/>
            <a:chExt cx="2819400" cy="1854279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 rot="10800000">
              <a:off x="4302384" y="4798011"/>
              <a:ext cx="28194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4419600" y="4327445"/>
              <a:ext cx="2331521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issue Cert with SK</a:t>
              </a:r>
              <a:r>
                <a:rPr lang="en-US" sz="2000" baseline="-25000" dirty="0" smtClean="0">
                  <a:latin typeface="+mn-lt"/>
                </a:rPr>
                <a:t>CA </a:t>
              </a:r>
              <a:r>
                <a:rPr lang="en-US" sz="2000" dirty="0" smtClean="0">
                  <a:latin typeface="+mn-lt"/>
                </a:rPr>
                <a:t>: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257800" y="4875800"/>
              <a:ext cx="1752600" cy="1305924"/>
              <a:chOff x="5257800" y="4682645"/>
              <a:chExt cx="1752600" cy="1305924"/>
            </a:xfrm>
          </p:grpSpPr>
          <p:pic>
            <p:nvPicPr>
              <p:cNvPr id="9217" name="Picture 1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5257800" y="4682645"/>
                <a:ext cx="1752600" cy="1305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5562600" y="4758845"/>
                <a:ext cx="1116411" cy="943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+mn-lt"/>
                  </a:rPr>
                  <a:t>Bob’s </a:t>
                </a:r>
                <a:br>
                  <a:rPr lang="en-US" sz="2000" b="1" dirty="0" smtClean="0">
                    <a:latin typeface="+mn-lt"/>
                  </a:rPr>
                </a:br>
                <a:r>
                  <a:rPr lang="en-US" sz="2000" b="1" dirty="0" smtClean="0">
                    <a:latin typeface="+mn-lt"/>
                  </a:rPr>
                  <a:t>key is PK</a:t>
                </a: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143000" y="3470138"/>
            <a:ext cx="1783830" cy="1104898"/>
            <a:chOff x="1066800" y="5114925"/>
            <a:chExt cx="1783830" cy="1096248"/>
          </a:xfrm>
        </p:grpSpPr>
        <p:cxnSp>
          <p:nvCxnSpPr>
            <p:cNvPr id="28" name="Straight Arrow Connector 27"/>
            <p:cNvCxnSpPr/>
            <p:nvPr/>
          </p:nvCxnSpPr>
          <p:spPr bwMode="auto">
            <a:xfrm rot="10800000">
              <a:off x="1295400" y="5623405"/>
              <a:ext cx="15240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29" name="Group 28"/>
            <p:cNvGrpSpPr/>
            <p:nvPr/>
          </p:nvGrpSpPr>
          <p:grpSpPr>
            <a:xfrm>
              <a:off x="1098030" y="5191125"/>
              <a:ext cx="1752600" cy="1020048"/>
              <a:chOff x="5257800" y="4682645"/>
              <a:chExt cx="1752600" cy="1020048"/>
            </a:xfrm>
          </p:grpSpPr>
          <p:pic>
            <p:nvPicPr>
              <p:cNvPr id="30" name="Picture 1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5257800" y="4682645"/>
                <a:ext cx="1752600" cy="981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5562600" y="4758845"/>
                <a:ext cx="1116411" cy="943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+mn-lt"/>
                  </a:rPr>
                  <a:t>Bob’s </a:t>
                </a:r>
                <a:br>
                  <a:rPr lang="en-US" sz="2000" b="1" dirty="0" smtClean="0">
                    <a:latin typeface="+mn-lt"/>
                  </a:rPr>
                </a:br>
                <a:r>
                  <a:rPr lang="en-US" sz="2000" b="1" dirty="0" smtClean="0">
                    <a:latin typeface="+mn-lt"/>
                  </a:rPr>
                  <a:t>key is PK</a:t>
                </a:r>
              </a:p>
            </p:txBody>
          </p:sp>
        </p:grpSp>
        <p:cxnSp>
          <p:nvCxnSpPr>
            <p:cNvPr id="33" name="Straight Arrow Connector 32"/>
            <p:cNvCxnSpPr/>
            <p:nvPr/>
          </p:nvCxnSpPr>
          <p:spPr bwMode="auto">
            <a:xfrm rot="10800000">
              <a:off x="1066800" y="5114925"/>
              <a:ext cx="16764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" name="Rectangle 3"/>
          <p:cNvSpPr/>
          <p:nvPr/>
        </p:nvSpPr>
        <p:spPr bwMode="auto">
          <a:xfrm>
            <a:off x="2819400" y="2060436"/>
            <a:ext cx="1524000" cy="1905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1800" y="1984236"/>
            <a:ext cx="1087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choose</a:t>
            </a:r>
          </a:p>
          <a:p>
            <a:r>
              <a:rPr lang="en-US" sz="2000" dirty="0" smtClean="0">
                <a:latin typeface="+mn-lt"/>
              </a:rPr>
              <a:t>   (SK,PK</a:t>
            </a:r>
            <a:r>
              <a:rPr lang="en-US" dirty="0" smtClean="0">
                <a:latin typeface="+mn-lt"/>
              </a:rPr>
              <a:t>)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30784" y="1641336"/>
            <a:ext cx="1319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Server Bob</a:t>
            </a:r>
            <a:endParaRPr lang="en-US" sz="2000" dirty="0"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8581" y="2712853"/>
            <a:ext cx="646331" cy="4001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PK</a:t>
            </a:r>
            <a:r>
              <a:rPr lang="en-US" sz="2000" baseline="-25000" dirty="0" smtClean="0">
                <a:latin typeface="+mn-lt"/>
              </a:rPr>
              <a:t>CA</a:t>
            </a:r>
            <a:endParaRPr lang="en-US" sz="2000" dirty="0" smtClean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5624" y="3224971"/>
            <a:ext cx="8004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Verify</a:t>
            </a:r>
          </a:p>
          <a:p>
            <a:pPr algn="ctr"/>
            <a:r>
              <a:rPr lang="en-US" sz="2000" dirty="0"/>
              <a:t>c</a:t>
            </a:r>
            <a:r>
              <a:rPr lang="en-US" sz="2000" dirty="0" smtClean="0">
                <a:latin typeface="+mn-lt"/>
              </a:rPr>
              <a:t>ert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685800" y="4629150"/>
            <a:ext cx="7772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Bob uses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Cert for an extended period  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</a:t>
            </a:r>
            <a:r>
              <a:rPr lang="en-US" sz="2000" kern="0" dirty="0" smtClean="0">
                <a:latin typeface="+mn-lt"/>
              </a:rPr>
              <a:t>. one year)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01" y="2727186"/>
            <a:ext cx="646331" cy="4001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PK</a:t>
            </a:r>
            <a:r>
              <a:rPr lang="en-US" sz="2000" baseline="-25000" dirty="0" smtClean="0">
                <a:latin typeface="+mn-lt"/>
              </a:rPr>
              <a:t>CA</a:t>
            </a:r>
            <a:endParaRPr lang="en-US" sz="2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15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8" grpId="0"/>
      <p:bldP spid="35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71550"/>
            <a:ext cx="3048000" cy="457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Important fields: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895350"/>
            <a:ext cx="4064591" cy="40371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8600" y="1550105"/>
            <a:ext cx="4267200" cy="330764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3124200" y="1733550"/>
            <a:ext cx="990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7200" y="2571750"/>
            <a:ext cx="39624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10000" y="4019550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810000" y="4705350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239000" y="3839234"/>
            <a:ext cx="990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31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Certificates on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1550"/>
            <a:ext cx="86868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Subject’s </a:t>
            </a:r>
            <a:r>
              <a:rPr lang="en-US" dirty="0" err="1" smtClean="0"/>
              <a:t>CommonName</a:t>
            </a:r>
            <a:r>
              <a:rPr lang="en-US" dirty="0" smtClean="0"/>
              <a:t> can be:</a:t>
            </a:r>
          </a:p>
          <a:p>
            <a:pPr>
              <a:spcBef>
                <a:spcPts val="1776"/>
              </a:spcBef>
            </a:pPr>
            <a:r>
              <a:rPr lang="en-US" b="0" dirty="0" smtClean="0"/>
              <a:t>An explicit name, e.g.     </a:t>
            </a:r>
            <a:r>
              <a:rPr lang="en-US" b="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cs.stanford.edu  </a:t>
            </a:r>
            <a:r>
              <a:rPr lang="en-US" b="0" dirty="0" smtClean="0"/>
              <a:t>  ,   or</a:t>
            </a:r>
          </a:p>
          <a:p>
            <a:pPr>
              <a:spcBef>
                <a:spcPts val="1776"/>
              </a:spcBef>
            </a:pPr>
            <a:r>
              <a:rPr lang="en-US" b="0" dirty="0" smtClean="0"/>
              <a:t>A wildcard cert, e.g.    </a:t>
            </a:r>
            <a:r>
              <a:rPr lang="en-US" b="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*.</a:t>
            </a:r>
            <a:r>
              <a:rPr lang="en-US" b="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stanford.edu</a:t>
            </a:r>
            <a:r>
              <a:rPr lang="en-US" b="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</a:t>
            </a:r>
            <a:r>
              <a:rPr lang="en-US" b="0" dirty="0" smtClean="0"/>
              <a:t>or    </a:t>
            </a:r>
            <a:r>
              <a:rPr lang="en-US" b="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cs</a:t>
            </a:r>
            <a:r>
              <a:rPr lang="en-US" b="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*.</a:t>
            </a:r>
            <a:r>
              <a:rPr lang="en-US" b="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stanford.edu</a:t>
            </a:r>
            <a:endParaRPr lang="en-US" b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spcBef>
                <a:spcPts val="4800"/>
              </a:spcBef>
              <a:buNone/>
            </a:pPr>
            <a:r>
              <a:rPr lang="en-US" dirty="0" smtClean="0"/>
              <a:t>matching rules:</a:t>
            </a:r>
          </a:p>
          <a:p>
            <a:pPr marL="0" indent="0">
              <a:buNone/>
            </a:pPr>
            <a:r>
              <a:rPr lang="en-US" sz="2000" b="0" dirty="0" smtClean="0"/>
              <a:t>	 “</a:t>
            </a:r>
            <a:r>
              <a:rPr lang="en-US" sz="2000" b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*</a:t>
            </a:r>
            <a:r>
              <a:rPr lang="en-US" sz="2000" b="0" dirty="0" smtClean="0"/>
              <a:t>” must occur in leftmost component,  does not match “.”</a:t>
            </a:r>
          </a:p>
          <a:p>
            <a:pPr marL="0" indent="0">
              <a:buNone/>
            </a:pPr>
            <a:r>
              <a:rPr lang="en-US" sz="2000" b="0" dirty="0" smtClean="0"/>
              <a:t>		 example:   </a:t>
            </a:r>
            <a:r>
              <a:rPr lang="en-US" sz="2000" dirty="0" smtClean="0"/>
              <a:t>*.</a:t>
            </a:r>
            <a:r>
              <a:rPr lang="en-US" sz="2000" dirty="0" err="1" smtClean="0"/>
              <a:t>a.com</a:t>
            </a:r>
            <a:r>
              <a:rPr lang="en-US" sz="2000" dirty="0" smtClean="0"/>
              <a:t>   </a:t>
            </a:r>
            <a:r>
              <a:rPr lang="en-US" sz="2000" b="0" dirty="0" smtClean="0"/>
              <a:t>matches   </a:t>
            </a:r>
            <a:r>
              <a:rPr lang="en-US" sz="2000" dirty="0" smtClean="0"/>
              <a:t>x.a.com</a:t>
            </a:r>
            <a:r>
              <a:rPr lang="en-US" sz="2000" b="0" dirty="0" smtClean="0"/>
              <a:t>  but not  </a:t>
            </a:r>
            <a:r>
              <a:rPr lang="en-US" sz="2000" dirty="0" err="1" smtClean="0"/>
              <a:t>y.x.a.com</a:t>
            </a:r>
            <a:endParaRPr lang="en-US" sz="2000" dirty="0" smtClean="0"/>
          </a:p>
          <a:p>
            <a:pPr marL="0" indent="0">
              <a:spcBef>
                <a:spcPts val="1824"/>
              </a:spcBef>
              <a:buNone/>
            </a:pPr>
            <a:r>
              <a:rPr lang="en-US" sz="2000" dirty="0" smtClean="0"/>
              <a:t>					</a:t>
            </a:r>
            <a:r>
              <a:rPr lang="en-US" sz="1800" b="0" dirty="0" smtClean="0"/>
              <a:t>(as in RFC 2818:   “HTTPS over TLS”)</a:t>
            </a:r>
          </a:p>
        </p:txBody>
      </p:sp>
    </p:spTree>
    <p:extLst>
      <p:ext uri="{BB962C8B-B14F-4D97-AF65-F5344CB8AC3E}">
        <p14:creationId xmlns:p14="http://schemas.microsoft.com/office/powerpoint/2010/main" val="265993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 Authorities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504950"/>
            <a:ext cx="2895600" cy="3205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dirty="0" smtClean="0">
                <a:latin typeface="+mn-lt"/>
              </a:rPr>
              <a:t>Browsers accept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certificates from a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large number of CAs</a:t>
            </a:r>
          </a:p>
          <a:p>
            <a:pPr>
              <a:lnSpc>
                <a:spcPts val="3500"/>
              </a:lnSpc>
            </a:pPr>
            <a:endParaRPr lang="en-US" dirty="0">
              <a:latin typeface="+mn-lt"/>
            </a:endParaRPr>
          </a:p>
          <a:p>
            <a:pPr>
              <a:lnSpc>
                <a:spcPts val="3500"/>
              </a:lnSpc>
            </a:pPr>
            <a:endParaRPr lang="en-US" dirty="0" smtClean="0">
              <a:latin typeface="+mn-lt"/>
            </a:endParaRPr>
          </a:p>
          <a:p>
            <a:pPr>
              <a:lnSpc>
                <a:spcPts val="3500"/>
              </a:lnSpc>
            </a:pPr>
            <a:r>
              <a:rPr lang="en-US" dirty="0" smtClean="0">
                <a:latin typeface="+mn-lt"/>
              </a:rPr>
              <a:t>Top level CAs ≈ 60</a:t>
            </a:r>
          </a:p>
          <a:p>
            <a:pPr>
              <a:lnSpc>
                <a:spcPts val="3500"/>
              </a:lnSpc>
            </a:pPr>
            <a:r>
              <a:rPr lang="en-US" dirty="0" smtClean="0">
                <a:latin typeface="+mn-lt"/>
              </a:rPr>
              <a:t>Intermediate CAs </a:t>
            </a:r>
            <a:r>
              <a:rPr lang="en-US" dirty="0"/>
              <a:t>≈ </a:t>
            </a:r>
            <a:r>
              <a:rPr lang="en-US" dirty="0" smtClean="0"/>
              <a:t>1200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733800" y="1032868"/>
            <a:ext cx="4903611" cy="4053482"/>
            <a:chOff x="3733800" y="1032868"/>
            <a:chExt cx="4903611" cy="4053482"/>
          </a:xfrm>
        </p:grpSpPr>
        <p:grpSp>
          <p:nvGrpSpPr>
            <p:cNvPr id="5" name="Group 4"/>
            <p:cNvGrpSpPr/>
            <p:nvPr/>
          </p:nvGrpSpPr>
          <p:grpSpPr>
            <a:xfrm>
              <a:off x="3733800" y="1649909"/>
              <a:ext cx="4903611" cy="2819400"/>
              <a:chOff x="2514600" y="971550"/>
              <a:chExt cx="4903611" cy="281940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514600" y="971550"/>
                <a:ext cx="2748844" cy="281940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257800" y="971550"/>
                <a:ext cx="2160411" cy="2819400"/>
              </a:xfrm>
              <a:prstGeom prst="rect">
                <a:avLst/>
              </a:prstGeom>
            </p:spPr>
          </p:pic>
        </p:grpSp>
        <p:sp>
          <p:nvSpPr>
            <p:cNvPr id="6" name="TextBox 5"/>
            <p:cNvSpPr txBox="1"/>
            <p:nvPr/>
          </p:nvSpPr>
          <p:spPr>
            <a:xfrm>
              <a:off x="5410200" y="4316909"/>
              <a:ext cx="4667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/>
                <a:t>⋮</a:t>
              </a:r>
              <a:endParaRPr lang="en-US" sz="4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48206" y="1032868"/>
              <a:ext cx="4667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/>
                <a:t>⋮</a:t>
              </a:r>
              <a:endParaRPr lang="en-US" sz="4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4222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overview of SSL/TLS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85800" y="1257300"/>
            <a:ext cx="1143000" cy="32194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961" y="876240"/>
            <a:ext cx="1044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browser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8402" y="864810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server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153400" y="1771650"/>
            <a:ext cx="762000" cy="3429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n-lt"/>
              </a:rPr>
              <a:t>SK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828800" y="1104840"/>
            <a:ext cx="5181600" cy="400110"/>
            <a:chOff x="1828800" y="1615440"/>
            <a:chExt cx="5181600" cy="533479"/>
          </a:xfrm>
        </p:grpSpPr>
        <p:cxnSp>
          <p:nvCxnSpPr>
            <p:cNvPr id="10" name="Straight Arrow Connector 9"/>
            <p:cNvCxnSpPr/>
            <p:nvPr/>
          </p:nvCxnSpPr>
          <p:spPr bwMode="auto">
            <a:xfrm>
              <a:off x="1828800" y="2066134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3657600" y="1615440"/>
              <a:ext cx="1352980" cy="533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client-hello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8800" y="1676861"/>
            <a:ext cx="5181600" cy="400110"/>
            <a:chOff x="1828800" y="2235815"/>
            <a:chExt cx="5181600" cy="533479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rot="10800000">
              <a:off x="1828800" y="271621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2682240" y="2235815"/>
              <a:ext cx="3497222" cy="533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server-hello   +   server-cert (</a:t>
              </a:r>
              <a:r>
                <a:rPr lang="en-US" sz="1800" dirty="0" smtClean="0">
                  <a:latin typeface="+mn-lt"/>
                </a:rPr>
                <a:t>PK</a:t>
              </a:r>
              <a:r>
                <a:rPr lang="en-US" sz="2000" dirty="0" smtClean="0">
                  <a:latin typeface="+mn-lt"/>
                </a:rPr>
                <a:t>)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28800" y="2282650"/>
            <a:ext cx="5181600" cy="1279699"/>
            <a:chOff x="1828800" y="3043535"/>
            <a:chExt cx="5181600" cy="1382651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1828800" y="3130786"/>
              <a:ext cx="5181600" cy="1295400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14600" y="3043535"/>
              <a:ext cx="3814541" cy="432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+mn-lt"/>
                </a:rPr>
                <a:t>key exchange </a:t>
              </a:r>
              <a:r>
                <a:rPr lang="en-US" sz="1600" dirty="0" smtClean="0">
                  <a:solidFill>
                    <a:srgbClr val="0070C0"/>
                  </a:solidFill>
                  <a:latin typeface="+mn-lt"/>
                </a:rPr>
                <a:t>(several options):  EC-DHE</a:t>
              </a:r>
              <a:endParaRPr lang="en-US" sz="2000" dirty="0" smtClean="0">
                <a:solidFill>
                  <a:srgbClr val="0070C0"/>
                </a:solidFill>
                <a:latin typeface="+mn-lt"/>
              </a:endParaRPr>
            </a:p>
          </p:txBody>
        </p:sp>
      </p:grpSp>
      <p:sp>
        <p:nvSpPr>
          <p:cNvPr id="5" name="Rectangle 4"/>
          <p:cNvSpPr/>
          <p:nvPr/>
        </p:nvSpPr>
        <p:spPr bwMode="auto">
          <a:xfrm>
            <a:off x="7010400" y="1200150"/>
            <a:ext cx="1143000" cy="3276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28800" y="3619440"/>
            <a:ext cx="5181600" cy="400110"/>
            <a:chOff x="1828800" y="4495800"/>
            <a:chExt cx="5181600" cy="533479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1828800" y="495141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3581400" y="4495800"/>
              <a:ext cx="1052416" cy="533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Finished</a:t>
              </a:r>
            </a:p>
          </p:txBody>
        </p:sp>
      </p:grpSp>
      <p:sp>
        <p:nvSpPr>
          <p:cNvPr id="27" name="Rectangle 26"/>
          <p:cNvSpPr/>
          <p:nvPr/>
        </p:nvSpPr>
        <p:spPr bwMode="auto">
          <a:xfrm>
            <a:off x="8153400" y="1390650"/>
            <a:ext cx="762000" cy="3429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cert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828800" y="3031536"/>
            <a:ext cx="5181600" cy="400110"/>
            <a:chOff x="1828800" y="3031536"/>
            <a:chExt cx="5181600" cy="400110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>
              <a:off x="1828800" y="3396000"/>
              <a:ext cx="5181600" cy="119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2743200" y="3031536"/>
              <a:ext cx="23909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 client-key-exchange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828800" y="4076640"/>
            <a:ext cx="5181600" cy="400110"/>
            <a:chOff x="1828800" y="5177135"/>
            <a:chExt cx="5181600" cy="533479"/>
          </a:xfrm>
        </p:grpSpPr>
        <p:cxnSp>
          <p:nvCxnSpPr>
            <p:cNvPr id="30" name="Straight Arrow Connector 29"/>
            <p:cNvCxnSpPr/>
            <p:nvPr/>
          </p:nvCxnSpPr>
          <p:spPr bwMode="auto">
            <a:xfrm>
              <a:off x="1828800" y="566261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373544" y="5177135"/>
              <a:ext cx="3628492" cy="533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HTTP data encrypted with KDF(k)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09601" y="4568652"/>
            <a:ext cx="4750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Most common:    server authentication only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828800" y="2628840"/>
            <a:ext cx="5181600" cy="400110"/>
            <a:chOff x="1828800" y="2628840"/>
            <a:chExt cx="5181600" cy="400110"/>
          </a:xfrm>
        </p:grpSpPr>
        <p:cxnSp>
          <p:nvCxnSpPr>
            <p:cNvPr id="39" name="Straight Arrow Connector 38"/>
            <p:cNvCxnSpPr/>
            <p:nvPr/>
          </p:nvCxnSpPr>
          <p:spPr bwMode="auto">
            <a:xfrm flipH="1">
              <a:off x="1828800" y="2952750"/>
              <a:ext cx="5181600" cy="119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3316938" y="2628840"/>
              <a:ext cx="23980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 server-key-exchange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315200" y="3257550"/>
            <a:ext cx="289600" cy="685800"/>
            <a:chOff x="7315200" y="3257550"/>
            <a:chExt cx="289600" cy="685800"/>
          </a:xfrm>
        </p:grpSpPr>
        <p:sp>
          <p:nvSpPr>
            <p:cNvPr id="28" name="TextBox 27"/>
            <p:cNvSpPr txBox="1"/>
            <p:nvPr/>
          </p:nvSpPr>
          <p:spPr>
            <a:xfrm>
              <a:off x="7315200" y="3574018"/>
              <a:ext cx="289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k</a:t>
              </a:r>
            </a:p>
          </p:txBody>
        </p:sp>
        <p:sp>
          <p:nvSpPr>
            <p:cNvPr id="3" name="Down Arrow 2"/>
            <p:cNvSpPr/>
            <p:nvPr/>
          </p:nvSpPr>
          <p:spPr>
            <a:xfrm>
              <a:off x="7340102" y="3257550"/>
              <a:ext cx="228600" cy="381000"/>
            </a:xfrm>
            <a:prstGeom prst="down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82000" y="3257550"/>
            <a:ext cx="289600" cy="674132"/>
            <a:chOff x="1082000" y="3257550"/>
            <a:chExt cx="289600" cy="674132"/>
          </a:xfrm>
        </p:grpSpPr>
        <p:sp>
          <p:nvSpPr>
            <p:cNvPr id="41" name="TextBox 40"/>
            <p:cNvSpPr txBox="1"/>
            <p:nvPr/>
          </p:nvSpPr>
          <p:spPr>
            <a:xfrm>
              <a:off x="1082000" y="3562350"/>
              <a:ext cx="289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k</a:t>
              </a:r>
            </a:p>
          </p:txBody>
        </p:sp>
        <p:sp>
          <p:nvSpPr>
            <p:cNvPr id="42" name="Down Arrow 41"/>
            <p:cNvSpPr/>
            <p:nvPr/>
          </p:nvSpPr>
          <p:spPr>
            <a:xfrm>
              <a:off x="1105647" y="3257550"/>
              <a:ext cx="228600" cy="381000"/>
            </a:xfrm>
            <a:prstGeom prst="down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887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81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6272</TotalTime>
  <Words>1546</Words>
  <Application>Microsoft Macintosh PowerPoint</Application>
  <PresentationFormat>On-screen Show (16:9)</PresentationFormat>
  <Paragraphs>345</Paragraphs>
  <Slides>34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Calibri</vt:lpstr>
      <vt:lpstr>Mangal</vt:lpstr>
      <vt:lpstr>Symbol</vt:lpstr>
      <vt:lpstr>Tahoma</vt:lpstr>
      <vt:lpstr>Times</vt:lpstr>
      <vt:lpstr>Wingdings</vt:lpstr>
      <vt:lpstr>굴림</vt:lpstr>
      <vt:lpstr>Arial</vt:lpstr>
      <vt:lpstr>1_Lecture</vt:lpstr>
      <vt:lpstr>2_Office Theme</vt:lpstr>
      <vt:lpstr>3_Office Theme</vt:lpstr>
      <vt:lpstr>HTTPS and the Lock Icon</vt:lpstr>
      <vt:lpstr>Goals for this lecture</vt:lpstr>
      <vt:lpstr>Threat Model:   Network Attacker</vt:lpstr>
      <vt:lpstr>SSL/TLS overview</vt:lpstr>
      <vt:lpstr>Certificates</vt:lpstr>
      <vt:lpstr>Certificates: example</vt:lpstr>
      <vt:lpstr>Certificates on the web</vt:lpstr>
      <vt:lpstr>Certificate Authorities</vt:lpstr>
      <vt:lpstr>Brief overview of SSL/TLS</vt:lpstr>
      <vt:lpstr>Integrating SSL/TLS with HTTP:    HTTPS</vt:lpstr>
      <vt:lpstr>Why is HTTPS not used for all web traffic?</vt:lpstr>
      <vt:lpstr>HTTPS in the Browser</vt:lpstr>
      <vt:lpstr>The lock icon:    SSL indicator</vt:lpstr>
      <vt:lpstr>When is the (basic) lock icon displayed</vt:lpstr>
      <vt:lpstr>The lock UI:   Extended Validation Certs</vt:lpstr>
      <vt:lpstr>A general UI attack:  picture-in-picture</vt:lpstr>
      <vt:lpstr>HTTPS and login pages:   incorrect usage</vt:lpstr>
      <vt:lpstr>HTTPS and login pages:   guidelines</vt:lpstr>
      <vt:lpstr>Problems with HTTPS  and the Lock Icon</vt:lpstr>
      <vt:lpstr>Problems with HTTPS and the Lock Icon</vt:lpstr>
      <vt:lpstr>1.  HTTP  ⇒  HTTPS  upgrade</vt:lpstr>
      <vt:lpstr>Tricks and Details</vt:lpstr>
      <vt:lpstr>Defense:   Strict Transport Security (HSTS)</vt:lpstr>
      <vt:lpstr>Preloaded HSTS list</vt:lpstr>
      <vt:lpstr>CSP:  upgrade-insecure-requests</vt:lpstr>
      <vt:lpstr>2.  Certificates: wrong issuance</vt:lpstr>
      <vt:lpstr>Man in the middle attack using rogue cert</vt:lpstr>
      <vt:lpstr>What to do?      (many good ideas)</vt:lpstr>
      <vt:lpstr>HPKP example   (HTTP header from server)</vt:lpstr>
      <vt:lpstr>3. Mixed Content:  HTTP and HTTPS</vt:lpstr>
      <vt:lpstr>https://badssl.com     (Chrome 58,  2017)</vt:lpstr>
      <vt:lpstr>4.  Peeking through SSL:  traffic analysis</vt:lpstr>
      <vt:lpstr>Peeking through SSL: an example  [CWWZ’10]</vt:lpstr>
      <vt:lpstr>THE  END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dan boneh</cp:lastModifiedBy>
  <cp:revision>600</cp:revision>
  <cp:lastPrinted>2017-05-11T02:41:31Z</cp:lastPrinted>
  <dcterms:created xsi:type="dcterms:W3CDTF">2010-11-06T18:36:35Z</dcterms:created>
  <dcterms:modified xsi:type="dcterms:W3CDTF">2017-05-11T02:44:14Z</dcterms:modified>
</cp:coreProperties>
</file>