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ink/ink2.xml" ContentType="application/inkml+xml"/>
  <Default Extension="xlsx" ContentType="application/vnd.openxmlformats-officedocument.spreadsheetml.sheet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style1.xml" ContentType="application/vnd.ms-office.chart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ink/ink1.xml" ContentType="application/inkml+xml"/>
  <Override PartName="/ppt/charts/colors1.xml" ContentType="application/vnd.ms-office.chartcolorstyle+xml"/>
  <Override PartName="/ppt/slideLayouts/slideLayout10.xml" ContentType="application/vnd.openxmlformats-officedocument.presentationml.slideLayout+xml"/>
  <Default Extension="tiff" ContentType="image/tiff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</p:sldMasterIdLst>
  <p:notesMasterIdLst>
    <p:notesMasterId r:id="rId40"/>
  </p:notesMasterIdLst>
  <p:sldIdLst>
    <p:sldId id="277" r:id="rId4"/>
    <p:sldId id="257" r:id="rId5"/>
    <p:sldId id="258" r:id="rId6"/>
    <p:sldId id="259" r:id="rId7"/>
    <p:sldId id="260" r:id="rId8"/>
    <p:sldId id="261" r:id="rId9"/>
    <p:sldId id="271" r:id="rId10"/>
    <p:sldId id="272" r:id="rId11"/>
    <p:sldId id="263" r:id="rId12"/>
    <p:sldId id="274" r:id="rId13"/>
    <p:sldId id="265" r:id="rId14"/>
    <p:sldId id="273" r:id="rId15"/>
    <p:sldId id="266" r:id="rId16"/>
    <p:sldId id="270" r:id="rId17"/>
    <p:sldId id="352" r:id="rId18"/>
    <p:sldId id="329" r:id="rId19"/>
    <p:sldId id="330" r:id="rId20"/>
    <p:sldId id="331" r:id="rId21"/>
    <p:sldId id="332" r:id="rId22"/>
    <p:sldId id="269" r:id="rId23"/>
    <p:sldId id="278" r:id="rId24"/>
    <p:sldId id="279" r:id="rId25"/>
    <p:sldId id="280" r:id="rId26"/>
    <p:sldId id="281" r:id="rId27"/>
    <p:sldId id="283" r:id="rId28"/>
    <p:sldId id="284" r:id="rId29"/>
    <p:sldId id="285" r:id="rId30"/>
    <p:sldId id="287" r:id="rId31"/>
    <p:sldId id="288" r:id="rId32"/>
    <p:sldId id="334" r:id="rId33"/>
    <p:sldId id="335" r:id="rId34"/>
    <p:sldId id="350" r:id="rId35"/>
    <p:sldId id="351" r:id="rId36"/>
    <p:sldId id="349" r:id="rId37"/>
    <p:sldId id="353" r:id="rId38"/>
    <p:sldId id="326" r:id="rId39"/>
  </p:sldIdLst>
  <p:sldSz cx="9144000" cy="5143500" type="screen16x9"/>
  <p:notesSz cx="6858000" cy="9144000"/>
  <p:custDataLst>
    <p:tags r:id="rId4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CCFFFF"/>
    <a:srgbClr val="FFFF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3" autoAdjust="0"/>
    <p:restoredTop sz="94764"/>
  </p:normalViewPr>
  <p:slideViewPr>
    <p:cSldViewPr>
      <p:cViewPr>
        <p:scale>
          <a:sx n="100" d="100"/>
          <a:sy n="100" d="100"/>
        </p:scale>
        <p:origin x="-444" y="3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Year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Sheet1!$A$2:$A$15</c:f>
              <c:strCache>
                <c:ptCount val="14"/>
                <c:pt idx="0">
                  <c:v>1996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⋯</c:v>
                </c:pt>
                <c:pt idx="12">
                  <c:v>2015</c:v>
                </c:pt>
                <c:pt idx="13">
                  <c:v>2016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5</c:v>
                </c:pt>
                <c:pt idx="1">
                  <c:v>10</c:v>
                </c:pt>
                <c:pt idx="2">
                  <c:v>10</c:v>
                </c:pt>
                <c:pt idx="3">
                  <c:v>47</c:v>
                </c:pt>
                <c:pt idx="4">
                  <c:v>62</c:v>
                </c:pt>
                <c:pt idx="5">
                  <c:v>58</c:v>
                </c:pt>
                <c:pt idx="6">
                  <c:v>34</c:v>
                </c:pt>
                <c:pt idx="7">
                  <c:v>90</c:v>
                </c:pt>
                <c:pt idx="8">
                  <c:v>121</c:v>
                </c:pt>
                <c:pt idx="9">
                  <c:v>105</c:v>
                </c:pt>
                <c:pt idx="10">
                  <c:v>74</c:v>
                </c:pt>
                <c:pt idx="12">
                  <c:v>55</c:v>
                </c:pt>
                <c:pt idx="13">
                  <c:v>80</c:v>
                </c:pt>
              </c:numCache>
            </c:numRef>
          </c:val>
        </c:ser>
        <c:gapWidth val="219"/>
        <c:overlap val="-27"/>
        <c:axId val="140107136"/>
        <c:axId val="143520896"/>
      </c:barChart>
      <c:catAx>
        <c:axId val="140107136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520896"/>
        <c:crosses val="autoZero"/>
        <c:auto val="1"/>
        <c:lblAlgn val="ctr"/>
        <c:lblOffset val="100"/>
      </c:catAx>
      <c:valAx>
        <c:axId val="143520896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107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10/30/2017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63426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Animated cursor</a:t>
            </a:r>
            <a:r>
              <a:rPr lang="en-US" baseline="0" dirty="0" smtClean="0"/>
              <a:t> on web page or email message would result in arbitrary code execution.   Used for rendering cursors, animated cursors, and icons.</a:t>
            </a:r>
          </a:p>
          <a:p>
            <a:r>
              <a:rPr lang="en-US" baseline="0" dirty="0" smtClean="0"/>
              <a:t>Symantec:  https://</a:t>
            </a:r>
            <a:r>
              <a:rPr lang="en-US" baseline="0" dirty="0" err="1" smtClean="0"/>
              <a:t>bugs.chromium.org</a:t>
            </a:r>
            <a:r>
              <a:rPr lang="en-US" baseline="0" dirty="0" smtClean="0"/>
              <a:t>/p/project-zero/issues/</a:t>
            </a:r>
            <a:r>
              <a:rPr lang="en-US" baseline="0" dirty="0" err="1" smtClean="0"/>
              <a:t>detail?id</a:t>
            </a:r>
            <a:r>
              <a:rPr lang="en-US" baseline="0" smtClean="0"/>
              <a:t>=820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78494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5800"/>
            <a:ext cx="6092825" cy="3427413"/>
          </a:xfrm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Windows media player bitmaps  (skins) – heap overflow,  Feb. 2006</a:t>
            </a:r>
          </a:p>
          <a:p>
            <a:r>
              <a:rPr lang="en-US" dirty="0" err="1" smtClean="0"/>
              <a:t>setjmp</a:t>
            </a:r>
            <a:r>
              <a:rPr lang="en-US" dirty="0" smtClean="0"/>
              <a:t> – used for exception handling (jump to global error handling code in case of error).  Or  for setting a checkpoint.</a:t>
            </a:r>
          </a:p>
        </p:txBody>
      </p:sp>
    </p:spTree>
    <p:extLst>
      <p:ext uri="{BB962C8B-B14F-4D97-AF65-F5344CB8AC3E}">
        <p14:creationId xmlns="" xmlns:p14="http://schemas.microsoft.com/office/powerpoint/2010/main" val="1498646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B1D5B0-E315-4483-908A-EECE1BEBB53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55563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90903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Correct check should also check size</a:t>
            </a:r>
            <a:r>
              <a:rPr lang="en-US" baseline="0" dirty="0" smtClean="0"/>
              <a:t> </a:t>
            </a:r>
            <a:r>
              <a:rPr lang="en-US" dirty="0" smtClean="0"/>
              <a:t>of len1 and len2.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5045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c1.doReset()  causes changer() to be called</a:t>
            </a:r>
            <a:r>
              <a:rPr lang="en-US" baseline="0" dirty="0" smtClean="0"/>
              <a:t> and free object c2.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11900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7150"/>
            <a:ext cx="7772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28700"/>
            <a:ext cx="3810000" cy="3771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419600" y="1028700"/>
            <a:ext cx="3810000" cy="37719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="" xmlns:p14="http://schemas.microsoft.com/office/powerpoint/2010/main" val="1595319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4465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864410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6573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61311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44615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183198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964515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041441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672460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960806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661860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6938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367611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1716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617523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484239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3708398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6395939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2056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1175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495978" y="4942417"/>
            <a:ext cx="699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Dan Boneh</a:t>
            </a:r>
            <a:endParaRPr lang="en-US" sz="900" dirty="0"/>
          </a:p>
        </p:txBody>
      </p:sp>
    </p:spTree>
    <p:extLst>
      <p:ext uri="{BB962C8B-B14F-4D97-AF65-F5344CB8AC3E}">
        <p14:creationId xmlns=""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  <p:sldLayoutId id="2147483735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Control Hijacking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Basic Control Hijacking Attacks</a:t>
            </a:r>
          </a:p>
        </p:txBody>
      </p:sp>
      <mc:AlternateContent xmlns:mc="http://schemas.openxmlformats.org/markup-compatibility/2006">
        <mc:Choice xmlns=""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 descr="logo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01741"/>
            <a:ext cx="3200400" cy="319880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8022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33350"/>
            <a:ext cx="3962400" cy="857250"/>
          </a:xfrm>
        </p:spPr>
        <p:txBody>
          <a:bodyPr/>
          <a:lstStyle/>
          <a:p>
            <a:r>
              <a:rPr lang="en-US" dirty="0" smtClean="0"/>
              <a:t>The NOP slide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276351"/>
            <a:ext cx="4572000" cy="3657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Problem:   how does attacker </a:t>
            </a:r>
            <a:br>
              <a:rPr lang="en-US" sz="2400" dirty="0" smtClean="0"/>
            </a:br>
            <a:r>
              <a:rPr lang="en-US" sz="2400" dirty="0" smtClean="0"/>
              <a:t>	      determine ret-address?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Solution:   NOP slide</a:t>
            </a:r>
          </a:p>
          <a:p>
            <a:pPr>
              <a:spcBef>
                <a:spcPts val="1080"/>
              </a:spcBef>
            </a:pPr>
            <a:r>
              <a:rPr lang="en-US" sz="2000" dirty="0" smtClean="0"/>
              <a:t>Guess approximate stack </a:t>
            </a:r>
            <a:r>
              <a:rPr lang="en-US" sz="2000" dirty="0"/>
              <a:t>state </a:t>
            </a:r>
            <a:br>
              <a:rPr lang="en-US" sz="2000" dirty="0"/>
            </a:br>
            <a:r>
              <a:rPr lang="en-US" sz="2000" dirty="0"/>
              <a:t>when </a:t>
            </a:r>
            <a:r>
              <a:rPr lang="en-US" sz="2000" dirty="0" err="1">
                <a:solidFill>
                  <a:schemeClr val="tx2"/>
                </a:solidFill>
              </a:rPr>
              <a:t>func</a:t>
            </a:r>
            <a:r>
              <a:rPr lang="en-US" sz="2000" dirty="0">
                <a:solidFill>
                  <a:schemeClr val="tx2"/>
                </a:solidFill>
              </a:rPr>
              <a:t>()</a:t>
            </a:r>
            <a:r>
              <a:rPr lang="en-US" sz="2000" dirty="0"/>
              <a:t> is </a:t>
            </a:r>
            <a:r>
              <a:rPr lang="en-US" sz="2000" dirty="0" smtClean="0"/>
              <a:t>called</a:t>
            </a:r>
          </a:p>
          <a:p>
            <a:pPr>
              <a:spcBef>
                <a:spcPts val="1080"/>
              </a:spcBef>
            </a:pPr>
            <a:r>
              <a:rPr lang="en-US" sz="2000" dirty="0" smtClean="0"/>
              <a:t>Insert many NOPs before program P: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nop</a:t>
            </a:r>
            <a:r>
              <a:rPr lang="en-US" sz="2000" dirty="0"/>
              <a:t> </a:t>
            </a:r>
            <a:r>
              <a:rPr lang="en-US" sz="2000" dirty="0" smtClean="0"/>
              <a:t>  ,    </a:t>
            </a:r>
            <a:r>
              <a:rPr lang="en-US" sz="2000" dirty="0" err="1" smtClean="0"/>
              <a:t>xor</a:t>
            </a:r>
            <a:r>
              <a:rPr lang="en-US" sz="2000" dirty="0" smtClean="0"/>
              <a:t> </a:t>
            </a:r>
            <a:r>
              <a:rPr lang="en-US" sz="2000" dirty="0" err="1" smtClean="0"/>
              <a:t>eax,eax</a:t>
            </a:r>
            <a:r>
              <a:rPr lang="en-US" sz="2000" dirty="0" smtClean="0"/>
              <a:t>     ,    </a:t>
            </a:r>
            <a:r>
              <a:rPr lang="en-US" sz="2000" dirty="0" err="1" smtClean="0"/>
              <a:t>inc</a:t>
            </a:r>
            <a:r>
              <a:rPr lang="en-US" sz="2000" dirty="0" smtClean="0"/>
              <a:t> ax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867400" y="2571750"/>
            <a:ext cx="2667000" cy="342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842552" y="3562350"/>
            <a:ext cx="2667000" cy="1143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endParaRPr lang="en-US" sz="2000" dirty="0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867400" y="3562350"/>
            <a:ext cx="2667000" cy="1143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>
                <a:solidFill>
                  <a:srgbClr val="EEECE1"/>
                </a:solidFill>
              </a:rPr>
              <a:t>c</a:t>
            </a:r>
            <a:r>
              <a:rPr lang="en-US" sz="2000" dirty="0" smtClean="0">
                <a:solidFill>
                  <a:srgbClr val="EEECE1"/>
                </a:solidFill>
              </a:rPr>
              <a:t>har </a:t>
            </a:r>
            <a:r>
              <a:rPr lang="en-US" sz="2000" dirty="0" err="1" smtClean="0">
                <a:solidFill>
                  <a:srgbClr val="EEECE1"/>
                </a:solidFill>
              </a:rPr>
              <a:t>buf</a:t>
            </a:r>
            <a:r>
              <a:rPr lang="en-US" sz="2000" dirty="0" smtClean="0">
                <a:solidFill>
                  <a:srgbClr val="EEECE1"/>
                </a:solidFill>
              </a:rPr>
              <a:t>[128]</a:t>
            </a:r>
            <a:endParaRPr lang="en-US" sz="2000" dirty="0">
              <a:solidFill>
                <a:srgbClr val="EEECE1"/>
              </a:solidFill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867400" y="2914650"/>
            <a:ext cx="2667000" cy="342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bg2"/>
                </a:solidFill>
              </a:rPr>
              <a:t>r</a:t>
            </a:r>
            <a:r>
              <a:rPr lang="en-US" sz="2000" dirty="0" smtClean="0">
                <a:solidFill>
                  <a:schemeClr val="bg2"/>
                </a:solidFill>
              </a:rPr>
              <a:t>eturn </a:t>
            </a:r>
            <a:r>
              <a:rPr lang="en-US" sz="2000" dirty="0">
                <a:solidFill>
                  <a:schemeClr val="bg2"/>
                </a:solidFill>
              </a:rPr>
              <a:t>address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867400" y="3219450"/>
            <a:ext cx="2667000" cy="342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endParaRPr lang="en-US" sz="2000" dirty="0">
              <a:solidFill>
                <a:srgbClr val="EEECE1"/>
              </a:solidFill>
            </a:endParaRPr>
          </a:p>
        </p:txBody>
      </p:sp>
      <p:sp>
        <p:nvSpPr>
          <p:cNvPr id="12" name="Line 18"/>
          <p:cNvSpPr>
            <a:spLocks noChangeShapeType="1"/>
          </p:cNvSpPr>
          <p:nvPr/>
        </p:nvSpPr>
        <p:spPr bwMode="auto">
          <a:xfrm>
            <a:off x="5537752" y="4667251"/>
            <a:ext cx="307284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3" name="Line 19"/>
          <p:cNvSpPr>
            <a:spLocks noChangeShapeType="1"/>
          </p:cNvSpPr>
          <p:nvPr/>
        </p:nvSpPr>
        <p:spPr bwMode="auto">
          <a:xfrm>
            <a:off x="5588000" y="2533650"/>
            <a:ext cx="3124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4" name="Line 26"/>
          <p:cNvSpPr>
            <a:spLocks noChangeShapeType="1"/>
          </p:cNvSpPr>
          <p:nvPr/>
        </p:nvSpPr>
        <p:spPr bwMode="auto">
          <a:xfrm flipH="1">
            <a:off x="5842551" y="4243389"/>
            <a:ext cx="2416" cy="53816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/>
          <a:lstStyle/>
          <a:p>
            <a:endParaRPr lang="en-US" sz="2000"/>
          </a:p>
        </p:txBody>
      </p:sp>
      <p:sp>
        <p:nvSpPr>
          <p:cNvPr id="15" name="Line 27"/>
          <p:cNvSpPr>
            <a:spLocks noChangeShapeType="1"/>
          </p:cNvSpPr>
          <p:nvPr/>
        </p:nvSpPr>
        <p:spPr bwMode="auto">
          <a:xfrm flipH="1">
            <a:off x="8509553" y="4243388"/>
            <a:ext cx="2416" cy="5381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/>
          <a:lstStyle/>
          <a:p>
            <a:endParaRPr lang="en-US" sz="2000"/>
          </a:p>
        </p:txBody>
      </p:sp>
      <p:sp>
        <p:nvSpPr>
          <p:cNvPr id="16" name="Rectangle 15"/>
          <p:cNvSpPr/>
          <p:nvPr/>
        </p:nvSpPr>
        <p:spPr>
          <a:xfrm>
            <a:off x="5867400" y="1657350"/>
            <a:ext cx="2667000" cy="8382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EEECE1"/>
                </a:solidFill>
              </a:rPr>
              <a:t>NOP Slide</a:t>
            </a:r>
            <a:endParaRPr lang="en-US" sz="2000" b="1" dirty="0">
              <a:solidFill>
                <a:srgbClr val="EEECE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867400" y="666750"/>
            <a:ext cx="2667000" cy="9906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EEECE1"/>
                </a:solidFill>
              </a:rPr>
              <a:t>Program P</a:t>
            </a:r>
            <a:endParaRPr lang="en-US" sz="2000" b="1" dirty="0">
              <a:solidFill>
                <a:srgbClr val="EEECE1"/>
              </a:solidFill>
            </a:endParaRPr>
          </a:p>
        </p:txBody>
      </p:sp>
      <p:sp>
        <p:nvSpPr>
          <p:cNvPr id="18" name="Line 25"/>
          <p:cNvSpPr>
            <a:spLocks noChangeShapeType="1"/>
          </p:cNvSpPr>
          <p:nvPr/>
        </p:nvSpPr>
        <p:spPr bwMode="auto">
          <a:xfrm flipH="1">
            <a:off x="8511967" y="514350"/>
            <a:ext cx="22432" cy="209550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/>
          <a:lstStyle/>
          <a:p>
            <a:endParaRPr lang="en-US" sz="2000"/>
          </a:p>
        </p:txBody>
      </p:sp>
      <p:sp>
        <p:nvSpPr>
          <p:cNvPr id="19" name="Line 24"/>
          <p:cNvSpPr>
            <a:spLocks noChangeShapeType="1"/>
          </p:cNvSpPr>
          <p:nvPr/>
        </p:nvSpPr>
        <p:spPr bwMode="auto">
          <a:xfrm flipH="1">
            <a:off x="5842552" y="514350"/>
            <a:ext cx="24848" cy="209550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/>
          <a:lstStyle/>
          <a:p>
            <a:endParaRPr lang="en-US" sz="2000"/>
          </a:p>
        </p:txBody>
      </p:sp>
      <p:sp>
        <p:nvSpPr>
          <p:cNvPr id="20" name="Freeform 19"/>
          <p:cNvSpPr/>
          <p:nvPr/>
        </p:nvSpPr>
        <p:spPr>
          <a:xfrm>
            <a:off x="5121748" y="2038350"/>
            <a:ext cx="732952" cy="1047750"/>
          </a:xfrm>
          <a:custGeom>
            <a:avLst/>
            <a:gdLst>
              <a:gd name="connsiteX0" fmla="*/ 732952 w 732952"/>
              <a:gd name="connsiteY0" fmla="*/ 1155700 h 1155700"/>
              <a:gd name="connsiteX1" fmla="*/ 466252 w 732952"/>
              <a:gd name="connsiteY1" fmla="*/ 965200 h 1155700"/>
              <a:gd name="connsiteX2" fmla="*/ 47152 w 732952"/>
              <a:gd name="connsiteY2" fmla="*/ 635000 h 1155700"/>
              <a:gd name="connsiteX3" fmla="*/ 72552 w 732952"/>
              <a:gd name="connsiteY3" fmla="*/ 203200 h 1155700"/>
              <a:gd name="connsiteX4" fmla="*/ 605952 w 732952"/>
              <a:gd name="connsiteY4" fmla="*/ 0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2952" h="1155700">
                <a:moveTo>
                  <a:pt x="732952" y="1155700"/>
                </a:moveTo>
                <a:cubicBezTo>
                  <a:pt x="656752" y="1103841"/>
                  <a:pt x="580552" y="1051983"/>
                  <a:pt x="466252" y="965200"/>
                </a:cubicBezTo>
                <a:cubicBezTo>
                  <a:pt x="351952" y="878417"/>
                  <a:pt x="112769" y="762000"/>
                  <a:pt x="47152" y="635000"/>
                </a:cubicBezTo>
                <a:cubicBezTo>
                  <a:pt x="-18465" y="508000"/>
                  <a:pt x="-20581" y="309033"/>
                  <a:pt x="72552" y="203200"/>
                </a:cubicBezTo>
                <a:cubicBezTo>
                  <a:pt x="165685" y="97367"/>
                  <a:pt x="605952" y="0"/>
                  <a:pt x="605952" y="0"/>
                </a:cubicBezTo>
              </a:path>
            </a:pathLst>
          </a:custGeom>
          <a:ln w="57150" cmpd="sng">
            <a:solidFill>
              <a:srgbClr val="00009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5842552" y="2533651"/>
            <a:ext cx="2667000" cy="213360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" name="Line 27"/>
          <p:cNvSpPr>
            <a:spLocks noChangeShapeType="1"/>
          </p:cNvSpPr>
          <p:nvPr/>
        </p:nvSpPr>
        <p:spPr bwMode="auto">
          <a:xfrm flipH="1">
            <a:off x="8509553" y="4243388"/>
            <a:ext cx="2416" cy="5381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/>
          <a:lstStyle/>
          <a:p>
            <a:endParaRPr lang="en-US" sz="2000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 flipH="1">
            <a:off x="8511967" y="514350"/>
            <a:ext cx="22432" cy="209550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/>
          <a:lstStyle/>
          <a:p>
            <a:endParaRPr lang="en-US" sz="200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8915400" y="895350"/>
            <a:ext cx="0" cy="3657600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619623" y="4476750"/>
            <a:ext cx="524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619623" y="590550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0683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/>
          <a:lstStyle/>
          <a:p>
            <a:r>
              <a:rPr lang="en-US" sz="4400" dirty="0" smtClean="0"/>
              <a:t>Details and examples</a:t>
            </a:r>
          </a:p>
        </p:txBody>
      </p:sp>
      <p:sp>
        <p:nvSpPr>
          <p:cNvPr id="122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" y="971550"/>
            <a:ext cx="8915400" cy="4171950"/>
          </a:xfrm>
        </p:spPr>
        <p:txBody>
          <a:bodyPr>
            <a:normAutofit/>
          </a:bodyPr>
          <a:lstStyle/>
          <a:p>
            <a:pPr>
              <a:spcBef>
                <a:spcPct val="100000"/>
              </a:spcBef>
            </a:pPr>
            <a:r>
              <a:rPr lang="en-US" sz="2800" dirty="0" smtClean="0"/>
              <a:t>Some complications:</a:t>
            </a:r>
          </a:p>
          <a:p>
            <a:pPr lvl="1"/>
            <a:r>
              <a:rPr lang="en-US" sz="2400" dirty="0" smtClean="0"/>
              <a:t>Program   P  should not contain the ‘\0’  character.</a:t>
            </a:r>
          </a:p>
          <a:p>
            <a:pPr lvl="1"/>
            <a:r>
              <a:rPr lang="en-US" sz="2400" dirty="0" smtClean="0"/>
              <a:t>Overflow should not crash program before  </a:t>
            </a:r>
            <a:r>
              <a:rPr lang="en-US" sz="2400" dirty="0" err="1" smtClean="0"/>
              <a:t>func</a:t>
            </a:r>
            <a:r>
              <a:rPr lang="en-US" sz="2400" dirty="0" smtClean="0"/>
              <a:t>()  exits.</a:t>
            </a:r>
          </a:p>
          <a:p>
            <a:pPr>
              <a:spcBef>
                <a:spcPct val="100000"/>
              </a:spcBef>
            </a:pPr>
            <a:r>
              <a:rPr lang="en-US" sz="2800" dirty="0" smtClean="0"/>
              <a:t>(in)Famous </a:t>
            </a:r>
            <a:r>
              <a:rPr lang="en-US" sz="2800" u="sng" dirty="0" smtClean="0"/>
              <a:t>remote</a:t>
            </a:r>
            <a:r>
              <a:rPr lang="en-US" sz="2800" dirty="0" smtClean="0"/>
              <a:t> stack smashing overflows: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/>
              <a:t>Overflow in Windows animated cursors (ANI).     </a:t>
            </a:r>
            <a:r>
              <a:rPr lang="en-US" sz="2200" dirty="0" err="1" smtClean="0">
                <a:solidFill>
                  <a:srgbClr val="000090"/>
                </a:solidFill>
              </a:rPr>
              <a:t>LoadAniIcon</a:t>
            </a:r>
            <a:r>
              <a:rPr lang="en-US" sz="2200" dirty="0" smtClean="0">
                <a:solidFill>
                  <a:srgbClr val="000090"/>
                </a:solidFill>
              </a:rPr>
              <a:t>()</a:t>
            </a:r>
            <a:endParaRPr lang="en-US" sz="2400" dirty="0" smtClean="0">
              <a:solidFill>
                <a:srgbClr val="000090"/>
              </a:solidFill>
            </a:endParaRPr>
          </a:p>
          <a:p>
            <a:pPr lvl="1">
              <a:lnSpc>
                <a:spcPct val="130000"/>
              </a:lnSpc>
            </a:pPr>
            <a:r>
              <a:rPr lang="en-US" sz="2400" dirty="0" smtClean="0"/>
              <a:t>Buffer </a:t>
            </a:r>
            <a:r>
              <a:rPr lang="en-US" sz="2400" dirty="0"/>
              <a:t>o</a:t>
            </a:r>
            <a:r>
              <a:rPr lang="en-US" sz="2400" dirty="0" smtClean="0"/>
              <a:t>verflow in Symantec virus detection  (May 2016)</a:t>
            </a:r>
          </a:p>
          <a:p>
            <a:pPr marL="1051560" lvl="2">
              <a:lnSpc>
                <a:spcPct val="14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dirty="0" smtClean="0">
                <a:latin typeface="Arial" charset="0"/>
              </a:rPr>
              <a:t>	</a:t>
            </a:r>
            <a:r>
              <a:rPr lang="en-US" sz="2200" dirty="0" smtClean="0">
                <a:solidFill>
                  <a:srgbClr val="000090"/>
                </a:solidFill>
                <a:latin typeface="Arial" charset="0"/>
              </a:rPr>
              <a:t>overflow when parsing PE headers </a:t>
            </a:r>
            <a:r>
              <a:rPr lang="is-IS" sz="2200" dirty="0" smtClean="0">
                <a:solidFill>
                  <a:srgbClr val="000090"/>
                </a:solidFill>
                <a:latin typeface="Arial" charset="0"/>
              </a:rPr>
              <a:t>… kernel vuln.</a:t>
            </a:r>
            <a:endParaRPr lang="en-US" sz="2200" b="1" dirty="0" smtClean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15166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4400" dirty="0" smtClean="0"/>
              <a:t>Many unsafe </a:t>
            </a:r>
            <a:r>
              <a:rPr lang="en-US" sz="4400" dirty="0" err="1" smtClean="0"/>
              <a:t>libc</a:t>
            </a:r>
            <a:r>
              <a:rPr lang="en-US" sz="4400" dirty="0" smtClean="0"/>
              <a:t> functions</a:t>
            </a:r>
          </a:p>
        </p:txBody>
      </p:sp>
      <p:sp>
        <p:nvSpPr>
          <p:cNvPr id="112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458200" cy="424815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en-US" sz="2400" dirty="0" err="1" smtClean="0">
                <a:solidFill>
                  <a:srgbClr val="000090"/>
                </a:solidFill>
              </a:rPr>
              <a:t>strcpy</a:t>
            </a:r>
            <a:r>
              <a:rPr lang="en-US" sz="2400" dirty="0" smtClean="0">
                <a:solidFill>
                  <a:srgbClr val="000090"/>
                </a:solidFill>
              </a:rPr>
              <a:t> </a:t>
            </a:r>
            <a:r>
              <a:rPr lang="en-US" sz="2400" dirty="0" smtClean="0"/>
              <a:t>(char *</a:t>
            </a:r>
            <a:r>
              <a:rPr lang="en-US" sz="2400" dirty="0" err="1" smtClean="0"/>
              <a:t>dest</a:t>
            </a:r>
            <a:r>
              <a:rPr lang="en-US" sz="2400" dirty="0" smtClean="0"/>
              <a:t>,  </a:t>
            </a:r>
            <a:r>
              <a:rPr lang="en-US" sz="2400" dirty="0" err="1" smtClean="0"/>
              <a:t>const</a:t>
            </a:r>
            <a:r>
              <a:rPr lang="en-US" sz="2400" dirty="0" smtClean="0"/>
              <a:t> char *</a:t>
            </a:r>
            <a:r>
              <a:rPr lang="en-US" sz="2400" dirty="0" err="1" smtClean="0"/>
              <a:t>src</a:t>
            </a:r>
            <a:r>
              <a:rPr lang="en-US" sz="2400" dirty="0" smtClean="0"/>
              <a:t>)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en-US" sz="2400" dirty="0" err="1" smtClean="0">
                <a:solidFill>
                  <a:srgbClr val="000090"/>
                </a:solidFill>
              </a:rPr>
              <a:t>strcat</a:t>
            </a:r>
            <a:r>
              <a:rPr lang="en-US" sz="2400" dirty="0" smtClean="0">
                <a:solidFill>
                  <a:srgbClr val="000090"/>
                </a:solidFill>
              </a:rPr>
              <a:t> </a:t>
            </a:r>
            <a:r>
              <a:rPr lang="en-US" sz="2400" dirty="0" smtClean="0"/>
              <a:t>(char *</a:t>
            </a:r>
            <a:r>
              <a:rPr lang="en-US" sz="2400" dirty="0" err="1" smtClean="0"/>
              <a:t>dest</a:t>
            </a:r>
            <a:r>
              <a:rPr lang="en-US" sz="2400" dirty="0" smtClean="0"/>
              <a:t>, </a:t>
            </a:r>
            <a:r>
              <a:rPr lang="en-US" sz="2400" dirty="0" err="1" smtClean="0"/>
              <a:t>const</a:t>
            </a:r>
            <a:r>
              <a:rPr lang="en-US" sz="2400" dirty="0" smtClean="0"/>
              <a:t> char *</a:t>
            </a:r>
            <a:r>
              <a:rPr lang="en-US" sz="2400" dirty="0" err="1" smtClean="0"/>
              <a:t>src</a:t>
            </a:r>
            <a:r>
              <a:rPr lang="en-US" sz="2400" dirty="0" smtClean="0"/>
              <a:t>)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0090"/>
                </a:solidFill>
              </a:rPr>
              <a:t>gets</a:t>
            </a:r>
            <a:r>
              <a:rPr lang="en-US" sz="2400" dirty="0" smtClean="0">
                <a:solidFill>
                  <a:srgbClr val="4F81BD"/>
                </a:solidFill>
              </a:rPr>
              <a:t> </a:t>
            </a:r>
            <a:r>
              <a:rPr lang="en-US" sz="2400" dirty="0" smtClean="0"/>
              <a:t>(char *s)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en-US" sz="2400" dirty="0" err="1" smtClean="0">
                <a:solidFill>
                  <a:srgbClr val="000090"/>
                </a:solidFill>
              </a:rPr>
              <a:t>scanf</a:t>
            </a:r>
            <a:r>
              <a:rPr lang="en-US" sz="2400" dirty="0" smtClean="0">
                <a:solidFill>
                  <a:srgbClr val="000090"/>
                </a:solidFill>
              </a:rPr>
              <a:t> </a:t>
            </a:r>
            <a:r>
              <a:rPr lang="en-US" sz="2400" dirty="0" smtClean="0"/>
              <a:t>( </a:t>
            </a:r>
            <a:r>
              <a:rPr lang="en-US" sz="2400" dirty="0" err="1" smtClean="0"/>
              <a:t>const</a:t>
            </a:r>
            <a:r>
              <a:rPr lang="en-US" sz="2400" dirty="0" smtClean="0"/>
              <a:t> char *format, … )           and many more.</a:t>
            </a:r>
          </a:p>
          <a:p>
            <a:pPr>
              <a:spcBef>
                <a:spcPts val="1920"/>
              </a:spcBef>
            </a:pPr>
            <a:r>
              <a:rPr lang="en-US" sz="2400" dirty="0" smtClean="0"/>
              <a:t>“Safe” </a:t>
            </a:r>
            <a:r>
              <a:rPr lang="en-US" sz="2400" dirty="0" err="1" smtClean="0"/>
              <a:t>libc</a:t>
            </a:r>
            <a:r>
              <a:rPr lang="en-US" sz="2400" dirty="0" smtClean="0"/>
              <a:t> versions  </a:t>
            </a:r>
            <a:r>
              <a:rPr lang="en-US" sz="2400" dirty="0" err="1" smtClean="0">
                <a:solidFill>
                  <a:srgbClr val="000090"/>
                </a:solidFill>
              </a:rPr>
              <a:t>strncpy</a:t>
            </a:r>
            <a:r>
              <a:rPr lang="en-US" sz="2400" dirty="0" smtClean="0">
                <a:solidFill>
                  <a:srgbClr val="000090"/>
                </a:solidFill>
              </a:rPr>
              <a:t>(), </a:t>
            </a:r>
            <a:r>
              <a:rPr lang="en-US" sz="2400" dirty="0" err="1" smtClean="0">
                <a:solidFill>
                  <a:srgbClr val="000090"/>
                </a:solidFill>
              </a:rPr>
              <a:t>strncat</a:t>
            </a:r>
            <a:r>
              <a:rPr lang="en-US" sz="2400" dirty="0" smtClean="0">
                <a:solidFill>
                  <a:srgbClr val="000090"/>
                </a:solidFill>
              </a:rPr>
              <a:t>()  </a:t>
            </a:r>
            <a:r>
              <a:rPr lang="en-US" sz="2400" dirty="0" smtClean="0"/>
              <a:t>are misleading</a:t>
            </a:r>
          </a:p>
          <a:p>
            <a:pPr lvl="1"/>
            <a:r>
              <a:rPr lang="en-US" sz="2400" dirty="0"/>
              <a:t>e</a:t>
            </a:r>
            <a:r>
              <a:rPr lang="en-US" sz="2400" dirty="0" smtClean="0"/>
              <a:t>.g.  </a:t>
            </a:r>
            <a:r>
              <a:rPr lang="en-US" sz="2400" dirty="0" err="1" smtClean="0">
                <a:solidFill>
                  <a:srgbClr val="000090"/>
                </a:solidFill>
              </a:rPr>
              <a:t>strncpy</a:t>
            </a:r>
            <a:r>
              <a:rPr lang="en-US" sz="2400" dirty="0" smtClean="0">
                <a:solidFill>
                  <a:srgbClr val="000090"/>
                </a:solidFill>
              </a:rPr>
              <a:t>()   </a:t>
            </a:r>
            <a:r>
              <a:rPr lang="en-US" sz="2400" dirty="0" smtClean="0"/>
              <a:t>may leave string </a:t>
            </a:r>
            <a:r>
              <a:rPr lang="en-US" sz="2400" dirty="0" err="1" smtClean="0"/>
              <a:t>unterminated</a:t>
            </a:r>
            <a:r>
              <a:rPr lang="en-US" sz="2400" dirty="0" smtClean="0"/>
              <a:t>.</a:t>
            </a:r>
          </a:p>
          <a:p>
            <a:pPr>
              <a:spcBef>
                <a:spcPts val="2424"/>
              </a:spcBef>
            </a:pPr>
            <a:r>
              <a:rPr lang="en-US" sz="2400" dirty="0" smtClean="0"/>
              <a:t>Windows C run time  (CRT):</a:t>
            </a:r>
          </a:p>
          <a:p>
            <a:pPr lvl="1">
              <a:spcBef>
                <a:spcPts val="624"/>
              </a:spcBef>
            </a:pPr>
            <a:r>
              <a:rPr lang="en-US" sz="2400" dirty="0" err="1" smtClean="0">
                <a:solidFill>
                  <a:srgbClr val="000090"/>
                </a:solidFill>
              </a:rPr>
              <a:t>strcpy_s</a:t>
            </a:r>
            <a:r>
              <a:rPr lang="en-US" sz="2400" dirty="0" smtClean="0">
                <a:solidFill>
                  <a:srgbClr val="000090"/>
                </a:solidFill>
              </a:rPr>
              <a:t> (*</a:t>
            </a:r>
            <a:r>
              <a:rPr lang="en-US" sz="2400" dirty="0" err="1" smtClean="0">
                <a:solidFill>
                  <a:srgbClr val="000090"/>
                </a:solidFill>
              </a:rPr>
              <a:t>dest</a:t>
            </a:r>
            <a:r>
              <a:rPr lang="en-US" sz="2400" dirty="0" smtClean="0">
                <a:solidFill>
                  <a:srgbClr val="000090"/>
                </a:solidFill>
              </a:rPr>
              <a:t>, </a:t>
            </a:r>
            <a:r>
              <a:rPr lang="en-US" sz="2400" dirty="0" err="1" smtClean="0">
                <a:solidFill>
                  <a:srgbClr val="000090"/>
                </a:solidFill>
              </a:rPr>
              <a:t>Dest</a:t>
            </a:r>
            <a:r>
              <a:rPr lang="en-US" sz="2400" dirty="0" err="1">
                <a:solidFill>
                  <a:srgbClr val="000090"/>
                </a:solidFill>
              </a:rPr>
              <a:t>S</a:t>
            </a:r>
            <a:r>
              <a:rPr lang="en-US" sz="2400" dirty="0" err="1" smtClean="0">
                <a:solidFill>
                  <a:srgbClr val="000090"/>
                </a:solidFill>
              </a:rPr>
              <a:t>ize</a:t>
            </a:r>
            <a:r>
              <a:rPr lang="en-US" sz="2400" dirty="0" smtClean="0">
                <a:solidFill>
                  <a:srgbClr val="000090"/>
                </a:solidFill>
              </a:rPr>
              <a:t>, *</a:t>
            </a:r>
            <a:r>
              <a:rPr lang="en-US" sz="2400" dirty="0" err="1" smtClean="0">
                <a:solidFill>
                  <a:srgbClr val="000090"/>
                </a:solidFill>
              </a:rPr>
              <a:t>src</a:t>
            </a:r>
            <a:r>
              <a:rPr lang="en-US" sz="2400" dirty="0" smtClean="0">
                <a:solidFill>
                  <a:srgbClr val="000090"/>
                </a:solidFill>
              </a:rPr>
              <a:t>)</a:t>
            </a:r>
            <a:r>
              <a:rPr lang="en-US" sz="2400" dirty="0" smtClean="0"/>
              <a:t>:   ensures proper termination</a:t>
            </a:r>
            <a:endParaRPr lang="en-US" sz="2400" dirty="0" smtClean="0">
              <a:solidFill>
                <a:srgbClr val="3366FF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28600" y="2927350"/>
            <a:ext cx="8686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28600" y="3994150"/>
            <a:ext cx="8686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26064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17145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Buffer overflow </a:t>
            </a:r>
            <a:r>
              <a:rPr lang="en-US" sz="4400" dirty="0" smtClean="0"/>
              <a:t>opportunities</a:t>
            </a:r>
          </a:p>
        </p:txBody>
      </p:sp>
      <p:sp>
        <p:nvSpPr>
          <p:cNvPr id="133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4800" y="1047750"/>
            <a:ext cx="8839200" cy="4095750"/>
          </a:xfrm>
        </p:spPr>
        <p:txBody>
          <a:bodyPr>
            <a:normAutofit fontScale="85000" lnSpcReduction="10000"/>
          </a:bodyPr>
          <a:lstStyle/>
          <a:p>
            <a:pPr>
              <a:tabLst>
                <a:tab pos="1250950" algn="l"/>
              </a:tabLst>
            </a:pPr>
            <a:r>
              <a:rPr lang="en-US" sz="2800" dirty="0" smtClean="0"/>
              <a:t>Exception handlers:     </a:t>
            </a:r>
            <a:r>
              <a:rPr lang="en-US" sz="2400" dirty="0" smtClean="0"/>
              <a:t>(Windows SEH attacks </a:t>
            </a:r>
            <a:r>
              <a:rPr lang="mr-IN" sz="2400" dirty="0" smtClean="0"/>
              <a:t>…</a:t>
            </a:r>
            <a:r>
              <a:rPr lang="en-US" sz="2400" dirty="0" smtClean="0"/>
              <a:t> more on this later)</a:t>
            </a:r>
          </a:p>
          <a:p>
            <a:pPr marL="744538" lvl="1" indent="-287338">
              <a:tabLst>
                <a:tab pos="1250950" algn="l"/>
              </a:tabLst>
            </a:pPr>
            <a:r>
              <a:rPr lang="en-US" dirty="0" smtClean="0"/>
              <a:t>Overwrite the address of an exception handler in stack frame.</a:t>
            </a:r>
          </a:p>
          <a:p>
            <a:pPr>
              <a:tabLst>
                <a:tab pos="1250950" algn="l"/>
              </a:tabLst>
            </a:pPr>
            <a:endParaRPr lang="en-US" dirty="0" smtClean="0"/>
          </a:p>
          <a:p>
            <a:pPr>
              <a:tabLst>
                <a:tab pos="1250950" algn="l"/>
              </a:tabLst>
            </a:pPr>
            <a:r>
              <a:rPr lang="en-US" sz="2800" dirty="0" smtClean="0"/>
              <a:t>Function pointers:    </a:t>
            </a:r>
            <a:r>
              <a:rPr lang="en-US" sz="2000" dirty="0" smtClean="0"/>
              <a:t>(e.g.  PHP 4.0.2,   MS </a:t>
            </a:r>
            <a:r>
              <a:rPr lang="en-US" sz="2000" dirty="0" err="1" smtClean="0"/>
              <a:t>MediaPlayer</a:t>
            </a:r>
            <a:r>
              <a:rPr lang="en-US" sz="2000" dirty="0" smtClean="0"/>
              <a:t> Bitmaps)</a:t>
            </a:r>
          </a:p>
          <a:p>
            <a:pPr>
              <a:tabLst>
                <a:tab pos="1250950" algn="l"/>
              </a:tabLst>
            </a:pPr>
            <a:endParaRPr lang="en-US" sz="2400" dirty="0" smtClean="0"/>
          </a:p>
          <a:p>
            <a:pPr marL="744538" lvl="1" indent="-287338">
              <a:spcBef>
                <a:spcPct val="130000"/>
              </a:spcBef>
              <a:tabLst>
                <a:tab pos="1250950" algn="l"/>
              </a:tabLst>
            </a:pPr>
            <a:r>
              <a:rPr lang="en-US" dirty="0" smtClean="0"/>
              <a:t>Overflowing  </a:t>
            </a:r>
            <a:r>
              <a:rPr lang="en-US" dirty="0" err="1" smtClean="0"/>
              <a:t>buf</a:t>
            </a:r>
            <a:r>
              <a:rPr lang="en-US" dirty="0" smtClean="0"/>
              <a:t>  will override function pointer.</a:t>
            </a:r>
          </a:p>
          <a:p>
            <a:pPr>
              <a:spcBef>
                <a:spcPct val="130000"/>
              </a:spcBef>
              <a:tabLst>
                <a:tab pos="1250950" algn="l"/>
              </a:tabLst>
            </a:pPr>
            <a:r>
              <a:rPr lang="en-US" sz="2800" dirty="0" err="1" smtClean="0"/>
              <a:t>Longjmp</a:t>
            </a:r>
            <a:r>
              <a:rPr lang="en-US" sz="2800" dirty="0" smtClean="0"/>
              <a:t> buffers:  </a:t>
            </a:r>
            <a:r>
              <a:rPr lang="en-US" sz="2400" dirty="0" err="1" smtClean="0"/>
              <a:t>longjmp</a:t>
            </a:r>
            <a:r>
              <a:rPr lang="en-US" sz="2400" dirty="0" smtClean="0"/>
              <a:t>(pos)         (e.g. Perl </a:t>
            </a:r>
            <a:r>
              <a:rPr lang="en-US" sz="2000" dirty="0" smtClean="0"/>
              <a:t>5.003)</a:t>
            </a:r>
          </a:p>
          <a:p>
            <a:pPr marL="744538" lvl="1" indent="-287338">
              <a:tabLst>
                <a:tab pos="1250950" algn="l"/>
              </a:tabLst>
            </a:pPr>
            <a:r>
              <a:rPr lang="en-US" dirty="0" smtClean="0"/>
              <a:t>Overflowing </a:t>
            </a:r>
            <a:r>
              <a:rPr lang="en-US" dirty="0" err="1" smtClean="0"/>
              <a:t>buf</a:t>
            </a:r>
            <a:r>
              <a:rPr lang="en-US" dirty="0" smtClean="0"/>
              <a:t> next to pos overrides value of pos</a:t>
            </a:r>
            <a:r>
              <a:rPr lang="en-US" sz="1800" dirty="0" smtClean="0"/>
              <a:t>.</a:t>
            </a:r>
            <a:endParaRPr lang="en-US" dirty="0" smtClean="0"/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2076450" y="2800350"/>
            <a:ext cx="5619750" cy="766763"/>
            <a:chOff x="816" y="2400"/>
            <a:chExt cx="3540" cy="644"/>
          </a:xfrm>
        </p:grpSpPr>
        <p:sp>
          <p:nvSpPr>
            <p:cNvPr id="13317" name="Line 5"/>
            <p:cNvSpPr>
              <a:spLocks noChangeShapeType="1"/>
            </p:cNvSpPr>
            <p:nvPr/>
          </p:nvSpPr>
          <p:spPr bwMode="auto">
            <a:xfrm>
              <a:off x="3393" y="2540"/>
              <a:ext cx="5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8" name="Line 6"/>
            <p:cNvSpPr>
              <a:spLocks noChangeShapeType="1"/>
            </p:cNvSpPr>
            <p:nvPr/>
          </p:nvSpPr>
          <p:spPr bwMode="auto">
            <a:xfrm>
              <a:off x="3393" y="2777"/>
              <a:ext cx="5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9" name="Line 7"/>
            <p:cNvSpPr>
              <a:spLocks noChangeShapeType="1"/>
            </p:cNvSpPr>
            <p:nvPr/>
          </p:nvSpPr>
          <p:spPr bwMode="auto">
            <a:xfrm>
              <a:off x="816" y="2543"/>
              <a:ext cx="5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0" name="Line 8"/>
            <p:cNvSpPr>
              <a:spLocks noChangeShapeType="1"/>
            </p:cNvSpPr>
            <p:nvPr/>
          </p:nvSpPr>
          <p:spPr bwMode="auto">
            <a:xfrm>
              <a:off x="816" y="2777"/>
              <a:ext cx="5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1" name="Text Box 9"/>
            <p:cNvSpPr txBox="1">
              <a:spLocks noChangeArrowheads="1"/>
            </p:cNvSpPr>
            <p:nvPr/>
          </p:nvSpPr>
          <p:spPr bwMode="auto">
            <a:xfrm>
              <a:off x="3929" y="2400"/>
              <a:ext cx="427" cy="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1800"/>
                <a:t>Heap</a:t>
              </a:r>
              <a:br>
                <a:rPr lang="en-US" sz="1800"/>
              </a:br>
              <a:r>
                <a:rPr lang="en-US" sz="1800"/>
                <a:t>or</a:t>
              </a:r>
              <a:br>
                <a:rPr lang="en-US" sz="1800"/>
              </a:br>
              <a:r>
                <a:rPr lang="en-US" sz="1800"/>
                <a:t>stack</a:t>
              </a:r>
            </a:p>
          </p:txBody>
        </p:sp>
        <p:sp>
          <p:nvSpPr>
            <p:cNvPr id="13322" name="Rectangle 10"/>
            <p:cNvSpPr>
              <a:spLocks noChangeArrowheads="1"/>
            </p:cNvSpPr>
            <p:nvPr/>
          </p:nvSpPr>
          <p:spPr bwMode="auto">
            <a:xfrm>
              <a:off x="1343" y="2543"/>
              <a:ext cx="1714" cy="23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r>
                <a:rPr lang="en-US" sz="1800" dirty="0"/>
                <a:t>             </a:t>
              </a:r>
              <a:r>
                <a:rPr lang="en-US" sz="1800" dirty="0" err="1">
                  <a:solidFill>
                    <a:schemeClr val="bg1"/>
                  </a:solidFill>
                </a:rPr>
                <a:t>buf</a:t>
              </a:r>
              <a:r>
                <a:rPr lang="en-US" sz="1800" dirty="0">
                  <a:solidFill>
                    <a:schemeClr val="bg1"/>
                  </a:solidFill>
                </a:rPr>
                <a:t>[128]</a:t>
              </a:r>
            </a:p>
          </p:txBody>
        </p:sp>
        <p:sp>
          <p:nvSpPr>
            <p:cNvPr id="13323" name="Rectangle 11"/>
            <p:cNvSpPr>
              <a:spLocks noChangeArrowheads="1"/>
            </p:cNvSpPr>
            <p:nvPr/>
          </p:nvSpPr>
          <p:spPr bwMode="auto">
            <a:xfrm>
              <a:off x="3057" y="2540"/>
              <a:ext cx="543" cy="237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800" dirty="0" err="1">
                  <a:solidFill>
                    <a:srgbClr val="FFFFFF"/>
                  </a:solidFill>
                </a:rPr>
                <a:t>FuncPtr</a:t>
              </a:r>
              <a:endParaRPr lang="en-US" sz="18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85855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5250"/>
            <a:ext cx="9144000" cy="857250"/>
          </a:xfrm>
        </p:spPr>
        <p:txBody>
          <a:bodyPr>
            <a:noAutofit/>
          </a:bodyPr>
          <a:lstStyle/>
          <a:p>
            <a:r>
              <a:rPr lang="en-US" sz="3600" dirty="0" smtClean="0"/>
              <a:t>Heap exploits:   corrupting virtual tables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09650"/>
            <a:ext cx="8458200" cy="30861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Compiler generated function pointers  (e.g.  C++ code)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spcBef>
                <a:spcPts val="0"/>
              </a:spcBef>
            </a:pPr>
            <a:r>
              <a:rPr lang="en-US" sz="2400" dirty="0" smtClean="0"/>
              <a:t>After overflow of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2400" dirty="0" smtClean="0"/>
              <a:t> :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620892" y="2000250"/>
            <a:ext cx="838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vptr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20892" y="2228850"/>
            <a:ext cx="838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20892" y="2457450"/>
            <a:ext cx="838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20892" y="2686050"/>
            <a:ext cx="838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24000" y="2914650"/>
            <a:ext cx="1120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Object  T</a:t>
            </a:r>
            <a:endParaRPr lang="en-US" sz="2000" dirty="0"/>
          </a:p>
        </p:txBody>
      </p:sp>
      <p:cxnSp>
        <p:nvCxnSpPr>
          <p:cNvPr id="11" name="Straight Arrow Connector 10"/>
          <p:cNvCxnSpPr>
            <a:stCxn id="5" idx="3"/>
            <a:endCxn id="12" idx="1"/>
          </p:cNvCxnSpPr>
          <p:nvPr/>
        </p:nvCxnSpPr>
        <p:spPr>
          <a:xfrm flipV="1">
            <a:off x="2459092" y="1828800"/>
            <a:ext cx="1447800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906892" y="1714500"/>
            <a:ext cx="838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FP1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06892" y="1943100"/>
            <a:ext cx="838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FP2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06892" y="2171700"/>
            <a:ext cx="838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FP3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55252" y="2385967"/>
            <a:ext cx="830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vtable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2" idx="3"/>
            <a:endCxn id="20" idx="1"/>
          </p:cNvCxnSpPr>
          <p:nvPr/>
        </p:nvCxnSpPr>
        <p:spPr>
          <a:xfrm flipV="1">
            <a:off x="4745092" y="1784866"/>
            <a:ext cx="990600" cy="4393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735692" y="1600200"/>
            <a:ext cx="120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method #1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3" idx="3"/>
            <a:endCxn id="22" idx="1"/>
          </p:cNvCxnSpPr>
          <p:nvPr/>
        </p:nvCxnSpPr>
        <p:spPr>
          <a:xfrm>
            <a:off x="4745092" y="2057400"/>
            <a:ext cx="990600" cy="353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735692" y="1908072"/>
            <a:ext cx="120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method #2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745092" y="2272629"/>
            <a:ext cx="990600" cy="9472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735692" y="2228850"/>
            <a:ext cx="120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method #3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0" y="3409950"/>
            <a:ext cx="9144000" cy="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705600" y="4066401"/>
            <a:ext cx="3810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vptr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38200" y="4057650"/>
            <a:ext cx="19050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</a:rPr>
              <a:t>buf</a:t>
            </a:r>
            <a:r>
              <a:rPr lang="en-US" sz="2000" dirty="0" smtClean="0">
                <a:solidFill>
                  <a:schemeClr val="tx1"/>
                </a:solidFill>
              </a:rPr>
              <a:t>[256]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086600" y="4066401"/>
            <a:ext cx="3810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467600" y="4066401"/>
            <a:ext cx="3810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7848600" y="4066401"/>
            <a:ext cx="3810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61"/>
          <p:cNvGrpSpPr/>
          <p:nvPr/>
        </p:nvGrpSpPr>
        <p:grpSpPr>
          <a:xfrm>
            <a:off x="6629400" y="4752198"/>
            <a:ext cx="1676400" cy="426482"/>
            <a:chOff x="2971800" y="6324600"/>
            <a:chExt cx="1676400" cy="568643"/>
          </a:xfrm>
        </p:grpSpPr>
        <p:sp>
          <p:nvSpPr>
            <p:cNvPr id="42" name="Left Brace 41"/>
            <p:cNvSpPr/>
            <p:nvPr/>
          </p:nvSpPr>
          <p:spPr>
            <a:xfrm rot="16200000">
              <a:off x="3733800" y="5562600"/>
              <a:ext cx="152400" cy="16764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276600" y="6400800"/>
              <a:ext cx="95087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object T</a:t>
              </a:r>
              <a:endParaRPr lang="en-US" b="1" dirty="0"/>
            </a:p>
          </p:txBody>
        </p:sp>
      </p:grpSp>
      <p:cxnSp>
        <p:nvCxnSpPr>
          <p:cNvPr id="37" name="Straight Connector 36"/>
          <p:cNvCxnSpPr/>
          <p:nvPr/>
        </p:nvCxnSpPr>
        <p:spPr>
          <a:xfrm>
            <a:off x="381000" y="4057650"/>
            <a:ext cx="8382000" cy="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57200" y="4685109"/>
            <a:ext cx="8382000" cy="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048000" y="4057650"/>
            <a:ext cx="10668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</a:rPr>
              <a:t>vtable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rot="5400000">
            <a:off x="3114675" y="4371777"/>
            <a:ext cx="6286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>
            <a:off x="3418680" y="4371181"/>
            <a:ext cx="6286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6705600" y="4066401"/>
            <a:ext cx="1524000" cy="62865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105400" y="4000500"/>
            <a:ext cx="1295400" cy="80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048000" y="4057650"/>
            <a:ext cx="1066800" cy="62865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69"/>
          <p:cNvGrpSpPr/>
          <p:nvPr/>
        </p:nvGrpSpPr>
        <p:grpSpPr>
          <a:xfrm>
            <a:off x="3199606" y="4686895"/>
            <a:ext cx="3659188" cy="286346"/>
            <a:chOff x="3199606" y="6249194"/>
            <a:chExt cx="3659188" cy="381794"/>
          </a:xfrm>
        </p:grpSpPr>
        <p:cxnSp>
          <p:nvCxnSpPr>
            <p:cNvPr id="65" name="Straight Arrow Connector 64"/>
            <p:cNvCxnSpPr/>
            <p:nvPr/>
          </p:nvCxnSpPr>
          <p:spPr>
            <a:xfrm rot="5400000">
              <a:off x="6667500" y="6438900"/>
              <a:ext cx="381000" cy="1588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10800000">
              <a:off x="3200400" y="6629400"/>
              <a:ext cx="3657600" cy="1588"/>
            </a:xfrm>
            <a:prstGeom prst="line">
              <a:avLst/>
            </a:prstGeom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 flipH="1" flipV="1">
              <a:off x="3009900" y="6438900"/>
              <a:ext cx="381000" cy="1588"/>
            </a:xfrm>
            <a:prstGeom prst="line">
              <a:avLst/>
            </a:prstGeom>
            <a:ln w="38100">
              <a:solidFill>
                <a:schemeClr val="accent3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838200" y="2971800"/>
            <a:ext cx="8001000" cy="1714500"/>
            <a:chOff x="838200" y="3962400"/>
            <a:chExt cx="8001000" cy="2286000"/>
          </a:xfrm>
        </p:grpSpPr>
        <p:sp>
          <p:nvSpPr>
            <p:cNvPr id="36" name="Rectangle 35"/>
            <p:cNvSpPr/>
            <p:nvPr/>
          </p:nvSpPr>
          <p:spPr>
            <a:xfrm>
              <a:off x="838200" y="5410200"/>
              <a:ext cx="2590800" cy="838200"/>
            </a:xfrm>
            <a:prstGeom prst="rect">
              <a:avLst/>
            </a:prstGeom>
            <a:solidFill>
              <a:srgbClr val="FF0000">
                <a:alpha val="62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486400" y="3962400"/>
              <a:ext cx="2209800" cy="685800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NOP</a:t>
              </a:r>
              <a:br>
                <a:rPr lang="en-US" sz="20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</a:br>
              <a:r>
                <a:rPr lang="en-US" sz="20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slide</a:t>
              </a:r>
              <a:endPara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696200" y="3962400"/>
              <a:ext cx="1143000" cy="685800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shell</a:t>
              </a:r>
              <a:br>
                <a:rPr lang="en-US" sz="20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</a:br>
              <a:r>
                <a:rPr lang="en-US" sz="20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code</a:t>
              </a:r>
              <a:endPara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60" name="Straight Arrow Connector 59"/>
            <p:cNvCxnSpPr/>
            <p:nvPr/>
          </p:nvCxnSpPr>
          <p:spPr bwMode="auto">
            <a:xfrm flipV="1">
              <a:off x="3201194" y="4749800"/>
              <a:ext cx="3199606" cy="66040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="" xmlns:p14="http://schemas.microsoft.com/office/powerpoint/2010/main" val="3737075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95250"/>
            <a:ext cx="8991600" cy="857250"/>
          </a:xfrm>
        </p:spPr>
        <p:txBody>
          <a:bodyPr>
            <a:normAutofit fontScale="90000"/>
          </a:bodyPr>
          <a:lstStyle/>
          <a:p>
            <a:r>
              <a:rPr lang="en-US" smtClean="0"/>
              <a:t>An example:  exploiting the browser 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520677"/>
            <a:ext cx="8229600" cy="14132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Attacker’s goal is to infect browsers visiting the web site</a:t>
            </a:r>
          </a:p>
          <a:p>
            <a:pPr>
              <a:spcBef>
                <a:spcPts val="1776"/>
              </a:spcBef>
            </a:pPr>
            <a:r>
              <a:rPr lang="en-US" sz="2400" dirty="0" smtClean="0"/>
              <a:t>How:  send 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 to browser that exploits a heap overflow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62800" y="1176635"/>
            <a:ext cx="889000" cy="1066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72200" y="2262485"/>
            <a:ext cx="2815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</a:t>
            </a:r>
            <a:r>
              <a:rPr lang="en-US" sz="2400" dirty="0" smtClean="0"/>
              <a:t>alicious web server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762000" y="1182985"/>
            <a:ext cx="1285875" cy="12001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1000" y="2383135"/>
            <a:ext cx="2035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</a:t>
            </a:r>
            <a:r>
              <a:rPr lang="en-US" sz="2400" dirty="0" smtClean="0"/>
              <a:t>ictim browser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286000" y="1433810"/>
            <a:ext cx="457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76600" y="1123950"/>
            <a:ext cx="21514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Request web page </a:t>
            </a:r>
            <a:endParaRPr lang="en-US" sz="20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218743" y="1789410"/>
            <a:ext cx="457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48000" y="1733550"/>
            <a:ext cx="259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Web page with exploit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6340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685800" y="819150"/>
            <a:ext cx="7086600" cy="2038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/>
          <a:lstStyle/>
          <a:p>
            <a:pPr algn="l"/>
            <a:r>
              <a:rPr lang="en-US" dirty="0" smtClean="0"/>
              <a:t>	A reliable exploit?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66750"/>
            <a:ext cx="8229600" cy="405765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sz="2000" dirty="0" smtClean="0"/>
              <a:t>&lt;SCRIPT language="text/</a:t>
            </a:r>
            <a:r>
              <a:rPr lang="en-US" sz="2000" dirty="0" err="1" smtClean="0"/>
              <a:t>javascript</a:t>
            </a:r>
            <a:r>
              <a:rPr lang="en-US" sz="2000" dirty="0" smtClean="0"/>
              <a:t>"&gt;</a:t>
            </a:r>
          </a:p>
          <a:p>
            <a:pPr>
              <a:buNone/>
            </a:pPr>
            <a:r>
              <a:rPr lang="en-US" sz="2000" dirty="0" smtClean="0"/>
              <a:t>	 </a:t>
            </a:r>
            <a:r>
              <a:rPr lang="en-US" sz="2000" b="1" dirty="0" smtClean="0">
                <a:solidFill>
                  <a:srgbClr val="C00000"/>
                </a:solidFill>
              </a:rPr>
              <a:t>shellcode</a:t>
            </a:r>
            <a:r>
              <a:rPr lang="en-US" sz="2000" dirty="0" smtClean="0">
                <a:solidFill>
                  <a:srgbClr val="C00000"/>
                </a:solidFill>
              </a:rPr>
              <a:t> = </a:t>
            </a:r>
            <a:r>
              <a:rPr lang="en-US" sz="2000" dirty="0" err="1" smtClean="0">
                <a:solidFill>
                  <a:srgbClr val="C00000"/>
                </a:solidFill>
              </a:rPr>
              <a:t>unescape</a:t>
            </a:r>
            <a:r>
              <a:rPr lang="en-US" sz="2000" dirty="0" smtClean="0">
                <a:solidFill>
                  <a:srgbClr val="C00000"/>
                </a:solidFill>
              </a:rPr>
              <a:t>("%u4343%u4343%...");    // allocate in heap</a:t>
            </a:r>
          </a:p>
          <a:p>
            <a:pPr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	 </a:t>
            </a:r>
            <a:r>
              <a:rPr lang="en-US" sz="2000" b="1" dirty="0" smtClean="0">
                <a:solidFill>
                  <a:srgbClr val="C00000"/>
                </a:solidFill>
              </a:rPr>
              <a:t>overflow-string</a:t>
            </a:r>
            <a:r>
              <a:rPr lang="en-US" sz="2000" dirty="0" smtClean="0">
                <a:solidFill>
                  <a:srgbClr val="C00000"/>
                </a:solidFill>
              </a:rPr>
              <a:t> = </a:t>
            </a:r>
            <a:r>
              <a:rPr lang="en-US" sz="2000" dirty="0" err="1" smtClean="0">
                <a:solidFill>
                  <a:srgbClr val="C00000"/>
                </a:solidFill>
              </a:rPr>
              <a:t>unescape</a:t>
            </a:r>
            <a:r>
              <a:rPr lang="en-US" sz="2000" dirty="0" smtClean="0">
                <a:solidFill>
                  <a:srgbClr val="C00000"/>
                </a:solidFill>
              </a:rPr>
              <a:t>(“%u2332%u4276%...”);</a:t>
            </a:r>
            <a:endParaRPr lang="en-US" sz="2000" dirty="0" smtClean="0"/>
          </a:p>
          <a:p>
            <a:pPr>
              <a:spcBef>
                <a:spcPts val="1224"/>
              </a:spcBef>
              <a:buNone/>
            </a:pPr>
            <a:r>
              <a:rPr lang="en-US" sz="2000" dirty="0" smtClean="0"/>
              <a:t>	 cause-overflow(overflow-string );        // overflow  </a:t>
            </a:r>
            <a:r>
              <a:rPr lang="en-US" sz="2000" dirty="0" err="1" smtClean="0"/>
              <a:t>buf</a:t>
            </a:r>
            <a:r>
              <a:rPr lang="en-US" sz="2000" dirty="0" smtClean="0"/>
              <a:t>[ ]</a:t>
            </a:r>
          </a:p>
          <a:p>
            <a:pPr>
              <a:buNone/>
            </a:pPr>
            <a:r>
              <a:rPr lang="en-US" sz="2000" dirty="0" smtClean="0"/>
              <a:t>	&lt;/SCRIPT&gt;</a:t>
            </a:r>
          </a:p>
          <a:p>
            <a:pPr>
              <a:buNone/>
            </a:pPr>
            <a:endParaRPr lang="en-US" sz="2000" dirty="0" smtClean="0"/>
          </a:p>
          <a:p>
            <a:pPr>
              <a:spcBef>
                <a:spcPts val="0"/>
              </a:spcBef>
              <a:buNone/>
              <a:tabLst>
                <a:tab pos="1371600" algn="l"/>
              </a:tabLst>
            </a:pPr>
            <a:r>
              <a:rPr lang="en-US" sz="2400" dirty="0" smtClean="0"/>
              <a:t>Problem:	attacker does not know where browser </a:t>
            </a:r>
            <a:br>
              <a:rPr lang="en-US" sz="2400" dirty="0" smtClean="0"/>
            </a:br>
            <a:r>
              <a:rPr lang="en-US" sz="2400" dirty="0" smtClean="0"/>
              <a:t>	places </a:t>
            </a:r>
            <a:r>
              <a:rPr lang="en-US" sz="2400" b="1" dirty="0" err="1" smtClean="0"/>
              <a:t>shellcode</a:t>
            </a:r>
            <a:r>
              <a:rPr lang="en-US" sz="2400" dirty="0" smtClean="0"/>
              <a:t> on the heap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553200" y="4275951"/>
            <a:ext cx="15240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ptr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" y="4267200"/>
            <a:ext cx="19050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</a:rPr>
              <a:t>buf</a:t>
            </a:r>
            <a:r>
              <a:rPr lang="en-US" sz="2000" dirty="0" smtClean="0">
                <a:solidFill>
                  <a:schemeClr val="tx1"/>
                </a:solidFill>
              </a:rPr>
              <a:t>[256]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53200" y="4275951"/>
            <a:ext cx="15240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553200" y="4275951"/>
            <a:ext cx="15240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553200" y="4275951"/>
            <a:ext cx="15240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</a:rPr>
              <a:t>shellcode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28600" y="4267200"/>
            <a:ext cx="8382000" cy="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895600" y="4267200"/>
            <a:ext cx="10668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</a:rPr>
              <a:t>vtable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2962275" y="4581327"/>
            <a:ext cx="6286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3266280" y="4580731"/>
            <a:ext cx="6286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85800" y="4267200"/>
            <a:ext cx="2590800" cy="628650"/>
          </a:xfrm>
          <a:prstGeom prst="rect">
            <a:avLst/>
          </a:prstGeom>
          <a:solidFill>
            <a:srgbClr val="FF0000">
              <a:alpha val="6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553200" y="4275951"/>
            <a:ext cx="1524000" cy="62865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895600" y="4267200"/>
            <a:ext cx="1066800" cy="62865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304800" y="4895850"/>
            <a:ext cx="8382000" cy="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953000" y="4210050"/>
            <a:ext cx="1295400" cy="80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3032760" y="3939540"/>
            <a:ext cx="2758440" cy="316230"/>
          </a:xfrm>
          <a:custGeom>
            <a:avLst/>
            <a:gdLst>
              <a:gd name="connsiteX0" fmla="*/ 15240 w 2758440"/>
              <a:gd name="connsiteY0" fmla="*/ 421640 h 421640"/>
              <a:gd name="connsiteX1" fmla="*/ 121920 w 2758440"/>
              <a:gd name="connsiteY1" fmla="*/ 314960 h 421640"/>
              <a:gd name="connsiteX2" fmla="*/ 746760 w 2758440"/>
              <a:gd name="connsiteY2" fmla="*/ 40640 h 421640"/>
              <a:gd name="connsiteX3" fmla="*/ 2270760 w 2758440"/>
              <a:gd name="connsiteY3" fmla="*/ 71120 h 421640"/>
              <a:gd name="connsiteX4" fmla="*/ 2758440 w 2758440"/>
              <a:gd name="connsiteY4" fmla="*/ 86360 h 42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58440" h="421640">
                <a:moveTo>
                  <a:pt x="15240" y="421640"/>
                </a:moveTo>
                <a:cubicBezTo>
                  <a:pt x="7620" y="400050"/>
                  <a:pt x="0" y="378460"/>
                  <a:pt x="121920" y="314960"/>
                </a:cubicBezTo>
                <a:cubicBezTo>
                  <a:pt x="243840" y="251460"/>
                  <a:pt x="388620" y="81280"/>
                  <a:pt x="746760" y="40640"/>
                </a:cubicBezTo>
                <a:cubicBezTo>
                  <a:pt x="1104900" y="0"/>
                  <a:pt x="2270760" y="71120"/>
                  <a:pt x="2270760" y="71120"/>
                </a:cubicBezTo>
                <a:lnTo>
                  <a:pt x="2758440" y="86360"/>
                </a:lnTo>
              </a:path>
            </a:pathLst>
          </a:cu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791201" y="3867150"/>
            <a:ext cx="505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???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08709"/>
            <a:ext cx="9144000" cy="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89909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95250"/>
            <a:ext cx="8229600" cy="857250"/>
          </a:xfrm>
        </p:spPr>
        <p:txBody>
          <a:bodyPr/>
          <a:lstStyle/>
          <a:p>
            <a:r>
              <a:rPr lang="en-US" dirty="0" smtClean="0"/>
              <a:t>Heap Spraying     </a:t>
            </a:r>
            <a:r>
              <a:rPr lang="en-US" sz="2000" dirty="0" smtClean="0"/>
              <a:t>[</a:t>
            </a:r>
            <a:r>
              <a:rPr lang="en-US" sz="2000" dirty="0" err="1" smtClean="0"/>
              <a:t>SkyLined</a:t>
            </a:r>
            <a:r>
              <a:rPr lang="en-US" sz="2000" dirty="0" smtClean="0"/>
              <a:t> 2004]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00100"/>
            <a:ext cx="8229600" cy="4057650"/>
          </a:xfrm>
        </p:spPr>
        <p:txBody>
          <a:bodyPr/>
          <a:lstStyle/>
          <a:p>
            <a:pPr defTabSz="579438">
              <a:spcBef>
                <a:spcPts val="1200"/>
              </a:spcBef>
              <a:buNone/>
              <a:tabLst>
                <a:tab pos="1493838" algn="l"/>
              </a:tabLst>
            </a:pPr>
            <a:r>
              <a:rPr lang="en-US" sz="2400" dirty="0" smtClean="0"/>
              <a:t>Idea:	1. use 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 to spray heap </a:t>
            </a:r>
            <a:br>
              <a:rPr lang="en-US" sz="2400" dirty="0" smtClean="0"/>
            </a:br>
            <a:r>
              <a:rPr lang="en-US" sz="2400" dirty="0" smtClean="0"/>
              <a:t>				with </a:t>
            </a:r>
            <a:r>
              <a:rPr lang="en-US" sz="2400" dirty="0" err="1" smtClean="0"/>
              <a:t>shellcode</a:t>
            </a:r>
            <a:r>
              <a:rPr lang="en-US" sz="2400" dirty="0" smtClean="0"/>
              <a:t>  (and </a:t>
            </a:r>
            <a:r>
              <a:rPr lang="en-US" sz="2000" dirty="0" smtClean="0"/>
              <a:t>NOP </a:t>
            </a:r>
            <a:r>
              <a:rPr lang="en-US" sz="2400" dirty="0" smtClean="0"/>
              <a:t>slides)</a:t>
            </a:r>
          </a:p>
          <a:p>
            <a:pPr defTabSz="579438">
              <a:spcBef>
                <a:spcPts val="1200"/>
              </a:spcBef>
              <a:buNone/>
              <a:tabLst>
                <a:tab pos="1493838" algn="l"/>
              </a:tabLst>
            </a:pPr>
            <a:r>
              <a:rPr lang="en-US" sz="2400" dirty="0" smtClean="0"/>
              <a:t>		2. then point </a:t>
            </a:r>
            <a:r>
              <a:rPr lang="en-US" sz="2400" dirty="0" err="1" smtClean="0"/>
              <a:t>vtable</a:t>
            </a:r>
            <a:r>
              <a:rPr lang="en-US" sz="2400" dirty="0" smtClean="0"/>
              <a:t> </a:t>
            </a:r>
            <a:r>
              <a:rPr lang="en-US" sz="2400" dirty="0" err="1" smtClean="0"/>
              <a:t>ptr</a:t>
            </a:r>
            <a:r>
              <a:rPr lang="en-US" sz="2400" dirty="0" smtClean="0"/>
              <a:t> anywhere in spray area</a:t>
            </a:r>
          </a:p>
        </p:txBody>
      </p:sp>
      <p:grpSp>
        <p:nvGrpSpPr>
          <p:cNvPr id="4" name="Group 43"/>
          <p:cNvGrpSpPr/>
          <p:nvPr/>
        </p:nvGrpSpPr>
        <p:grpSpPr>
          <a:xfrm>
            <a:off x="533400" y="2228850"/>
            <a:ext cx="8386466" cy="2800350"/>
            <a:chOff x="533400" y="3124200"/>
            <a:chExt cx="8386466" cy="3733800"/>
          </a:xfrm>
        </p:grpSpPr>
        <p:sp>
          <p:nvSpPr>
            <p:cNvPr id="7" name="Rectangle 6"/>
            <p:cNvSpPr/>
            <p:nvPr/>
          </p:nvSpPr>
          <p:spPr>
            <a:xfrm>
              <a:off x="533400" y="3124200"/>
              <a:ext cx="7772400" cy="3733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819400" y="3352800"/>
              <a:ext cx="5105400" cy="2971800"/>
            </a:xfrm>
            <a:prstGeom prst="rect">
              <a:avLst/>
            </a:prstGeom>
            <a:solidFill>
              <a:srgbClr val="0070C0">
                <a:alpha val="39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8149944" y="4497391"/>
              <a:ext cx="10781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heap</a:t>
              </a:r>
              <a:endParaRPr lang="en-US" sz="2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38200" y="4356866"/>
              <a:ext cx="838200" cy="30480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38200" y="4661666"/>
              <a:ext cx="838200" cy="304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38200" y="4966466"/>
              <a:ext cx="838200" cy="304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38200" y="5238691"/>
              <a:ext cx="830501" cy="533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/>
                <a:t>vtable</a:t>
              </a:r>
              <a:endParaRPr lang="en-US" dirty="0"/>
            </a:p>
          </p:txBody>
        </p:sp>
        <p:grpSp>
          <p:nvGrpSpPr>
            <p:cNvPr id="5" name="Group 14"/>
            <p:cNvGrpSpPr/>
            <p:nvPr/>
          </p:nvGrpSpPr>
          <p:grpSpPr>
            <a:xfrm>
              <a:off x="3048000" y="3505200"/>
              <a:ext cx="4648200" cy="609600"/>
              <a:chOff x="3048000" y="3505200"/>
              <a:chExt cx="4648200" cy="609600"/>
            </a:xfrm>
            <a:solidFill>
              <a:srgbClr val="FF5050"/>
            </a:solidFill>
          </p:grpSpPr>
          <p:sp>
            <p:nvSpPr>
              <p:cNvPr id="13" name="Rectangle 12"/>
              <p:cNvSpPr/>
              <p:nvPr/>
            </p:nvSpPr>
            <p:spPr>
              <a:xfrm>
                <a:off x="3048000" y="3505200"/>
                <a:ext cx="3352800" cy="6096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accent3"/>
                    </a:solidFill>
                  </a:rPr>
                  <a:t>NOP  </a:t>
                </a:r>
                <a:r>
                  <a:rPr lang="en-US" sz="2400" dirty="0" smtClean="0">
                    <a:solidFill>
                      <a:schemeClr val="accent3"/>
                    </a:solidFill>
                  </a:rPr>
                  <a:t>slide</a:t>
                </a:r>
                <a:endParaRPr lang="en-US" sz="2400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400800" y="3505200"/>
                <a:ext cx="1295400" cy="6096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err="1" smtClean="0">
                    <a:solidFill>
                      <a:schemeClr val="accent3"/>
                    </a:solidFill>
                  </a:rPr>
                  <a:t>shellcode</a:t>
                </a:r>
                <a:endParaRPr lang="en-US" sz="2000" dirty="0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6" name="Group 23"/>
            <p:cNvGrpSpPr/>
            <p:nvPr/>
          </p:nvGrpSpPr>
          <p:grpSpPr>
            <a:xfrm>
              <a:off x="3048000" y="4419600"/>
              <a:ext cx="1524000" cy="457200"/>
              <a:chOff x="3048000" y="4419600"/>
              <a:chExt cx="1524000" cy="4572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048000" y="4419600"/>
                <a:ext cx="1524000" cy="457200"/>
              </a:xfrm>
              <a:prstGeom prst="rect">
                <a:avLst/>
              </a:prstGeom>
              <a:solidFill>
                <a:srgbClr val="FF5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343400" y="4419600"/>
                <a:ext cx="228600" cy="4572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24"/>
            <p:cNvGrpSpPr/>
            <p:nvPr/>
          </p:nvGrpSpPr>
          <p:grpSpPr>
            <a:xfrm>
              <a:off x="5105400" y="4419600"/>
              <a:ext cx="1524000" cy="457200"/>
              <a:chOff x="3048000" y="4419600"/>
              <a:chExt cx="1524000" cy="4572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3048000" y="4419600"/>
                <a:ext cx="1524000" cy="457200"/>
              </a:xfrm>
              <a:prstGeom prst="rect">
                <a:avLst/>
              </a:prstGeom>
              <a:solidFill>
                <a:srgbClr val="FF5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343400" y="4419600"/>
                <a:ext cx="228600" cy="4572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27"/>
            <p:cNvGrpSpPr/>
            <p:nvPr/>
          </p:nvGrpSpPr>
          <p:grpSpPr>
            <a:xfrm>
              <a:off x="3810000" y="5105400"/>
              <a:ext cx="1524000" cy="457200"/>
              <a:chOff x="3048000" y="4419600"/>
              <a:chExt cx="1524000" cy="45720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3048000" y="4419600"/>
                <a:ext cx="1524000" cy="457200"/>
              </a:xfrm>
              <a:prstGeom prst="rect">
                <a:avLst/>
              </a:prstGeom>
              <a:solidFill>
                <a:srgbClr val="FF5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4343400" y="4419600"/>
                <a:ext cx="228600" cy="4572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30"/>
            <p:cNvGrpSpPr/>
            <p:nvPr/>
          </p:nvGrpSpPr>
          <p:grpSpPr>
            <a:xfrm>
              <a:off x="5943600" y="5105400"/>
              <a:ext cx="1524000" cy="457200"/>
              <a:chOff x="3048000" y="4419600"/>
              <a:chExt cx="1524000" cy="4572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3048000" y="4419600"/>
                <a:ext cx="1524000" cy="457200"/>
              </a:xfrm>
              <a:prstGeom prst="rect">
                <a:avLst/>
              </a:prstGeom>
              <a:solidFill>
                <a:srgbClr val="FF5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4343400" y="4419600"/>
                <a:ext cx="228600" cy="4572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33"/>
            <p:cNvGrpSpPr/>
            <p:nvPr/>
          </p:nvGrpSpPr>
          <p:grpSpPr>
            <a:xfrm>
              <a:off x="5562600" y="5715000"/>
              <a:ext cx="1524000" cy="457200"/>
              <a:chOff x="3048000" y="4419600"/>
              <a:chExt cx="1524000" cy="457200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3048000" y="4419600"/>
                <a:ext cx="1524000" cy="457200"/>
              </a:xfrm>
              <a:prstGeom prst="rect">
                <a:avLst/>
              </a:prstGeom>
              <a:solidFill>
                <a:srgbClr val="FF5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4343400" y="4419600"/>
                <a:ext cx="228600" cy="4572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36"/>
            <p:cNvGrpSpPr/>
            <p:nvPr/>
          </p:nvGrpSpPr>
          <p:grpSpPr>
            <a:xfrm>
              <a:off x="3352800" y="5715000"/>
              <a:ext cx="1524000" cy="457200"/>
              <a:chOff x="3048000" y="4419600"/>
              <a:chExt cx="1524000" cy="457200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3048000" y="4419600"/>
                <a:ext cx="1524000" cy="457200"/>
              </a:xfrm>
              <a:prstGeom prst="rect">
                <a:avLst/>
              </a:prstGeom>
              <a:solidFill>
                <a:srgbClr val="FF5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4343400" y="4419600"/>
                <a:ext cx="228600" cy="4572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5" name="TextBox 44"/>
          <p:cNvSpPr txBox="1"/>
          <p:nvPr/>
        </p:nvSpPr>
        <p:spPr>
          <a:xfrm>
            <a:off x="4472812" y="4629150"/>
            <a:ext cx="168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spray area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9" idx="3"/>
          </p:cNvCxnSpPr>
          <p:nvPr/>
        </p:nvCxnSpPr>
        <p:spPr>
          <a:xfrm>
            <a:off x="1676400" y="3267649"/>
            <a:ext cx="2438400" cy="561401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905000" y="876300"/>
            <a:ext cx="6781800" cy="12382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069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9200" y="1123950"/>
            <a:ext cx="5943600" cy="243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4300"/>
            <a:ext cx="8458200" cy="857250"/>
          </a:xfrm>
        </p:spPr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heap spraying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33799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nop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unescape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(“%u9090%u9090”)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	while (</a:t>
            </a:r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nop.length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 0x100000)  </a:t>
            </a:r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nop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nop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180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shellcode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 smtClean="0">
                <a:solidFill>
                  <a:srgbClr val="C00000"/>
                </a:solidFill>
              </a:rPr>
              <a:t>unescape</a:t>
            </a:r>
            <a:r>
              <a:rPr lang="en-US" sz="2000" dirty="0" smtClean="0">
                <a:solidFill>
                  <a:srgbClr val="C00000"/>
                </a:solidFill>
              </a:rPr>
              <a:t>("%u4343%u4343%...");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80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x = new Array ()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for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=0;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&lt;1000;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	x[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nop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shellcode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400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cs typeface="Courier New" pitchFamily="49" charset="0"/>
              </a:rPr>
              <a:t>	Pointing  function-</a:t>
            </a:r>
            <a:r>
              <a:rPr lang="en-US" sz="2800" dirty="0" err="1" smtClean="0">
                <a:cs typeface="Courier New" pitchFamily="49" charset="0"/>
              </a:rPr>
              <a:t>ptr</a:t>
            </a:r>
            <a:r>
              <a:rPr lang="en-US" sz="2800" dirty="0" smtClean="0">
                <a:cs typeface="Courier New" pitchFamily="49" charset="0"/>
              </a:rPr>
              <a:t>  almost anywhere in heap will </a:t>
            </a:r>
            <a:br>
              <a:rPr lang="en-US" sz="2800" dirty="0" smtClean="0">
                <a:cs typeface="Courier New" pitchFamily="49" charset="0"/>
              </a:rPr>
            </a:br>
            <a:r>
              <a:rPr lang="en-US" sz="2800" dirty="0" smtClean="0">
                <a:cs typeface="Courier New" pitchFamily="49" charset="0"/>
              </a:rPr>
              <a:t>	cause shellcode to execute.</a:t>
            </a:r>
            <a:endParaRPr lang="en-US" sz="330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3840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 Ad-hoc </a:t>
            </a:r>
            <a:r>
              <a:rPr lang="en-US" sz="4000" dirty="0"/>
              <a:t>h</a:t>
            </a:r>
            <a:r>
              <a:rPr lang="en-US" sz="4000" dirty="0" smtClean="0"/>
              <a:t>eap overflow mitigations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71550"/>
            <a:ext cx="8839200" cy="405765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Better browser architecture:</a:t>
            </a:r>
          </a:p>
          <a:p>
            <a:pPr lvl="1"/>
            <a:r>
              <a:rPr lang="en-US" sz="2100" dirty="0" smtClean="0"/>
              <a:t>Store JavaScript strings in a separate heap from browser heap</a:t>
            </a:r>
          </a:p>
          <a:p>
            <a:pPr lvl="1"/>
            <a:endParaRPr lang="en-US" sz="2000" dirty="0" smtClean="0"/>
          </a:p>
          <a:p>
            <a:r>
              <a:rPr lang="en-US" sz="2400" dirty="0" err="1" smtClean="0"/>
              <a:t>OpenBSD</a:t>
            </a:r>
            <a:r>
              <a:rPr lang="en-US" sz="2400" dirty="0" smtClean="0"/>
              <a:t> and Windows 8 heap overflow protection:</a:t>
            </a:r>
            <a:endParaRPr lang="en-US" dirty="0" smtClean="0"/>
          </a:p>
          <a:p>
            <a:pPr lvl="1"/>
            <a:endParaRPr lang="en-US" sz="2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sz="2400" dirty="0" smtClean="0"/>
              <a:t>Nozzle </a:t>
            </a:r>
            <a:r>
              <a:rPr lang="en-US" sz="1800" dirty="0" smtClean="0"/>
              <a:t>[RLZ’08] </a:t>
            </a:r>
            <a:r>
              <a:rPr lang="en-US" sz="2400" dirty="0" smtClean="0"/>
              <a:t>:  detect sprays by prevalence of code on heap</a:t>
            </a:r>
            <a:endParaRPr lang="en-US" sz="2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247336" y="2609850"/>
            <a:ext cx="5943600" cy="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323536" y="3065859"/>
            <a:ext cx="5943600" cy="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704536" y="260985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14136" y="2609850"/>
            <a:ext cx="609600" cy="45720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23736" y="260985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33336" y="260985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142936" y="260985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752536" y="260985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62136" y="260985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971736" y="260985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533336" y="2609850"/>
            <a:ext cx="609600" cy="45720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752536" y="2609850"/>
            <a:ext cx="609600" cy="45720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971736" y="2609850"/>
            <a:ext cx="609600" cy="45720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362200" y="3409950"/>
            <a:ext cx="372640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/>
              <a:t>g</a:t>
            </a:r>
            <a:r>
              <a:rPr lang="en-US" sz="2000" smtClean="0"/>
              <a:t>uard  pages (non-writable pages)</a:t>
            </a:r>
            <a:endParaRPr lang="en-US" sz="2000" dirty="0"/>
          </a:p>
        </p:txBody>
      </p:sp>
      <p:cxnSp>
        <p:nvCxnSpPr>
          <p:cNvPr id="20" name="Straight Arrow Connector 19"/>
          <p:cNvCxnSpPr>
            <a:endCxn id="8" idx="2"/>
          </p:cNvCxnSpPr>
          <p:nvPr/>
        </p:nvCxnSpPr>
        <p:spPr>
          <a:xfrm rot="10800000">
            <a:off x="2618936" y="3067050"/>
            <a:ext cx="838200" cy="3429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5" idx="2"/>
          </p:cNvCxnSpPr>
          <p:nvPr/>
        </p:nvCxnSpPr>
        <p:spPr>
          <a:xfrm rot="5400000" flipH="1" flipV="1">
            <a:off x="3666686" y="3238302"/>
            <a:ext cx="3429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6" idx="2"/>
          </p:cNvCxnSpPr>
          <p:nvPr/>
        </p:nvCxnSpPr>
        <p:spPr>
          <a:xfrm rot="5400000" flipH="1" flipV="1">
            <a:off x="4695386" y="3048000"/>
            <a:ext cx="34290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7" idx="2"/>
          </p:cNvCxnSpPr>
          <p:nvPr/>
        </p:nvCxnSpPr>
        <p:spPr>
          <a:xfrm flipV="1">
            <a:off x="5133536" y="3067050"/>
            <a:ext cx="1143000" cy="3429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315200" y="2343150"/>
            <a:ext cx="12990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2000" dirty="0" smtClean="0"/>
              <a:t>revents </a:t>
            </a:r>
            <a:br>
              <a:rPr lang="en-US" sz="2000" dirty="0" smtClean="0"/>
            </a:br>
            <a:r>
              <a:rPr lang="en-US" sz="2000" dirty="0" smtClean="0"/>
              <a:t>cross-page</a:t>
            </a:r>
            <a:br>
              <a:rPr lang="en-US" sz="2000" dirty="0" smtClean="0"/>
            </a:br>
            <a:r>
              <a:rPr lang="en-US" sz="2000" dirty="0" smtClean="0"/>
              <a:t>overflows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190255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/>
          <a:lstStyle/>
          <a:p>
            <a:r>
              <a:rPr lang="en-US" sz="4400" smtClean="0"/>
              <a:t>Control hijacking attacks</a:t>
            </a:r>
          </a:p>
        </p:txBody>
      </p:sp>
      <p:sp>
        <p:nvSpPr>
          <p:cNvPr id="51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84200" y="895350"/>
            <a:ext cx="8178800" cy="3943350"/>
          </a:xfrm>
        </p:spPr>
        <p:txBody>
          <a:bodyPr>
            <a:noAutofit/>
          </a:bodyPr>
          <a:lstStyle/>
          <a:p>
            <a:r>
              <a:rPr lang="en-US" sz="2400" dirty="0" smtClean="0"/>
              <a:t> </a:t>
            </a:r>
            <a:r>
              <a:rPr lang="en-US" sz="2400" u="sng" dirty="0" smtClean="0"/>
              <a:t>Attacker’s goal</a:t>
            </a:r>
            <a:r>
              <a:rPr lang="en-US" sz="2400" dirty="0" smtClean="0"/>
              <a:t>:</a:t>
            </a:r>
          </a:p>
          <a:p>
            <a:pPr lvl="1"/>
            <a:r>
              <a:rPr lang="en-US" sz="2400" dirty="0" smtClean="0"/>
              <a:t>Take over target machine     (e.g.  web server)</a:t>
            </a:r>
          </a:p>
          <a:p>
            <a:pPr lvl="2"/>
            <a:r>
              <a:rPr lang="en-US" dirty="0" smtClean="0"/>
              <a:t>Execute arbitrary code on target by hijacking application control flow</a:t>
            </a:r>
            <a:endParaRPr lang="en-US" sz="2400" dirty="0" smtClean="0"/>
          </a:p>
          <a:p>
            <a:pPr>
              <a:spcBef>
                <a:spcPts val="2976"/>
              </a:spcBef>
            </a:pPr>
            <a:r>
              <a:rPr lang="en-US" sz="2400" dirty="0" smtClean="0"/>
              <a:t>Examples:</a:t>
            </a:r>
          </a:p>
          <a:p>
            <a:pPr lvl="1"/>
            <a:r>
              <a:rPr lang="en-US" sz="2400" dirty="0" smtClean="0"/>
              <a:t>Buffer overflow and integer overflow attacks</a:t>
            </a:r>
          </a:p>
          <a:p>
            <a:pPr lvl="1"/>
            <a:r>
              <a:rPr lang="en-US" sz="2400" dirty="0" smtClean="0"/>
              <a:t>Format string vulnerabilities</a:t>
            </a:r>
          </a:p>
          <a:p>
            <a:pPr lvl="1"/>
            <a:r>
              <a:rPr lang="en-US" sz="2400" dirty="0" smtClean="0"/>
              <a:t>Use after free</a:t>
            </a:r>
          </a:p>
          <a:p>
            <a:pPr lvl="1"/>
            <a:endParaRPr lang="en-US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292851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/>
          <a:lstStyle/>
          <a:p>
            <a:r>
              <a:rPr lang="en-US" sz="4400" dirty="0" smtClean="0"/>
              <a:t>Finding overflows by fuzzing</a:t>
            </a:r>
          </a:p>
        </p:txBody>
      </p:sp>
      <p:sp>
        <p:nvSpPr>
          <p:cNvPr id="153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8600" y="1123950"/>
            <a:ext cx="8763000" cy="3657600"/>
          </a:xfrm>
        </p:spPr>
        <p:txBody>
          <a:bodyPr>
            <a:noAutofit/>
          </a:bodyPr>
          <a:lstStyle/>
          <a:p>
            <a:pPr marL="280988" indent="-280988">
              <a:tabLst>
                <a:tab pos="966788" algn="l"/>
              </a:tabLst>
            </a:pPr>
            <a:r>
              <a:rPr lang="en-US" sz="2400" dirty="0" smtClean="0"/>
              <a:t>To find overflow:</a:t>
            </a:r>
          </a:p>
          <a:p>
            <a:pPr marL="625475" lvl="1" indent="-230188">
              <a:tabLst>
                <a:tab pos="966788" algn="l"/>
              </a:tabLst>
            </a:pPr>
            <a:r>
              <a:rPr lang="en-US" sz="2400" dirty="0" smtClean="0"/>
              <a:t>Run web server on local machine</a:t>
            </a:r>
          </a:p>
          <a:p>
            <a:pPr marL="625475" lvl="1" indent="-230188">
              <a:tabLst>
                <a:tab pos="966788" algn="l"/>
              </a:tabLst>
            </a:pPr>
            <a:r>
              <a:rPr lang="en-US" sz="2400" dirty="0" smtClean="0"/>
              <a:t>Issue malformed requests (ending with   “$$$$$” )</a:t>
            </a:r>
          </a:p>
          <a:p>
            <a:pPr marL="1025525" lvl="2" indent="-230188">
              <a:tabLst>
                <a:tab pos="966788" algn="l"/>
              </a:tabLst>
            </a:pPr>
            <a:r>
              <a:rPr lang="en-US" dirty="0"/>
              <a:t>Many automated tools exist  (called  </a:t>
            </a:r>
            <a:r>
              <a:rPr lang="en-US" dirty="0" err="1"/>
              <a:t>fuzzers</a:t>
            </a:r>
            <a:r>
              <a:rPr lang="en-US" dirty="0"/>
              <a:t> – next </a:t>
            </a:r>
            <a:r>
              <a:rPr lang="en-US" dirty="0" smtClean="0"/>
              <a:t>week)</a:t>
            </a:r>
          </a:p>
          <a:p>
            <a:pPr marL="625475" lvl="1" indent="-230188">
              <a:tabLst>
                <a:tab pos="966788" algn="l"/>
              </a:tabLst>
            </a:pPr>
            <a:r>
              <a:rPr lang="en-US" sz="2400" dirty="0" smtClean="0"/>
              <a:t>If web server crashes,</a:t>
            </a:r>
            <a:br>
              <a:rPr lang="en-US" sz="2400" dirty="0" smtClean="0"/>
            </a:br>
            <a:r>
              <a:rPr lang="en-US" sz="2400" dirty="0" smtClean="0"/>
              <a:t>	search core dump for  “$$$$$” to find overflow location</a:t>
            </a:r>
          </a:p>
          <a:p>
            <a:pPr marL="0" indent="0">
              <a:buNone/>
              <a:tabLst>
                <a:tab pos="966788" algn="l"/>
              </a:tabLst>
            </a:pPr>
            <a:endParaRPr lang="en-US" sz="2400" dirty="0" smtClean="0"/>
          </a:p>
          <a:p>
            <a:pPr marL="280988" indent="-280988">
              <a:tabLst>
                <a:tab pos="966788" algn="l"/>
              </a:tabLst>
            </a:pPr>
            <a:r>
              <a:rPr lang="en-US" sz="2400" dirty="0" smtClean="0"/>
              <a:t>Construct exploit    </a:t>
            </a:r>
            <a:r>
              <a:rPr lang="en-US" sz="2000" dirty="0" smtClean="0"/>
              <a:t>(not easy given latest defenses)</a:t>
            </a:r>
          </a:p>
        </p:txBody>
      </p:sp>
    </p:spTree>
    <p:extLst>
      <p:ext uri="{BB962C8B-B14F-4D97-AF65-F5344CB8AC3E}">
        <p14:creationId xmlns="" xmlns:p14="http://schemas.microsoft.com/office/powerpoint/2010/main" val="318849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Control Hijacking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More Control Hijacking Attacks</a:t>
            </a:r>
          </a:p>
        </p:txBody>
      </p:sp>
      <mc:AlternateContent xmlns:mc="http://schemas.openxmlformats.org/markup-compatibility/2006">
        <mc:Choice xmlns=""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 descr="logo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01741"/>
            <a:ext cx="3200400" cy="319880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8404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Hijacking Opportunities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28750"/>
            <a:ext cx="8534400" cy="3394472"/>
          </a:xfrm>
        </p:spPr>
        <p:txBody>
          <a:bodyPr>
            <a:normAutofit/>
          </a:bodyPr>
          <a:lstStyle/>
          <a:p>
            <a:r>
              <a:rPr lang="en-US" sz="2400" b="1" dirty="0"/>
              <a:t>Integer overflows</a:t>
            </a:r>
            <a:r>
              <a:rPr lang="en-US" sz="2400" dirty="0"/>
              <a:t>:    </a:t>
            </a:r>
            <a:r>
              <a:rPr lang="en-US" sz="2000" dirty="0">
                <a:latin typeface="Arial" charset="0"/>
              </a:rPr>
              <a:t>(e.g.  MS DirectX MIDI Lib</a:t>
            </a:r>
            <a:r>
              <a:rPr lang="en-US" sz="2000" dirty="0" smtClean="0">
                <a:latin typeface="Arial" charset="0"/>
              </a:rPr>
              <a:t>)</a:t>
            </a:r>
            <a:endParaRPr lang="en-US" sz="2400" dirty="0">
              <a:solidFill>
                <a:srgbClr val="000090"/>
              </a:solidFill>
              <a:latin typeface="Arial" charset="0"/>
            </a:endParaRPr>
          </a:p>
          <a:p>
            <a:pPr>
              <a:spcBef>
                <a:spcPts val="1800"/>
              </a:spcBef>
            </a:pPr>
            <a:r>
              <a:rPr lang="en-US" sz="2400" b="1" dirty="0"/>
              <a:t>Double free</a:t>
            </a:r>
            <a:r>
              <a:rPr lang="en-US" sz="2400" dirty="0"/>
              <a:t>:    double free space on </a:t>
            </a:r>
            <a:r>
              <a:rPr lang="en-US" sz="2400" dirty="0" smtClean="0"/>
              <a:t>heap</a:t>
            </a:r>
            <a:endParaRPr lang="en-US" sz="2400" dirty="0"/>
          </a:p>
          <a:p>
            <a:pPr lvl="1">
              <a:lnSpc>
                <a:spcPct val="30000"/>
              </a:lnSpc>
              <a:spcBef>
                <a:spcPct val="80000"/>
              </a:spcBef>
            </a:pPr>
            <a:r>
              <a:rPr lang="en-US" sz="2400" dirty="0"/>
              <a:t>Can cause memory </a:t>
            </a:r>
            <a:r>
              <a:rPr lang="en-US" sz="2400" dirty="0" err="1"/>
              <a:t>mgr</a:t>
            </a:r>
            <a:r>
              <a:rPr lang="en-US" sz="2400" dirty="0"/>
              <a:t> to write data to specific location</a:t>
            </a:r>
          </a:p>
          <a:p>
            <a:pPr lvl="1">
              <a:lnSpc>
                <a:spcPct val="30000"/>
              </a:lnSpc>
              <a:spcBef>
                <a:spcPct val="80000"/>
              </a:spcBef>
            </a:pPr>
            <a:r>
              <a:rPr lang="en-US" sz="2400" dirty="0"/>
              <a:t>Examples:    CVS </a:t>
            </a:r>
            <a:r>
              <a:rPr lang="en-US" sz="2400" dirty="0" smtClean="0"/>
              <a:t>server</a:t>
            </a:r>
            <a:endParaRPr lang="en-US" sz="2400" dirty="0" smtClean="0">
              <a:solidFill>
                <a:srgbClr val="000090"/>
              </a:solidFill>
              <a:latin typeface="Arial" charset="0"/>
            </a:endParaRPr>
          </a:p>
          <a:p>
            <a:pPr>
              <a:spcBef>
                <a:spcPts val="1800"/>
              </a:spcBef>
            </a:pPr>
            <a:r>
              <a:rPr lang="en-US" sz="2400" b="1" dirty="0" smtClean="0">
                <a:solidFill>
                  <a:srgbClr val="000000"/>
                </a:solidFill>
                <a:latin typeface="Arial" charset="0"/>
              </a:rPr>
              <a:t>Use after free:  </a:t>
            </a:r>
            <a:r>
              <a:rPr lang="en-US" sz="2400" dirty="0" smtClean="0">
                <a:solidFill>
                  <a:srgbClr val="000000"/>
                </a:solidFill>
                <a:latin typeface="Arial" charset="0"/>
              </a:rPr>
              <a:t>using memory after it is freed</a:t>
            </a:r>
            <a:endParaRPr lang="en-US" sz="2400" b="1" dirty="0" smtClean="0">
              <a:solidFill>
                <a:srgbClr val="000000"/>
              </a:solidFill>
              <a:latin typeface="Arial" charset="0"/>
            </a:endParaRPr>
          </a:p>
          <a:p>
            <a:pPr>
              <a:spcBef>
                <a:spcPts val="1800"/>
              </a:spcBef>
            </a:pPr>
            <a:r>
              <a:rPr lang="en-US" sz="2400" b="1" dirty="0" smtClean="0">
                <a:solidFill>
                  <a:srgbClr val="000000"/>
                </a:solidFill>
                <a:latin typeface="Arial" charset="0"/>
              </a:rPr>
              <a:t>Format string vulnerabilities</a:t>
            </a:r>
            <a:endParaRPr lang="en-US" sz="2400" b="1" dirty="0">
              <a:solidFill>
                <a:srgbClr val="000000"/>
              </a:solidFill>
              <a:latin typeface="Arial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007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Integer Overflows     </a:t>
            </a:r>
            <a:r>
              <a:rPr lang="en-US" sz="2200" dirty="0" smtClean="0"/>
              <a:t>(see </a:t>
            </a:r>
            <a:r>
              <a:rPr lang="en-US" sz="2200" dirty="0" err="1" smtClean="0"/>
              <a:t>Phrack</a:t>
            </a:r>
            <a:r>
              <a:rPr lang="en-US" sz="2200" dirty="0" smtClean="0"/>
              <a:t> 60)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458200" cy="3943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Problem:    what happens when </a:t>
            </a:r>
            <a:r>
              <a:rPr lang="en-US" sz="2400" dirty="0" err="1" smtClean="0"/>
              <a:t>int</a:t>
            </a:r>
            <a:r>
              <a:rPr lang="en-US" sz="2400" dirty="0" smtClean="0"/>
              <a:t> exceeds max value?</a:t>
            </a:r>
          </a:p>
          <a:p>
            <a:pPr marL="0" indent="0">
              <a:lnSpc>
                <a:spcPct val="140000"/>
              </a:lnSpc>
              <a:spcBef>
                <a:spcPts val="1776"/>
              </a:spcBef>
              <a:buNone/>
            </a:pPr>
            <a:r>
              <a:rPr lang="en-US" sz="2400" b="1" dirty="0" err="1" smtClean="0">
                <a:solidFill>
                  <a:srgbClr val="0070C0"/>
                </a:solidFill>
              </a:rPr>
              <a:t>int</a:t>
            </a:r>
            <a:r>
              <a:rPr lang="en-US" sz="2400" b="1" dirty="0" smtClean="0">
                <a:solidFill>
                  <a:srgbClr val="0070C0"/>
                </a:solidFill>
              </a:rPr>
              <a:t> m;    (32 bits)             short s;    (16 bits)               char c;    (8 bits)</a:t>
            </a:r>
            <a:endParaRPr lang="en-US" sz="2400" b="1" dirty="0">
              <a:solidFill>
                <a:srgbClr val="0070C0"/>
              </a:solidFill>
            </a:endParaRPr>
          </a:p>
          <a:p>
            <a:pPr marL="0" indent="0">
              <a:lnSpc>
                <a:spcPct val="130000"/>
              </a:lnSpc>
              <a:spcBef>
                <a:spcPts val="1824"/>
              </a:spcBef>
              <a:buNone/>
            </a:pPr>
            <a:r>
              <a:rPr lang="en-US" sz="2400" dirty="0" smtClean="0"/>
              <a:t>	c = 0x80 + 0x80 = 128 + 128		⇒     c = 0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dirty="0"/>
              <a:t>	</a:t>
            </a:r>
            <a:r>
              <a:rPr lang="en-US" sz="2400" dirty="0" smtClean="0"/>
              <a:t>s = 0xff80 + 0x80			⇒     s </a:t>
            </a:r>
            <a:r>
              <a:rPr lang="en-US" sz="2400" dirty="0"/>
              <a:t>= </a:t>
            </a:r>
            <a:r>
              <a:rPr lang="en-US" sz="2400" dirty="0" smtClean="0"/>
              <a:t>0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dirty="0"/>
              <a:t>	</a:t>
            </a:r>
            <a:r>
              <a:rPr lang="en-US" sz="2400" dirty="0" smtClean="0"/>
              <a:t>m = 0xffffff80 + 0x80			</a:t>
            </a:r>
            <a:r>
              <a:rPr lang="en-US" sz="2400" dirty="0"/>
              <a:t>⇒     </a:t>
            </a:r>
            <a:r>
              <a:rPr lang="en-US" sz="2400" dirty="0" smtClean="0"/>
              <a:t>m </a:t>
            </a:r>
            <a:r>
              <a:rPr lang="en-US" sz="2400" dirty="0"/>
              <a:t>= </a:t>
            </a:r>
            <a:r>
              <a:rPr lang="en-US" sz="2400" dirty="0" smtClean="0"/>
              <a:t>0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Can this be exploited?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143000" y="2622550"/>
            <a:ext cx="6934200" cy="1600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5490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819150"/>
            <a:ext cx="7239000" cy="2590800"/>
          </a:xfrm>
          <a:ln>
            <a:solidFill>
              <a:srgbClr val="4F81BD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void  </a:t>
            </a:r>
            <a:r>
              <a:rPr lang="en-US" sz="2000" dirty="0" err="1" smtClean="0"/>
              <a:t>func</a:t>
            </a:r>
            <a:r>
              <a:rPr lang="en-US" sz="2000" dirty="0" smtClean="0"/>
              <a:t>( char *buf1, *buf2,    unsigned </a:t>
            </a:r>
            <a:r>
              <a:rPr lang="en-US" sz="2000" dirty="0" err="1" smtClean="0"/>
              <a:t>int</a:t>
            </a:r>
            <a:r>
              <a:rPr lang="en-US" sz="2000" dirty="0" smtClean="0"/>
              <a:t> len1, len2) {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2000" dirty="0" smtClean="0">
                <a:latin typeface=" "/>
                <a:cs typeface=" "/>
              </a:rPr>
              <a:t>	char temp[256];</a:t>
            </a:r>
          </a:p>
          <a:p>
            <a:pPr marL="0" indent="0">
              <a:buNone/>
              <a:tabLst>
                <a:tab pos="457200" algn="l"/>
                <a:tab pos="5029200" algn="l"/>
              </a:tabLst>
            </a:pPr>
            <a:r>
              <a:rPr lang="en-US" sz="2000" dirty="0">
                <a:latin typeface=" "/>
                <a:cs typeface=" "/>
              </a:rPr>
              <a:t>	</a:t>
            </a:r>
            <a:r>
              <a:rPr lang="en-US" sz="2000" dirty="0" smtClean="0">
                <a:latin typeface=" "/>
                <a:cs typeface=" "/>
              </a:rPr>
              <a:t>if  </a:t>
            </a:r>
            <a:r>
              <a:rPr lang="en-US" sz="2000" b="1" dirty="0" smtClean="0">
                <a:solidFill>
                  <a:srgbClr val="0000FF"/>
                </a:solidFill>
                <a:latin typeface=" "/>
                <a:cs typeface=" "/>
              </a:rPr>
              <a:t>(len1 + len2 &gt; 256)</a:t>
            </a:r>
            <a:r>
              <a:rPr lang="en-US" sz="2000" dirty="0" smtClean="0">
                <a:latin typeface=" "/>
                <a:cs typeface=" "/>
              </a:rPr>
              <a:t>  {return -1}	</a:t>
            </a:r>
            <a:r>
              <a:rPr lang="en-US" sz="2000" dirty="0" smtClean="0">
                <a:solidFill>
                  <a:srgbClr val="0000FF"/>
                </a:solidFill>
                <a:latin typeface=" "/>
                <a:cs typeface=" "/>
              </a:rPr>
              <a:t>// length check</a:t>
            </a:r>
          </a:p>
          <a:p>
            <a:pPr marL="0" indent="0">
              <a:buNone/>
              <a:tabLst>
                <a:tab pos="457200" algn="l"/>
                <a:tab pos="5029200" algn="l"/>
              </a:tabLst>
            </a:pPr>
            <a:r>
              <a:rPr lang="en-US" sz="2000" dirty="0">
                <a:latin typeface=" "/>
                <a:cs typeface=" "/>
              </a:rPr>
              <a:t>	</a:t>
            </a:r>
            <a:r>
              <a:rPr lang="en-US" sz="2000" dirty="0" err="1" smtClean="0">
                <a:latin typeface=" "/>
                <a:cs typeface=" "/>
              </a:rPr>
              <a:t>memcpy</a:t>
            </a:r>
            <a:r>
              <a:rPr lang="en-US" sz="2000" dirty="0" smtClean="0">
                <a:latin typeface=" "/>
                <a:cs typeface=" "/>
              </a:rPr>
              <a:t>(temp, buf1, len1);	</a:t>
            </a:r>
            <a:r>
              <a:rPr lang="en-US" sz="2000" dirty="0" smtClean="0">
                <a:solidFill>
                  <a:srgbClr val="0000FF"/>
                </a:solidFill>
                <a:latin typeface=" "/>
                <a:cs typeface=" "/>
              </a:rPr>
              <a:t>// cat buffers</a:t>
            </a:r>
            <a:endParaRPr lang="en-US" sz="2000" dirty="0" smtClean="0">
              <a:latin typeface=" "/>
              <a:cs typeface=" "/>
            </a:endParaRPr>
          </a:p>
          <a:p>
            <a:pPr marL="0" indent="0">
              <a:buNone/>
              <a:tabLst>
                <a:tab pos="457200" algn="l"/>
              </a:tabLst>
            </a:pPr>
            <a:r>
              <a:rPr lang="en-US" sz="2000" dirty="0">
                <a:latin typeface=" "/>
                <a:cs typeface=" "/>
              </a:rPr>
              <a:t>	</a:t>
            </a:r>
            <a:r>
              <a:rPr lang="en-US" sz="2000" dirty="0" err="1" smtClean="0">
                <a:latin typeface=" "/>
                <a:cs typeface=" "/>
              </a:rPr>
              <a:t>memcpy</a:t>
            </a:r>
            <a:r>
              <a:rPr lang="en-US" sz="2000" dirty="0" smtClean="0">
                <a:latin typeface=" "/>
                <a:cs typeface=" "/>
              </a:rPr>
              <a:t>(temp+len1, buf2, len2);</a:t>
            </a:r>
          </a:p>
          <a:p>
            <a:pPr marL="0" indent="0">
              <a:buNone/>
              <a:tabLst>
                <a:tab pos="457200" algn="l"/>
                <a:tab pos="5029200" algn="l"/>
              </a:tabLst>
            </a:pPr>
            <a:r>
              <a:rPr lang="en-US" sz="2000" dirty="0">
                <a:latin typeface=" "/>
                <a:cs typeface=" "/>
              </a:rPr>
              <a:t>	</a:t>
            </a:r>
            <a:r>
              <a:rPr lang="en-US" sz="2000" dirty="0" smtClean="0">
                <a:latin typeface=" "/>
                <a:cs typeface=" "/>
              </a:rPr>
              <a:t>do-something(temp); 	</a:t>
            </a:r>
            <a:r>
              <a:rPr lang="en-US" sz="2000" dirty="0" smtClean="0">
                <a:solidFill>
                  <a:srgbClr val="0000FF"/>
                </a:solidFill>
                <a:latin typeface=" "/>
                <a:cs typeface=" "/>
              </a:rPr>
              <a:t>// do stuff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2000" dirty="0">
                <a:latin typeface=" "/>
                <a:cs typeface=" 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33600" y="3727145"/>
            <a:ext cx="5484194" cy="13973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if   </a:t>
            </a:r>
            <a:r>
              <a:rPr lang="en-US" sz="2400" b="1" dirty="0" smtClean="0">
                <a:solidFill>
                  <a:srgbClr val="0000FF"/>
                </a:solidFill>
              </a:rPr>
              <a:t>len1 = 0x80,    len2 = 0xffffff80   </a:t>
            </a:r>
            <a:r>
              <a:rPr lang="en-US" sz="2400" dirty="0" smtClean="0"/>
              <a:t>?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        ⇒   len1+len2 = 0</a:t>
            </a:r>
          </a:p>
          <a:p>
            <a:pPr>
              <a:lnSpc>
                <a:spcPct val="140000"/>
              </a:lnSpc>
            </a:pPr>
            <a:r>
              <a:rPr lang="en-US" sz="2400" dirty="0" smtClean="0"/>
              <a:t>Second  </a:t>
            </a:r>
            <a:r>
              <a:rPr lang="en-US" sz="2400" dirty="0" err="1" smtClean="0"/>
              <a:t>memcpy</a:t>
            </a:r>
            <a:r>
              <a:rPr lang="en-US" sz="2400" dirty="0" smtClean="0"/>
              <a:t>()  will overflow heap !!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394819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0" y="4774168"/>
            <a:ext cx="18707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Source:  NVD/CVE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-95250"/>
            <a:ext cx="8229600" cy="857250"/>
          </a:xfrm>
        </p:spPr>
        <p:txBody>
          <a:bodyPr/>
          <a:lstStyle/>
          <a:p>
            <a:r>
              <a:rPr lang="en-US" dirty="0" smtClean="0"/>
              <a:t>Integer overflow exploit stats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="" xmlns:p14="http://schemas.microsoft.com/office/powerpoint/2010/main" val="385666125"/>
              </p:ext>
            </p:extLst>
          </p:nvPr>
        </p:nvGraphicFramePr>
        <p:xfrm>
          <a:off x="1447800" y="819150"/>
          <a:ext cx="5867400" cy="3784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="" xmlns:p14="http://schemas.microsoft.com/office/powerpoint/2010/main" val="69180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Format string bugs</a:t>
            </a:r>
          </a:p>
        </p:txBody>
      </p:sp>
    </p:spTree>
    <p:extLst>
      <p:ext uri="{BB962C8B-B14F-4D97-AF65-F5344CB8AC3E}">
        <p14:creationId xmlns="" xmlns:p14="http://schemas.microsoft.com/office/powerpoint/2010/main" val="206167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4400" dirty="0" smtClean="0"/>
              <a:t>Format string problem</a:t>
            </a:r>
          </a:p>
        </p:txBody>
      </p:sp>
      <p:sp>
        <p:nvSpPr>
          <p:cNvPr id="870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895350"/>
            <a:ext cx="8458200" cy="39624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sz="2000" dirty="0" smtClean="0"/>
              <a:t>			</a:t>
            </a:r>
            <a:r>
              <a:rPr lang="en-US" sz="2400" b="1" dirty="0" err="1" smtClean="0">
                <a:solidFill>
                  <a:srgbClr val="000090"/>
                </a:solidFill>
                <a:latin typeface="Courier New" pitchFamily="49" charset="0"/>
                <a:cs typeface="Arial" charset="0"/>
              </a:rPr>
              <a:t>int</a:t>
            </a:r>
            <a:r>
              <a:rPr lang="en-US" sz="2400" b="1" dirty="0" smtClean="0">
                <a:solidFill>
                  <a:srgbClr val="00009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2400" b="1" dirty="0" err="1" smtClean="0">
                <a:solidFill>
                  <a:srgbClr val="000090"/>
                </a:solidFill>
                <a:latin typeface="Courier New" pitchFamily="49" charset="0"/>
                <a:cs typeface="Arial" charset="0"/>
              </a:rPr>
              <a:t>func</a:t>
            </a:r>
            <a:r>
              <a:rPr lang="en-US" sz="2400" b="1" dirty="0" smtClean="0">
                <a:solidFill>
                  <a:srgbClr val="000090"/>
                </a:solidFill>
                <a:latin typeface="Courier New" pitchFamily="49" charset="0"/>
                <a:cs typeface="Arial" charset="0"/>
              </a:rPr>
              <a:t>(char *user)  {</a:t>
            </a:r>
          </a:p>
          <a:p>
            <a:pPr>
              <a:lnSpc>
                <a:spcPct val="12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sz="2400" b="1" dirty="0" smtClean="0">
                <a:solidFill>
                  <a:srgbClr val="000090"/>
                </a:solidFill>
                <a:latin typeface="Courier New" pitchFamily="49" charset="0"/>
                <a:cs typeface="Arial" charset="0"/>
              </a:rPr>
              <a:t>			  </a:t>
            </a:r>
            <a:r>
              <a:rPr lang="en-US" sz="2400" b="1" dirty="0" err="1" smtClean="0">
                <a:solidFill>
                  <a:srgbClr val="000090"/>
                </a:solidFill>
                <a:latin typeface="Courier New" pitchFamily="49" charset="0"/>
                <a:cs typeface="Arial" charset="0"/>
              </a:rPr>
              <a:t>fprintf</a:t>
            </a:r>
            <a:r>
              <a:rPr lang="en-US" sz="2400" b="1" dirty="0" smtClean="0">
                <a:solidFill>
                  <a:srgbClr val="000090"/>
                </a:solidFill>
                <a:latin typeface="Courier New" pitchFamily="49" charset="0"/>
                <a:cs typeface="Arial" charset="0"/>
              </a:rPr>
              <a:t>( </a:t>
            </a:r>
            <a:r>
              <a:rPr lang="en-US" sz="2400" b="1" dirty="0" err="1" smtClean="0">
                <a:solidFill>
                  <a:srgbClr val="000090"/>
                </a:solidFill>
                <a:latin typeface="Courier New" pitchFamily="49" charset="0"/>
                <a:cs typeface="Arial" charset="0"/>
              </a:rPr>
              <a:t>stderr</a:t>
            </a:r>
            <a:r>
              <a:rPr lang="en-US" sz="2400" b="1" dirty="0" smtClean="0">
                <a:solidFill>
                  <a:srgbClr val="000090"/>
                </a:solidFill>
                <a:latin typeface="Courier New" pitchFamily="49" charset="0"/>
                <a:cs typeface="Arial" charset="0"/>
              </a:rPr>
              <a:t>, user);</a:t>
            </a:r>
          </a:p>
          <a:p>
            <a:pPr>
              <a:lnSpc>
                <a:spcPct val="8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sz="2400" b="1" dirty="0" smtClean="0">
                <a:solidFill>
                  <a:srgbClr val="000090"/>
                </a:solidFill>
                <a:latin typeface="Courier New" pitchFamily="49" charset="0"/>
                <a:cs typeface="Arial" charset="0"/>
              </a:rPr>
              <a:t>			}</a:t>
            </a:r>
          </a:p>
          <a:p>
            <a:pPr>
              <a:lnSpc>
                <a:spcPct val="85000"/>
              </a:lnSpc>
              <a:spcBef>
                <a:spcPct val="80000"/>
              </a:spcBef>
              <a:buFont typeface="Wingdings" pitchFamily="2" charset="2"/>
              <a:buNone/>
            </a:pPr>
            <a:r>
              <a:rPr lang="en-US" sz="2800" u="sng" dirty="0" smtClean="0">
                <a:cs typeface="Arial" charset="0"/>
              </a:rPr>
              <a:t>Problem</a:t>
            </a:r>
            <a:r>
              <a:rPr lang="en-US" sz="2800" dirty="0" smtClean="0">
                <a:cs typeface="Arial" charset="0"/>
              </a:rPr>
              <a:t>:   what if   *</a:t>
            </a:r>
            <a:r>
              <a:rPr lang="en-US" sz="2800" dirty="0" smtClean="0">
                <a:latin typeface="Arial" charset="0"/>
                <a:cs typeface="Arial" charset="0"/>
              </a:rPr>
              <a:t>user = “%</a:t>
            </a:r>
            <a:r>
              <a:rPr lang="en-US" sz="2800" dirty="0" err="1" smtClean="0">
                <a:latin typeface="Arial" charset="0"/>
                <a:cs typeface="Arial" charset="0"/>
              </a:rPr>
              <a:t>s%s%s%s%s%s%s</a:t>
            </a:r>
            <a:r>
              <a:rPr lang="en-US" sz="2800" dirty="0" smtClean="0">
                <a:latin typeface="Arial" charset="0"/>
                <a:cs typeface="Arial" charset="0"/>
              </a:rPr>
              <a:t>”</a:t>
            </a:r>
            <a:r>
              <a:rPr lang="en-US" sz="2800" dirty="0" smtClean="0">
                <a:cs typeface="Arial" charset="0"/>
              </a:rPr>
              <a:t>  ??</a:t>
            </a:r>
          </a:p>
          <a:p>
            <a:pPr lvl="1">
              <a:spcBef>
                <a:spcPts val="1032"/>
              </a:spcBef>
            </a:pPr>
            <a:r>
              <a:rPr lang="en-US" dirty="0" smtClean="0">
                <a:cs typeface="Arial" charset="0"/>
              </a:rPr>
              <a:t>Most likely program will crash:   </a:t>
            </a:r>
            <a:r>
              <a:rPr lang="en-US" dirty="0" err="1" smtClean="0">
                <a:cs typeface="Arial" charset="0"/>
              </a:rPr>
              <a:t>DoS</a:t>
            </a:r>
            <a:r>
              <a:rPr lang="en-US" dirty="0" smtClean="0">
                <a:cs typeface="Arial" charset="0"/>
              </a:rPr>
              <a:t>.</a:t>
            </a:r>
          </a:p>
          <a:p>
            <a:pPr lvl="1">
              <a:spcBef>
                <a:spcPts val="1032"/>
              </a:spcBef>
            </a:pPr>
            <a:r>
              <a:rPr lang="en-US" dirty="0" smtClean="0">
                <a:cs typeface="Arial" charset="0"/>
              </a:rPr>
              <a:t>If not, program will print memory contents.  Privacy?</a:t>
            </a:r>
          </a:p>
          <a:p>
            <a:pPr lvl="1">
              <a:spcBef>
                <a:spcPts val="1032"/>
              </a:spcBef>
            </a:pPr>
            <a:r>
              <a:rPr lang="en-US" dirty="0" smtClean="0">
                <a:cs typeface="Arial" charset="0"/>
              </a:rPr>
              <a:t>Full exploit using   </a:t>
            </a:r>
            <a:r>
              <a:rPr lang="en-US" dirty="0" smtClean="0">
                <a:solidFill>
                  <a:srgbClr val="000090"/>
                </a:solidFill>
                <a:cs typeface="Arial" charset="0"/>
              </a:rPr>
              <a:t>user = </a:t>
            </a:r>
            <a:r>
              <a:rPr lang="en-US" dirty="0" smtClean="0">
                <a:solidFill>
                  <a:srgbClr val="000090"/>
                </a:solidFill>
                <a:latin typeface="Comic Sans MS" pitchFamily="66" charset="0"/>
                <a:cs typeface="Arial" charset="0"/>
              </a:rPr>
              <a:t>“</a:t>
            </a:r>
            <a:r>
              <a:rPr lang="en-US" dirty="0" smtClean="0">
                <a:solidFill>
                  <a:srgbClr val="000090"/>
                </a:solidFill>
                <a:cs typeface="Arial" charset="0"/>
              </a:rPr>
              <a:t>%n</a:t>
            </a:r>
            <a:r>
              <a:rPr lang="en-US" dirty="0" smtClean="0">
                <a:solidFill>
                  <a:srgbClr val="000090"/>
                </a:solidFill>
                <a:latin typeface="Comic Sans MS" pitchFamily="66" charset="0"/>
                <a:cs typeface="Arial" charset="0"/>
              </a:rPr>
              <a:t>”</a:t>
            </a:r>
            <a:endParaRPr lang="en-US" dirty="0" smtClean="0">
              <a:solidFill>
                <a:srgbClr val="000090"/>
              </a:solidFill>
              <a:cs typeface="Arial" charset="0"/>
            </a:endParaRPr>
          </a:p>
          <a:p>
            <a:pPr>
              <a:spcBef>
                <a:spcPct val="150000"/>
              </a:spcBef>
              <a:buFont typeface="Wingdings" pitchFamily="2" charset="2"/>
              <a:buNone/>
            </a:pPr>
            <a:r>
              <a:rPr lang="en-US" sz="2800" u="sng" dirty="0" smtClean="0">
                <a:cs typeface="Arial" charset="0"/>
              </a:rPr>
              <a:t>Correct form</a:t>
            </a:r>
            <a:r>
              <a:rPr lang="en-US" sz="2800" dirty="0" smtClean="0">
                <a:cs typeface="Arial" charset="0"/>
              </a:rPr>
              <a:t>:    </a:t>
            </a:r>
            <a:r>
              <a:rPr lang="en-US" sz="2400" b="1" dirty="0" smtClean="0">
                <a:solidFill>
                  <a:srgbClr val="00009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2400" b="1" dirty="0" err="1" smtClean="0">
                <a:solidFill>
                  <a:srgbClr val="000090"/>
                </a:solidFill>
                <a:latin typeface="Courier New" pitchFamily="49" charset="0"/>
                <a:cs typeface="Arial" charset="0"/>
              </a:rPr>
              <a:t>fprintf</a:t>
            </a:r>
            <a:r>
              <a:rPr lang="en-US" sz="2400" b="1" dirty="0" smtClean="0">
                <a:solidFill>
                  <a:srgbClr val="000090"/>
                </a:solidFill>
                <a:latin typeface="Courier New" pitchFamily="49" charset="0"/>
                <a:cs typeface="Arial" charset="0"/>
              </a:rPr>
              <a:t>( </a:t>
            </a:r>
            <a:r>
              <a:rPr lang="en-US" sz="2400" b="1" dirty="0" err="1" smtClean="0">
                <a:solidFill>
                  <a:srgbClr val="000090"/>
                </a:solidFill>
                <a:latin typeface="Courier New" pitchFamily="49" charset="0"/>
                <a:cs typeface="Arial" charset="0"/>
              </a:rPr>
              <a:t>stdout</a:t>
            </a:r>
            <a:r>
              <a:rPr lang="en-US" sz="2400" b="1" dirty="0" smtClean="0">
                <a:solidFill>
                  <a:srgbClr val="000090"/>
                </a:solidFill>
                <a:latin typeface="Courier New" pitchFamily="49" charset="0"/>
                <a:cs typeface="Arial" charset="0"/>
              </a:rPr>
              <a:t>, “%s”, user);</a:t>
            </a:r>
          </a:p>
        </p:txBody>
      </p:sp>
    </p:spTree>
    <p:extLst>
      <p:ext uri="{BB962C8B-B14F-4D97-AF65-F5344CB8AC3E}">
        <p14:creationId xmlns="" xmlns:p14="http://schemas.microsoft.com/office/powerpoint/2010/main" val="83575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mtClean="0"/>
              <a:t>Vulnerable functions</a:t>
            </a:r>
          </a:p>
        </p:txBody>
      </p:sp>
      <p:sp>
        <p:nvSpPr>
          <p:cNvPr id="348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1028700"/>
            <a:ext cx="7772400" cy="37719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/>
              <a:t>Any function using a format string.</a:t>
            </a:r>
          </a:p>
          <a:p>
            <a:pPr>
              <a:buFont typeface="Wingdings" pitchFamily="2" charset="2"/>
              <a:buNone/>
            </a:pPr>
            <a:endParaRPr lang="en-US" sz="2400" smtClean="0"/>
          </a:p>
          <a:p>
            <a:pPr>
              <a:buFont typeface="Wingdings" pitchFamily="2" charset="2"/>
              <a:buNone/>
            </a:pPr>
            <a:r>
              <a:rPr lang="en-US" sz="2400" smtClean="0"/>
              <a:t>Printing:</a:t>
            </a:r>
          </a:p>
          <a:p>
            <a:pPr>
              <a:buFont typeface="Wingdings" pitchFamily="2" charset="2"/>
              <a:buNone/>
            </a:pPr>
            <a:r>
              <a:rPr lang="en-US" sz="2400" smtClean="0"/>
              <a:t>	printf, fprintf, sprintf, …</a:t>
            </a:r>
          </a:p>
          <a:p>
            <a:pPr>
              <a:buFont typeface="Wingdings" pitchFamily="2" charset="2"/>
              <a:buNone/>
            </a:pPr>
            <a:r>
              <a:rPr lang="en-US" sz="2400" smtClean="0"/>
              <a:t>	vprintf, vfprintf, vsprintf, …</a:t>
            </a:r>
          </a:p>
          <a:p>
            <a:pPr>
              <a:buFont typeface="Wingdings" pitchFamily="2" charset="2"/>
              <a:buNone/>
            </a:pPr>
            <a:endParaRPr lang="en-US" sz="2400" smtClean="0"/>
          </a:p>
          <a:p>
            <a:pPr>
              <a:buFont typeface="Wingdings" pitchFamily="2" charset="2"/>
              <a:buNone/>
            </a:pPr>
            <a:r>
              <a:rPr lang="en-US" sz="2400" smtClean="0"/>
              <a:t>Logging:</a:t>
            </a:r>
          </a:p>
          <a:p>
            <a:pPr>
              <a:buFont typeface="Wingdings" pitchFamily="2" charset="2"/>
              <a:buNone/>
            </a:pPr>
            <a:r>
              <a:rPr lang="en-US" sz="2400" smtClean="0"/>
              <a:t>	syslog,  err, warn</a:t>
            </a:r>
          </a:p>
        </p:txBody>
      </p:sp>
    </p:spTree>
    <p:extLst>
      <p:ext uri="{BB962C8B-B14F-4D97-AF65-F5344CB8AC3E}">
        <p14:creationId xmlns="" xmlns:p14="http://schemas.microsoft.com/office/powerpoint/2010/main" val="239585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mtClean="0"/>
              <a:t>Exploit</a:t>
            </a:r>
          </a:p>
        </p:txBody>
      </p:sp>
      <p:sp>
        <p:nvSpPr>
          <p:cNvPr id="358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0"/>
            <a:ext cx="8686800" cy="381000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Dumping arbitrary memory: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Walk up stack until desired pointer is found.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printf</a:t>
            </a:r>
            <a:r>
              <a:rPr lang="en-US" dirty="0" smtClean="0"/>
              <a:t>( “%08x.%08x.%08x.%08x|%s|”)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sz="2800" dirty="0" smtClean="0"/>
              <a:t>Writing to arbitrary memory: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printf</a:t>
            </a:r>
            <a:r>
              <a:rPr lang="en-US" dirty="0" smtClean="0"/>
              <a:t>( “hello %n”, &amp;temp)   --  writes ‘6’ into temp.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printf</a:t>
            </a:r>
            <a:r>
              <a:rPr lang="en-US" dirty="0" smtClean="0"/>
              <a:t>( “%08x.%08x.%08x.%08x.%n”)</a:t>
            </a:r>
          </a:p>
        </p:txBody>
      </p:sp>
    </p:spTree>
    <p:extLst>
      <p:ext uri="{BB962C8B-B14F-4D97-AF65-F5344CB8AC3E}">
        <p14:creationId xmlns="" xmlns:p14="http://schemas.microsoft.com/office/powerpoint/2010/main" val="113311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02394"/>
            <a:ext cx="7772400" cy="548879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First example:   </a:t>
            </a:r>
            <a:r>
              <a:rPr lang="en-US" sz="4000" dirty="0"/>
              <a:t>b</a:t>
            </a:r>
            <a:r>
              <a:rPr lang="en-US" sz="4000" dirty="0" smtClean="0"/>
              <a:t>uffer overflows</a:t>
            </a:r>
          </a:p>
        </p:txBody>
      </p:sp>
      <p:sp>
        <p:nvSpPr>
          <p:cNvPr id="102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819150"/>
            <a:ext cx="8177213" cy="394335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tabLst>
                <a:tab pos="1951038" algn="l"/>
              </a:tabLst>
            </a:pPr>
            <a:r>
              <a:rPr lang="en-US" sz="2400" dirty="0" smtClean="0"/>
              <a:t>Extremely common bug in C/C++ programs.</a:t>
            </a:r>
          </a:p>
          <a:p>
            <a:pPr marL="684213" lvl="1" indent="-227013">
              <a:lnSpc>
                <a:spcPct val="105000"/>
              </a:lnSpc>
              <a:tabLst>
                <a:tab pos="1951038" algn="l"/>
              </a:tabLst>
            </a:pPr>
            <a:r>
              <a:rPr lang="en-US" sz="2000" dirty="0" smtClean="0"/>
              <a:t>First major exploit:  1988 Internet Worm.   </a:t>
            </a:r>
            <a:r>
              <a:rPr lang="en-US" sz="2000" dirty="0" err="1" smtClean="0"/>
              <a:t>fingerd</a:t>
            </a:r>
            <a:r>
              <a:rPr lang="en-US" sz="2000" dirty="0" smtClean="0"/>
              <a:t>.</a:t>
            </a:r>
          </a:p>
          <a:p>
            <a:pPr>
              <a:lnSpc>
                <a:spcPct val="90000"/>
              </a:lnSpc>
              <a:spcBef>
                <a:spcPct val="70000"/>
              </a:spcBef>
              <a:buFont typeface="Wingdings" pitchFamily="2" charset="2"/>
              <a:buNone/>
              <a:tabLst>
                <a:tab pos="1951038" algn="l"/>
              </a:tabLst>
            </a:pPr>
            <a:endParaRPr lang="en-US" sz="2400" dirty="0" smtClean="0"/>
          </a:p>
          <a:p>
            <a:pPr>
              <a:lnSpc>
                <a:spcPct val="90000"/>
              </a:lnSpc>
              <a:spcBef>
                <a:spcPct val="70000"/>
              </a:spcBef>
              <a:tabLst>
                <a:tab pos="1951038" algn="l"/>
              </a:tabLst>
            </a:pPr>
            <a:endParaRPr lang="en-US" sz="2400" dirty="0" smtClean="0"/>
          </a:p>
          <a:p>
            <a:pPr>
              <a:lnSpc>
                <a:spcPct val="90000"/>
              </a:lnSpc>
              <a:spcBef>
                <a:spcPct val="70000"/>
              </a:spcBef>
              <a:tabLst>
                <a:tab pos="1951038" algn="l"/>
              </a:tabLst>
            </a:pPr>
            <a:endParaRPr lang="en-US" sz="2400" dirty="0" smtClean="0"/>
          </a:p>
          <a:p>
            <a:pPr marL="0" indent="0">
              <a:lnSpc>
                <a:spcPct val="90000"/>
              </a:lnSpc>
              <a:spcBef>
                <a:spcPct val="70000"/>
              </a:spcBef>
              <a:buNone/>
              <a:tabLst>
                <a:tab pos="1951038" algn="l"/>
              </a:tabLst>
            </a:pPr>
            <a:endParaRPr lang="en-US" sz="2400" dirty="0" smtClean="0"/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6324600" y="4386818"/>
            <a:ext cx="25821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 dirty="0"/>
              <a:t>Source:  </a:t>
            </a:r>
            <a:r>
              <a:rPr lang="en-US" dirty="0" err="1"/>
              <a:t>web.nvd.nist.gov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/>
          <a:srcRect r="1717"/>
          <a:stretch/>
        </p:blipFill>
        <p:spPr>
          <a:xfrm>
            <a:off x="1447801" y="1706869"/>
            <a:ext cx="4343400" cy="324255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229337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 after free exploits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0629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95250"/>
            <a:ext cx="86106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IE11 Example:   </a:t>
            </a:r>
            <a:r>
              <a:rPr lang="mr-IN" sz="3600" dirty="0" smtClean="0"/>
              <a:t>CVE-2014-0282</a:t>
            </a:r>
            <a:r>
              <a:rPr lang="en-US" sz="3600" dirty="0" smtClean="0"/>
              <a:t> </a:t>
            </a:r>
            <a:r>
              <a:rPr lang="mr-IN" dirty="0" smtClean="0"/>
              <a:t> </a:t>
            </a:r>
            <a:r>
              <a:rPr lang="en-US" sz="2400" dirty="0" smtClean="0"/>
              <a:t>(simplified)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69900" y="715923"/>
            <a:ext cx="821690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&lt;form </a:t>
            </a:r>
            <a:r>
              <a:rPr lang="en-US" sz="2000" b="1" dirty="0" smtClean="0"/>
              <a:t>id=</a:t>
            </a:r>
            <a:r>
              <a:rPr lang="en-US" sz="2000" b="1" dirty="0"/>
              <a:t>"</a:t>
            </a:r>
            <a:r>
              <a:rPr lang="en-US" sz="2000" b="1" dirty="0" smtClean="0"/>
              <a:t>form"&gt;</a:t>
            </a: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dirty="0" smtClean="0"/>
              <a:t>   &lt;</a:t>
            </a:r>
            <a:r>
              <a:rPr lang="en-US" sz="2000" dirty="0" err="1"/>
              <a:t>textarea</a:t>
            </a:r>
            <a:r>
              <a:rPr lang="en-US" sz="2000" dirty="0"/>
              <a:t> id="</a:t>
            </a:r>
            <a:r>
              <a:rPr lang="en-US" sz="2000" dirty="0" smtClean="0"/>
              <a:t>c1" name="</a:t>
            </a:r>
            <a:r>
              <a:rPr lang="en-US" sz="2000" dirty="0"/>
              <a:t>a1" &gt;&lt;/</a:t>
            </a:r>
            <a:r>
              <a:rPr lang="en-US" sz="2000" dirty="0" err="1"/>
              <a:t>textarea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 smtClean="0"/>
              <a:t>   &lt;</a:t>
            </a:r>
            <a:r>
              <a:rPr lang="en-US" sz="2000" dirty="0"/>
              <a:t>input </a:t>
            </a:r>
            <a:r>
              <a:rPr lang="en-US" sz="2000" dirty="0" smtClean="0"/>
              <a:t>     id=</a:t>
            </a:r>
            <a:r>
              <a:rPr lang="en-US" sz="2000" dirty="0"/>
              <a:t>"</a:t>
            </a:r>
            <a:r>
              <a:rPr lang="en-US" sz="2000" dirty="0" smtClean="0"/>
              <a:t>c2</a:t>
            </a:r>
            <a:r>
              <a:rPr lang="en-US" sz="2000" dirty="0"/>
              <a:t>"</a:t>
            </a:r>
            <a:r>
              <a:rPr lang="en-US" sz="2000" dirty="0" smtClean="0"/>
              <a:t> type</a:t>
            </a:r>
            <a:r>
              <a:rPr lang="en-US" sz="2000" dirty="0"/>
              <a:t>="text" </a:t>
            </a:r>
            <a:r>
              <a:rPr lang="en-US" sz="2000" dirty="0" smtClean="0"/>
              <a:t>name=</a:t>
            </a:r>
            <a:r>
              <a:rPr lang="en-US" sz="2000" dirty="0"/>
              <a:t>"</a:t>
            </a:r>
            <a:r>
              <a:rPr lang="en-US" sz="2000" dirty="0" smtClean="0"/>
              <a:t>a2” value=</a:t>
            </a:r>
            <a:r>
              <a:rPr lang="en-US" sz="2000" dirty="0"/>
              <a:t>"</a:t>
            </a:r>
            <a:r>
              <a:rPr lang="en-US" sz="2000" dirty="0" err="1" smtClean="0"/>
              <a:t>val</a:t>
            </a:r>
            <a:r>
              <a:rPr lang="en-US" sz="2000" dirty="0"/>
              <a:t>"</a:t>
            </a:r>
            <a:r>
              <a:rPr lang="en-US" sz="2000" dirty="0" smtClean="0"/>
              <a:t>&gt; </a:t>
            </a:r>
            <a:endParaRPr lang="en-US" sz="2000" dirty="0"/>
          </a:p>
          <a:p>
            <a:r>
              <a:rPr lang="en-US" sz="2000" b="1" dirty="0" smtClean="0"/>
              <a:t>&lt;/form&gt;</a:t>
            </a:r>
          </a:p>
          <a:p>
            <a:endParaRPr lang="en-US" sz="2000" dirty="0" smtClean="0"/>
          </a:p>
          <a:p>
            <a:r>
              <a:rPr lang="en-US" sz="2000" dirty="0" smtClean="0"/>
              <a:t>&lt;script&gt;</a:t>
            </a:r>
            <a:endParaRPr lang="en-US" sz="2000" dirty="0"/>
          </a:p>
          <a:p>
            <a:r>
              <a:rPr lang="en-US" sz="2000" dirty="0" smtClean="0"/>
              <a:t>    </a:t>
            </a:r>
            <a:r>
              <a:rPr lang="en-US" sz="2000" b="1" dirty="0" smtClean="0"/>
              <a:t>function </a:t>
            </a:r>
            <a:r>
              <a:rPr lang="en-US" sz="2000" b="1" dirty="0"/>
              <a:t>changer() </a:t>
            </a:r>
            <a:r>
              <a:rPr lang="en-US" sz="2000" b="1" dirty="0" smtClean="0"/>
              <a:t>{</a:t>
            </a:r>
          </a:p>
          <a:p>
            <a:r>
              <a:rPr lang="en-US" sz="2000" b="1" dirty="0"/>
              <a:t> </a:t>
            </a:r>
            <a:r>
              <a:rPr lang="en-US" sz="2000" b="1" dirty="0" smtClean="0"/>
              <a:t>       </a:t>
            </a:r>
            <a:r>
              <a:rPr lang="en-US" sz="2000" b="1" dirty="0" err="1" smtClean="0"/>
              <a:t>document.getElementById</a:t>
            </a:r>
            <a:r>
              <a:rPr lang="en-US" sz="2000" b="1" dirty="0" smtClean="0"/>
              <a:t>(</a:t>
            </a:r>
            <a:r>
              <a:rPr lang="en-US" sz="2000" b="1" dirty="0"/>
              <a:t>"</a:t>
            </a:r>
            <a:r>
              <a:rPr lang="en-US" sz="2000" b="1" dirty="0" smtClean="0"/>
              <a:t>form").</a:t>
            </a:r>
            <a:r>
              <a:rPr lang="en-US" sz="2000" b="1" dirty="0" err="1"/>
              <a:t>innerHTML</a:t>
            </a:r>
            <a:r>
              <a:rPr lang="en-US" sz="2000" b="1" dirty="0"/>
              <a:t> = ""; </a:t>
            </a:r>
            <a:endParaRPr lang="en-US" sz="2000" b="1" dirty="0" smtClean="0"/>
          </a:p>
          <a:p>
            <a:r>
              <a:rPr lang="en-US" sz="2000" b="1" dirty="0"/>
              <a:t> </a:t>
            </a:r>
            <a:r>
              <a:rPr lang="en-US" sz="2000" b="1" dirty="0" smtClean="0"/>
              <a:t>       </a:t>
            </a:r>
            <a:r>
              <a:rPr lang="en-US" sz="2000" b="1" dirty="0" err="1" smtClean="0"/>
              <a:t>CollectGarbage</a:t>
            </a:r>
            <a:r>
              <a:rPr lang="en-US" sz="2000" b="1" dirty="0"/>
              <a:t>(); </a:t>
            </a:r>
          </a:p>
          <a:p>
            <a:r>
              <a:rPr lang="en-US" sz="2000" b="1" dirty="0" smtClean="0"/>
              <a:t>    } </a:t>
            </a:r>
          </a:p>
          <a:p>
            <a:endParaRPr lang="en-US" sz="2000" dirty="0" smtClean="0"/>
          </a:p>
          <a:p>
            <a:r>
              <a:rPr lang="en-US" sz="2000" dirty="0" smtClean="0"/>
              <a:t>    </a:t>
            </a:r>
            <a:r>
              <a:rPr lang="en-US" sz="2000" b="1" dirty="0" err="1" smtClean="0"/>
              <a:t>document.getElementById</a:t>
            </a:r>
            <a:r>
              <a:rPr lang="en-US" sz="2000" b="1" dirty="0"/>
              <a:t>("</a:t>
            </a:r>
            <a:r>
              <a:rPr lang="en-US" sz="2000" b="1" dirty="0" smtClean="0"/>
              <a:t>c1").</a:t>
            </a:r>
            <a:r>
              <a:rPr lang="en-US" sz="2000" b="1" dirty="0" err="1" smtClean="0"/>
              <a:t>onpropertychange</a:t>
            </a:r>
            <a:r>
              <a:rPr lang="en-US" sz="2000" b="1" dirty="0" smtClean="0"/>
              <a:t> = changer</a:t>
            </a:r>
            <a:r>
              <a:rPr lang="en-US" sz="2000" b="1" dirty="0"/>
              <a:t>; </a:t>
            </a:r>
            <a:endParaRPr lang="en-US" sz="2000" b="1" dirty="0" smtClean="0"/>
          </a:p>
          <a:p>
            <a:r>
              <a:rPr lang="en-US" sz="2000" b="1" dirty="0" smtClean="0"/>
              <a:t>    </a:t>
            </a:r>
            <a:r>
              <a:rPr lang="en-US" sz="2000" b="1" dirty="0" err="1" smtClean="0"/>
              <a:t>document.getElementById</a:t>
            </a:r>
            <a:r>
              <a:rPr lang="en-US" sz="2000" b="1" dirty="0" smtClean="0"/>
              <a:t>(</a:t>
            </a:r>
            <a:r>
              <a:rPr lang="en-US" sz="2000" b="1" dirty="0"/>
              <a:t>"</a:t>
            </a:r>
            <a:r>
              <a:rPr lang="en-US" sz="2000" b="1" dirty="0" smtClean="0"/>
              <a:t>form").</a:t>
            </a:r>
            <a:r>
              <a:rPr lang="en-US" sz="2000" b="1" dirty="0"/>
              <a:t>reset(); </a:t>
            </a:r>
            <a:endParaRPr lang="en-US" sz="2000" b="1" dirty="0" smtClean="0"/>
          </a:p>
          <a:p>
            <a:r>
              <a:rPr lang="en-US" sz="2000" dirty="0" smtClean="0"/>
              <a:t>&lt;/script&gt;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5422900" y="1733550"/>
            <a:ext cx="3581216" cy="2910688"/>
            <a:chOff x="5422900" y="1733550"/>
            <a:chExt cx="3581216" cy="2910688"/>
          </a:xfrm>
        </p:grpSpPr>
        <p:sp>
          <p:nvSpPr>
            <p:cNvPr id="8" name="TextBox 7"/>
            <p:cNvSpPr txBox="1"/>
            <p:nvPr/>
          </p:nvSpPr>
          <p:spPr>
            <a:xfrm>
              <a:off x="6324600" y="1733550"/>
              <a:ext cx="2679516" cy="101566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Loop on form elements:</a:t>
              </a:r>
            </a:p>
            <a:p>
              <a:r>
                <a:rPr lang="en-US" sz="2000" dirty="0"/>
                <a:t> </a:t>
              </a:r>
              <a:r>
                <a:rPr lang="en-US" sz="2000" dirty="0" smtClean="0"/>
                <a:t>     c1.DoReset() </a:t>
              </a:r>
              <a:endParaRPr lang="en-US" sz="2000" dirty="0"/>
            </a:p>
            <a:p>
              <a:r>
                <a:rPr lang="en-US" sz="2000" dirty="0" smtClean="0"/>
                <a:t>      c2.DoReset() </a:t>
              </a:r>
              <a:endParaRPr lang="en-US" sz="2000" dirty="0"/>
            </a:p>
          </p:txBody>
        </p:sp>
        <p:sp>
          <p:nvSpPr>
            <p:cNvPr id="9" name="Freeform 8"/>
            <p:cNvSpPr/>
            <p:nvPr/>
          </p:nvSpPr>
          <p:spPr>
            <a:xfrm>
              <a:off x="5422900" y="2832100"/>
              <a:ext cx="2605103" cy="1812138"/>
            </a:xfrm>
            <a:custGeom>
              <a:avLst/>
              <a:gdLst>
                <a:gd name="connsiteX0" fmla="*/ 0 w 2605103"/>
                <a:gd name="connsiteY0" fmla="*/ 1739900 h 1812138"/>
                <a:gd name="connsiteX1" fmla="*/ 1955800 w 2605103"/>
                <a:gd name="connsiteY1" fmla="*/ 1752600 h 1812138"/>
                <a:gd name="connsiteX2" fmla="*/ 2540000 w 2605103"/>
                <a:gd name="connsiteY2" fmla="*/ 1092200 h 1812138"/>
                <a:gd name="connsiteX3" fmla="*/ 2590800 w 2605103"/>
                <a:gd name="connsiteY3" fmla="*/ 0 h 1812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05103" h="1812138">
                  <a:moveTo>
                    <a:pt x="0" y="1739900"/>
                  </a:moveTo>
                  <a:cubicBezTo>
                    <a:pt x="766233" y="1800225"/>
                    <a:pt x="1532467" y="1860550"/>
                    <a:pt x="1955800" y="1752600"/>
                  </a:cubicBezTo>
                  <a:cubicBezTo>
                    <a:pt x="2379133" y="1644650"/>
                    <a:pt x="2434167" y="1384300"/>
                    <a:pt x="2540000" y="1092200"/>
                  </a:cubicBezTo>
                  <a:cubicBezTo>
                    <a:pt x="2645833" y="800100"/>
                    <a:pt x="2590800" y="0"/>
                    <a:pt x="2590800" y="0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2028548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/>
          <a:lstStyle/>
          <a:p>
            <a:r>
              <a:rPr lang="en-US" dirty="0" smtClean="0"/>
              <a:t>What just happened?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1324000" y="1980054"/>
            <a:ext cx="6239885" cy="1357267"/>
            <a:chOff x="1324000" y="2128883"/>
            <a:chExt cx="6239885" cy="1357267"/>
          </a:xfrm>
        </p:grpSpPr>
        <p:sp>
          <p:nvSpPr>
            <p:cNvPr id="5" name="Rectangle 4"/>
            <p:cNvSpPr/>
            <p:nvPr/>
          </p:nvSpPr>
          <p:spPr>
            <a:xfrm>
              <a:off x="1620892" y="2571750"/>
              <a:ext cx="838200" cy="228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vptr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620892" y="2800350"/>
              <a:ext cx="838200" cy="228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620892" y="3028950"/>
              <a:ext cx="838200" cy="228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data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620892" y="3257550"/>
              <a:ext cx="838200" cy="228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324000" y="2128883"/>
              <a:ext cx="13917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o</a:t>
              </a:r>
              <a:r>
                <a:rPr lang="en-US" sz="2400" dirty="0" smtClean="0"/>
                <a:t>bject  c2</a:t>
              </a:r>
              <a:endParaRPr lang="en-US" sz="2400" dirty="0"/>
            </a:p>
          </p:txBody>
        </p:sp>
        <p:cxnSp>
          <p:nvCxnSpPr>
            <p:cNvPr id="10" name="Straight Arrow Connector 9"/>
            <p:cNvCxnSpPr>
              <a:stCxn id="8" idx="3"/>
              <a:endCxn id="15" idx="1"/>
            </p:cNvCxnSpPr>
            <p:nvPr/>
          </p:nvCxnSpPr>
          <p:spPr>
            <a:xfrm flipV="1">
              <a:off x="2459092" y="2400300"/>
              <a:ext cx="1447800" cy="2857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3906892" y="2286000"/>
              <a:ext cx="838200" cy="228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FP1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06892" y="2514600"/>
              <a:ext cx="838200" cy="228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FP2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06892" y="2743200"/>
              <a:ext cx="838200" cy="228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FP3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55252" y="2957467"/>
              <a:ext cx="8305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/>
                <a:t>vtable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5" idx="3"/>
            </p:cNvCxnSpPr>
            <p:nvPr/>
          </p:nvCxnSpPr>
          <p:spPr>
            <a:xfrm flipV="1">
              <a:off x="4745092" y="2356366"/>
              <a:ext cx="990600" cy="439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735692" y="2171700"/>
              <a:ext cx="14579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DoSomething</a:t>
              </a:r>
              <a:endParaRPr lang="en-US" dirty="0"/>
            </a:p>
          </p:txBody>
        </p:sp>
        <p:cxnSp>
          <p:nvCxnSpPr>
            <p:cNvPr id="17" name="Straight Arrow Connector 16"/>
            <p:cNvCxnSpPr>
              <a:stCxn id="12" idx="3"/>
            </p:cNvCxnSpPr>
            <p:nvPr/>
          </p:nvCxnSpPr>
          <p:spPr>
            <a:xfrm>
              <a:off x="4745092" y="2628900"/>
              <a:ext cx="990610" cy="353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735692" y="2479572"/>
              <a:ext cx="966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DoReset</a:t>
              </a:r>
              <a:endParaRPr lang="en-US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4745092" y="2844129"/>
              <a:ext cx="990600" cy="947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735692" y="2800350"/>
              <a:ext cx="18281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DoSomethingElse</a:t>
              </a:r>
              <a:endParaRPr lang="en-US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533400" y="1051321"/>
            <a:ext cx="7890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c1.doReset()  </a:t>
            </a:r>
            <a:r>
              <a:rPr lang="en-US" sz="2400" dirty="0"/>
              <a:t>causes </a:t>
            </a:r>
            <a:r>
              <a:rPr lang="en-US" sz="2400" b="1" i="1" dirty="0"/>
              <a:t>changer() </a:t>
            </a:r>
            <a:r>
              <a:rPr lang="en-US" sz="2400" b="1" i="1" dirty="0" smtClean="0"/>
              <a:t> </a:t>
            </a:r>
            <a:r>
              <a:rPr lang="en-US" sz="2400" dirty="0" smtClean="0"/>
              <a:t>to </a:t>
            </a:r>
            <a:r>
              <a:rPr lang="en-US" sz="2400" dirty="0"/>
              <a:t>be called and free object </a:t>
            </a:r>
            <a:r>
              <a:rPr lang="en-US" sz="2400" dirty="0" smtClean="0"/>
              <a:t>c2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01452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304800" y="4511039"/>
            <a:ext cx="4114800" cy="46166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/>
          <a:lstStyle/>
          <a:p>
            <a:r>
              <a:rPr lang="en-US" dirty="0" smtClean="0"/>
              <a:t>What just happened?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1324000" y="1976483"/>
            <a:ext cx="3421092" cy="1357267"/>
            <a:chOff x="1324000" y="2128883"/>
            <a:chExt cx="3421092" cy="1357267"/>
          </a:xfrm>
          <a:effectLst/>
        </p:grpSpPr>
        <p:sp>
          <p:nvSpPr>
            <p:cNvPr id="5" name="Rectangle 4"/>
            <p:cNvSpPr/>
            <p:nvPr/>
          </p:nvSpPr>
          <p:spPr>
            <a:xfrm>
              <a:off x="1620892" y="2571750"/>
              <a:ext cx="83820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vptr</a:t>
              </a:r>
              <a:endParaRPr lang="en-US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620892" y="2800350"/>
              <a:ext cx="83820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620892" y="3028950"/>
              <a:ext cx="83820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data</a:t>
              </a:r>
              <a:endParaRPr lang="en-US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620892" y="3257550"/>
              <a:ext cx="83820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324000" y="2128883"/>
              <a:ext cx="13917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o</a:t>
              </a:r>
              <a:r>
                <a:rPr lang="en-US" sz="2400" dirty="0" smtClean="0"/>
                <a:t>bject  c2</a:t>
              </a:r>
              <a:endParaRPr lang="en-US" sz="2400" dirty="0"/>
            </a:p>
          </p:txBody>
        </p:sp>
        <p:cxnSp>
          <p:nvCxnSpPr>
            <p:cNvPr id="10" name="Straight Arrow Connector 9"/>
            <p:cNvCxnSpPr>
              <a:stCxn id="8" idx="3"/>
            </p:cNvCxnSpPr>
            <p:nvPr/>
          </p:nvCxnSpPr>
          <p:spPr>
            <a:xfrm flipV="1">
              <a:off x="2459092" y="2400300"/>
              <a:ext cx="1447800" cy="285750"/>
            </a:xfrm>
            <a:prstGeom prst="straightConnector1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1">
                  <a:lumMod val="8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3906892" y="2286000"/>
              <a:ext cx="83820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FP1</a:t>
              </a:r>
              <a:endPara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06892" y="2514600"/>
              <a:ext cx="83820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FP2</a:t>
              </a:r>
              <a:endParaRPr lang="en-US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06892" y="2743200"/>
              <a:ext cx="83820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FP3</a:t>
              </a:r>
              <a:endPara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55252" y="2957467"/>
              <a:ext cx="8305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/>
                <a:t>vtable</a:t>
              </a:r>
              <a:endParaRPr lang="en-US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533400" y="1047750"/>
            <a:ext cx="7890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c1.doReset()  </a:t>
            </a:r>
            <a:r>
              <a:rPr lang="en-US" sz="2400" dirty="0"/>
              <a:t>causes </a:t>
            </a:r>
            <a:r>
              <a:rPr lang="en-US" sz="2400" b="1" i="1" dirty="0"/>
              <a:t>changer()</a:t>
            </a:r>
            <a:r>
              <a:rPr lang="en-US" sz="2400" dirty="0"/>
              <a:t> </a:t>
            </a:r>
            <a:r>
              <a:rPr lang="en-US" sz="2400" dirty="0" smtClean="0"/>
              <a:t> to </a:t>
            </a:r>
            <a:r>
              <a:rPr lang="en-US" sz="2400" dirty="0"/>
              <a:t>be called and free object </a:t>
            </a:r>
            <a:r>
              <a:rPr lang="en-US" sz="2400" dirty="0" smtClean="0"/>
              <a:t>c2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533400" y="3714750"/>
            <a:ext cx="7249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</a:t>
            </a:r>
            <a:r>
              <a:rPr lang="en-US" sz="2400" dirty="0" smtClean="0"/>
              <a:t>uppose attacker allocates a string of same size as </a:t>
            </a:r>
            <a:r>
              <a:rPr lang="en-US" sz="2400" dirty="0" err="1" smtClean="0"/>
              <a:t>vtable</a:t>
            </a:r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3920432" y="2140933"/>
            <a:ext cx="838200" cy="685800"/>
            <a:chOff x="4059292" y="2438400"/>
            <a:chExt cx="838200" cy="685800"/>
          </a:xfrm>
        </p:grpSpPr>
        <p:sp>
          <p:nvSpPr>
            <p:cNvPr id="26" name="Rectangle 25"/>
            <p:cNvSpPr/>
            <p:nvPr/>
          </p:nvSpPr>
          <p:spPr>
            <a:xfrm>
              <a:off x="4059292" y="2438400"/>
              <a:ext cx="838200" cy="228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059292" y="2667000"/>
              <a:ext cx="838200" cy="228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059292" y="2895600"/>
              <a:ext cx="838200" cy="228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3929264" y="2140767"/>
            <a:ext cx="838200" cy="671467"/>
          </a:xfrm>
          <a:prstGeom prst="rect">
            <a:avLst/>
          </a:prstGeom>
          <a:solidFill>
            <a:srgbClr val="FF0000">
              <a:alpha val="6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4745092" y="2327172"/>
            <a:ext cx="2106611" cy="369332"/>
            <a:chOff x="4745092" y="2479572"/>
            <a:chExt cx="2106611" cy="369332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4745092" y="2628900"/>
              <a:ext cx="990610" cy="353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735692" y="2479572"/>
              <a:ext cx="11160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ShellCode</a:t>
              </a:r>
              <a:endParaRPr lang="en-US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508000" y="4511039"/>
            <a:ext cx="6319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When  </a:t>
            </a:r>
            <a:r>
              <a:rPr lang="en-US" sz="2400" dirty="0"/>
              <a:t>c2.DoReset() </a:t>
            </a:r>
            <a:r>
              <a:rPr lang="en-US" sz="2400" dirty="0" smtClean="0"/>
              <a:t>  is called,  attacker gets shell</a:t>
            </a:r>
            <a:endParaRPr lang="en-US" sz="2400" dirty="0"/>
          </a:p>
        </p:txBody>
      </p:sp>
      <p:sp>
        <p:nvSpPr>
          <p:cNvPr id="33" name="Rounded Rectangular Callout 32"/>
          <p:cNvSpPr/>
          <p:nvPr/>
        </p:nvSpPr>
        <p:spPr>
          <a:xfrm>
            <a:off x="5735692" y="2836926"/>
            <a:ext cx="2265308" cy="612648"/>
          </a:xfrm>
          <a:prstGeom prst="wedgeRoundRectCallout">
            <a:avLst>
              <a:gd name="adj1" fmla="val -118383"/>
              <a:gd name="adj2" fmla="val 21175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Use after free !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60852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/>
      <p:bldP spid="3" grpId="0" animBg="1"/>
      <p:bldP spid="31" grpId="0"/>
      <p:bldP spid="3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The exploit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9900" y="715923"/>
            <a:ext cx="82169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&lt;script&gt;</a:t>
            </a:r>
            <a:endParaRPr lang="en-US" sz="2000" dirty="0"/>
          </a:p>
          <a:p>
            <a:r>
              <a:rPr lang="en-US" sz="2000" dirty="0" smtClean="0"/>
              <a:t>    </a:t>
            </a:r>
            <a:r>
              <a:rPr lang="en-US" sz="2000" b="1" dirty="0" smtClean="0"/>
              <a:t>function </a:t>
            </a:r>
            <a:r>
              <a:rPr lang="en-US" sz="2000" b="1" dirty="0"/>
              <a:t>changer() </a:t>
            </a:r>
            <a:r>
              <a:rPr lang="en-US" sz="2000" b="1" dirty="0" smtClean="0"/>
              <a:t>{</a:t>
            </a:r>
          </a:p>
          <a:p>
            <a:r>
              <a:rPr lang="en-US" sz="2000" b="1" dirty="0"/>
              <a:t> </a:t>
            </a:r>
            <a:r>
              <a:rPr lang="en-US" sz="2000" b="1" dirty="0" smtClean="0"/>
              <a:t>       </a:t>
            </a:r>
            <a:r>
              <a:rPr lang="en-US" sz="2000" dirty="0" err="1" smtClean="0"/>
              <a:t>document.getElementById</a:t>
            </a:r>
            <a:r>
              <a:rPr lang="en-US" sz="2000" dirty="0" smtClean="0"/>
              <a:t>(”form").</a:t>
            </a:r>
            <a:r>
              <a:rPr lang="en-US" sz="2000" dirty="0" err="1"/>
              <a:t>innerHTML</a:t>
            </a:r>
            <a:r>
              <a:rPr lang="en-US" sz="2000" dirty="0"/>
              <a:t> = ""; 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      </a:t>
            </a:r>
            <a:r>
              <a:rPr lang="en-US" sz="2000" dirty="0" err="1" smtClean="0"/>
              <a:t>CollectGarbage</a:t>
            </a:r>
            <a:r>
              <a:rPr lang="en-US" sz="2000" dirty="0"/>
              <a:t>(); </a:t>
            </a:r>
            <a:endParaRPr lang="en-US" sz="2000" dirty="0" smtClean="0"/>
          </a:p>
          <a:p>
            <a:endParaRPr lang="en-US" sz="2000" b="1" dirty="0"/>
          </a:p>
          <a:p>
            <a:r>
              <a:rPr lang="en-US" sz="2000" b="1" dirty="0" smtClean="0"/>
              <a:t>        --- allocate string object to occupy </a:t>
            </a:r>
            <a:r>
              <a:rPr lang="en-US" sz="2000" b="1" dirty="0" err="1" smtClean="0"/>
              <a:t>vtable</a:t>
            </a:r>
            <a:r>
              <a:rPr lang="en-US" sz="2000" b="1" dirty="0" smtClean="0"/>
              <a:t> location ---</a:t>
            </a:r>
            <a:endParaRPr lang="en-US" sz="2000" b="1" dirty="0"/>
          </a:p>
          <a:p>
            <a:r>
              <a:rPr lang="en-US" sz="2000" b="1" dirty="0" smtClean="0"/>
              <a:t>    } </a:t>
            </a:r>
          </a:p>
          <a:p>
            <a:endParaRPr lang="en-US" sz="2000" dirty="0" smtClean="0"/>
          </a:p>
          <a:p>
            <a:r>
              <a:rPr lang="en-US" sz="2000" dirty="0" smtClean="0"/>
              <a:t>    </a:t>
            </a:r>
            <a:r>
              <a:rPr lang="en-US" sz="2000" dirty="0" err="1" smtClean="0"/>
              <a:t>document.getElementById</a:t>
            </a:r>
            <a:r>
              <a:rPr lang="en-US" sz="2000" dirty="0"/>
              <a:t>("</a:t>
            </a:r>
            <a:r>
              <a:rPr lang="en-US" sz="2000" dirty="0" smtClean="0"/>
              <a:t>c1").</a:t>
            </a:r>
            <a:r>
              <a:rPr lang="en-US" sz="2000" dirty="0" err="1" smtClean="0"/>
              <a:t>onpropertychange</a:t>
            </a:r>
            <a:r>
              <a:rPr lang="en-US" sz="2000" dirty="0" smtClean="0"/>
              <a:t> = changer</a:t>
            </a:r>
            <a:r>
              <a:rPr lang="en-US" sz="2000" dirty="0"/>
              <a:t>; </a:t>
            </a:r>
            <a:endParaRPr lang="en-US" sz="2000" dirty="0" smtClean="0"/>
          </a:p>
          <a:p>
            <a:r>
              <a:rPr lang="en-US" sz="2000" dirty="0" smtClean="0"/>
              <a:t>    </a:t>
            </a:r>
            <a:r>
              <a:rPr lang="en-US" sz="2000" dirty="0" err="1" smtClean="0"/>
              <a:t>document.getElementById</a:t>
            </a:r>
            <a:r>
              <a:rPr lang="en-US" sz="2000" dirty="0" smtClean="0"/>
              <a:t>(</a:t>
            </a:r>
            <a:r>
              <a:rPr lang="en-US" sz="2000" dirty="0"/>
              <a:t>"</a:t>
            </a:r>
            <a:r>
              <a:rPr lang="en-US" sz="2000" dirty="0" smtClean="0"/>
              <a:t>form").</a:t>
            </a:r>
            <a:r>
              <a:rPr lang="en-US" sz="2000" dirty="0"/>
              <a:t>reset(); </a:t>
            </a:r>
            <a:endParaRPr lang="en-US" sz="2000" dirty="0" smtClean="0"/>
          </a:p>
          <a:p>
            <a:r>
              <a:rPr lang="en-US" sz="2000" dirty="0" smtClean="0"/>
              <a:t>&lt;/script&gt;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430336" y="4543306"/>
            <a:ext cx="7951664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Lesson:  use after </a:t>
            </a:r>
            <a:r>
              <a:rPr lang="en-US" sz="2400" smtClean="0"/>
              <a:t>free can be a </a:t>
            </a:r>
            <a:r>
              <a:rPr lang="en-US" sz="2400" dirty="0" smtClean="0"/>
              <a:t>serious </a:t>
            </a:r>
            <a:r>
              <a:rPr lang="en-US" sz="2400" smtClean="0"/>
              <a:t>security vulnerability !!</a:t>
            </a:r>
            <a:endParaRPr lang="en-US" sz="2400"/>
          </a:p>
        </p:txBody>
      </p:sp>
    </p:spTree>
    <p:extLst>
      <p:ext uri="{BB962C8B-B14F-4D97-AF65-F5344CB8AC3E}">
        <p14:creationId xmlns="" xmlns:p14="http://schemas.microsoft.com/office/powerpoint/2010/main" val="27995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lecture 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DEFENSES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053443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 END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0491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mtClean="0"/>
              <a:t>What is needed</a:t>
            </a:r>
          </a:p>
        </p:txBody>
      </p:sp>
      <p:sp>
        <p:nvSpPr>
          <p:cNvPr id="61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8600" y="1047750"/>
            <a:ext cx="8763000" cy="4171950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Understanding C functions, the stack, and the heap.</a:t>
            </a:r>
          </a:p>
          <a:p>
            <a:r>
              <a:rPr lang="en-US" sz="2400" dirty="0" smtClean="0"/>
              <a:t>Know how system calls are made</a:t>
            </a:r>
          </a:p>
          <a:p>
            <a:r>
              <a:rPr lang="en-US" sz="2400" dirty="0" smtClean="0"/>
              <a:t>The exec() system call</a:t>
            </a:r>
          </a:p>
          <a:p>
            <a:pPr>
              <a:spcBef>
                <a:spcPct val="150000"/>
              </a:spcBef>
            </a:pPr>
            <a:r>
              <a:rPr lang="en-US" sz="2400" dirty="0" smtClean="0"/>
              <a:t>Attacker needs to know which CPU and OS used on the target machine:</a:t>
            </a:r>
          </a:p>
          <a:p>
            <a:pPr lvl="1"/>
            <a:r>
              <a:rPr lang="en-US" dirty="0" smtClean="0"/>
              <a:t>Our examples are for  x86  running  Linux or Windows</a:t>
            </a:r>
          </a:p>
          <a:p>
            <a:pPr lvl="1"/>
            <a:r>
              <a:rPr lang="en-US" dirty="0" smtClean="0"/>
              <a:t>Details vary slightly between CPUs and OSs:</a:t>
            </a:r>
          </a:p>
          <a:p>
            <a:pPr lvl="2"/>
            <a:r>
              <a:rPr lang="en-US" sz="2400" dirty="0" smtClean="0">
                <a:solidFill>
                  <a:schemeClr val="tx2"/>
                </a:solidFill>
              </a:rPr>
              <a:t>Little endian vs. big endian   </a:t>
            </a:r>
            <a:r>
              <a:rPr lang="en-US" dirty="0" smtClean="0">
                <a:solidFill>
                  <a:schemeClr val="tx2"/>
                </a:solidFill>
              </a:rPr>
              <a:t>(</a:t>
            </a:r>
            <a:r>
              <a:rPr lang="en-US" dirty="0" smtClean="0">
                <a:solidFill>
                  <a:schemeClr val="tx2"/>
                </a:solidFill>
                <a:latin typeface="Arial" charset="0"/>
              </a:rPr>
              <a:t>x86 vs. Motorola</a:t>
            </a:r>
            <a:r>
              <a:rPr lang="en-US" dirty="0" smtClean="0">
                <a:solidFill>
                  <a:schemeClr val="tx2"/>
                </a:solidFill>
              </a:rPr>
              <a:t>)</a:t>
            </a:r>
          </a:p>
          <a:p>
            <a:pPr lvl="2"/>
            <a:r>
              <a:rPr lang="en-US" sz="2400" dirty="0" smtClean="0">
                <a:solidFill>
                  <a:schemeClr val="tx2"/>
                </a:solidFill>
              </a:rPr>
              <a:t>Stack Frame structure     </a:t>
            </a:r>
            <a:r>
              <a:rPr lang="en-US" dirty="0" smtClean="0">
                <a:solidFill>
                  <a:schemeClr val="tx2"/>
                </a:solidFill>
              </a:rPr>
              <a:t>(Unix vs. Windows)</a:t>
            </a:r>
          </a:p>
        </p:txBody>
      </p:sp>
      <p:sp>
        <p:nvSpPr>
          <p:cNvPr id="6149" name="Line 5"/>
          <p:cNvSpPr>
            <a:spLocks noChangeShapeType="1"/>
          </p:cNvSpPr>
          <p:nvPr/>
        </p:nvSpPr>
        <p:spPr bwMode="auto">
          <a:xfrm>
            <a:off x="533400" y="2495550"/>
            <a:ext cx="815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8620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4400" dirty="0" smtClean="0"/>
              <a:t>Linux process memory layout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2362200" y="4467225"/>
            <a:ext cx="2819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</a:rPr>
              <a:t>unused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5238227" y="4267200"/>
            <a:ext cx="17218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/>
              <a:t>0x08048000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2362200" y="3981450"/>
            <a:ext cx="2825750" cy="485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endParaRPr lang="en-US" sz="2400">
              <a:solidFill>
                <a:schemeClr val="bg2"/>
              </a:solidFill>
            </a:endParaRP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2362200" y="3352800"/>
            <a:ext cx="2819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</a:rPr>
              <a:t>run time heap</a:t>
            </a: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2368550" y="2552700"/>
            <a:ext cx="2813050" cy="400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</a:rPr>
              <a:t>shared libraries</a:t>
            </a:r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2368550" y="1066800"/>
            <a:ext cx="2819400" cy="571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</a:rPr>
              <a:t>user stack</a:t>
            </a:r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2362200" y="2952750"/>
            <a:ext cx="2819400" cy="400050"/>
          </a:xfrm>
          <a:prstGeom prst="rect">
            <a:avLst/>
          </a:prstGeom>
          <a:solidFill>
            <a:srgbClr val="808080"/>
          </a:solidFill>
          <a:ln w="9525">
            <a:solidFill>
              <a:srgbClr val="6699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2362200" y="1638300"/>
            <a:ext cx="2819400" cy="9144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9" name="Line 11"/>
          <p:cNvSpPr>
            <a:spLocks noChangeShapeType="1"/>
          </p:cNvSpPr>
          <p:nvPr/>
        </p:nvSpPr>
        <p:spPr bwMode="auto">
          <a:xfrm flipV="1">
            <a:off x="3733800" y="2952750"/>
            <a:ext cx="0" cy="4000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0" name="Line 12"/>
          <p:cNvSpPr>
            <a:spLocks noChangeShapeType="1"/>
          </p:cNvSpPr>
          <p:nvPr/>
        </p:nvSpPr>
        <p:spPr bwMode="auto">
          <a:xfrm flipV="1">
            <a:off x="3733800" y="2152650"/>
            <a:ext cx="0" cy="4000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1" name="Line 13"/>
          <p:cNvSpPr>
            <a:spLocks noChangeShapeType="1"/>
          </p:cNvSpPr>
          <p:nvPr/>
        </p:nvSpPr>
        <p:spPr bwMode="auto">
          <a:xfrm>
            <a:off x="3733800" y="1638300"/>
            <a:ext cx="0" cy="4000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2" name="Text Box 14"/>
          <p:cNvSpPr txBox="1">
            <a:spLocks noChangeArrowheads="1"/>
          </p:cNvSpPr>
          <p:nvPr/>
        </p:nvSpPr>
        <p:spPr bwMode="auto">
          <a:xfrm>
            <a:off x="5231877" y="2781300"/>
            <a:ext cx="17218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/>
              <a:t>0x40000000</a:t>
            </a:r>
          </a:p>
        </p:txBody>
      </p:sp>
      <p:sp>
        <p:nvSpPr>
          <p:cNvPr id="7183" name="Text Box 15"/>
          <p:cNvSpPr txBox="1">
            <a:spLocks noChangeArrowheads="1"/>
          </p:cNvSpPr>
          <p:nvPr/>
        </p:nvSpPr>
        <p:spPr bwMode="auto">
          <a:xfrm>
            <a:off x="5175251" y="895350"/>
            <a:ext cx="173001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/>
              <a:t>0xC0000000</a:t>
            </a:r>
          </a:p>
        </p:txBody>
      </p:sp>
      <p:sp>
        <p:nvSpPr>
          <p:cNvPr id="7184" name="Text Box 16"/>
          <p:cNvSpPr txBox="1">
            <a:spLocks noChangeArrowheads="1"/>
          </p:cNvSpPr>
          <p:nvPr/>
        </p:nvSpPr>
        <p:spPr bwMode="auto">
          <a:xfrm>
            <a:off x="892122" y="1466850"/>
            <a:ext cx="8398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</a:rPr>
              <a:t>%esp</a:t>
            </a:r>
          </a:p>
        </p:txBody>
      </p:sp>
      <p:sp>
        <p:nvSpPr>
          <p:cNvPr id="7185" name="Line 17"/>
          <p:cNvSpPr>
            <a:spLocks noChangeShapeType="1"/>
          </p:cNvSpPr>
          <p:nvPr/>
        </p:nvSpPr>
        <p:spPr bwMode="auto">
          <a:xfrm>
            <a:off x="1785938" y="1638300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6" name="Text Box 18"/>
          <p:cNvSpPr txBox="1">
            <a:spLocks noChangeArrowheads="1"/>
          </p:cNvSpPr>
          <p:nvPr/>
        </p:nvSpPr>
        <p:spPr bwMode="auto">
          <a:xfrm>
            <a:off x="1109801" y="3181350"/>
            <a:ext cx="5950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</a:rPr>
              <a:t>brk</a:t>
            </a:r>
          </a:p>
        </p:txBody>
      </p:sp>
      <p:sp>
        <p:nvSpPr>
          <p:cNvPr id="7187" name="Line 19"/>
          <p:cNvSpPr>
            <a:spLocks noChangeShapeType="1"/>
          </p:cNvSpPr>
          <p:nvPr/>
        </p:nvSpPr>
        <p:spPr bwMode="auto">
          <a:xfrm>
            <a:off x="1709738" y="3352800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8" name="AutoShape 20"/>
          <p:cNvSpPr>
            <a:spLocks/>
          </p:cNvSpPr>
          <p:nvPr/>
        </p:nvSpPr>
        <p:spPr bwMode="auto">
          <a:xfrm>
            <a:off x="2014538" y="3981450"/>
            <a:ext cx="271462" cy="485775"/>
          </a:xfrm>
          <a:prstGeom prst="leftBrace">
            <a:avLst>
              <a:gd name="adj1" fmla="val 1988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9" name="Text Box 21"/>
          <p:cNvSpPr txBox="1">
            <a:spLocks noChangeArrowheads="1"/>
          </p:cNvSpPr>
          <p:nvPr/>
        </p:nvSpPr>
        <p:spPr bwMode="auto">
          <a:xfrm>
            <a:off x="689055" y="3912394"/>
            <a:ext cx="143335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</a:rPr>
              <a:t>Loaded </a:t>
            </a:r>
            <a:br>
              <a:rPr lang="en-US" sz="2400">
                <a:solidFill>
                  <a:schemeClr val="tx2"/>
                </a:solidFill>
              </a:rPr>
            </a:br>
            <a:r>
              <a:rPr lang="en-US" sz="2400">
                <a:solidFill>
                  <a:schemeClr val="tx2"/>
                </a:solidFill>
              </a:rPr>
              <a:t>from exec</a:t>
            </a:r>
          </a:p>
        </p:txBody>
      </p:sp>
      <p:sp>
        <p:nvSpPr>
          <p:cNvPr id="7190" name="Line 22"/>
          <p:cNvSpPr>
            <a:spLocks noChangeShapeType="1"/>
          </p:cNvSpPr>
          <p:nvPr/>
        </p:nvSpPr>
        <p:spPr bwMode="auto">
          <a:xfrm>
            <a:off x="2368550" y="3981450"/>
            <a:ext cx="2819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1" name="Line 23"/>
          <p:cNvSpPr>
            <a:spLocks noChangeShapeType="1"/>
          </p:cNvSpPr>
          <p:nvPr/>
        </p:nvSpPr>
        <p:spPr bwMode="auto">
          <a:xfrm>
            <a:off x="2362200" y="2952750"/>
            <a:ext cx="2819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2" name="Line 24"/>
          <p:cNvSpPr>
            <a:spLocks noChangeShapeType="1"/>
          </p:cNvSpPr>
          <p:nvPr/>
        </p:nvSpPr>
        <p:spPr bwMode="auto">
          <a:xfrm>
            <a:off x="2362200" y="1066800"/>
            <a:ext cx="2819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3" name="Text Box 25"/>
          <p:cNvSpPr txBox="1">
            <a:spLocks noChangeArrowheads="1"/>
          </p:cNvSpPr>
          <p:nvPr/>
        </p:nvSpPr>
        <p:spPr bwMode="auto">
          <a:xfrm>
            <a:off x="5186690" y="4610100"/>
            <a:ext cx="3406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/>
              <a:t>0</a:t>
            </a:r>
          </a:p>
        </p:txBody>
      </p:sp>
      <p:sp>
        <p:nvSpPr>
          <p:cNvPr id="7194" name="Line 26"/>
          <p:cNvSpPr>
            <a:spLocks noChangeShapeType="1"/>
          </p:cNvSpPr>
          <p:nvPr/>
        </p:nvSpPr>
        <p:spPr bwMode="auto">
          <a:xfrm>
            <a:off x="2362200" y="4438650"/>
            <a:ext cx="2819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7743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2514600" y="3067050"/>
            <a:ext cx="3505200" cy="5715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tx2"/>
                </a:solidFill>
              </a:rPr>
              <a:t>e</a:t>
            </a:r>
            <a:r>
              <a:rPr lang="en-US" sz="2400" dirty="0" smtClean="0">
                <a:solidFill>
                  <a:schemeClr val="tx2"/>
                </a:solidFill>
              </a:rPr>
              <a:t>xception handlers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4400" dirty="0" smtClean="0"/>
              <a:t>Stack Frame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2497138" y="1416049"/>
            <a:ext cx="3505200" cy="95011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 dirty="0">
                <a:solidFill>
                  <a:schemeClr val="tx2"/>
                </a:solidFill>
              </a:rPr>
              <a:t>a</a:t>
            </a:r>
            <a:r>
              <a:rPr lang="en-US" sz="2400" b="1" dirty="0" smtClean="0">
                <a:solidFill>
                  <a:schemeClr val="tx2"/>
                </a:solidFill>
              </a:rPr>
              <a:t>rguments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2497138" y="2378869"/>
            <a:ext cx="3505200" cy="3429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 dirty="0">
                <a:solidFill>
                  <a:schemeClr val="tx2"/>
                </a:solidFill>
              </a:rPr>
              <a:t>r</a:t>
            </a:r>
            <a:r>
              <a:rPr lang="en-US" sz="2400" b="1" dirty="0" smtClean="0">
                <a:solidFill>
                  <a:schemeClr val="tx2"/>
                </a:solidFill>
              </a:rPr>
              <a:t>eturn </a:t>
            </a:r>
            <a:r>
              <a:rPr lang="en-US" sz="2400" b="1" dirty="0">
                <a:solidFill>
                  <a:schemeClr val="tx2"/>
                </a:solidFill>
              </a:rPr>
              <a:t>address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2497138" y="2734469"/>
            <a:ext cx="3505200" cy="3429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 dirty="0">
                <a:solidFill>
                  <a:schemeClr val="tx2"/>
                </a:solidFill>
              </a:rPr>
              <a:t>s</a:t>
            </a:r>
            <a:r>
              <a:rPr lang="en-US" sz="2400" b="1" dirty="0" smtClean="0">
                <a:solidFill>
                  <a:schemeClr val="tx2"/>
                </a:solidFill>
              </a:rPr>
              <a:t>tack </a:t>
            </a:r>
            <a:r>
              <a:rPr lang="en-US" sz="2400" b="1" dirty="0">
                <a:solidFill>
                  <a:schemeClr val="tx2"/>
                </a:solidFill>
              </a:rPr>
              <a:t>f</a:t>
            </a:r>
            <a:r>
              <a:rPr lang="en-US" sz="2400" b="1" dirty="0" smtClean="0">
                <a:solidFill>
                  <a:schemeClr val="tx2"/>
                </a:solidFill>
              </a:rPr>
              <a:t>rame </a:t>
            </a:r>
            <a:r>
              <a:rPr lang="en-US" sz="2400" b="1" dirty="0">
                <a:solidFill>
                  <a:schemeClr val="tx2"/>
                </a:solidFill>
              </a:rPr>
              <a:t>p</a:t>
            </a:r>
            <a:r>
              <a:rPr lang="en-US" sz="2400" b="1" dirty="0" smtClean="0">
                <a:solidFill>
                  <a:schemeClr val="tx2"/>
                </a:solidFill>
              </a:rPr>
              <a:t>ointer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2497138" y="3638549"/>
            <a:ext cx="3505200" cy="66913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 dirty="0">
                <a:solidFill>
                  <a:schemeClr val="tx2"/>
                </a:solidFill>
              </a:rPr>
              <a:t>l</a:t>
            </a:r>
            <a:r>
              <a:rPr lang="en-US" sz="2400" b="1" dirty="0" smtClean="0">
                <a:solidFill>
                  <a:schemeClr val="tx2"/>
                </a:solidFill>
              </a:rPr>
              <a:t>ocal </a:t>
            </a:r>
            <a:r>
              <a:rPr lang="en-US" sz="2400" b="1" dirty="0">
                <a:solidFill>
                  <a:schemeClr val="tx2"/>
                </a:solidFill>
              </a:rPr>
              <a:t>variables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991743" y="4396085"/>
            <a:ext cx="48507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/>
              <a:t>SP</a:t>
            </a:r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1560513" y="4588966"/>
            <a:ext cx="544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>
            <a:off x="6916738" y="1485900"/>
            <a:ext cx="0" cy="30861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>
            <a:off x="2497138" y="14859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9" name="Rectangle 17"/>
          <p:cNvSpPr>
            <a:spLocks noChangeArrowheads="1"/>
          </p:cNvSpPr>
          <p:nvPr/>
        </p:nvSpPr>
        <p:spPr bwMode="auto">
          <a:xfrm>
            <a:off x="2497138" y="1445419"/>
            <a:ext cx="3505200" cy="2878931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1" name="Line 19"/>
          <p:cNvSpPr>
            <a:spLocks noChangeShapeType="1"/>
          </p:cNvSpPr>
          <p:nvPr/>
        </p:nvSpPr>
        <p:spPr bwMode="auto">
          <a:xfrm>
            <a:off x="2192338" y="1439069"/>
            <a:ext cx="4038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6930347" y="3773092"/>
            <a:ext cx="113324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/>
              <a:t>Stack</a:t>
            </a:r>
          </a:p>
          <a:p>
            <a:pPr algn="ctr" eaLnBrk="0" hangingPunct="0">
              <a:lnSpc>
                <a:spcPct val="20000"/>
              </a:lnSpc>
              <a:spcBef>
                <a:spcPct val="50000"/>
              </a:spcBef>
            </a:pPr>
            <a:r>
              <a:rPr lang="en-US" sz="2400"/>
              <a:t>Growth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1752600" y="1121569"/>
            <a:ext cx="744538" cy="1828800"/>
            <a:chOff x="1104" y="1104"/>
            <a:chExt cx="469" cy="1536"/>
          </a:xfrm>
        </p:grpSpPr>
        <p:sp>
          <p:nvSpPr>
            <p:cNvPr id="8218" name="Line 22"/>
            <p:cNvSpPr>
              <a:spLocks noChangeShapeType="1"/>
            </p:cNvSpPr>
            <p:nvPr/>
          </p:nvSpPr>
          <p:spPr bwMode="auto">
            <a:xfrm flipH="1">
              <a:off x="1104" y="2640"/>
              <a:ext cx="469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9" name="Line 23"/>
            <p:cNvSpPr>
              <a:spLocks noChangeShapeType="1"/>
            </p:cNvSpPr>
            <p:nvPr/>
          </p:nvSpPr>
          <p:spPr bwMode="auto">
            <a:xfrm flipV="1">
              <a:off x="1104" y="1104"/>
              <a:ext cx="0" cy="1536"/>
            </a:xfrm>
            <a:prstGeom prst="line">
              <a:avLst/>
            </a:prstGeom>
            <a:noFill/>
            <a:ln w="412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14" name="Line 24"/>
          <p:cNvSpPr>
            <a:spLocks noChangeShapeType="1"/>
          </p:cNvSpPr>
          <p:nvPr/>
        </p:nvSpPr>
        <p:spPr bwMode="auto">
          <a:xfrm>
            <a:off x="2497138" y="1200151"/>
            <a:ext cx="0" cy="76438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15" name="Line 25"/>
          <p:cNvSpPr>
            <a:spLocks noChangeShapeType="1"/>
          </p:cNvSpPr>
          <p:nvPr/>
        </p:nvSpPr>
        <p:spPr bwMode="auto">
          <a:xfrm>
            <a:off x="6005513" y="1200151"/>
            <a:ext cx="0" cy="76438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629400" y="1123950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629400" y="4552950"/>
            <a:ext cx="524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</a:t>
            </a:r>
            <a:endParaRPr lang="en-US" dirty="0"/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2514600" y="4248150"/>
            <a:ext cx="35052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 err="1">
                <a:solidFill>
                  <a:schemeClr val="tx2"/>
                </a:solidFill>
              </a:rPr>
              <a:t>c</a:t>
            </a:r>
            <a:r>
              <a:rPr lang="en-US" sz="2400" dirty="0" err="1" smtClean="0">
                <a:solidFill>
                  <a:schemeClr val="tx2"/>
                </a:solidFill>
              </a:rPr>
              <a:t>allee</a:t>
            </a:r>
            <a:r>
              <a:rPr lang="en-US" sz="2400" dirty="0" smtClean="0">
                <a:solidFill>
                  <a:schemeClr val="tx2"/>
                </a:solidFill>
              </a:rPr>
              <a:t> saved registers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8210" name="Line 18"/>
          <p:cNvSpPr>
            <a:spLocks noChangeShapeType="1"/>
          </p:cNvSpPr>
          <p:nvPr/>
        </p:nvSpPr>
        <p:spPr bwMode="auto">
          <a:xfrm>
            <a:off x="2192338" y="4629150"/>
            <a:ext cx="4038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7" name="Line 27"/>
          <p:cNvSpPr>
            <a:spLocks noChangeShapeType="1"/>
          </p:cNvSpPr>
          <p:nvPr/>
        </p:nvSpPr>
        <p:spPr bwMode="auto">
          <a:xfrm>
            <a:off x="6005512" y="3979069"/>
            <a:ext cx="14287" cy="95488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16" name="Line 26"/>
          <p:cNvSpPr>
            <a:spLocks noChangeShapeType="1"/>
          </p:cNvSpPr>
          <p:nvPr/>
        </p:nvSpPr>
        <p:spPr bwMode="auto">
          <a:xfrm>
            <a:off x="2487612" y="3979069"/>
            <a:ext cx="14287" cy="95488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435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buffer overflows?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10200" y="1276350"/>
            <a:ext cx="3570759" cy="1754327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>
              <a:spcBef>
                <a:spcPct val="80000"/>
              </a:spcBef>
              <a:tabLst>
                <a:tab pos="457200" algn="l"/>
                <a:tab pos="1828800" algn="l"/>
                <a:tab pos="2171700" algn="l"/>
              </a:tabLst>
            </a:pP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void 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</a:rPr>
              <a:t>func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(char *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</a:rPr>
              <a:t>str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) {</a:t>
            </a:r>
            <a:b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</a:b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   </a:t>
            </a: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</a:rPr>
              <a:t>char 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</a:rPr>
              <a:t>buf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[128];</a:t>
            </a:r>
          </a:p>
          <a:p>
            <a:pPr>
              <a:spcBef>
                <a:spcPct val="40000"/>
              </a:spcBef>
              <a:buFont typeface="Wingdings" pitchFamily="2" charset="2"/>
              <a:buNone/>
              <a:tabLst>
                <a:tab pos="457200" algn="l"/>
                <a:tab pos="1828800" algn="l"/>
                <a:tab pos="2171700" algn="l"/>
              </a:tabLst>
            </a:pP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   </a:t>
            </a:r>
            <a:r>
              <a:rPr lang="en-US" sz="2000" b="1" dirty="0" err="1" smtClean="0">
                <a:solidFill>
                  <a:schemeClr val="tx2"/>
                </a:solidFill>
                <a:latin typeface="Courier New" pitchFamily="49" charset="0"/>
              </a:rPr>
              <a:t>strcpy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(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</a:rPr>
              <a:t>buf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, 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</a:rPr>
              <a:t>str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);</a:t>
            </a:r>
            <a:b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</a:b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</a:rPr>
              <a:t>	do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-something(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</a:rPr>
              <a:t>buf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);</a:t>
            </a:r>
            <a:b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</a:b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</a:rPr>
              <a:t>}</a:t>
            </a:r>
            <a:endParaRPr lang="en-US" sz="2000" b="1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1257240"/>
            <a:ext cx="4578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Suppose a web server contains a function</a:t>
            </a:r>
            <a:r>
              <a:rPr lang="en-US" sz="2000" dirty="0" smtClean="0"/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9684" y="1809750"/>
            <a:ext cx="41370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When </a:t>
            </a:r>
            <a:r>
              <a:rPr lang="en-US" sz="2000" dirty="0" err="1" smtClean="0"/>
              <a:t>func</a:t>
            </a:r>
            <a:r>
              <a:rPr lang="en-US" sz="2000" dirty="0" smtClean="0"/>
              <a:t>() is called stack looks like: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447800" y="2724150"/>
            <a:ext cx="35052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 smtClean="0"/>
              <a:t>argument:   </a:t>
            </a:r>
            <a:r>
              <a:rPr lang="en-US" sz="2000" dirty="0" err="1" smtClean="0"/>
              <a:t>str</a:t>
            </a:r>
            <a:endParaRPr lang="en-US" sz="2000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447800" y="3067050"/>
            <a:ext cx="3505200" cy="3429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/>
              <a:t>r</a:t>
            </a:r>
            <a:r>
              <a:rPr lang="en-US" sz="2000" dirty="0" smtClean="0"/>
              <a:t>eturn </a:t>
            </a:r>
            <a:r>
              <a:rPr lang="en-US" sz="2000" dirty="0"/>
              <a:t>address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447800" y="3371850"/>
            <a:ext cx="3505200" cy="3429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/>
              <a:t>s</a:t>
            </a:r>
            <a:r>
              <a:rPr lang="en-US" sz="2000" dirty="0" smtClean="0"/>
              <a:t>tack </a:t>
            </a:r>
            <a:r>
              <a:rPr lang="en-US" sz="2000" dirty="0"/>
              <a:t>f</a:t>
            </a:r>
            <a:r>
              <a:rPr lang="en-US" sz="2000" dirty="0" smtClean="0"/>
              <a:t>rame </a:t>
            </a:r>
            <a:r>
              <a:rPr lang="en-US" sz="2000" dirty="0"/>
              <a:t>p</a:t>
            </a:r>
            <a:r>
              <a:rPr lang="en-US" sz="2000" dirty="0" smtClean="0"/>
              <a:t>ointer</a:t>
            </a:r>
            <a:endParaRPr lang="en-US" sz="2000" dirty="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447800" y="3714750"/>
            <a:ext cx="3505200" cy="1143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/>
              <a:t>c</a:t>
            </a:r>
            <a:r>
              <a:rPr lang="en-US" sz="2000" dirty="0" smtClean="0"/>
              <a:t>har </a:t>
            </a:r>
            <a:r>
              <a:rPr lang="en-US" sz="2000" dirty="0" err="1" smtClean="0"/>
              <a:t>buf</a:t>
            </a:r>
            <a:r>
              <a:rPr lang="en-US" sz="2000" dirty="0" smtClean="0"/>
              <a:t>[128]</a:t>
            </a:r>
            <a:endParaRPr lang="en-US" sz="2000" dirty="0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-32561" y="4686240"/>
            <a:ext cx="4350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/>
              <a:t>SP</a:t>
            </a: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511175" y="4879121"/>
            <a:ext cx="544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>
            <a:off x="1143000" y="4857750"/>
            <a:ext cx="4038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1143000" y="2724150"/>
            <a:ext cx="4038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grpSp>
        <p:nvGrpSpPr>
          <p:cNvPr id="25" name="Group 21"/>
          <p:cNvGrpSpPr>
            <a:grpSpLocks/>
          </p:cNvGrpSpPr>
          <p:nvPr/>
        </p:nvGrpSpPr>
        <p:grpSpPr bwMode="auto">
          <a:xfrm>
            <a:off x="703262" y="2497931"/>
            <a:ext cx="744538" cy="1064419"/>
            <a:chOff x="1104" y="1104"/>
            <a:chExt cx="469" cy="1536"/>
          </a:xfrm>
        </p:grpSpPr>
        <p:sp>
          <p:nvSpPr>
            <p:cNvPr id="26" name="Line 22"/>
            <p:cNvSpPr>
              <a:spLocks noChangeShapeType="1"/>
            </p:cNvSpPr>
            <p:nvPr/>
          </p:nvSpPr>
          <p:spPr bwMode="auto">
            <a:xfrm flipH="1">
              <a:off x="1104" y="2640"/>
              <a:ext cx="469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7" name="Line 23"/>
            <p:cNvSpPr>
              <a:spLocks noChangeShapeType="1"/>
            </p:cNvSpPr>
            <p:nvPr/>
          </p:nvSpPr>
          <p:spPr bwMode="auto">
            <a:xfrm flipV="1">
              <a:off x="1104" y="1104"/>
              <a:ext cx="0" cy="1536"/>
            </a:xfrm>
            <a:prstGeom prst="line">
              <a:avLst/>
            </a:prstGeom>
            <a:noFill/>
            <a:ln w="412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sz="2000"/>
            </a:p>
          </p:txBody>
        </p:sp>
      </p:grpSp>
      <p:sp>
        <p:nvSpPr>
          <p:cNvPr id="28" name="Line 24"/>
          <p:cNvSpPr>
            <a:spLocks noChangeShapeType="1"/>
          </p:cNvSpPr>
          <p:nvPr/>
        </p:nvSpPr>
        <p:spPr bwMode="auto">
          <a:xfrm>
            <a:off x="1447800" y="2495550"/>
            <a:ext cx="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/>
          <a:lstStyle/>
          <a:p>
            <a:endParaRPr lang="en-US" sz="2000"/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>
            <a:off x="4953000" y="2457449"/>
            <a:ext cx="3175" cy="34290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/>
          <a:lstStyle/>
          <a:p>
            <a:endParaRPr lang="en-US" sz="2000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1447799" y="4471989"/>
            <a:ext cx="3175" cy="53816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/>
          <a:lstStyle/>
          <a:p>
            <a:endParaRPr lang="en-US" sz="2000"/>
          </a:p>
        </p:txBody>
      </p:sp>
      <p:sp>
        <p:nvSpPr>
          <p:cNvPr id="31" name="Line 27"/>
          <p:cNvSpPr>
            <a:spLocks noChangeShapeType="1"/>
          </p:cNvSpPr>
          <p:nvPr/>
        </p:nvSpPr>
        <p:spPr bwMode="auto">
          <a:xfrm flipH="1">
            <a:off x="4953000" y="4471988"/>
            <a:ext cx="3175" cy="5381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/>
          <a:lstStyle/>
          <a:p>
            <a:endParaRPr lang="en-US" sz="2000"/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1447800" y="2724150"/>
            <a:ext cx="3505200" cy="213360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</p:spTree>
    <p:extLst>
      <p:ext uri="{BB962C8B-B14F-4D97-AF65-F5344CB8AC3E}">
        <p14:creationId xmlns="" xmlns:p14="http://schemas.microsoft.com/office/powerpoint/2010/main" val="198180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0" grpId="0" animBg="1"/>
      <p:bldP spid="11" grpId="0"/>
      <p:bldP spid="12" grpId="0" animBg="1"/>
      <p:bldP spid="22" grpId="0" animBg="1"/>
      <p:bldP spid="23" grpId="0" animBg="1"/>
      <p:bldP spid="28" grpId="0" animBg="1"/>
      <p:bldP spid="29" grpId="0" animBg="1"/>
      <p:bldP spid="30" grpId="0" animBg="1"/>
      <p:bldP spid="31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buffer overflows?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10200" y="1276350"/>
            <a:ext cx="3570759" cy="1754327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>
              <a:spcBef>
                <a:spcPct val="80000"/>
              </a:spcBef>
              <a:tabLst>
                <a:tab pos="457200" algn="l"/>
                <a:tab pos="1828800" algn="l"/>
                <a:tab pos="2171700" algn="l"/>
              </a:tabLst>
            </a:pP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void 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</a:rPr>
              <a:t>func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(char *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</a:rPr>
              <a:t>str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) {</a:t>
            </a:r>
            <a:b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</a:b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   </a:t>
            </a: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</a:rPr>
              <a:t>char 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</a:rPr>
              <a:t>buf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[128];</a:t>
            </a:r>
          </a:p>
          <a:p>
            <a:pPr>
              <a:spcBef>
                <a:spcPct val="40000"/>
              </a:spcBef>
              <a:buFont typeface="Wingdings" pitchFamily="2" charset="2"/>
              <a:buNone/>
              <a:tabLst>
                <a:tab pos="457200" algn="l"/>
                <a:tab pos="1828800" algn="l"/>
                <a:tab pos="2171700" algn="l"/>
              </a:tabLst>
            </a:pP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   </a:t>
            </a:r>
            <a:r>
              <a:rPr lang="en-US" sz="2000" b="1" dirty="0" err="1" smtClean="0">
                <a:solidFill>
                  <a:schemeClr val="tx2"/>
                </a:solidFill>
                <a:latin typeface="Courier New" pitchFamily="49" charset="0"/>
              </a:rPr>
              <a:t>strcpy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(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</a:rPr>
              <a:t>buf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, 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</a:rPr>
              <a:t>str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);</a:t>
            </a:r>
            <a:b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</a:b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</a:rPr>
              <a:t>	do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-something(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</a:rPr>
              <a:t>buf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);</a:t>
            </a:r>
            <a:b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</a:b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</a:rPr>
              <a:t>}</a:t>
            </a:r>
            <a:endParaRPr lang="en-US" sz="2000" b="1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1276350"/>
            <a:ext cx="377126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30000"/>
              </a:spcBef>
            </a:pPr>
            <a:r>
              <a:rPr lang="en-US" sz="2000" dirty="0"/>
              <a:t>What if  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*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</a:rPr>
              <a:t>str</a:t>
            </a:r>
            <a:r>
              <a:rPr lang="en-US" sz="2000" dirty="0"/>
              <a:t>   is  136 bytes long?   </a:t>
            </a:r>
            <a:endParaRPr lang="en-US" sz="2000" dirty="0" smtClean="0"/>
          </a:p>
          <a:p>
            <a:pPr>
              <a:spcBef>
                <a:spcPct val="30000"/>
              </a:spcBef>
            </a:pPr>
            <a:r>
              <a:rPr lang="en-US" sz="2000" dirty="0" smtClean="0"/>
              <a:t>After   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</a:rPr>
              <a:t>strcpy</a:t>
            </a:r>
            <a:r>
              <a:rPr lang="en-US" sz="2000" b="1" dirty="0"/>
              <a:t>: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447800" y="2724150"/>
            <a:ext cx="35052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/>
              <a:t>a</a:t>
            </a:r>
            <a:r>
              <a:rPr lang="en-US" sz="2000" dirty="0" smtClean="0"/>
              <a:t>rgument:   </a:t>
            </a:r>
            <a:r>
              <a:rPr lang="en-US" sz="2000" dirty="0" err="1" smtClean="0"/>
              <a:t>str</a:t>
            </a:r>
            <a:endParaRPr lang="en-US" sz="2000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447800" y="3067050"/>
            <a:ext cx="3505200" cy="3429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/>
              <a:t>r</a:t>
            </a:r>
            <a:r>
              <a:rPr lang="en-US" sz="2000" dirty="0" smtClean="0"/>
              <a:t>eturn </a:t>
            </a:r>
            <a:r>
              <a:rPr lang="en-US" sz="2000" dirty="0"/>
              <a:t>address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447800" y="3371850"/>
            <a:ext cx="3505200" cy="3429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/>
              <a:t>s</a:t>
            </a:r>
            <a:r>
              <a:rPr lang="en-US" sz="2000" dirty="0" smtClean="0"/>
              <a:t>tack </a:t>
            </a:r>
            <a:r>
              <a:rPr lang="en-US" sz="2000" dirty="0"/>
              <a:t>f</a:t>
            </a:r>
            <a:r>
              <a:rPr lang="en-US" sz="2000" dirty="0" smtClean="0"/>
              <a:t>rame </a:t>
            </a:r>
            <a:r>
              <a:rPr lang="en-US" sz="2000" dirty="0"/>
              <a:t>p</a:t>
            </a:r>
            <a:r>
              <a:rPr lang="en-US" sz="2000" dirty="0" smtClean="0"/>
              <a:t>ointer</a:t>
            </a:r>
            <a:endParaRPr lang="en-US" sz="2000" dirty="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447800" y="3714750"/>
            <a:ext cx="3505200" cy="1143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/>
              <a:t>c</a:t>
            </a:r>
            <a:r>
              <a:rPr lang="en-US" sz="2000" dirty="0" smtClean="0"/>
              <a:t>har </a:t>
            </a:r>
            <a:r>
              <a:rPr lang="en-US" sz="2000" dirty="0" err="1" smtClean="0"/>
              <a:t>buf</a:t>
            </a:r>
            <a:r>
              <a:rPr lang="en-US" sz="2000" dirty="0" smtClean="0"/>
              <a:t>[128]</a:t>
            </a:r>
            <a:endParaRPr lang="en-US" sz="2000" dirty="0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-32561" y="4686240"/>
            <a:ext cx="4350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/>
              <a:t>SP</a:t>
            </a: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511175" y="4879121"/>
            <a:ext cx="544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>
            <a:off x="1143000" y="4857750"/>
            <a:ext cx="4038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1143000" y="2724150"/>
            <a:ext cx="4038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8" name="Line 24"/>
          <p:cNvSpPr>
            <a:spLocks noChangeShapeType="1"/>
          </p:cNvSpPr>
          <p:nvPr/>
        </p:nvSpPr>
        <p:spPr bwMode="auto">
          <a:xfrm>
            <a:off x="1447800" y="2495550"/>
            <a:ext cx="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/>
          <a:lstStyle/>
          <a:p>
            <a:endParaRPr lang="en-US" sz="2000"/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>
            <a:off x="4953000" y="2457449"/>
            <a:ext cx="3175" cy="34290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/>
          <a:lstStyle/>
          <a:p>
            <a:endParaRPr lang="en-US" sz="2000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1447799" y="4471989"/>
            <a:ext cx="3175" cy="53816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/>
          <a:lstStyle/>
          <a:p>
            <a:endParaRPr lang="en-US" sz="2000"/>
          </a:p>
        </p:txBody>
      </p:sp>
      <p:sp>
        <p:nvSpPr>
          <p:cNvPr id="31" name="Line 27"/>
          <p:cNvSpPr>
            <a:spLocks noChangeShapeType="1"/>
          </p:cNvSpPr>
          <p:nvPr/>
        </p:nvSpPr>
        <p:spPr bwMode="auto">
          <a:xfrm flipH="1">
            <a:off x="4953000" y="4471988"/>
            <a:ext cx="3175" cy="5381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/>
          <a:lstStyle/>
          <a:p>
            <a:endParaRPr lang="en-US" sz="2000"/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1447800" y="2724150"/>
            <a:ext cx="3505200" cy="213360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3" name="Rectangle 2"/>
          <p:cNvSpPr/>
          <p:nvPr/>
        </p:nvSpPr>
        <p:spPr>
          <a:xfrm>
            <a:off x="1447800" y="3060700"/>
            <a:ext cx="3505200" cy="1765300"/>
          </a:xfrm>
          <a:prstGeom prst="rect">
            <a:avLst/>
          </a:prstGeom>
          <a:solidFill>
            <a:srgbClr val="FF0000">
              <a:alpha val="6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57200" y="3105150"/>
            <a:ext cx="838200" cy="1600200"/>
            <a:chOff x="457200" y="3105150"/>
            <a:chExt cx="838200" cy="1600200"/>
          </a:xfrm>
        </p:grpSpPr>
        <p:sp>
          <p:nvSpPr>
            <p:cNvPr id="13" name="Left Brace 12"/>
            <p:cNvSpPr/>
            <p:nvPr/>
          </p:nvSpPr>
          <p:spPr>
            <a:xfrm>
              <a:off x="1143000" y="3105150"/>
              <a:ext cx="152400" cy="1600200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7200" y="3638550"/>
              <a:ext cx="5880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*</a:t>
              </a:r>
              <a:r>
                <a:rPr lang="en-US" sz="2000" dirty="0" err="1" smtClean="0"/>
                <a:t>str</a:t>
              </a:r>
              <a:endParaRPr lang="en-US" sz="20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334000" y="3638550"/>
            <a:ext cx="3640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Problem: 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   </a:t>
            </a:r>
            <a:r>
              <a:rPr lang="en-US" sz="2000" dirty="0"/>
              <a:t>no </a:t>
            </a:r>
            <a:r>
              <a:rPr lang="en-US" sz="2000" dirty="0" smtClean="0"/>
              <a:t>length checking </a:t>
            </a:r>
            <a:r>
              <a:rPr lang="en-US" sz="2000" dirty="0"/>
              <a:t>in  </a:t>
            </a:r>
            <a:r>
              <a:rPr lang="en-US" sz="2000" dirty="0" err="1">
                <a:solidFill>
                  <a:schemeClr val="tx2"/>
                </a:solidFill>
              </a:rPr>
              <a:t>strcpy</a:t>
            </a:r>
            <a:r>
              <a:rPr lang="en-US" sz="2000" dirty="0">
                <a:solidFill>
                  <a:schemeClr val="tx2"/>
                </a:solidFill>
              </a:rPr>
              <a:t>(</a:t>
            </a:r>
            <a:r>
              <a:rPr lang="en-US" sz="2000" dirty="0" smtClean="0">
                <a:solidFill>
                  <a:schemeClr val="tx2"/>
                </a:solidFill>
              </a:rPr>
              <a:t>)</a:t>
            </a: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5959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5867400" y="2571750"/>
            <a:ext cx="2667000" cy="342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5842552" y="3562350"/>
            <a:ext cx="2667000" cy="1143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endParaRPr lang="en-US" sz="2000" dirty="0"/>
          </a:p>
        </p:txBody>
      </p:sp>
      <p:sp>
        <p:nvSpPr>
          <p:cNvPr id="44" name="Rectangle 6"/>
          <p:cNvSpPr>
            <a:spLocks noChangeArrowheads="1"/>
          </p:cNvSpPr>
          <p:nvPr/>
        </p:nvSpPr>
        <p:spPr bwMode="auto">
          <a:xfrm>
            <a:off x="5867400" y="3562350"/>
            <a:ext cx="2667000" cy="1143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>
                <a:solidFill>
                  <a:srgbClr val="EEECE1"/>
                </a:solidFill>
              </a:rPr>
              <a:t>c</a:t>
            </a:r>
            <a:r>
              <a:rPr lang="en-US" sz="2000" dirty="0" smtClean="0">
                <a:solidFill>
                  <a:srgbClr val="EEECE1"/>
                </a:solidFill>
              </a:rPr>
              <a:t>har </a:t>
            </a:r>
            <a:r>
              <a:rPr lang="en-US" sz="2000" dirty="0" err="1" smtClean="0">
                <a:solidFill>
                  <a:srgbClr val="EEECE1"/>
                </a:solidFill>
              </a:rPr>
              <a:t>buf</a:t>
            </a:r>
            <a:r>
              <a:rPr lang="en-US" sz="2000" dirty="0" smtClean="0">
                <a:solidFill>
                  <a:srgbClr val="EEECE1"/>
                </a:solidFill>
              </a:rPr>
              <a:t>[128]</a:t>
            </a:r>
            <a:endParaRPr lang="en-US" sz="2000" dirty="0">
              <a:solidFill>
                <a:srgbClr val="EEECE1"/>
              </a:solidFill>
            </a:endParaRPr>
          </a:p>
        </p:txBody>
      </p:sp>
      <p:sp>
        <p:nvSpPr>
          <p:cNvPr id="38" name="Rectangle 4"/>
          <p:cNvSpPr>
            <a:spLocks noChangeArrowheads="1"/>
          </p:cNvSpPr>
          <p:nvPr/>
        </p:nvSpPr>
        <p:spPr bwMode="auto">
          <a:xfrm>
            <a:off x="5867400" y="2914650"/>
            <a:ext cx="2667000" cy="342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bg2"/>
                </a:solidFill>
              </a:rPr>
              <a:t>r</a:t>
            </a:r>
            <a:r>
              <a:rPr lang="en-US" sz="2000" dirty="0" smtClean="0">
                <a:solidFill>
                  <a:schemeClr val="bg2"/>
                </a:solidFill>
              </a:rPr>
              <a:t>eturn </a:t>
            </a:r>
            <a:r>
              <a:rPr lang="en-US" sz="2000" dirty="0">
                <a:solidFill>
                  <a:schemeClr val="bg2"/>
                </a:solidFill>
              </a:rPr>
              <a:t>address</a:t>
            </a:r>
          </a:p>
        </p:txBody>
      </p:sp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5867400" y="3219450"/>
            <a:ext cx="2667000" cy="342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endParaRPr lang="en-US" sz="2000" dirty="0">
              <a:solidFill>
                <a:srgbClr val="EEECE1"/>
              </a:solidFill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1" y="-47625"/>
            <a:ext cx="5410199" cy="790575"/>
          </a:xfrm>
        </p:spPr>
        <p:txBody>
          <a:bodyPr>
            <a:normAutofit/>
          </a:bodyPr>
          <a:lstStyle/>
          <a:p>
            <a:r>
              <a:rPr lang="en-US" sz="4400" dirty="0" smtClean="0"/>
              <a:t>Basic stack exploit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sz="half" idx="2"/>
          </p:nvPr>
        </p:nvSpPr>
        <p:spPr>
          <a:xfrm>
            <a:off x="457201" y="977503"/>
            <a:ext cx="4648199" cy="4185047"/>
          </a:xfrm>
        </p:spPr>
        <p:txBody>
          <a:bodyPr>
            <a:noAutofit/>
          </a:bodyPr>
          <a:lstStyle/>
          <a:p>
            <a:pPr>
              <a:spcBef>
                <a:spcPts val="2376"/>
              </a:spcBef>
            </a:pPr>
            <a:r>
              <a:rPr lang="en-US" sz="2400" dirty="0"/>
              <a:t>Suppose    </a:t>
            </a:r>
            <a:r>
              <a:rPr lang="en-US" sz="2400" dirty="0">
                <a:solidFill>
                  <a:schemeClr val="tx2"/>
                </a:solidFill>
              </a:rPr>
              <a:t>*</a:t>
            </a:r>
            <a:r>
              <a:rPr lang="en-US" sz="2400" dirty="0" err="1">
                <a:solidFill>
                  <a:schemeClr val="tx2"/>
                </a:solidFill>
              </a:rPr>
              <a:t>str</a:t>
            </a:r>
            <a:r>
              <a:rPr lang="en-US" sz="2400" dirty="0"/>
              <a:t>   </a:t>
            </a:r>
            <a:r>
              <a:rPr lang="en-US" sz="2400" dirty="0" smtClean="0"/>
              <a:t>  </a:t>
            </a:r>
            <a:r>
              <a:rPr lang="en-US" sz="2400" dirty="0"/>
              <a:t>is such that </a:t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sz="2400" dirty="0" smtClean="0"/>
              <a:t>      after  </a:t>
            </a:r>
            <a:r>
              <a:rPr lang="en-US" sz="2400" dirty="0" err="1">
                <a:solidFill>
                  <a:schemeClr val="tx2"/>
                </a:solidFill>
              </a:rPr>
              <a:t>strcpy</a:t>
            </a:r>
            <a:r>
              <a:rPr lang="en-US" sz="2400" dirty="0"/>
              <a:t>  stack looks like</a:t>
            </a:r>
            <a:r>
              <a:rPr lang="en-US" sz="2400" dirty="0" smtClean="0"/>
              <a:t>:</a:t>
            </a:r>
          </a:p>
          <a:p>
            <a:pPr>
              <a:spcBef>
                <a:spcPts val="2376"/>
              </a:spcBef>
            </a:pPr>
            <a:r>
              <a:rPr lang="en-US" sz="2400" dirty="0" smtClean="0"/>
              <a:t>Program P:    </a:t>
            </a:r>
            <a:r>
              <a:rPr lang="en-US" sz="2400" dirty="0" smtClean="0">
                <a:solidFill>
                  <a:srgbClr val="000090"/>
                </a:solidFill>
              </a:rPr>
              <a:t>exec(“/bin/</a:t>
            </a:r>
            <a:r>
              <a:rPr lang="en-US" sz="2400" dirty="0" err="1" smtClean="0">
                <a:solidFill>
                  <a:srgbClr val="000090"/>
                </a:solidFill>
              </a:rPr>
              <a:t>sh</a:t>
            </a:r>
            <a:r>
              <a:rPr lang="en-US" sz="2400" dirty="0" smtClean="0">
                <a:solidFill>
                  <a:srgbClr val="000090"/>
                </a:solidFill>
              </a:rPr>
              <a:t>”)</a:t>
            </a:r>
            <a:endParaRPr lang="en-US" sz="2400" dirty="0">
              <a:solidFill>
                <a:srgbClr val="000090"/>
              </a:solidFill>
            </a:endParaRPr>
          </a:p>
          <a:p>
            <a:pPr>
              <a:spcBef>
                <a:spcPts val="2376"/>
              </a:spcBef>
            </a:pPr>
            <a:endParaRPr lang="en-US" sz="2000" dirty="0" smtClean="0"/>
          </a:p>
          <a:p>
            <a:pPr>
              <a:spcBef>
                <a:spcPts val="2376"/>
              </a:spcBef>
            </a:pPr>
            <a:endParaRPr lang="en-US" sz="2000" dirty="0" smtClean="0"/>
          </a:p>
          <a:p>
            <a:pPr>
              <a:spcBef>
                <a:spcPts val="2376"/>
              </a:spcBef>
            </a:pPr>
            <a:r>
              <a:rPr lang="en-US" sz="2000" dirty="0" smtClean="0"/>
              <a:t>When   </a:t>
            </a:r>
            <a:r>
              <a:rPr lang="en-US" sz="2000" dirty="0" err="1">
                <a:solidFill>
                  <a:schemeClr val="tx2"/>
                </a:solidFill>
              </a:rPr>
              <a:t>func</a:t>
            </a:r>
            <a:r>
              <a:rPr lang="en-US" sz="2000" dirty="0">
                <a:solidFill>
                  <a:schemeClr val="tx2"/>
                </a:solidFill>
              </a:rPr>
              <a:t>()</a:t>
            </a:r>
            <a:r>
              <a:rPr lang="en-US" sz="2000" dirty="0"/>
              <a:t>   exits,  the user </a:t>
            </a:r>
            <a:r>
              <a:rPr lang="en-US" sz="2000" dirty="0" smtClean="0"/>
              <a:t>gets shell  </a:t>
            </a:r>
            <a:r>
              <a:rPr lang="en-US" sz="2000" dirty="0"/>
              <a:t>!</a:t>
            </a:r>
          </a:p>
          <a:p>
            <a:r>
              <a:rPr lang="en-US" sz="2000" dirty="0"/>
              <a:t>Note:  attack code </a:t>
            </a:r>
            <a:r>
              <a:rPr lang="en-US" sz="2000" dirty="0" smtClean="0"/>
              <a:t>P runs </a:t>
            </a:r>
            <a:r>
              <a:rPr lang="en-US" sz="2000" i="1" dirty="0"/>
              <a:t>in stack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0245" name="Text Box 17"/>
          <p:cNvSpPr txBox="1">
            <a:spLocks noChangeArrowheads="1"/>
          </p:cNvSpPr>
          <p:nvPr/>
        </p:nvSpPr>
        <p:spPr bwMode="auto">
          <a:xfrm>
            <a:off x="1341577" y="2571750"/>
            <a:ext cx="36114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pitchFamily="66" charset="0"/>
              </a:rPr>
              <a:t>(exact shell code by Aleph One)</a:t>
            </a:r>
          </a:p>
        </p:txBody>
      </p:sp>
      <p:sp>
        <p:nvSpPr>
          <p:cNvPr id="26" name="Line 18"/>
          <p:cNvSpPr>
            <a:spLocks noChangeShapeType="1"/>
          </p:cNvSpPr>
          <p:nvPr/>
        </p:nvSpPr>
        <p:spPr bwMode="auto">
          <a:xfrm>
            <a:off x="5537752" y="4667251"/>
            <a:ext cx="307284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7" name="Line 19"/>
          <p:cNvSpPr>
            <a:spLocks noChangeShapeType="1"/>
          </p:cNvSpPr>
          <p:nvPr/>
        </p:nvSpPr>
        <p:spPr bwMode="auto">
          <a:xfrm>
            <a:off x="5588000" y="2533650"/>
            <a:ext cx="3124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33" name="Line 26"/>
          <p:cNvSpPr>
            <a:spLocks noChangeShapeType="1"/>
          </p:cNvSpPr>
          <p:nvPr/>
        </p:nvSpPr>
        <p:spPr bwMode="auto">
          <a:xfrm flipH="1">
            <a:off x="5842551" y="4243389"/>
            <a:ext cx="2416" cy="53816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/>
          <a:lstStyle/>
          <a:p>
            <a:endParaRPr lang="en-US" sz="2000"/>
          </a:p>
        </p:txBody>
      </p:sp>
      <p:sp>
        <p:nvSpPr>
          <p:cNvPr id="34" name="Line 27"/>
          <p:cNvSpPr>
            <a:spLocks noChangeShapeType="1"/>
          </p:cNvSpPr>
          <p:nvPr/>
        </p:nvSpPr>
        <p:spPr bwMode="auto">
          <a:xfrm flipH="1">
            <a:off x="8509553" y="4243388"/>
            <a:ext cx="2416" cy="5381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/>
          <a:lstStyle/>
          <a:p>
            <a:endParaRPr lang="en-US" sz="2000"/>
          </a:p>
        </p:txBody>
      </p:sp>
      <p:sp>
        <p:nvSpPr>
          <p:cNvPr id="48" name="Rectangle 47"/>
          <p:cNvSpPr/>
          <p:nvPr/>
        </p:nvSpPr>
        <p:spPr>
          <a:xfrm>
            <a:off x="5867400" y="1657350"/>
            <a:ext cx="2667000" cy="8382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EEECE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7400" y="666750"/>
            <a:ext cx="2667000" cy="9906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EEECE1"/>
                </a:solidFill>
              </a:rPr>
              <a:t>Program P</a:t>
            </a:r>
            <a:endParaRPr lang="en-US" sz="2000" b="1" dirty="0">
              <a:solidFill>
                <a:srgbClr val="EEECE1"/>
              </a:solidFill>
            </a:endParaRPr>
          </a:p>
        </p:txBody>
      </p:sp>
      <p:sp>
        <p:nvSpPr>
          <p:cNvPr id="32" name="Line 25"/>
          <p:cNvSpPr>
            <a:spLocks noChangeShapeType="1"/>
          </p:cNvSpPr>
          <p:nvPr/>
        </p:nvSpPr>
        <p:spPr bwMode="auto">
          <a:xfrm flipH="1">
            <a:off x="8511967" y="514350"/>
            <a:ext cx="22432" cy="209550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/>
          <a:lstStyle/>
          <a:p>
            <a:endParaRPr lang="en-US" sz="2000"/>
          </a:p>
        </p:txBody>
      </p:sp>
      <p:sp>
        <p:nvSpPr>
          <p:cNvPr id="31" name="Line 24"/>
          <p:cNvSpPr>
            <a:spLocks noChangeShapeType="1"/>
          </p:cNvSpPr>
          <p:nvPr/>
        </p:nvSpPr>
        <p:spPr bwMode="auto">
          <a:xfrm flipH="1">
            <a:off x="5842552" y="514350"/>
            <a:ext cx="24848" cy="209550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/>
          <a:lstStyle/>
          <a:p>
            <a:endParaRPr lang="en-US" sz="2000"/>
          </a:p>
        </p:txBody>
      </p:sp>
      <p:sp>
        <p:nvSpPr>
          <p:cNvPr id="12" name="Freeform 11"/>
          <p:cNvSpPr/>
          <p:nvPr/>
        </p:nvSpPr>
        <p:spPr>
          <a:xfrm>
            <a:off x="5121748" y="1581150"/>
            <a:ext cx="732952" cy="1504950"/>
          </a:xfrm>
          <a:custGeom>
            <a:avLst/>
            <a:gdLst>
              <a:gd name="connsiteX0" fmla="*/ 732952 w 732952"/>
              <a:gd name="connsiteY0" fmla="*/ 1155700 h 1155700"/>
              <a:gd name="connsiteX1" fmla="*/ 466252 w 732952"/>
              <a:gd name="connsiteY1" fmla="*/ 965200 h 1155700"/>
              <a:gd name="connsiteX2" fmla="*/ 47152 w 732952"/>
              <a:gd name="connsiteY2" fmla="*/ 635000 h 1155700"/>
              <a:gd name="connsiteX3" fmla="*/ 72552 w 732952"/>
              <a:gd name="connsiteY3" fmla="*/ 203200 h 1155700"/>
              <a:gd name="connsiteX4" fmla="*/ 605952 w 732952"/>
              <a:gd name="connsiteY4" fmla="*/ 0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2952" h="1155700">
                <a:moveTo>
                  <a:pt x="732952" y="1155700"/>
                </a:moveTo>
                <a:cubicBezTo>
                  <a:pt x="656752" y="1103841"/>
                  <a:pt x="580552" y="1051983"/>
                  <a:pt x="466252" y="965200"/>
                </a:cubicBezTo>
                <a:cubicBezTo>
                  <a:pt x="351952" y="878417"/>
                  <a:pt x="112769" y="762000"/>
                  <a:pt x="47152" y="635000"/>
                </a:cubicBezTo>
                <a:cubicBezTo>
                  <a:pt x="-18465" y="508000"/>
                  <a:pt x="-20581" y="309033"/>
                  <a:pt x="72552" y="203200"/>
                </a:cubicBezTo>
                <a:cubicBezTo>
                  <a:pt x="165685" y="97367"/>
                  <a:pt x="605952" y="0"/>
                  <a:pt x="605952" y="0"/>
                </a:cubicBezTo>
              </a:path>
            </a:pathLst>
          </a:custGeom>
          <a:ln w="57150" cmpd="sng">
            <a:solidFill>
              <a:srgbClr val="00009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5842552" y="2533651"/>
            <a:ext cx="2667000" cy="213360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8915400" y="895350"/>
            <a:ext cx="0" cy="3657600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619623" y="4476750"/>
            <a:ext cx="524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619623" y="590550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7333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259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3515</TotalTime>
  <Words>1137</Words>
  <Application>Microsoft Office PowerPoint</Application>
  <PresentationFormat>On-screen Show (16:9)</PresentationFormat>
  <Paragraphs>340</Paragraphs>
  <Slides>36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1_Lecture</vt:lpstr>
      <vt:lpstr>2_Office Theme</vt:lpstr>
      <vt:lpstr>3_Office Theme</vt:lpstr>
      <vt:lpstr>Basic Control Hijacking Attacks</vt:lpstr>
      <vt:lpstr>Control hijacking attacks</vt:lpstr>
      <vt:lpstr>First example:   buffer overflows</vt:lpstr>
      <vt:lpstr>What is needed</vt:lpstr>
      <vt:lpstr>Linux process memory layout</vt:lpstr>
      <vt:lpstr>Stack Frame</vt:lpstr>
      <vt:lpstr>What are buffer overflows?</vt:lpstr>
      <vt:lpstr>What are buffer overflows?</vt:lpstr>
      <vt:lpstr>Basic stack exploit</vt:lpstr>
      <vt:lpstr>The NOP slide</vt:lpstr>
      <vt:lpstr>Details and examples</vt:lpstr>
      <vt:lpstr>Many unsafe libc functions</vt:lpstr>
      <vt:lpstr>Buffer overflow opportunities</vt:lpstr>
      <vt:lpstr>Heap exploits:   corrupting virtual tables</vt:lpstr>
      <vt:lpstr>An example:  exploiting the browser heap</vt:lpstr>
      <vt:lpstr> A reliable exploit?   </vt:lpstr>
      <vt:lpstr>Heap Spraying     [SkyLined 2004]</vt:lpstr>
      <vt:lpstr>Javascript heap spraying</vt:lpstr>
      <vt:lpstr> Ad-hoc heap overflow mitigations</vt:lpstr>
      <vt:lpstr>Finding overflows by fuzzing</vt:lpstr>
      <vt:lpstr>More Control Hijacking Attacks</vt:lpstr>
      <vt:lpstr>More Hijacking Opportunities</vt:lpstr>
      <vt:lpstr>Integer Overflows     (see Phrack 60)</vt:lpstr>
      <vt:lpstr>An example</vt:lpstr>
      <vt:lpstr>Integer overflow exploit stats</vt:lpstr>
      <vt:lpstr>Format string bugs</vt:lpstr>
      <vt:lpstr>Format string problem</vt:lpstr>
      <vt:lpstr>Vulnerable functions</vt:lpstr>
      <vt:lpstr>Exploit</vt:lpstr>
      <vt:lpstr>Use after free exploits</vt:lpstr>
      <vt:lpstr>IE11 Example:   CVE-2014-0282  (simplified)</vt:lpstr>
      <vt:lpstr>What just happened?</vt:lpstr>
      <vt:lpstr>What just happened?</vt:lpstr>
      <vt:lpstr>The exploit</vt:lpstr>
      <vt:lpstr>Next lecture …</vt:lpstr>
      <vt:lpstr>THE  END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</dc:title>
  <dc:subject/>
  <dc:creator>Dan Boneh</dc:creator>
  <cp:keywords/>
  <dc:description/>
  <cp:lastModifiedBy>Windows User</cp:lastModifiedBy>
  <cp:revision>312</cp:revision>
  <dcterms:created xsi:type="dcterms:W3CDTF">2010-11-06T18:36:35Z</dcterms:created>
  <dcterms:modified xsi:type="dcterms:W3CDTF">2017-10-30T02:38:22Z</dcterms:modified>
  <cp:category/>
</cp:coreProperties>
</file>