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ink/ink3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ink/ink1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42"/>
  </p:notesMasterIdLst>
  <p:sldIdLst>
    <p:sldId id="277" r:id="rId4"/>
    <p:sldId id="349" r:id="rId5"/>
    <p:sldId id="350" r:id="rId6"/>
    <p:sldId id="351" r:id="rId7"/>
    <p:sldId id="291" r:id="rId8"/>
    <p:sldId id="290" r:id="rId9"/>
    <p:sldId id="292" r:id="rId10"/>
    <p:sldId id="293" r:id="rId11"/>
    <p:sldId id="294" r:id="rId12"/>
    <p:sldId id="345" r:id="rId13"/>
    <p:sldId id="347" r:id="rId14"/>
    <p:sldId id="296" r:id="rId15"/>
    <p:sldId id="297" r:id="rId16"/>
    <p:sldId id="343" r:id="rId17"/>
    <p:sldId id="348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44" r:id="rId29"/>
    <p:sldId id="346" r:id="rId30"/>
    <p:sldId id="311" r:id="rId31"/>
    <p:sldId id="312" r:id="rId32"/>
    <p:sldId id="313" r:id="rId33"/>
    <p:sldId id="336" r:id="rId34"/>
    <p:sldId id="327" r:id="rId35"/>
    <p:sldId id="341" r:id="rId36"/>
    <p:sldId id="340" r:id="rId37"/>
    <p:sldId id="339" r:id="rId38"/>
    <p:sldId id="342" r:id="rId39"/>
    <p:sldId id="325" r:id="rId40"/>
    <p:sldId id="326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764"/>
  </p:normalViewPr>
  <p:slideViewPr>
    <p:cSldViewPr>
      <p:cViewPr>
        <p:scale>
          <a:sx n="100" d="100"/>
          <a:sy n="100" d="100"/>
        </p:scale>
        <p:origin x="-44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3426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/GS:   Arguments, return address, </a:t>
            </a:r>
            <a:r>
              <a:rPr lang="en-US" b="1" dirty="0" smtClean="0"/>
              <a:t>cookie</a:t>
            </a:r>
            <a:r>
              <a:rPr lang="en-US" dirty="0" smtClean="0"/>
              <a:t>, arrays, local variables, copies of some pointer arguments, </a:t>
            </a:r>
            <a:r>
              <a:rPr lang="en-US" dirty="0" err="1" smtClean="0"/>
              <a:t>alloca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6735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SEH:</a:t>
            </a:r>
            <a:r>
              <a:rPr lang="en-US" baseline="0" dirty="0" smtClean="0"/>
              <a:t>   structured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155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SAFESEH:</a:t>
            </a:r>
            <a:r>
              <a:rPr lang="en-US" baseline="0" dirty="0" smtClean="0"/>
              <a:t>   safe structured exception handling</a:t>
            </a:r>
          </a:p>
          <a:p>
            <a:r>
              <a:rPr lang="en-US" baseline="0" dirty="0" smtClean="0"/>
              <a:t>SEHOP:   structured exception handling overwrite protection.    Enabled with a </a:t>
            </a:r>
            <a:r>
              <a:rPr lang="en-US" baseline="0" dirty="0" err="1" smtClean="0"/>
              <a:t>regkey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DisableExceptionChainValidation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2418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table of valid</a:t>
            </a:r>
            <a:r>
              <a:rPr lang="en-US" baseline="0" dirty="0" smtClean="0"/>
              <a:t> function entry points at compile time.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659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3EF15-3977-6E47-933F-5EB6BFC6085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6077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seems a bit complicated</a:t>
            </a:r>
          </a:p>
          <a:p>
            <a:endParaRPr lang="en-US" dirty="0" smtClean="0"/>
          </a:p>
          <a:p>
            <a:r>
              <a:rPr lang="en-US" dirty="0" smtClean="0"/>
              <a:t>add a picture of heap showing Session</a:t>
            </a:r>
            <a:r>
              <a:rPr lang="en-US" baseline="0" dirty="0" smtClean="0"/>
              <a:t> + buffer next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3EF15-3977-6E47-933F-5EB6BFC6085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72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20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/NXCOMPAT:</a:t>
            </a:r>
            <a:r>
              <a:rPr lang="en-US" baseline="0" dirty="0" smtClean="0"/>
              <a:t>   tells linker that app is compatible with DEP.  :NO indicates don’t use DEP.</a:t>
            </a:r>
            <a:endParaRPr lang="en-US" dirty="0" smtClean="0"/>
          </a:p>
          <a:p>
            <a:r>
              <a:rPr lang="en-US" dirty="0" smtClean="0"/>
              <a:t>DEP:   data execute prevention</a:t>
            </a:r>
          </a:p>
        </p:txBody>
      </p:sp>
    </p:spTree>
    <p:extLst>
      <p:ext uri="{BB962C8B-B14F-4D97-AF65-F5344CB8AC3E}">
        <p14:creationId xmlns:p14="http://schemas.microsoft.com/office/powerpoint/2010/main" xmlns="" val="212623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NX wasted effort?</a:t>
            </a:r>
          </a:p>
        </p:txBody>
      </p:sp>
    </p:spTree>
    <p:extLst>
      <p:ext uri="{BB962C8B-B14F-4D97-AF65-F5344CB8AC3E}">
        <p14:creationId xmlns:p14="http://schemas.microsoft.com/office/powerpoint/2010/main" xmlns="" val="142488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Dup2(s,0):  duplicated socket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stdin</a:t>
            </a:r>
            <a:r>
              <a:rPr lang="en-US" baseline="0" dirty="0" smtClean="0"/>
              <a:t>.   RDI register is socket,  RSI register is </a:t>
            </a:r>
            <a:r>
              <a:rPr lang="en-US" baseline="0" dirty="0" err="1" smtClean="0"/>
              <a:t>stdin</a:t>
            </a:r>
            <a:r>
              <a:rPr lang="en-US" baseline="0" dirty="0" smtClean="0"/>
              <a:t>,  RAX is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751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Combination of  NX and ASLR is effective.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DynamicBase</a:t>
            </a:r>
            <a:r>
              <a:rPr lang="en-US" dirty="0" smtClean="0"/>
              <a:t>:</a:t>
            </a:r>
            <a:r>
              <a:rPr lang="en-US" baseline="0" dirty="0" smtClean="0"/>
              <a:t>   Visual Studio flag to indicate that application works with ASLR.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29677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12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ProPolice</a:t>
            </a:r>
            <a:r>
              <a:rPr lang="en-US" dirty="0" smtClean="0"/>
              <a:t>:   replicates pointers in arguments to bottom of local </a:t>
            </a:r>
            <a:r>
              <a:rPr lang="en-US" dirty="0" err="1" smtClean="0"/>
              <a:t>vars</a:t>
            </a:r>
            <a:r>
              <a:rPr lang="en-US" dirty="0" smtClean="0"/>
              <a:t> area.</a:t>
            </a:r>
          </a:p>
          <a:p>
            <a:r>
              <a:rPr lang="en-US" dirty="0" err="1" smtClean="0"/>
              <a:t>ProPolicy</a:t>
            </a:r>
            <a:r>
              <a:rPr lang="en-US" dirty="0" smtClean="0"/>
              <a:t>:   also called</a:t>
            </a:r>
            <a:r>
              <a:rPr lang="en-US" baseline="0" dirty="0" smtClean="0"/>
              <a:t> SSP – stack smashing protection.</a:t>
            </a:r>
            <a:endParaRPr lang="en-US" dirty="0" smtClean="0"/>
          </a:p>
          <a:p>
            <a:r>
              <a:rPr lang="en-US" dirty="0" smtClean="0"/>
              <a:t>/GS:   Arguments, return address, </a:t>
            </a:r>
            <a:r>
              <a:rPr lang="en-US" b="1" dirty="0" smtClean="0"/>
              <a:t>cookie</a:t>
            </a:r>
            <a:r>
              <a:rPr lang="en-US" dirty="0" smtClean="0"/>
              <a:t>, arrays, local variables, copies of some pointer arguments, </a:t>
            </a:r>
            <a:r>
              <a:rPr lang="en-US" dirty="0" err="1" smtClean="0"/>
              <a:t>alloca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372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 bug happened because</a:t>
            </a:r>
            <a:r>
              <a:rPr lang="en-US" baseline="0" dirty="0" smtClean="0"/>
              <a:t> /GS was not applied to function </a:t>
            </a:r>
            <a:r>
              <a:rPr lang="en-US" baseline="0" dirty="0" err="1" smtClean="0"/>
              <a:t>LoadAniIcon</a:t>
            </a:r>
            <a:r>
              <a:rPr lang="en-US" baseline="0" dirty="0" smtClean="0"/>
              <a:t>() since it did not contain string buffers. </a:t>
            </a:r>
            <a:r>
              <a:rPr lang="en-US" sz="1200" dirty="0" smtClean="0"/>
              <a:t>Visual Studio 2010 applies /GS protection more aggressively.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33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535772"/>
            <a:ext cx="51054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Hijacking: Defenses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02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ROP:  </a:t>
            </a:r>
            <a:r>
              <a:rPr lang="en-US" dirty="0"/>
              <a:t>i</a:t>
            </a:r>
            <a:r>
              <a:rPr lang="en-US" dirty="0" smtClean="0"/>
              <a:t>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To run /bin/</a:t>
            </a:r>
            <a:r>
              <a:rPr lang="en-US" sz="2400" dirty="0" err="1" smtClean="0"/>
              <a:t>sh</a:t>
            </a:r>
            <a:r>
              <a:rPr lang="en-US" sz="2400" dirty="0" smtClean="0"/>
              <a:t> we must direct </a:t>
            </a:r>
            <a:r>
              <a:rPr lang="en-US" sz="2400" b="1" i="1" dirty="0" err="1" smtClean="0"/>
              <a:t>stdin</a:t>
            </a:r>
            <a:r>
              <a:rPr lang="en-US" sz="2400" dirty="0" smtClean="0"/>
              <a:t> and </a:t>
            </a:r>
            <a:r>
              <a:rPr lang="en-US" sz="2400" b="1" i="1" dirty="0" err="1" smtClean="0"/>
              <a:t>stdout</a:t>
            </a:r>
            <a:r>
              <a:rPr lang="en-US" sz="2400" dirty="0" smtClean="0"/>
              <a:t> to the socket: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30745" y="1489471"/>
            <a:ext cx="448250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dup2(s, 0)	// map </a:t>
            </a:r>
            <a:r>
              <a:rPr lang="en-US" sz="2000" dirty="0" err="1" smtClean="0"/>
              <a:t>stdin</a:t>
            </a:r>
            <a:r>
              <a:rPr lang="en-US" sz="2000" dirty="0" smtClean="0"/>
              <a:t> to socket</a:t>
            </a:r>
          </a:p>
          <a:p>
            <a:r>
              <a:rPr lang="en-US" sz="2000" dirty="0"/>
              <a:t>dup2(s, </a:t>
            </a:r>
            <a:r>
              <a:rPr lang="en-US" sz="2000" dirty="0" smtClean="0"/>
              <a:t>1)	// map </a:t>
            </a:r>
            <a:r>
              <a:rPr lang="en-US" sz="2000" dirty="0" err="1" smtClean="0"/>
              <a:t>stdout</a:t>
            </a:r>
            <a:r>
              <a:rPr lang="en-US" sz="2000" dirty="0" smtClean="0"/>
              <a:t> to socket</a:t>
            </a:r>
            <a:endParaRPr lang="en-US" sz="2000" dirty="0"/>
          </a:p>
          <a:p>
            <a:r>
              <a:rPr lang="mr-IN" sz="2000" dirty="0" err="1" smtClean="0"/>
              <a:t>execve</a:t>
            </a:r>
            <a:r>
              <a:rPr lang="mr-IN" sz="2000" dirty="0"/>
              <a:t>("/</a:t>
            </a:r>
            <a:r>
              <a:rPr lang="mr-IN" sz="2000" dirty="0" err="1"/>
              <a:t>bin</a:t>
            </a:r>
            <a:r>
              <a:rPr lang="mr-IN" sz="2000" dirty="0"/>
              <a:t>/</a:t>
            </a:r>
            <a:r>
              <a:rPr lang="mr-IN" sz="2000" dirty="0" err="1"/>
              <a:t>sh</a:t>
            </a:r>
            <a:r>
              <a:rPr lang="mr-IN" sz="2000" dirty="0"/>
              <a:t>", 0, 0); </a:t>
            </a:r>
            <a:endParaRPr lang="en-US" sz="2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52400" y="2834153"/>
            <a:ext cx="8915400" cy="1111283"/>
            <a:chOff x="152400" y="2834153"/>
            <a:chExt cx="8915400" cy="1111283"/>
          </a:xfrm>
        </p:grpSpPr>
        <p:sp>
          <p:nvSpPr>
            <p:cNvPr id="13" name="Rectangle 12"/>
            <p:cNvSpPr/>
            <p:nvPr/>
          </p:nvSpPr>
          <p:spPr>
            <a:xfrm>
              <a:off x="3241707" y="2839303"/>
              <a:ext cx="5826093" cy="71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2959953"/>
              <a:ext cx="3089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Gadgets</a:t>
              </a:r>
              <a:r>
                <a:rPr lang="en-US" sz="2400" dirty="0" smtClean="0"/>
                <a:t> in victim code: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5489" y="2844423"/>
              <a:ext cx="1228221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up2(s, 1)</a:t>
              </a:r>
            </a:p>
            <a:p>
              <a:r>
                <a:rPr lang="en-US" sz="2000" dirty="0" smtClean="0"/>
                <a:t>ret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7991" y="2844423"/>
              <a:ext cx="1228221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up2(s, 0)</a:t>
              </a:r>
            </a:p>
            <a:p>
              <a:r>
                <a:rPr lang="en-US" sz="2000" dirty="0" smtClean="0"/>
                <a:t>ret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812" y="2834153"/>
              <a:ext cx="2097049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mr-IN" sz="2000" dirty="0" err="1"/>
                <a:t>execve</a:t>
              </a:r>
              <a:r>
                <a:rPr lang="mr-IN" sz="2000" dirty="0"/>
                <a:t>("/</a:t>
              </a:r>
              <a:r>
                <a:rPr lang="mr-IN" sz="2000" dirty="0" err="1"/>
                <a:t>bin</a:t>
              </a:r>
              <a:r>
                <a:rPr lang="mr-IN" sz="2000" dirty="0"/>
                <a:t>/</a:t>
              </a:r>
              <a:r>
                <a:rPr lang="mr-IN" sz="2000" dirty="0" err="1"/>
                <a:t>sh</a:t>
              </a:r>
              <a:r>
                <a:rPr lang="mr-IN" sz="2000" dirty="0" smtClean="0"/>
                <a:t>") </a:t>
              </a:r>
              <a:endParaRPr lang="en-US" sz="2000" dirty="0"/>
            </a:p>
            <a:p>
              <a:r>
                <a:rPr lang="en-US" sz="2000" dirty="0" smtClean="0"/>
                <a:t>ret</a:t>
              </a:r>
              <a:endParaRPr lang="en-US" sz="20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4043110" y="3557429"/>
              <a:ext cx="3572379" cy="388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7800" y="3552309"/>
              <a:ext cx="647700" cy="393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448989" y="3552309"/>
              <a:ext cx="1166500" cy="393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9129" y="3874353"/>
            <a:ext cx="8030471" cy="1207533"/>
            <a:chOff x="199129" y="3874353"/>
            <a:chExt cx="8030471" cy="1207533"/>
          </a:xfrm>
        </p:grpSpPr>
        <p:sp>
          <p:nvSpPr>
            <p:cNvPr id="6" name="TextBox 5"/>
            <p:cNvSpPr txBox="1"/>
            <p:nvPr/>
          </p:nvSpPr>
          <p:spPr>
            <a:xfrm>
              <a:off x="199129" y="3874353"/>
              <a:ext cx="3001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Stack (set by attacker):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31812" y="3950553"/>
              <a:ext cx="4797788" cy="36933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verflow-</a:t>
              </a:r>
              <a:r>
                <a:rPr lang="en-US" dirty="0" err="1" smtClean="0"/>
                <a:t>str</a:t>
              </a:r>
              <a:r>
                <a:rPr lang="en-US" dirty="0" smtClean="0"/>
                <a:t>    </a:t>
              </a:r>
              <a:r>
                <a:rPr lang="is-IS" dirty="0" smtClean="0"/>
                <a:t>0x408400    0x408500    0x408300 </a:t>
              </a:r>
              <a:endParaRPr lang="is-I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800600" y="3950553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05500" y="3950553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10400" y="3950553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581400" y="4712554"/>
              <a:ext cx="4382684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43400" y="4712554"/>
              <a:ext cx="3093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pointer moves up on pop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76800" y="4259818"/>
              <a:ext cx="951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714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ROP:  </a:t>
            </a:r>
            <a:r>
              <a:rPr lang="en-US" dirty="0"/>
              <a:t>i</a:t>
            </a:r>
            <a:r>
              <a:rPr lang="en-US" dirty="0" smtClean="0"/>
              <a:t>n even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10600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i="1" dirty="0"/>
              <a:t>d</a:t>
            </a:r>
            <a:r>
              <a:rPr lang="en-US" sz="2400" b="1" i="1" dirty="0" smtClean="0"/>
              <a:t>up2(s,0)</a:t>
            </a:r>
            <a:r>
              <a:rPr lang="en-US" sz="2400" dirty="0" smtClean="0"/>
              <a:t>   implemented as a sequence of gadgets in victim code: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3543240"/>
            <a:ext cx="2173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Stack (by </a:t>
            </a:r>
            <a:r>
              <a:rPr lang="en-US" sz="2000" dirty="0" smtClean="0"/>
              <a:t>attacker):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016264"/>
            <a:ext cx="92672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rdi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69318" y="3979765"/>
            <a:ext cx="7680566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verflow-</a:t>
            </a:r>
            <a:r>
              <a:rPr lang="en-US" dirty="0" err="1" smtClean="0"/>
              <a:t>str</a:t>
            </a:r>
            <a:r>
              <a:rPr lang="en-US" dirty="0" smtClean="0"/>
              <a:t>     </a:t>
            </a:r>
            <a:r>
              <a:rPr lang="is-IS" dirty="0" smtClean="0"/>
              <a:t>0x408100       s      0x408200      0     0x408300    33      0x408400</a:t>
            </a:r>
            <a:endParaRPr lang="is-I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0" y="397976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05200" y="397976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39000" y="394335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3036" y="2016264"/>
            <a:ext cx="89203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rsi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5314" y="2016264"/>
            <a:ext cx="96269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rax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13513" y="2016264"/>
            <a:ext cx="84414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syscall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6170" y="171620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0x408100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3263" y="173071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0x408200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54613" y="171620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0x408300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83990" y="171146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0x408400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962400" y="395605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05400" y="395605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62600" y="394335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05600" y="394335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2200" y="4324350"/>
            <a:ext cx="95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ret-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66450" y="4336018"/>
            <a:ext cx="10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rdi</a:t>
            </a:r>
            <a:r>
              <a:rPr lang="en-US" dirty="0" smtClean="0"/>
              <a:t> ⟵ 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23392" y="4374308"/>
            <a:ext cx="103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rsi</a:t>
            </a:r>
            <a:r>
              <a:rPr lang="en-US" dirty="0" smtClean="0"/>
              <a:t> ⟵ 0)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22157" y="4336018"/>
            <a:ext cx="122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rax</a:t>
            </a:r>
            <a:r>
              <a:rPr lang="en-US" dirty="0" smtClean="0"/>
              <a:t> ⟵ 33)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yscall</a:t>
            </a:r>
            <a:r>
              <a:rPr lang="en-US" dirty="0" smtClean="0"/>
              <a:t> #33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828800" y="2260597"/>
            <a:ext cx="811193" cy="1701803"/>
          </a:xfrm>
          <a:custGeom>
            <a:avLst/>
            <a:gdLst>
              <a:gd name="connsiteX0" fmla="*/ 939800 w 939800"/>
              <a:gd name="connsiteY0" fmla="*/ 1701803 h 1701803"/>
              <a:gd name="connsiteX1" fmla="*/ 393700 w 939800"/>
              <a:gd name="connsiteY1" fmla="*/ 279403 h 1701803"/>
              <a:gd name="connsiteX2" fmla="*/ 0 w 939800"/>
              <a:gd name="connsiteY2" fmla="*/ 3 h 170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800" h="1701803">
                <a:moveTo>
                  <a:pt x="939800" y="1701803"/>
                </a:moveTo>
                <a:cubicBezTo>
                  <a:pt x="745066" y="1132419"/>
                  <a:pt x="550333" y="563036"/>
                  <a:pt x="393700" y="279403"/>
                </a:cubicBezTo>
                <a:cubicBezTo>
                  <a:pt x="237067" y="-4230"/>
                  <a:pt x="0" y="3"/>
                  <a:pt x="0" y="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441700" y="2260596"/>
            <a:ext cx="1117600" cy="1701803"/>
          </a:xfrm>
          <a:custGeom>
            <a:avLst/>
            <a:gdLst>
              <a:gd name="connsiteX0" fmla="*/ 1117600 w 1117600"/>
              <a:gd name="connsiteY0" fmla="*/ 1880670 h 1880670"/>
              <a:gd name="connsiteX1" fmla="*/ 431800 w 1117600"/>
              <a:gd name="connsiteY1" fmla="*/ 280470 h 1880670"/>
              <a:gd name="connsiteX2" fmla="*/ 0 w 1117600"/>
              <a:gd name="connsiteY2" fmla="*/ 1070 h 188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880670">
                <a:moveTo>
                  <a:pt x="1117600" y="1880670"/>
                </a:moveTo>
                <a:cubicBezTo>
                  <a:pt x="867833" y="1237203"/>
                  <a:pt x="618067" y="593737"/>
                  <a:pt x="431800" y="280470"/>
                </a:cubicBezTo>
                <a:cubicBezTo>
                  <a:pt x="245533" y="-32797"/>
                  <a:pt x="0" y="1070"/>
                  <a:pt x="0" y="107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242825" y="2260596"/>
            <a:ext cx="891275" cy="1701803"/>
          </a:xfrm>
          <a:custGeom>
            <a:avLst/>
            <a:gdLst>
              <a:gd name="connsiteX0" fmla="*/ 1117600 w 1117600"/>
              <a:gd name="connsiteY0" fmla="*/ 1880670 h 1880670"/>
              <a:gd name="connsiteX1" fmla="*/ 431800 w 1117600"/>
              <a:gd name="connsiteY1" fmla="*/ 280470 h 1880670"/>
              <a:gd name="connsiteX2" fmla="*/ 0 w 1117600"/>
              <a:gd name="connsiteY2" fmla="*/ 1070 h 188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880670">
                <a:moveTo>
                  <a:pt x="1117600" y="1880670"/>
                </a:moveTo>
                <a:cubicBezTo>
                  <a:pt x="867833" y="1237203"/>
                  <a:pt x="618067" y="593737"/>
                  <a:pt x="431800" y="280470"/>
                </a:cubicBezTo>
                <a:cubicBezTo>
                  <a:pt x="245533" y="-32797"/>
                  <a:pt x="0" y="1070"/>
                  <a:pt x="0" y="107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57656" y="2260596"/>
            <a:ext cx="970524" cy="1728519"/>
          </a:xfrm>
          <a:custGeom>
            <a:avLst/>
            <a:gdLst>
              <a:gd name="connsiteX0" fmla="*/ 1117600 w 1117600"/>
              <a:gd name="connsiteY0" fmla="*/ 1880670 h 1880670"/>
              <a:gd name="connsiteX1" fmla="*/ 431800 w 1117600"/>
              <a:gd name="connsiteY1" fmla="*/ 280470 h 1880670"/>
              <a:gd name="connsiteX2" fmla="*/ 0 w 1117600"/>
              <a:gd name="connsiteY2" fmla="*/ 1070 h 188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880670">
                <a:moveTo>
                  <a:pt x="1117600" y="1880670"/>
                </a:moveTo>
                <a:cubicBezTo>
                  <a:pt x="867833" y="1237203"/>
                  <a:pt x="618067" y="593737"/>
                  <a:pt x="431800" y="280470"/>
                </a:cubicBezTo>
                <a:cubicBezTo>
                  <a:pt x="245533" y="-32797"/>
                  <a:pt x="0" y="1070"/>
                  <a:pt x="0" y="107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2182" y="20383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" y="23431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73698" y="20383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91332" y="23431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7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4"/>
            <a:ext cx="7772400" cy="503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to do??  </a:t>
            </a:r>
            <a:r>
              <a:rPr lang="en-US" dirty="0"/>
              <a:t> </a:t>
            </a:r>
            <a:r>
              <a:rPr lang="en-US" dirty="0" smtClean="0"/>
              <a:t>  Randomization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8915400" cy="4476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Arial" charset="0"/>
              </a:rPr>
              <a:t> </a:t>
            </a:r>
            <a:r>
              <a:rPr lang="en-US" sz="2400" b="1" u="sng" dirty="0" smtClean="0">
                <a:latin typeface="Arial" charset="0"/>
              </a:rPr>
              <a:t>ASLR</a:t>
            </a:r>
            <a:r>
              <a:rPr lang="en-US" sz="2600" dirty="0" smtClean="0"/>
              <a:t>:       (</a:t>
            </a:r>
            <a:r>
              <a:rPr lang="en-US" sz="2300" dirty="0" smtClean="0"/>
              <a:t>Address Space Layout Randomization)</a:t>
            </a:r>
          </a:p>
          <a:p>
            <a:pPr lvl="1"/>
            <a:r>
              <a:rPr lang="en-US" dirty="0" smtClean="0"/>
              <a:t>Map shared libraries to rand location in process memory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⇒   Attacker cannot jump directly to exec function</a:t>
            </a:r>
          </a:p>
          <a:p>
            <a:pPr lvl="1">
              <a:spcBef>
                <a:spcPct val="50000"/>
              </a:spcBef>
            </a:pPr>
            <a:r>
              <a:rPr lang="en-US" u="sng" dirty="0" smtClean="0"/>
              <a:t>Deployment</a:t>
            </a:r>
            <a:r>
              <a:rPr lang="en-US" dirty="0" smtClean="0"/>
              <a:t>:    </a:t>
            </a:r>
            <a:r>
              <a:rPr lang="en-US" sz="2000" dirty="0" smtClean="0"/>
              <a:t>(/</a:t>
            </a:r>
            <a:r>
              <a:rPr lang="en-US" sz="2000" dirty="0" err="1" smtClean="0"/>
              <a:t>DynamicBase</a:t>
            </a:r>
            <a:r>
              <a:rPr lang="en-US" sz="2000" dirty="0" smtClean="0"/>
              <a:t>)</a:t>
            </a:r>
          </a:p>
          <a:p>
            <a:pPr lvl="2"/>
            <a:r>
              <a:rPr lang="en-US" sz="2400" b="1" dirty="0" smtClean="0"/>
              <a:t>Windows</a:t>
            </a:r>
            <a:r>
              <a:rPr lang="en-US" sz="2400" dirty="0" smtClean="0"/>
              <a:t> </a:t>
            </a:r>
            <a:r>
              <a:rPr lang="en-US" sz="2400" b="1" dirty="0" smtClean="0"/>
              <a:t>7</a:t>
            </a:r>
            <a:r>
              <a:rPr lang="en-US" sz="2400" dirty="0" smtClean="0"/>
              <a:t>:	8 bits of randomness for DLLs</a:t>
            </a:r>
          </a:p>
          <a:p>
            <a:pPr lvl="3"/>
            <a:r>
              <a:rPr lang="en-US" sz="2400" dirty="0" smtClean="0"/>
              <a:t>aligned to 64K page in a 16MB region   </a:t>
            </a:r>
            <a:r>
              <a:rPr lang="en-US" sz="2400" dirty="0" smtClean="0">
                <a:sym typeface="Symbol" pitchFamily="18" charset="2"/>
              </a:rPr>
              <a:t>⇒    256 choices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lvl="2"/>
            <a:r>
              <a:rPr lang="en-US" sz="2400" b="1" dirty="0" smtClean="0"/>
              <a:t>Windows 8:	</a:t>
            </a:r>
            <a:r>
              <a:rPr lang="en-US" sz="2400" dirty="0" smtClean="0"/>
              <a:t>24 bits of randomness on 64-bit processors</a:t>
            </a:r>
          </a:p>
          <a:p>
            <a:pPr>
              <a:spcBef>
                <a:spcPts val="1176"/>
              </a:spcBef>
            </a:pPr>
            <a:r>
              <a:rPr lang="en-US" sz="2600" u="sng" dirty="0" smtClean="0"/>
              <a:t>Other randomization methods</a:t>
            </a:r>
            <a:r>
              <a:rPr lang="en-US" sz="2600" dirty="0" smtClean="0"/>
              <a:t>:</a:t>
            </a:r>
          </a:p>
          <a:p>
            <a:pPr lvl="1">
              <a:spcBef>
                <a:spcPct val="30000"/>
              </a:spcBef>
            </a:pPr>
            <a:r>
              <a:rPr lang="en-US" sz="2600" dirty="0" smtClean="0"/>
              <a:t>Sys-call randomization:    randomize sys-call id’s</a:t>
            </a:r>
          </a:p>
          <a:p>
            <a:pPr lvl="1">
              <a:lnSpc>
                <a:spcPct val="40000"/>
              </a:lnSpc>
              <a:spcBef>
                <a:spcPts val="2280"/>
              </a:spcBef>
            </a:pPr>
            <a:r>
              <a:rPr lang="en-US" sz="2600" dirty="0" smtClean="0"/>
              <a:t>Instruction Set Randomization (</a:t>
            </a:r>
            <a:r>
              <a:rPr lang="en-US" sz="2600" dirty="0" smtClean="0">
                <a:latin typeface="Arial" charset="0"/>
              </a:rPr>
              <a:t>ISR</a:t>
            </a:r>
            <a:r>
              <a:rPr lang="en-US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2047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 smtClean="0"/>
              <a:t>ASLR Example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706438" y="742950"/>
            <a:ext cx="7159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Arial" charset="0"/>
              </a:rPr>
              <a:t>Booting </a:t>
            </a:r>
            <a:r>
              <a:rPr lang="en-US" sz="2400" dirty="0" smtClean="0">
                <a:latin typeface="Arial" charset="0"/>
              </a:rPr>
              <a:t>twice </a:t>
            </a:r>
            <a:r>
              <a:rPr lang="en-US" sz="2400" dirty="0">
                <a:latin typeface="Arial" charset="0"/>
              </a:rPr>
              <a:t>loads libraries into different locations:</a:t>
            </a:r>
          </a:p>
        </p:txBody>
      </p:sp>
      <p:grpSp>
        <p:nvGrpSpPr>
          <p:cNvPr id="22533" name="Group 10"/>
          <p:cNvGrpSpPr>
            <a:grpSpLocks/>
          </p:cNvGrpSpPr>
          <p:nvPr/>
        </p:nvGrpSpPr>
        <p:grpSpPr bwMode="auto">
          <a:xfrm>
            <a:off x="1544638" y="1428750"/>
            <a:ext cx="6492875" cy="834629"/>
            <a:chOff x="768" y="1632"/>
            <a:chExt cx="4090" cy="701"/>
          </a:xfrm>
        </p:grpSpPr>
        <p:pic>
          <p:nvPicPr>
            <p:cNvPr id="225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331" t="62642" r="43544" b="21014"/>
            <a:stretch>
              <a:fillRect/>
            </a:stretch>
          </p:blipFill>
          <p:spPr bwMode="auto">
            <a:xfrm>
              <a:off x="768" y="1632"/>
              <a:ext cx="4090" cy="7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8" name="Rectangle 7"/>
            <p:cNvSpPr>
              <a:spLocks noChangeArrowheads="1"/>
            </p:cNvSpPr>
            <p:nvPr/>
          </p:nvSpPr>
          <p:spPr bwMode="auto">
            <a:xfrm>
              <a:off x="2256" y="1632"/>
              <a:ext cx="816" cy="700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1503362" y="2700337"/>
            <a:ext cx="6650038" cy="842963"/>
            <a:chOff x="742" y="2604"/>
            <a:chExt cx="4189" cy="708"/>
          </a:xfrm>
        </p:grpSpPr>
        <p:pic>
          <p:nvPicPr>
            <p:cNvPr id="225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270" t="63559" r="43636" b="21419"/>
            <a:stretch>
              <a:fillRect/>
            </a:stretch>
          </p:blipFill>
          <p:spPr bwMode="auto">
            <a:xfrm>
              <a:off x="742" y="2608"/>
              <a:ext cx="418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266" y="2604"/>
              <a:ext cx="816" cy="708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5464" y="3733622"/>
            <a:ext cx="812273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  everything in process memory must be randomized </a:t>
            </a:r>
          </a:p>
          <a:p>
            <a:r>
              <a:rPr lang="en-US" sz="2400" b="1" dirty="0"/>
              <a:t>		</a:t>
            </a:r>
            <a:r>
              <a:rPr lang="en-US" sz="2400" b="1" dirty="0" smtClean="0"/>
              <a:t>stack</a:t>
            </a:r>
            <a:r>
              <a:rPr lang="en-US" sz="2400" b="1" dirty="0"/>
              <a:t>,  </a:t>
            </a:r>
            <a:r>
              <a:rPr lang="en-US" sz="2400" b="1" dirty="0" smtClean="0"/>
              <a:t> heap</a:t>
            </a:r>
            <a:r>
              <a:rPr lang="en-US" sz="2400" b="1" dirty="0"/>
              <a:t>,  </a:t>
            </a:r>
            <a:r>
              <a:rPr lang="en-US" sz="2400" b="1" dirty="0" smtClean="0"/>
              <a:t> shared </a:t>
            </a:r>
            <a:r>
              <a:rPr lang="en-US" sz="2400" b="1" dirty="0"/>
              <a:t>libs,  </a:t>
            </a:r>
            <a:r>
              <a:rPr lang="en-US" sz="2400" b="1" dirty="0" smtClean="0"/>
              <a:t> base image</a:t>
            </a:r>
            <a:endParaRPr lang="en-US" sz="2400" b="1" dirty="0"/>
          </a:p>
          <a:p>
            <a:pPr marL="685800" lvl="1" indent="-2286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Win 8 </a:t>
            </a:r>
            <a:r>
              <a:rPr lang="en-US" sz="2400" b="1" dirty="0"/>
              <a:t>Force ASLR</a:t>
            </a:r>
            <a:r>
              <a:rPr lang="en-US" sz="2400" dirty="0"/>
              <a:t>:    ensures all loaded modules use </a:t>
            </a:r>
            <a:r>
              <a:rPr lang="en-US" sz="2400" dirty="0" smtClean="0"/>
              <a:t>ASLR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534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A very different idea:   </a:t>
            </a:r>
            <a:r>
              <a:rPr lang="en-US" dirty="0" err="1" smtClean="0"/>
              <a:t>kBouncer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950"/>
            <a:ext cx="8229600" cy="243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Observation:    abnormal execution sequence</a:t>
            </a:r>
          </a:p>
          <a:p>
            <a:r>
              <a:rPr lang="en-US" sz="2400" b="1" i="1" dirty="0" smtClean="0"/>
              <a:t>ret</a:t>
            </a:r>
            <a:r>
              <a:rPr lang="en-US" sz="2400" dirty="0" smtClean="0"/>
              <a:t>  returns to an address that does not follow a  </a:t>
            </a:r>
            <a:r>
              <a:rPr lang="en-US" sz="2400" b="1" i="1" dirty="0" smtClean="0"/>
              <a:t>call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Idea:  before a </a:t>
            </a:r>
            <a:r>
              <a:rPr lang="en-US" sz="2400" dirty="0" err="1" smtClean="0"/>
              <a:t>syscall</a:t>
            </a:r>
            <a:r>
              <a:rPr lang="en-US" sz="2400" dirty="0" smtClean="0"/>
              <a:t>, check that every prior ret is not abnormal</a:t>
            </a:r>
          </a:p>
          <a:p>
            <a:r>
              <a:rPr lang="en-US" sz="2400" dirty="0" smtClean="0"/>
              <a:t>How:    use Intel’s </a:t>
            </a:r>
            <a:r>
              <a:rPr lang="en-US" sz="2400" i="1" dirty="0" smtClean="0"/>
              <a:t>Last Branch Recording </a:t>
            </a:r>
            <a:r>
              <a:rPr lang="en-US" sz="2400" dirty="0" smtClean="0"/>
              <a:t>(LBR)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9945" y="1123949"/>
            <a:ext cx="92672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rdi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00070" y="1123949"/>
            <a:ext cx="89203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rsi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55505" y="1123949"/>
            <a:ext cx="96269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rax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1123949"/>
            <a:ext cx="84414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syscall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12" name="Freeform 11"/>
          <p:cNvSpPr/>
          <p:nvPr/>
        </p:nvSpPr>
        <p:spPr>
          <a:xfrm>
            <a:off x="1358900" y="1320800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95600" y="1276349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495800" y="1289049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25742" y="1320800"/>
            <a:ext cx="15180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543800" y="1009649"/>
            <a:ext cx="1066800" cy="8221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accent6">
                    <a:lumMod val="50000"/>
                  </a:schemeClr>
                </a:solidFill>
              </a:rPr>
              <a:t>kernel</a:t>
            </a:r>
            <a:endParaRPr lang="en-US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5400000">
            <a:off x="6260283" y="1247775"/>
            <a:ext cx="1219200" cy="514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kBouncer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858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A very different idea:   </a:t>
            </a:r>
            <a:r>
              <a:rPr lang="en-US" dirty="0" err="1" smtClean="0"/>
              <a:t>kBouncer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90750"/>
            <a:ext cx="88392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Inte’s</a:t>
            </a:r>
            <a:r>
              <a:rPr lang="en-US" sz="2400" dirty="0" smtClean="0"/>
              <a:t> </a:t>
            </a:r>
            <a:r>
              <a:rPr lang="en-US" sz="2400" b="1" dirty="0" smtClean="0"/>
              <a:t>Last Branch Recording </a:t>
            </a:r>
            <a:r>
              <a:rPr lang="en-US" sz="2400" dirty="0" smtClean="0"/>
              <a:t>(LBR):  </a:t>
            </a:r>
          </a:p>
          <a:p>
            <a:r>
              <a:rPr lang="en-US" sz="2400" dirty="0" smtClean="0"/>
              <a:t>store 16 last </a:t>
            </a:r>
            <a:r>
              <a:rPr lang="en-US" sz="2400" dirty="0"/>
              <a:t>executed branches in a set of </a:t>
            </a:r>
            <a:r>
              <a:rPr lang="en-US" sz="2400" dirty="0" smtClean="0"/>
              <a:t>on-chip registers </a:t>
            </a:r>
            <a:r>
              <a:rPr lang="en-US" sz="2400" dirty="0"/>
              <a:t>(</a:t>
            </a:r>
            <a:r>
              <a:rPr lang="en-US" sz="2400" dirty="0" smtClean="0"/>
              <a:t>MSR)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ead using  </a:t>
            </a:r>
            <a:r>
              <a:rPr lang="en-US" sz="2400" b="1" i="1" dirty="0" err="1" smtClean="0"/>
              <a:t>rdmsr</a:t>
            </a:r>
            <a:r>
              <a:rPr lang="en-US" sz="2400" b="1" i="1" dirty="0" smtClean="0"/>
              <a:t> </a:t>
            </a:r>
            <a:r>
              <a:rPr lang="en-US" sz="2400" dirty="0" smtClean="0"/>
              <a:t> instruction from </a:t>
            </a:r>
            <a:r>
              <a:rPr lang="en-US" sz="2400" dirty="0"/>
              <a:t>privileged mode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 err="1" smtClean="0"/>
              <a:t>kBouncer</a:t>
            </a:r>
            <a:r>
              <a:rPr lang="en-US" sz="2400" dirty="0" smtClean="0"/>
              <a:t>:  before entering kernel, verify that last 16 </a:t>
            </a:r>
            <a:r>
              <a:rPr lang="en-US" sz="2400" b="1" i="1" dirty="0" smtClean="0"/>
              <a:t>ret</a:t>
            </a:r>
            <a:r>
              <a:rPr lang="en-US" sz="2400" dirty="0" smtClean="0"/>
              <a:t>s are normal</a:t>
            </a:r>
          </a:p>
          <a:p>
            <a:r>
              <a:rPr lang="en-US" sz="2400" dirty="0" smtClean="0"/>
              <a:t>Requires no app. code changes, and minimal overhead</a:t>
            </a:r>
          </a:p>
          <a:p>
            <a:r>
              <a:rPr lang="en-US" sz="2400" dirty="0" smtClean="0"/>
              <a:t>Limitations:   attacker can ensure 16 calls prior to </a:t>
            </a:r>
            <a:r>
              <a:rPr lang="en-US" sz="2400" dirty="0" err="1" smtClean="0"/>
              <a:t>syscall</a:t>
            </a:r>
            <a:r>
              <a:rPr lang="en-US" sz="2400" dirty="0" smtClean="0"/>
              <a:t> are valid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9945" y="1123949"/>
            <a:ext cx="92672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rdi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00070" y="1123949"/>
            <a:ext cx="89203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rsi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55505" y="1123949"/>
            <a:ext cx="96269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rax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1123949"/>
            <a:ext cx="84414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syscall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12" name="Freeform 11"/>
          <p:cNvSpPr/>
          <p:nvPr/>
        </p:nvSpPr>
        <p:spPr>
          <a:xfrm>
            <a:off x="1358900" y="1320800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95600" y="1276349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495800" y="1289049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25742" y="1320800"/>
            <a:ext cx="15180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543800" y="1009649"/>
            <a:ext cx="1066800" cy="8221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accent6">
                    <a:lumMod val="50000"/>
                  </a:schemeClr>
                </a:solidFill>
              </a:rPr>
              <a:t>kernel</a:t>
            </a:r>
            <a:endParaRPr lang="en-US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5400000">
            <a:off x="6260283" y="1247775"/>
            <a:ext cx="1219200" cy="514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kBouncer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0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0" y="971550"/>
            <a:ext cx="5240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 Defenses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Hardening the executable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99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737600" cy="6858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Run time checking: StackGuard</a:t>
            </a:r>
            <a:endParaRPr lang="en-US" sz="2800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37147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run-time checking techniques …</a:t>
            </a:r>
          </a:p>
          <a:p>
            <a:pPr lvl="1"/>
            <a:r>
              <a:rPr lang="en-US" sz="2400" dirty="0" smtClean="0"/>
              <a:t>we only discuss methods relevant to overflow protection</a:t>
            </a:r>
          </a:p>
          <a:p>
            <a:pPr>
              <a:spcBef>
                <a:spcPts val="2520"/>
              </a:spcBef>
            </a:pPr>
            <a:r>
              <a:rPr lang="en-US" sz="2400" u="sng" dirty="0" smtClean="0"/>
              <a:t>Solution 1</a:t>
            </a:r>
            <a:r>
              <a:rPr lang="en-US" sz="2400" dirty="0" smtClean="0"/>
              <a:t>:  </a:t>
            </a:r>
            <a:r>
              <a:rPr lang="en-US" sz="2400" dirty="0" err="1" smtClean="0"/>
              <a:t>StackGuard</a:t>
            </a:r>
            <a:endParaRPr lang="en-US" sz="2400" dirty="0" smtClean="0"/>
          </a:p>
          <a:p>
            <a:pPr lvl="1"/>
            <a:r>
              <a:rPr lang="en-US" sz="2400" dirty="0" smtClean="0"/>
              <a:t>Run time tests for stack integrity. </a:t>
            </a:r>
          </a:p>
          <a:p>
            <a:pPr lvl="1"/>
            <a:r>
              <a:rPr lang="en-US" sz="2400" dirty="0" smtClean="0"/>
              <a:t>Embed “canaries” in stack frames and verify their integrity prior to function return.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162800" y="4171950"/>
            <a:ext cx="43274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str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705600" y="4171950"/>
            <a:ext cx="45731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248400" y="4171950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/>
              <a:t>sfp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191000" y="4171950"/>
            <a:ext cx="1047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local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7467600" y="4171950"/>
            <a:ext cx="34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7543800" y="4540250"/>
            <a:ext cx="341313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155674" y="4057650"/>
            <a:ext cx="665379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top</a:t>
            </a:r>
            <a:br>
              <a:rPr lang="en-US" sz="1800"/>
            </a:br>
            <a:r>
              <a:rPr lang="en-US" sz="1800"/>
              <a:t>of</a:t>
            </a:r>
            <a:br>
              <a:rPr lang="en-US" sz="1800"/>
            </a:br>
            <a:r>
              <a:rPr lang="en-US" sz="1800"/>
              <a:t>stack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676276" y="4800600"/>
            <a:ext cx="7013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246688" y="4171950"/>
            <a:ext cx="1020762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canary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657600" y="4171950"/>
            <a:ext cx="43274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/>
              <a:t>str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200400" y="4171950"/>
            <a:ext cx="45731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76275" y="4171950"/>
            <a:ext cx="1047750" cy="380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local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714501" y="4171950"/>
            <a:ext cx="1020763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canary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 flipV="1">
            <a:off x="314325" y="4549378"/>
            <a:ext cx="447675" cy="3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 flipV="1">
            <a:off x="309562" y="4171950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519300" y="3829050"/>
            <a:ext cx="95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Frame 1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260163" y="3840718"/>
            <a:ext cx="95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Frame 2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743200" y="4171950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 smtClean="0"/>
              <a:t>sfp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0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7772400" cy="502444"/>
          </a:xfrm>
        </p:spPr>
        <p:txBody>
          <a:bodyPr>
            <a:normAutofit fontScale="90000"/>
          </a:bodyPr>
          <a:lstStyle/>
          <a:p>
            <a:r>
              <a:rPr lang="en-US" smtClean="0"/>
              <a:t>Canary Types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610600" cy="4114800"/>
          </a:xfrm>
        </p:spPr>
        <p:txBody>
          <a:bodyPr>
            <a:normAutofit lnSpcReduction="10000"/>
          </a:bodyPr>
          <a:lstStyle/>
          <a:p>
            <a:pPr>
              <a:tabLst>
                <a:tab pos="1146175" algn="l"/>
              </a:tabLst>
            </a:pPr>
            <a:r>
              <a:rPr lang="en-US" sz="2600" u="sng" dirty="0" smtClean="0">
                <a:solidFill>
                  <a:srgbClr val="000090"/>
                </a:solidFill>
              </a:rPr>
              <a:t>Random canary:</a:t>
            </a:r>
            <a:endParaRPr lang="en-US" sz="2600" dirty="0" smtClean="0">
              <a:solidFill>
                <a:srgbClr val="000090"/>
              </a:solidFill>
            </a:endParaRPr>
          </a:p>
          <a:p>
            <a:pPr lvl="1">
              <a:tabLst>
                <a:tab pos="1146175" algn="l"/>
              </a:tabLst>
            </a:pPr>
            <a:r>
              <a:rPr lang="en-US" sz="2400" dirty="0"/>
              <a:t>R</a:t>
            </a:r>
            <a:r>
              <a:rPr lang="en-US" sz="2400" dirty="0" smtClean="0"/>
              <a:t>andom string chosen at program startup.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Insert canary string into every stack frame.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Verify canary before returning from function.</a:t>
            </a:r>
          </a:p>
          <a:p>
            <a:pPr lvl="2">
              <a:tabLst>
                <a:tab pos="1146175" algn="l"/>
              </a:tabLst>
            </a:pPr>
            <a:r>
              <a:rPr lang="en-US" sz="2000" dirty="0" smtClean="0"/>
              <a:t>Exit program if canary changed.     Turns potential exploit into </a:t>
            </a:r>
            <a:r>
              <a:rPr lang="en-US" sz="2000" dirty="0" err="1" smtClean="0"/>
              <a:t>DoS</a:t>
            </a:r>
            <a:r>
              <a:rPr lang="en-US" sz="2000" dirty="0" smtClean="0"/>
              <a:t>. 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To corrupt, attacker must learn current random string.</a:t>
            </a:r>
          </a:p>
          <a:p>
            <a:pPr>
              <a:spcBef>
                <a:spcPts val="3168"/>
              </a:spcBef>
              <a:tabLst>
                <a:tab pos="1146175" algn="l"/>
              </a:tabLst>
            </a:pPr>
            <a:r>
              <a:rPr lang="en-US" sz="2600" u="sng" dirty="0" smtClean="0">
                <a:solidFill>
                  <a:srgbClr val="000090"/>
                </a:solidFill>
              </a:rPr>
              <a:t>Terminator canary:</a:t>
            </a:r>
            <a:r>
              <a:rPr lang="en-US" sz="2600" dirty="0">
                <a:solidFill>
                  <a:srgbClr val="000090"/>
                </a:solidFill>
              </a:rPr>
              <a:t> </a:t>
            </a:r>
            <a:r>
              <a:rPr lang="en-US" sz="2600" dirty="0" smtClean="0">
                <a:solidFill>
                  <a:srgbClr val="000090"/>
                </a:solidFill>
              </a:rPr>
              <a:t>      </a:t>
            </a:r>
            <a:r>
              <a:rPr lang="en-US" sz="2000" dirty="0" smtClean="0"/>
              <a:t>Canary =  {0, newline, linefeed, EOF}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String functions will not copy beyond terminator.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Attacker cannot use string functions to corrupt stack.	</a:t>
            </a:r>
          </a:p>
        </p:txBody>
      </p:sp>
    </p:spTree>
    <p:extLst>
      <p:ext uri="{BB962C8B-B14F-4D97-AF65-F5344CB8AC3E}">
        <p14:creationId xmlns:p14="http://schemas.microsoft.com/office/powerpoint/2010/main" xmlns="" val="6644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StackGuard (Cont.)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85850"/>
            <a:ext cx="8686800" cy="394335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 smtClean="0"/>
              <a:t>StackGuard</a:t>
            </a:r>
            <a:r>
              <a:rPr lang="en-US" sz="3100" dirty="0" smtClean="0"/>
              <a:t> implemented as a GCC patch</a:t>
            </a:r>
          </a:p>
          <a:p>
            <a:pPr lvl="1"/>
            <a:r>
              <a:rPr lang="en-US" dirty="0" smtClean="0"/>
              <a:t>Program must be recompiled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r>
              <a:rPr lang="en-US" sz="3100" dirty="0" smtClean="0"/>
              <a:t>Minimal performance effects:   8% for Apache</a:t>
            </a:r>
          </a:p>
          <a:p>
            <a:endParaRPr lang="en-US" sz="1800" dirty="0" smtClean="0"/>
          </a:p>
          <a:p>
            <a:r>
              <a:rPr lang="en-US" sz="3100" dirty="0" smtClean="0"/>
              <a:t>Note: Canaries do not provide full protection</a:t>
            </a:r>
          </a:p>
          <a:p>
            <a:pPr lvl="1"/>
            <a:r>
              <a:rPr lang="en-US" dirty="0" smtClean="0"/>
              <a:t>Some stack smashing attacks leave canaries unchanged</a:t>
            </a:r>
          </a:p>
          <a:p>
            <a:pPr>
              <a:spcBef>
                <a:spcPct val="80000"/>
              </a:spcBef>
            </a:pPr>
            <a:r>
              <a:rPr lang="en-US" sz="3100" dirty="0" smtClean="0"/>
              <a:t>Heap protection:  </a:t>
            </a:r>
            <a:r>
              <a:rPr lang="en-US" sz="3100" smtClean="0"/>
              <a:t>PointGuard</a:t>
            </a:r>
            <a:endParaRPr lang="en-US" sz="3100" dirty="0" smtClean="0"/>
          </a:p>
          <a:p>
            <a:pPr lvl="1"/>
            <a:r>
              <a:rPr lang="en-US" dirty="0" smtClean="0"/>
              <a:t>Protects function pointers and </a:t>
            </a:r>
            <a:r>
              <a:rPr lang="en-US" dirty="0" err="1" smtClean="0"/>
              <a:t>setjmp</a:t>
            </a:r>
            <a:r>
              <a:rPr lang="en-US" dirty="0" smtClean="0"/>
              <a:t> buffers by encrypting them:   e.g. XOR with random cookie</a:t>
            </a:r>
          </a:p>
          <a:p>
            <a:pPr lvl="1"/>
            <a:r>
              <a:rPr lang="en-US" dirty="0" smtClean="0"/>
              <a:t>Less effective,  more noticeable performance effects</a:t>
            </a:r>
          </a:p>
        </p:txBody>
      </p:sp>
    </p:spTree>
    <p:extLst>
      <p:ext uri="{BB962C8B-B14F-4D97-AF65-F5344CB8AC3E}">
        <p14:creationId xmlns:p14="http://schemas.microsoft.com/office/powerpoint/2010/main" xmlns="" val="2252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control hijacking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Stack smashing</a:t>
            </a:r>
            <a:r>
              <a:rPr lang="en-US" sz="2400" dirty="0" smtClean="0"/>
              <a:t>:  overwrite return address or function pointer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dirty="0" smtClean="0"/>
              <a:t>Heap spraying</a:t>
            </a:r>
            <a:r>
              <a:rPr lang="en-US" sz="2400" dirty="0" smtClean="0"/>
              <a:t>:  reliably exploit a heap overflow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dirty="0" smtClean="0"/>
              <a:t>Use after free</a:t>
            </a:r>
            <a:r>
              <a:rPr lang="en-US" sz="2400" dirty="0" smtClean="0"/>
              <a:t>:  attacker writes to freed control structure, </a:t>
            </a:r>
            <a:br>
              <a:rPr lang="en-US" sz="2400" dirty="0" smtClean="0"/>
            </a:br>
            <a:r>
              <a:rPr lang="en-US" sz="2400" dirty="0" smtClean="0"/>
              <a:t>		  which then gets used by victim program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dirty="0"/>
              <a:t>Integer overflows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dirty="0"/>
              <a:t>Format string </a:t>
            </a:r>
            <a:r>
              <a:rPr lang="en-US" sz="2400" b="1" dirty="0" smtClean="0"/>
              <a:t>vulnerabilities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32435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mtClean="0"/>
              <a:t>⋮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xmlns="" val="15457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952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StackGuard</a:t>
            </a:r>
            <a:r>
              <a:rPr lang="en-US" dirty="0" smtClean="0"/>
              <a:t> enhancements:  </a:t>
            </a:r>
            <a:r>
              <a:rPr lang="en-US" sz="3600" dirty="0" err="1" smtClean="0"/>
              <a:t>ProPolice</a:t>
            </a:r>
            <a:endParaRPr lang="en-US" sz="3100" dirty="0" smtClean="0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67389" y="895351"/>
            <a:ext cx="8686800" cy="990600"/>
          </a:xfrm>
        </p:spPr>
        <p:txBody>
          <a:bodyPr/>
          <a:lstStyle/>
          <a:p>
            <a:r>
              <a:rPr lang="en-US" sz="2400" dirty="0" err="1" smtClean="0"/>
              <a:t>ProPolice</a:t>
            </a:r>
            <a:r>
              <a:rPr lang="en-US" sz="2400" dirty="0" smtClean="0"/>
              <a:t> </a:t>
            </a:r>
            <a:r>
              <a:rPr lang="en-US" sz="1600" dirty="0" smtClean="0">
                <a:latin typeface="Arial" charset="0"/>
              </a:rPr>
              <a:t>(IBM)    </a:t>
            </a:r>
            <a:r>
              <a:rPr lang="en-US" sz="2000" dirty="0" smtClean="0">
                <a:latin typeface="Arial" charset="0"/>
              </a:rPr>
              <a:t>-   </a:t>
            </a:r>
            <a:r>
              <a:rPr lang="en-US" sz="2000" dirty="0" err="1" smtClean="0">
                <a:latin typeface="Arial" charset="0"/>
              </a:rPr>
              <a:t>gcc</a:t>
            </a:r>
            <a:r>
              <a:rPr lang="en-US" sz="2000" dirty="0" smtClean="0">
                <a:latin typeface="Arial" charset="0"/>
              </a:rPr>
              <a:t> 3.4.1.      </a:t>
            </a:r>
            <a:r>
              <a:rPr lang="en-US" sz="1800" dirty="0" smtClean="0">
                <a:latin typeface="Arial" charset="0"/>
              </a:rPr>
              <a:t>(</a:t>
            </a:r>
            <a:r>
              <a:rPr lang="en-US" sz="1800" b="1" dirty="0" smtClean="0">
                <a:latin typeface="Arial" charset="0"/>
              </a:rPr>
              <a:t>-</a:t>
            </a:r>
            <a:r>
              <a:rPr lang="en-US" sz="1800" b="1" dirty="0" err="1" smtClean="0">
                <a:latin typeface="Arial" charset="0"/>
              </a:rPr>
              <a:t>fstack</a:t>
            </a:r>
            <a:r>
              <a:rPr lang="en-US" sz="1800" b="1" dirty="0" smtClean="0">
                <a:latin typeface="Arial" charset="0"/>
              </a:rPr>
              <a:t>-protector</a:t>
            </a:r>
            <a:r>
              <a:rPr lang="en-US" sz="1800" dirty="0" smtClean="0">
                <a:latin typeface="Arial" charset="0"/>
              </a:rPr>
              <a:t>)</a:t>
            </a:r>
          </a:p>
          <a:p>
            <a:pPr lvl="1"/>
            <a:r>
              <a:rPr lang="en-US" sz="2400" dirty="0" smtClean="0"/>
              <a:t>Rearrange stack layout to prevent </a:t>
            </a:r>
            <a:r>
              <a:rPr lang="en-US" sz="2400" dirty="0" err="1" smtClean="0"/>
              <a:t>ptr</a:t>
            </a:r>
            <a:r>
              <a:rPr lang="en-US" sz="2400" dirty="0" smtClean="0"/>
              <a:t> overflow.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19989" y="1962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119989" y="2419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119989" y="28765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119989" y="33337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119989" y="37909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119989" y="4248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662789" y="373380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33400" y="3860007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867400" y="4176415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5701389" y="4248150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1662789" y="207645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33400" y="2019300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133600" y="4705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2571750"/>
            <a:ext cx="317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Protects pointer </a:t>
            </a:r>
            <a:r>
              <a:rPr lang="en-US" dirty="0" err="1" smtClean="0"/>
              <a:t>args</a:t>
            </a:r>
            <a:r>
              <a:rPr lang="en-US" dirty="0" smtClean="0"/>
              <a:t> and local pointers from a buffer overflow</a:t>
            </a:r>
          </a:p>
        </p:txBody>
      </p:sp>
    </p:spTree>
    <p:extLst>
      <p:ext uri="{BB962C8B-B14F-4D97-AF65-F5344CB8AC3E}">
        <p14:creationId xmlns:p14="http://schemas.microsoft.com/office/powerpoint/2010/main" xmlns="" val="16366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MS Visual Studio  /GS     </a:t>
            </a:r>
            <a:r>
              <a:rPr lang="en-US" sz="2400" dirty="0" smtClean="0"/>
              <a:t>[since 2003]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4582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Compiler /GS option:</a:t>
            </a:r>
          </a:p>
          <a:p>
            <a:pPr lvl="1"/>
            <a:r>
              <a:rPr lang="en-US" sz="2400" dirty="0" smtClean="0"/>
              <a:t>Combination of </a:t>
            </a:r>
            <a:r>
              <a:rPr lang="en-US" sz="2400" dirty="0" err="1" smtClean="0"/>
              <a:t>ProPolice</a:t>
            </a:r>
            <a:r>
              <a:rPr lang="en-US" sz="2400" dirty="0" smtClean="0"/>
              <a:t> and Random canary.</a:t>
            </a:r>
          </a:p>
          <a:p>
            <a:pPr lvl="1"/>
            <a:r>
              <a:rPr lang="en-US" sz="2400" dirty="0" smtClean="0"/>
              <a:t>If cookie mismatch, default behavior is to call    </a:t>
            </a:r>
            <a:r>
              <a:rPr lang="en-US" sz="2400" b="1" dirty="0" smtClean="0">
                <a:solidFill>
                  <a:srgbClr val="000090"/>
                </a:solidFill>
              </a:rPr>
              <a:t>_exit(3)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200" y="2266950"/>
            <a:ext cx="500926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prolog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0090"/>
                </a:solidFill>
              </a:rPr>
              <a:t>sub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smtClean="0">
                <a:solidFill>
                  <a:srgbClr val="000090"/>
                </a:solidFill>
              </a:rPr>
              <a:t>8     </a:t>
            </a:r>
            <a:r>
              <a:rPr lang="en-US" dirty="0" smtClean="0"/>
              <a:t>// allocate 8 bytes for cookie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DWORD PTR ___</a:t>
            </a:r>
            <a:r>
              <a:rPr lang="en-US" b="1" dirty="0" err="1">
                <a:solidFill>
                  <a:srgbClr val="000090"/>
                </a:solidFill>
              </a:rPr>
              <a:t>security_cookie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b="1" dirty="0" err="1">
                <a:solidFill>
                  <a:srgbClr val="000090"/>
                </a:solidFill>
              </a:rPr>
              <a:t>xor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 smtClean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dirty="0" smtClean="0"/>
              <a:t>// </a:t>
            </a:r>
            <a:r>
              <a:rPr lang="en-US" dirty="0" err="1" smtClean="0"/>
              <a:t>xor</a:t>
            </a:r>
            <a:r>
              <a:rPr lang="en-US" dirty="0" smtClean="0"/>
              <a:t> cookie with current </a:t>
            </a:r>
            <a:r>
              <a:rPr lang="en-US" dirty="0" err="1" smtClean="0"/>
              <a:t>esp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DWORD PTR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esp+8], </a:t>
            </a:r>
            <a:r>
              <a:rPr lang="en-US" b="1" dirty="0" err="1" smtClean="0">
                <a:solidFill>
                  <a:srgbClr val="000090"/>
                </a:solidFill>
              </a:rPr>
              <a:t>eax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// save in 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6345" y="2266950"/>
            <a:ext cx="3847102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epilog:</a:t>
            </a:r>
            <a:endParaRPr lang="en-US" u="sng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DWORD PTR 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+</a:t>
            </a:r>
            <a:r>
              <a:rPr lang="en-US" b="1" dirty="0">
                <a:solidFill>
                  <a:srgbClr val="000090"/>
                </a:solidFill>
              </a:rPr>
              <a:t>8</a:t>
            </a:r>
            <a:r>
              <a:rPr lang="en-US" b="1" dirty="0" smtClean="0">
                <a:solidFill>
                  <a:srgbClr val="000090"/>
                </a:solidFill>
              </a:rPr>
              <a:t>]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b="1" dirty="0" err="1" smtClean="0">
                <a:solidFill>
                  <a:srgbClr val="000090"/>
                </a:solidFill>
              </a:rPr>
              <a:t>xor</a:t>
            </a:r>
            <a:r>
              <a:rPr lang="en-US" b="1" dirty="0" smtClean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     call  @__security_check_cookie@4</a:t>
            </a:r>
          </a:p>
          <a:p>
            <a:r>
              <a:rPr lang="en-US" b="1" dirty="0">
                <a:solidFill>
                  <a:srgbClr val="000090"/>
                </a:solidFill>
              </a:rPr>
              <a:t>      add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8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28600" y="4070350"/>
            <a:ext cx="8763000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Enhanced /GS in Visual Studio 2010:</a:t>
            </a:r>
          </a:p>
          <a:p>
            <a:pPr lvl="1"/>
            <a:r>
              <a:rPr lang="en-US" sz="2000" dirty="0" smtClean="0"/>
              <a:t>/GS protection added to all functions, unless can be proven unnecessary</a:t>
            </a:r>
          </a:p>
        </p:txBody>
      </p:sp>
    </p:spTree>
    <p:extLst>
      <p:ext uri="{BB962C8B-B14F-4D97-AF65-F5344CB8AC3E}">
        <p14:creationId xmlns:p14="http://schemas.microsoft.com/office/powerpoint/2010/main" xmlns="" val="20185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/GS stack frame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815189" y="11239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815189" y="1581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815189" y="2038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815189" y="30099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815189" y="34671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815189" y="39243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357989" y="340995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28600" y="3536157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562600" y="3852565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5396589" y="3924300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1357989" y="140970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28600" y="1352550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828800" y="43815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828800" y="25273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</a:t>
            </a:r>
            <a:r>
              <a:rPr lang="en-US" sz="2400" b="1" dirty="0" smtClean="0">
                <a:solidFill>
                  <a:schemeClr val="bg1"/>
                </a:solidFill>
              </a:rPr>
              <a:t>xception handlers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627" y="1885950"/>
            <a:ext cx="320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Canary protects ret-</a:t>
            </a:r>
            <a:r>
              <a:rPr lang="en-US" sz="2000" dirty="0" err="1" smtClean="0"/>
              <a:t>addr</a:t>
            </a:r>
            <a:r>
              <a:rPr lang="en-US" sz="2000" dirty="0" smtClean="0"/>
              <a:t> and </a:t>
            </a:r>
            <a:br>
              <a:rPr lang="en-US" sz="2000" dirty="0" smtClean="0"/>
            </a:br>
            <a:r>
              <a:rPr lang="en-US" sz="2000" dirty="0" smtClean="0"/>
              <a:t>exception handler frame</a:t>
            </a:r>
            <a:endParaRPr lang="en-US" sz="2000" dirty="0"/>
          </a:p>
        </p:txBody>
      </p:sp>
      <p:sp>
        <p:nvSpPr>
          <p:cNvPr id="6" name="Right Brace 5"/>
          <p:cNvSpPr/>
          <p:nvPr/>
        </p:nvSpPr>
        <p:spPr>
          <a:xfrm>
            <a:off x="5334000" y="1733550"/>
            <a:ext cx="228600" cy="9906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0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Evading /GS with exception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exception is thrown, dispatcher walks up exception list until handler is found   (else use default handler)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324350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4781550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58200" y="4171950"/>
            <a:ext cx="66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</a:p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105400" y="4800600"/>
            <a:ext cx="1447800" cy="20955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143000" y="4806950"/>
            <a:ext cx="3048000" cy="20320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09600" y="3943350"/>
            <a:ext cx="4572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" y="356235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95600" y="4324350"/>
            <a:ext cx="685800" cy="457200"/>
          </a:xfrm>
          <a:prstGeom prst="rect">
            <a:avLst/>
          </a:prstGeom>
          <a:solidFill>
            <a:srgbClr val="C0504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08700" y="3727450"/>
            <a:ext cx="1828800" cy="533400"/>
            <a:chOff x="6096000" y="3486150"/>
            <a:chExt cx="1828800" cy="533400"/>
          </a:xfrm>
        </p:grpSpPr>
        <p:sp>
          <p:nvSpPr>
            <p:cNvPr id="38" name="Left Brace 37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733800" y="3740150"/>
            <a:ext cx="1828800" cy="533400"/>
            <a:chOff x="6096000" y="3486150"/>
            <a:chExt cx="1828800" cy="533400"/>
          </a:xfrm>
        </p:grpSpPr>
        <p:sp>
          <p:nvSpPr>
            <p:cNvPr id="42" name="Left Brace 41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38200" y="2190750"/>
            <a:ext cx="6462075" cy="2590800"/>
            <a:chOff x="838200" y="2190750"/>
            <a:chExt cx="6462075" cy="2590800"/>
          </a:xfrm>
        </p:grpSpPr>
        <p:sp>
          <p:nvSpPr>
            <p:cNvPr id="36" name="TextBox 35"/>
            <p:cNvSpPr txBox="1"/>
            <p:nvPr/>
          </p:nvSpPr>
          <p:spPr>
            <a:xfrm>
              <a:off x="838200" y="2190750"/>
              <a:ext cx="6462075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After overflow:    handler points to attacker’s code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 smtClean="0"/>
                <a:t>exception triggered  ⇒   control hijack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95600" y="4324350"/>
              <a:ext cx="2971800" cy="4572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600" y="4324350"/>
              <a:ext cx="1295400" cy="4572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</a:t>
              </a:r>
              <a:r>
                <a:rPr lang="en-US" dirty="0" err="1" smtClean="0"/>
                <a:t>tr</a:t>
              </a:r>
              <a:r>
                <a:rPr lang="en-US" dirty="0" smtClean="0"/>
                <a:t> to attack code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07485" y="3207663"/>
            <a:ext cx="7151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 point:    exception is triggered before canary is checked</a:t>
            </a:r>
            <a:endParaRPr lang="en-US" sz="2200" dirty="0"/>
          </a:p>
        </p:txBody>
      </p:sp>
      <p:sp>
        <p:nvSpPr>
          <p:cNvPr id="49" name="Rectangle 48"/>
          <p:cNvSpPr/>
          <p:nvPr/>
        </p:nvSpPr>
        <p:spPr>
          <a:xfrm>
            <a:off x="3810000" y="4324350"/>
            <a:ext cx="685800" cy="45720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34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Defenses:   SAFESEH and SEHOP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534400" cy="3775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/SAFESEH</a:t>
            </a:r>
            <a:r>
              <a:rPr lang="en-US" sz="2400" dirty="0" smtClean="0"/>
              <a:t>:    linker flag</a:t>
            </a:r>
          </a:p>
          <a:p>
            <a:pPr lvl="1"/>
            <a:r>
              <a:rPr lang="en-US" sz="2200" dirty="0" smtClean="0"/>
              <a:t>Linker produces a binary with a table of safe exception handlers</a:t>
            </a:r>
          </a:p>
          <a:p>
            <a:pPr lvl="1"/>
            <a:r>
              <a:rPr lang="en-US" sz="2200" dirty="0" smtClean="0"/>
              <a:t>System will not jump to exception handler not on list</a:t>
            </a:r>
          </a:p>
          <a:p>
            <a:pPr lvl="1"/>
            <a:endParaRPr lang="en-US" sz="2200" dirty="0"/>
          </a:p>
          <a:p>
            <a:r>
              <a:rPr lang="en-US" sz="2600" dirty="0" smtClean="0">
                <a:solidFill>
                  <a:srgbClr val="000090"/>
                </a:solidFill>
              </a:rPr>
              <a:t>/SEHOP</a:t>
            </a:r>
            <a:r>
              <a:rPr lang="en-US" sz="2600" dirty="0" smtClean="0"/>
              <a:t>:    platform defense   </a:t>
            </a:r>
            <a:r>
              <a:rPr lang="en-US" sz="2400" dirty="0" smtClean="0"/>
              <a:t>(since win vista SP1)</a:t>
            </a:r>
          </a:p>
          <a:p>
            <a:pPr lvl="1"/>
            <a:r>
              <a:rPr lang="en-US" sz="2000" dirty="0" smtClean="0"/>
              <a:t>Observation:    SEH attacks typically corrupt the “next” entry in SEH list.</a:t>
            </a:r>
          </a:p>
          <a:p>
            <a:pPr lvl="1"/>
            <a:r>
              <a:rPr lang="en-US" sz="2000" dirty="0" smtClean="0"/>
              <a:t>SEHOP:  add a dummy record at top of SEH list</a:t>
            </a:r>
          </a:p>
          <a:p>
            <a:pPr lvl="1"/>
            <a:r>
              <a:rPr lang="en-US" sz="2000" dirty="0" smtClean="0"/>
              <a:t>When exception occurs, dispatcher walks up list and verifies dummy record is there.   If not, terminates 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9403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Summary: Canaries are not full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248150"/>
          </a:xfrm>
        </p:spPr>
        <p:txBody>
          <a:bodyPr>
            <a:noAutofit/>
          </a:bodyPr>
          <a:lstStyle/>
          <a:p>
            <a:pPr>
              <a:spcBef>
                <a:spcPts val="1824"/>
              </a:spcBef>
            </a:pPr>
            <a:r>
              <a:rPr lang="en-US" sz="2400" dirty="0" smtClean="0"/>
              <a:t>Canaries are an important defense tool, but do not prevent all control hijacking attacks: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Heap-based attacks still possible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Integer overflow attacks still possible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/GS by itself does not prevent Exception Handling attacks</a:t>
            </a:r>
          </a:p>
          <a:p>
            <a:pPr marL="400050" lvl="1" indent="0">
              <a:spcBef>
                <a:spcPts val="24"/>
              </a:spcBef>
              <a:buNone/>
            </a:pPr>
            <a:r>
              <a:rPr lang="en-US" sz="2400" dirty="0"/>
              <a:t>	</a:t>
            </a:r>
            <a:r>
              <a:rPr lang="en-US" sz="1800" dirty="0" smtClean="0"/>
              <a:t>	(also need SAFESEH and SEHOP)</a:t>
            </a:r>
          </a:p>
        </p:txBody>
      </p:sp>
    </p:spTree>
    <p:extLst>
      <p:ext uri="{BB962C8B-B14F-4D97-AF65-F5344CB8AC3E}">
        <p14:creationId xmlns:p14="http://schemas.microsoft.com/office/powerpoint/2010/main" xmlns="" val="83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Even worse:  canary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</a:t>
            </a:r>
            <a:r>
              <a:rPr lang="en-US" sz="2400" smtClean="0"/>
              <a:t> </a:t>
            </a:r>
            <a:r>
              <a:rPr lang="en-US" sz="2400" dirty="0" smtClean="0"/>
              <a:t>common design for </a:t>
            </a:r>
            <a:r>
              <a:rPr lang="en-US" sz="2400" smtClean="0"/>
              <a:t>crash recovery:</a:t>
            </a:r>
            <a:endParaRPr lang="en-US" sz="2400" dirty="0" smtClean="0"/>
          </a:p>
          <a:p>
            <a:r>
              <a:rPr lang="en-US" sz="2400" dirty="0" smtClean="0"/>
              <a:t>When process crashes, restart automatically   (for availability)</a:t>
            </a:r>
          </a:p>
          <a:p>
            <a:r>
              <a:rPr lang="en-US" sz="2400" dirty="0" smtClean="0"/>
              <a:t>Often canary is unchanged  (reason:  relaunch using fork)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Danger: </a:t>
            </a:r>
          </a:p>
          <a:p>
            <a:r>
              <a:rPr lang="en-US" sz="2400" dirty="0" smtClean="0"/>
              <a:t>canary extraction</a:t>
            </a:r>
            <a:br>
              <a:rPr lang="en-US" sz="2400" dirty="0" smtClean="0"/>
            </a:br>
            <a:r>
              <a:rPr lang="en-US" sz="2400" dirty="0" smtClean="0"/>
              <a:t>byte by byte</a:t>
            </a:r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3200400" y="2908168"/>
            <a:ext cx="5029200" cy="707886"/>
            <a:chOff x="3657600" y="2952750"/>
            <a:chExt cx="5029200" cy="707886"/>
          </a:xfrm>
        </p:grpSpPr>
        <p:grpSp>
          <p:nvGrpSpPr>
            <p:cNvPr id="55" name="Group 54"/>
            <p:cNvGrpSpPr/>
            <p:nvPr/>
          </p:nvGrpSpPr>
          <p:grpSpPr>
            <a:xfrm>
              <a:off x="3657600" y="3000514"/>
              <a:ext cx="5029200" cy="561836"/>
              <a:chOff x="3657600" y="3101717"/>
              <a:chExt cx="5029200" cy="56183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3657600" y="3101717"/>
                <a:ext cx="5029200" cy="22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3657600" y="3638550"/>
                <a:ext cx="5029200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467600" y="3123803"/>
                <a:ext cx="685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et</a:t>
                </a:r>
                <a:br>
                  <a:rPr lang="en-US" dirty="0" smtClean="0"/>
                </a:br>
                <a:r>
                  <a:rPr lang="en-US" dirty="0" err="1" smtClean="0"/>
                  <a:t>addr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15000" y="3123803"/>
                <a:ext cx="1752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  A   N   A   R  Y</a:t>
                </a: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81600" y="3123803"/>
                <a:ext cx="517346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130153"/>
                <a:ext cx="838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400050" marR="0" lvl="0" indent="-4000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smtClean="0"/>
                  <a:t>local</a:t>
                </a:r>
              </a:p>
              <a:p>
                <a:pPr marL="400050" marR="0" lvl="0" indent="-4000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buffer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826054" y="2952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00400" y="2190750"/>
            <a:ext cx="5029200" cy="707886"/>
            <a:chOff x="3657600" y="2352556"/>
            <a:chExt cx="5029200" cy="707886"/>
          </a:xfrm>
        </p:grpSpPr>
        <p:cxnSp>
          <p:nvCxnSpPr>
            <p:cNvPr id="18" name="Straight Connector 17"/>
            <p:cNvCxnSpPr/>
            <p:nvPr/>
          </p:nvCxnSpPr>
          <p:spPr>
            <a:xfrm flipH="1" flipV="1">
              <a:off x="3657600" y="2352556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57600" y="2908042"/>
              <a:ext cx="502920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467600" y="2374642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et</a:t>
              </a:r>
              <a:br>
                <a:rPr lang="en-US" dirty="0" smtClean="0"/>
              </a:b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5000" y="2374642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  A   N   A   R  Y</a:t>
              </a: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81600" y="2374642"/>
              <a:ext cx="517346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43400" y="2368292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r>
                <a:rPr lang="en-US" dirty="0" smtClean="0"/>
                <a:t>ocal</a:t>
              </a:r>
              <a:br>
                <a:rPr lang="en-US" dirty="0" smtClean="0"/>
              </a:br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26054" y="2352556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25800" y="3625586"/>
            <a:ext cx="5029200" cy="707886"/>
            <a:chOff x="3683000" y="3750211"/>
            <a:chExt cx="5029200" cy="707886"/>
          </a:xfrm>
        </p:grpSpPr>
        <p:grpSp>
          <p:nvGrpSpPr>
            <p:cNvPr id="56" name="Group 55"/>
            <p:cNvGrpSpPr/>
            <p:nvPr/>
          </p:nvGrpSpPr>
          <p:grpSpPr>
            <a:xfrm>
              <a:off x="3683000" y="3762514"/>
              <a:ext cx="5029200" cy="561836"/>
              <a:chOff x="3683000" y="3750211"/>
              <a:chExt cx="5029200" cy="56183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683000" y="3750211"/>
                <a:ext cx="5029200" cy="22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683000" y="4305697"/>
                <a:ext cx="5029200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7493000" y="3772297"/>
                <a:ext cx="685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et</a:t>
                </a:r>
                <a:br>
                  <a:rPr lang="en-US" dirty="0" smtClean="0"/>
                </a:br>
                <a:r>
                  <a:rPr lang="en-US" dirty="0" err="1" smtClean="0"/>
                  <a:t>addr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740400" y="3772297"/>
                <a:ext cx="1752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  A   N   A   R  Y</a:t>
                </a: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07000" y="3772297"/>
                <a:ext cx="517346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68800" y="3778647"/>
                <a:ext cx="838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 smtClean="0"/>
                  <a:t>ocal</a:t>
                </a:r>
                <a:br>
                  <a:rPr lang="en-US" dirty="0" smtClean="0"/>
                </a:br>
                <a:r>
                  <a:rPr lang="en-US" dirty="0" smtClean="0"/>
                  <a:t>buffer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851454" y="3750211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51200" y="4343003"/>
            <a:ext cx="5054600" cy="765433"/>
            <a:chOff x="3708400" y="4476750"/>
            <a:chExt cx="5054600" cy="765433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708400" y="4476750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708400" y="5032236"/>
              <a:ext cx="502920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518400" y="4498836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et</a:t>
              </a:r>
              <a:br>
                <a:rPr lang="en-US" dirty="0" smtClean="0"/>
              </a:b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65800" y="4498836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  A   N   A   R  Y</a:t>
              </a: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32400" y="4498836"/>
              <a:ext cx="517346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4200" y="4489450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r>
                <a:rPr lang="en-US" dirty="0" smtClean="0"/>
                <a:t>ocal</a:t>
              </a:r>
              <a:br>
                <a:rPr lang="en-US" dirty="0" smtClean="0"/>
              </a:br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854" y="4476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 flipV="1">
              <a:off x="3733800" y="5220097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886200" y="2211378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94227" y="2966975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/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22981" y="3654806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/>
              <a:t>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45027" y="4365089"/>
            <a:ext cx="1922373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" rtlCol="0" anchor="ctr"/>
          <a:lstStyle/>
          <a:p>
            <a:pPr algn="r"/>
            <a:r>
              <a:rPr lang="en-US" dirty="0" smtClean="0"/>
              <a:t>C  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848600" y="2289036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crash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848600" y="3062704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crash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48600" y="3748504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crash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48600" y="442263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 crash</a:t>
            </a: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04800" y="2470210"/>
            <a:ext cx="2819400" cy="1509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25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52" grpId="0" animBg="1"/>
      <p:bldP spid="60" grpId="0" animBg="1"/>
      <p:bldP spid="62" grpId="0"/>
      <p:bldP spid="63" grpId="0"/>
      <p:bldP spid="64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1430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Similarly:  extract ASLR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 common design for crash recovery:</a:t>
            </a:r>
          </a:p>
          <a:p>
            <a:r>
              <a:rPr lang="en-US" sz="2400" dirty="0" smtClean="0"/>
              <a:t>When process crashes, restart automatically   (for availability)</a:t>
            </a:r>
          </a:p>
          <a:p>
            <a:r>
              <a:rPr lang="en-US" sz="2400" dirty="0" smtClean="0"/>
              <a:t>Often canary is unchanged  (reason:  relaunch using fork)</a:t>
            </a:r>
          </a:p>
          <a:p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Danger: </a:t>
            </a:r>
          </a:p>
          <a:p>
            <a:pPr marL="228600" indent="0">
              <a:buNone/>
            </a:pPr>
            <a:r>
              <a:rPr lang="en-US" sz="2400" dirty="0" smtClean="0"/>
              <a:t>Extract ret-</a:t>
            </a:r>
            <a:r>
              <a:rPr lang="en-US" sz="2400" dirty="0" err="1" smtClean="0"/>
              <a:t>addr</a:t>
            </a:r>
            <a:r>
              <a:rPr lang="en-US" sz="2400" dirty="0" smtClean="0"/>
              <a:t> to </a:t>
            </a:r>
            <a:br>
              <a:rPr lang="en-US" sz="2400" dirty="0" smtClean="0"/>
            </a:br>
            <a:r>
              <a:rPr lang="en-US" sz="2400" dirty="0" smtClean="0"/>
              <a:t>de-randomize</a:t>
            </a:r>
            <a:br>
              <a:rPr lang="en-US" sz="2400" dirty="0" smtClean="0"/>
            </a:br>
            <a:r>
              <a:rPr lang="en-US" sz="2400" dirty="0" smtClean="0"/>
              <a:t>stack location</a:t>
            </a:r>
          </a:p>
          <a:p>
            <a:pPr marL="228600" indent="0">
              <a:spcBef>
                <a:spcPts val="1176"/>
              </a:spcBef>
              <a:buNone/>
            </a:pPr>
            <a:r>
              <a:rPr lang="en-US" sz="2400" dirty="0" smtClean="0"/>
              <a:t>Extract stack </a:t>
            </a:r>
            <a:br>
              <a:rPr lang="en-US" sz="2400" dirty="0" smtClean="0"/>
            </a:br>
            <a:r>
              <a:rPr lang="en-US" sz="2400" dirty="0" smtClean="0"/>
              <a:t>function pointers to</a:t>
            </a:r>
            <a:br>
              <a:rPr lang="en-US" sz="2400" dirty="0" smtClean="0"/>
            </a:br>
            <a:r>
              <a:rPr lang="en-US" sz="2400" dirty="0" smtClean="0"/>
              <a:t>de-randomize heap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200400" y="2908168"/>
            <a:ext cx="5029200" cy="707886"/>
            <a:chOff x="3657600" y="2952750"/>
            <a:chExt cx="5029200" cy="707886"/>
          </a:xfrm>
        </p:grpSpPr>
        <p:grpSp>
          <p:nvGrpSpPr>
            <p:cNvPr id="55" name="Group 54"/>
            <p:cNvGrpSpPr/>
            <p:nvPr/>
          </p:nvGrpSpPr>
          <p:grpSpPr>
            <a:xfrm>
              <a:off x="3657600" y="3000514"/>
              <a:ext cx="5029200" cy="561836"/>
              <a:chOff x="3657600" y="3101717"/>
              <a:chExt cx="5029200" cy="56183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3657600" y="3101717"/>
                <a:ext cx="5029200" cy="22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3657600" y="3638550"/>
                <a:ext cx="5029200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467600" y="3123803"/>
                <a:ext cx="685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et</a:t>
                </a:r>
                <a:br>
                  <a:rPr lang="en-US" dirty="0" smtClean="0"/>
                </a:br>
                <a:r>
                  <a:rPr lang="en-US" dirty="0" err="1" smtClean="0"/>
                  <a:t>addr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15000" y="3123803"/>
                <a:ext cx="1752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  A   N   A   R  Y</a:t>
                </a: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81600" y="3123803"/>
                <a:ext cx="517346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130153"/>
                <a:ext cx="838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400050" marR="0" lvl="0" indent="-4000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smtClean="0"/>
                  <a:t>local</a:t>
                </a:r>
              </a:p>
              <a:p>
                <a:pPr marL="400050" marR="0" lvl="0" indent="-4000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buffer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826054" y="2952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00400" y="2190750"/>
            <a:ext cx="5029200" cy="707886"/>
            <a:chOff x="3657600" y="2352556"/>
            <a:chExt cx="5029200" cy="707886"/>
          </a:xfrm>
        </p:grpSpPr>
        <p:cxnSp>
          <p:nvCxnSpPr>
            <p:cNvPr id="18" name="Straight Connector 17"/>
            <p:cNvCxnSpPr/>
            <p:nvPr/>
          </p:nvCxnSpPr>
          <p:spPr>
            <a:xfrm flipH="1" flipV="1">
              <a:off x="3657600" y="2352556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57600" y="2908042"/>
              <a:ext cx="502920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467600" y="2374642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et</a:t>
              </a:r>
              <a:br>
                <a:rPr lang="en-US" dirty="0" smtClean="0"/>
              </a:b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5000" y="2374642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  A   N   A   R  Y</a:t>
              </a: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81600" y="2374642"/>
              <a:ext cx="517346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43400" y="2368292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r>
                <a:rPr lang="en-US" dirty="0" smtClean="0"/>
                <a:t>ocal</a:t>
              </a:r>
              <a:br>
                <a:rPr lang="en-US" dirty="0" smtClean="0"/>
              </a:br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26054" y="2352556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25800" y="3625586"/>
            <a:ext cx="5029200" cy="707886"/>
            <a:chOff x="3683000" y="3750211"/>
            <a:chExt cx="5029200" cy="707886"/>
          </a:xfrm>
        </p:grpSpPr>
        <p:grpSp>
          <p:nvGrpSpPr>
            <p:cNvPr id="56" name="Group 55"/>
            <p:cNvGrpSpPr/>
            <p:nvPr/>
          </p:nvGrpSpPr>
          <p:grpSpPr>
            <a:xfrm>
              <a:off x="3683000" y="3762514"/>
              <a:ext cx="5029200" cy="561836"/>
              <a:chOff x="3683000" y="3750211"/>
              <a:chExt cx="5029200" cy="56183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683000" y="3750211"/>
                <a:ext cx="5029200" cy="22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683000" y="4305697"/>
                <a:ext cx="5029200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7493000" y="3772297"/>
                <a:ext cx="685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et</a:t>
                </a:r>
                <a:br>
                  <a:rPr lang="en-US" dirty="0" smtClean="0"/>
                </a:br>
                <a:r>
                  <a:rPr lang="en-US" dirty="0" err="1" smtClean="0"/>
                  <a:t>addr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740400" y="3772297"/>
                <a:ext cx="1752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  A   N   A   R  Y</a:t>
                </a: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07000" y="3772297"/>
                <a:ext cx="517346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68800" y="3778647"/>
                <a:ext cx="838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 smtClean="0"/>
                  <a:t>ocal</a:t>
                </a:r>
                <a:br>
                  <a:rPr lang="en-US" dirty="0" smtClean="0"/>
                </a:br>
                <a:r>
                  <a:rPr lang="en-US" dirty="0" smtClean="0"/>
                  <a:t>buffer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851454" y="3750211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51200" y="4343003"/>
            <a:ext cx="5054600" cy="765433"/>
            <a:chOff x="3708400" y="4476750"/>
            <a:chExt cx="5054600" cy="765433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708400" y="4476750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708400" y="5032236"/>
              <a:ext cx="502920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518400" y="4498836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et</a:t>
              </a:r>
              <a:br>
                <a:rPr lang="en-US" dirty="0" smtClean="0"/>
              </a:b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65800" y="4498836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  A   N   A   R  Y</a:t>
              </a: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32400" y="4498836"/>
              <a:ext cx="517346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4200" y="4489450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r>
                <a:rPr lang="en-US" dirty="0" smtClean="0"/>
                <a:t>ocal</a:t>
              </a:r>
              <a:br>
                <a:rPr lang="en-US" dirty="0" smtClean="0"/>
              </a:br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854" y="4476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 flipV="1">
              <a:off x="3733800" y="5220097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886200" y="2211378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94227" y="2966975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/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22981" y="3654806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/>
              <a:t>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45027" y="4365089"/>
            <a:ext cx="1922373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" rtlCol="0" anchor="ctr"/>
          <a:lstStyle/>
          <a:p>
            <a:pPr algn="r"/>
            <a:r>
              <a:rPr lang="en-US" dirty="0" smtClean="0"/>
              <a:t>C  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848600" y="2289036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crash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848600" y="3062704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crash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48600" y="3748504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crash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48600" y="442263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 crash</a:t>
            </a: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04800" y="2114550"/>
            <a:ext cx="2835454" cy="2993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0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What if can’t recompile:  </a:t>
            </a:r>
            <a:r>
              <a:rPr lang="en-US" sz="4400" dirty="0" err="1" smtClean="0"/>
              <a:t>Libsafe</a:t>
            </a:r>
            <a:endParaRPr lang="en-US" sz="4400" dirty="0" smtClean="0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458200" cy="3886200"/>
          </a:xfrm>
        </p:spPr>
        <p:txBody>
          <a:bodyPr/>
          <a:lstStyle/>
          <a:p>
            <a:r>
              <a:rPr lang="en-US" sz="2400" u="sng" dirty="0" smtClean="0"/>
              <a:t>Solution 2</a:t>
            </a:r>
            <a:r>
              <a:rPr lang="en-US" sz="2400" dirty="0" smtClean="0"/>
              <a:t>:  </a:t>
            </a:r>
            <a:r>
              <a:rPr lang="en-US" sz="2400" dirty="0" err="1" smtClean="0"/>
              <a:t>Libsafe</a:t>
            </a:r>
            <a:r>
              <a:rPr lang="en-US" sz="2400" dirty="0" smtClean="0"/>
              <a:t> (Avaya Labs)</a:t>
            </a:r>
          </a:p>
          <a:p>
            <a:pPr lvl="1"/>
            <a:r>
              <a:rPr lang="en-US" sz="2400" dirty="0" smtClean="0"/>
              <a:t>Dynamically loaded library      </a:t>
            </a:r>
            <a:r>
              <a:rPr lang="en-US" sz="1600" dirty="0" smtClean="0"/>
              <a:t>(no need to recompile app.)</a:t>
            </a:r>
            <a:endParaRPr lang="en-US" sz="2400" dirty="0" smtClean="0"/>
          </a:p>
          <a:p>
            <a:pPr lvl="1"/>
            <a:r>
              <a:rPr lang="en-US" sz="2400" dirty="0" smtClean="0"/>
              <a:t>Intercepts calls to  </a:t>
            </a:r>
            <a:r>
              <a:rPr lang="en-US" sz="2400" dirty="0" err="1" smtClean="0"/>
              <a:t>strcpy</a:t>
            </a:r>
            <a:r>
              <a:rPr lang="en-US" sz="2400" dirty="0" smtClean="0"/>
              <a:t> (</a:t>
            </a:r>
            <a:r>
              <a:rPr lang="en-US" sz="2400" dirty="0" err="1" smtClean="0"/>
              <a:t>dest</a:t>
            </a:r>
            <a:r>
              <a:rPr lang="en-US" sz="2400" dirty="0" smtClean="0"/>
              <a:t>, 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Validates sufficient space in current stack frame: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|frame-pointer – </a:t>
            </a:r>
            <a:r>
              <a:rPr lang="en-US" sz="2000" b="1" dirty="0" err="1" smtClean="0"/>
              <a:t>dest</a:t>
            </a:r>
            <a:r>
              <a:rPr lang="en-US" sz="2000" b="1" dirty="0" smtClean="0"/>
              <a:t>| &gt; </a:t>
            </a:r>
            <a:r>
              <a:rPr lang="en-US" sz="2000" b="1" dirty="0" err="1" smtClean="0"/>
              <a:t>strlen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If so, does </a:t>
            </a:r>
            <a:r>
              <a:rPr lang="en-US" sz="2000" dirty="0" err="1" smtClean="0"/>
              <a:t>strcpy</a:t>
            </a:r>
            <a:r>
              <a:rPr lang="en-US" sz="2000" dirty="0"/>
              <a:t>.</a:t>
            </a:r>
            <a:r>
              <a:rPr lang="en-US" sz="2000" dirty="0" smtClean="0"/>
              <a:t>   Otherwise, terminates application</a:t>
            </a:r>
            <a:endParaRPr lang="en-US" sz="2400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590800" y="3951267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dest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625820" y="3951267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ret-addr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57314" y="3951267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sfp</a:t>
            </a:r>
            <a:endParaRPr kumimoji="1" lang="en-US" sz="1800" dirty="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724401" y="4112716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858001" y="43243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42900" y="39433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30200" y="43116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8003274" y="3828156"/>
            <a:ext cx="665379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top</a:t>
            </a:r>
            <a:br>
              <a:rPr lang="en-US" sz="1800"/>
            </a:br>
            <a:r>
              <a:rPr lang="en-US" sz="1800"/>
              <a:t>of</a:t>
            </a:r>
            <a:br>
              <a:rPr lang="en-US" sz="1800"/>
            </a:br>
            <a:r>
              <a:rPr lang="en-US" sz="1800"/>
              <a:t>stack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429000" y="3950077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6859588" y="3943350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487988" y="4107953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40189" y="3950077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buf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019800" y="3950077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ret-addr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562600" y="3950077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sfp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307634" y="4629150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967750" y="4675881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1477963" y="4314329"/>
            <a:ext cx="4343400" cy="158353"/>
            <a:chOff x="931" y="3515"/>
            <a:chExt cx="2736" cy="229"/>
          </a:xfrm>
        </p:grpSpPr>
        <p:sp>
          <p:nvSpPr>
            <p:cNvPr id="29725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19" name="Group 26"/>
          <p:cNvGrpSpPr>
            <a:grpSpLocks/>
          </p:cNvGrpSpPr>
          <p:nvPr/>
        </p:nvGrpSpPr>
        <p:grpSpPr bwMode="auto">
          <a:xfrm flipV="1">
            <a:off x="2666999" y="3714749"/>
            <a:ext cx="1447800" cy="239712"/>
            <a:chOff x="1027" y="3611"/>
            <a:chExt cx="1183" cy="229"/>
          </a:xfrm>
        </p:grpSpPr>
        <p:sp>
          <p:nvSpPr>
            <p:cNvPr id="29722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0" name="AutoShape 30"/>
          <p:cNvSpPr>
            <a:spLocks/>
          </p:cNvSpPr>
          <p:nvPr/>
        </p:nvSpPr>
        <p:spPr bwMode="auto">
          <a:xfrm rot="-5400000">
            <a:off x="2107556" y="2926703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5344121" y="3273127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robust is </a:t>
            </a:r>
            <a:r>
              <a:rPr lang="en-US" sz="3600" dirty="0" err="1" smtClean="0"/>
              <a:t>Libsafe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176885"/>
            <a:ext cx="686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() can overwrite a pointer between </a:t>
            </a:r>
            <a:r>
              <a:rPr lang="en-US" sz="2400" dirty="0" err="1" smtClean="0"/>
              <a:t>buf</a:t>
            </a:r>
            <a:r>
              <a:rPr lang="en-US" sz="2400" dirty="0" smtClean="0"/>
              <a:t> and </a:t>
            </a:r>
            <a:r>
              <a:rPr lang="en-US" sz="2400" dirty="0" err="1" smtClean="0"/>
              <a:t>sfp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89813" y="1208068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24833" y="1208068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56327" y="1208068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23414" y="1369517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257014" y="1581151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990600" y="1200150"/>
            <a:ext cx="58792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990600" y="1568450"/>
            <a:ext cx="575226" cy="1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016604" y="1112585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high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28013" y="1206878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58601" y="1200151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887001" y="1364754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39202" y="1206878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18813" y="1206878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61613" y="1206878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676400" y="1957686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06167" y="1932682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876976" y="1571130"/>
            <a:ext cx="4343400" cy="158353"/>
            <a:chOff x="931" y="3515"/>
            <a:chExt cx="2736" cy="229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 flipV="1">
            <a:off x="3066012" y="971550"/>
            <a:ext cx="1447800" cy="239712"/>
            <a:chOff x="1027" y="3611"/>
            <a:chExt cx="1183" cy="22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AutoShape 30"/>
          <p:cNvSpPr>
            <a:spLocks/>
          </p:cNvSpPr>
          <p:nvPr/>
        </p:nvSpPr>
        <p:spPr bwMode="auto">
          <a:xfrm rot="16200000">
            <a:off x="2506569" y="183504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 rot="16200000">
            <a:off x="5743134" y="529928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91804" y="1123950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low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96048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mistake: mixing data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715"/>
            <a:ext cx="8229600" cy="3943350"/>
          </a:xfrm>
        </p:spPr>
        <p:txBody>
          <a:bodyPr>
            <a:normAutofit/>
          </a:bodyPr>
          <a:lstStyle/>
          <a:p>
            <a:r>
              <a:rPr lang="en-US" sz="2400" dirty="0"/>
              <a:t>An ancient design </a:t>
            </a:r>
            <a:r>
              <a:rPr lang="en-US" sz="2400" dirty="0" smtClean="0"/>
              <a:t>flaw:   </a:t>
            </a:r>
          </a:p>
          <a:p>
            <a:pPr lvl="1"/>
            <a:r>
              <a:rPr lang="en-US" sz="2000" dirty="0" smtClean="0"/>
              <a:t>enables </a:t>
            </a:r>
            <a:r>
              <a:rPr lang="en-US" sz="2000" dirty="0"/>
              <a:t>anyone to inject control signals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pPr>
              <a:buNone/>
            </a:pPr>
            <a:endParaRPr lang="en-US" sz="2100" dirty="0"/>
          </a:p>
          <a:p>
            <a:pPr>
              <a:spcBef>
                <a:spcPts val="1704"/>
              </a:spcBef>
            </a:pPr>
            <a:r>
              <a:rPr lang="en-US" sz="2100" dirty="0"/>
              <a:t>1971:   AT&amp;T learns never to mix control and data</a:t>
            </a:r>
          </a:p>
        </p:txBody>
      </p:sp>
      <p:pic>
        <p:nvPicPr>
          <p:cNvPr id="4" name="Picture 3" descr="Capn-Crunch-Whist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2114550"/>
            <a:ext cx="440055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24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More methods …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686800" cy="41719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b="1" u="sng" dirty="0" err="1" smtClean="0"/>
              <a:t>StackShield</a:t>
            </a:r>
            <a:endParaRPr lang="en-US" sz="2800" b="1" u="sng" dirty="0" smtClean="0"/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At function prologue, copy return address </a:t>
            </a:r>
            <a:r>
              <a:rPr lang="en-US" dirty="0" smtClean="0">
                <a:latin typeface="Arial" charset="0"/>
              </a:rPr>
              <a:t>RET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SFP</a:t>
            </a:r>
            <a:r>
              <a:rPr lang="en-US" dirty="0" smtClean="0"/>
              <a:t> to “safe” location  (beginning of data segment)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Upon return, check that </a:t>
            </a:r>
            <a:r>
              <a:rPr lang="en-US" dirty="0" smtClean="0">
                <a:latin typeface="Arial" charset="0"/>
              </a:rPr>
              <a:t>RET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SFP</a:t>
            </a:r>
            <a:r>
              <a:rPr lang="en-US" dirty="0" smtClean="0"/>
              <a:t> is equal to copy.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Implemented as assembler file processor (</a:t>
            </a:r>
            <a:r>
              <a:rPr lang="en-US" dirty="0" smtClean="0">
                <a:latin typeface="Arial" charset="0"/>
              </a:rPr>
              <a:t>GCC</a:t>
            </a:r>
            <a:r>
              <a:rPr lang="en-US" dirty="0" smtClean="0"/>
              <a:t>)</a:t>
            </a:r>
          </a:p>
          <a:p>
            <a:pPr>
              <a:spcBef>
                <a:spcPts val="2640"/>
              </a:spcBef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b="1" u="sng" dirty="0" smtClean="0"/>
              <a:t>Control Flow Integrity</a:t>
            </a:r>
            <a:r>
              <a:rPr lang="en-US" sz="2800" dirty="0" smtClean="0"/>
              <a:t>  (CFI)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 combination of static and dynamic checking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600" dirty="0" smtClean="0"/>
              <a:t>Statically determine program control flow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600" dirty="0" smtClean="0"/>
              <a:t>Dynamically enforce control flow integrity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9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 integrity (CFI)   </a:t>
            </a:r>
            <a:r>
              <a:rPr lang="en-US" sz="1650" dirty="0"/>
              <a:t>[</a:t>
            </a:r>
            <a:r>
              <a:rPr lang="en-US" sz="1650" dirty="0" smtClean="0"/>
              <a:t>ABEL’05, </a:t>
            </a:r>
            <a:r>
              <a:rPr lang="mr-IN" sz="1650" dirty="0" smtClean="0"/>
              <a:t>…</a:t>
            </a:r>
            <a:r>
              <a:rPr lang="en-US" sz="1650" dirty="0" smtClean="0"/>
              <a:t>]</a:t>
            </a:r>
            <a:endParaRPr lang="en-US" sz="16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248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Ultimate Goal: </a:t>
            </a:r>
            <a:r>
              <a:rPr lang="en-US" sz="2400" b="1" dirty="0" smtClean="0"/>
              <a:t> </a:t>
            </a:r>
            <a:r>
              <a:rPr lang="en-US" sz="2400" dirty="0" smtClean="0"/>
              <a:t>ensure </a:t>
            </a:r>
            <a:r>
              <a:rPr lang="en-US" sz="2400" dirty="0"/>
              <a:t>control </a:t>
            </a:r>
            <a:r>
              <a:rPr lang="en-US" sz="2400" dirty="0" smtClean="0"/>
              <a:t>flows </a:t>
            </a:r>
            <a:r>
              <a:rPr lang="en-US" sz="2400" dirty="0"/>
              <a:t>as specified by code’s flow graph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spcBef>
                <a:spcPts val="918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2118"/>
              </a:spcBef>
              <a:buNone/>
            </a:pPr>
            <a:r>
              <a:rPr lang="en-US" sz="2400" dirty="0" smtClean="0"/>
              <a:t>Lots </a:t>
            </a:r>
            <a:r>
              <a:rPr lang="en-US" sz="2400" dirty="0"/>
              <a:t>of academic research on CFI systems:</a:t>
            </a:r>
          </a:p>
          <a:p>
            <a:r>
              <a:rPr lang="en-US" sz="2400" dirty="0"/>
              <a:t>CCFIR </a:t>
            </a:r>
            <a:r>
              <a:rPr lang="en-US" sz="1800" dirty="0"/>
              <a:t>(2013)</a:t>
            </a:r>
            <a:r>
              <a:rPr lang="en-US" sz="2400" dirty="0"/>
              <a:t>,</a:t>
            </a:r>
            <a:r>
              <a:rPr lang="en-US" sz="1800" dirty="0"/>
              <a:t>  </a:t>
            </a:r>
            <a:r>
              <a:rPr lang="en-US" sz="2400" dirty="0" err="1"/>
              <a:t>kBouncer</a:t>
            </a:r>
            <a:r>
              <a:rPr lang="en-US" sz="2400" dirty="0"/>
              <a:t> </a:t>
            </a:r>
            <a:r>
              <a:rPr lang="en-US" sz="1800" dirty="0"/>
              <a:t>(2013)</a:t>
            </a:r>
            <a:r>
              <a:rPr lang="en-US" sz="2400" dirty="0"/>
              <a:t>,  FECFI </a:t>
            </a:r>
            <a:r>
              <a:rPr lang="en-US" sz="1800" dirty="0"/>
              <a:t>(2014)</a:t>
            </a:r>
            <a:r>
              <a:rPr lang="en-US" sz="2400" dirty="0"/>
              <a:t>,  CSCFI </a:t>
            </a:r>
            <a:r>
              <a:rPr lang="en-US" sz="1800" dirty="0"/>
              <a:t>(2015)</a:t>
            </a:r>
            <a:r>
              <a:rPr lang="en-US" sz="2400" dirty="0"/>
              <a:t>,  …</a:t>
            </a:r>
          </a:p>
          <a:p>
            <a:pPr marL="0" indent="0">
              <a:spcBef>
                <a:spcPts val="882"/>
              </a:spcBef>
              <a:buNone/>
            </a:pPr>
            <a:r>
              <a:rPr lang="en-US" sz="2400" dirty="0"/>
              <a:t>and many attacks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494935"/>
            <a:ext cx="667362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HandshakeHandler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(Session *s,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pkt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sz="20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s-&gt;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hdlr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(s,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pkt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8819" y="2647950"/>
            <a:ext cx="5046381" cy="823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Compile time</a:t>
            </a:r>
            <a:r>
              <a:rPr lang="en-US" sz="2000" dirty="0"/>
              <a:t>:  build list of possible call targets</a:t>
            </a:r>
          </a:p>
          <a:p>
            <a:pPr>
              <a:spcBef>
                <a:spcPts val="900"/>
              </a:spcBef>
            </a:pPr>
            <a:r>
              <a:rPr lang="en-US" sz="2000" b="1" dirty="0"/>
              <a:t>Run time</a:t>
            </a:r>
            <a:r>
              <a:rPr lang="en-US" sz="2000" dirty="0"/>
              <a:t>:  before call, check validity of </a:t>
            </a:r>
            <a:r>
              <a:rPr lang="en-US" sz="2000" dirty="0">
                <a:ea typeface="Consolas" charset="0"/>
                <a:cs typeface="Consolas" charset="0"/>
              </a:rPr>
              <a:t>s-&gt;</a:t>
            </a:r>
            <a:r>
              <a:rPr lang="en-US" sz="2000" dirty="0" err="1">
                <a:ea typeface="Consolas" charset="0"/>
                <a:cs typeface="Consolas" charset="0"/>
              </a:rPr>
              <a:t>hdlr</a:t>
            </a:r>
            <a:endParaRPr lang="en-US" sz="2000" dirty="0">
              <a:ea typeface="Consolas" charset="0"/>
              <a:cs typeface="Consolas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308387" y="2305527"/>
            <a:ext cx="3464013" cy="952023"/>
          </a:xfrm>
          <a:custGeom>
            <a:avLst/>
            <a:gdLst>
              <a:gd name="connsiteX0" fmla="*/ 4308529 w 4864616"/>
              <a:gd name="connsiteY0" fmla="*/ 1115878 h 1124590"/>
              <a:gd name="connsiteX1" fmla="*/ 4633993 w 4864616"/>
              <a:gd name="connsiteY1" fmla="*/ 1007390 h 1124590"/>
              <a:gd name="connsiteX2" fmla="*/ 4463512 w 4864616"/>
              <a:gd name="connsiteY2" fmla="*/ 294468 h 1124590"/>
              <a:gd name="connsiteX3" fmla="*/ 0 w 4864616"/>
              <a:gd name="connsiteY3" fmla="*/ 0 h 1124590"/>
              <a:gd name="connsiteX0" fmla="*/ 4308529 w 4970119"/>
              <a:gd name="connsiteY0" fmla="*/ 1115878 h 1120017"/>
              <a:gd name="connsiteX1" fmla="*/ 4850969 w 4970119"/>
              <a:gd name="connsiteY1" fmla="*/ 976393 h 1120017"/>
              <a:gd name="connsiteX2" fmla="*/ 4463512 w 4970119"/>
              <a:gd name="connsiteY2" fmla="*/ 294468 h 1120017"/>
              <a:gd name="connsiteX3" fmla="*/ 0 w 4970119"/>
              <a:gd name="connsiteY3" fmla="*/ 0 h 1120017"/>
              <a:gd name="connsiteX0" fmla="*/ 4308529 w 5066488"/>
              <a:gd name="connsiteY0" fmla="*/ 1115878 h 1117292"/>
              <a:gd name="connsiteX1" fmla="*/ 5005952 w 5066488"/>
              <a:gd name="connsiteY1" fmla="*/ 898901 h 1117292"/>
              <a:gd name="connsiteX2" fmla="*/ 4463512 w 5066488"/>
              <a:gd name="connsiteY2" fmla="*/ 294468 h 1117292"/>
              <a:gd name="connsiteX3" fmla="*/ 0 w 5066488"/>
              <a:gd name="connsiteY3" fmla="*/ 0 h 1117292"/>
              <a:gd name="connsiteX0" fmla="*/ 4308529 w 5134533"/>
              <a:gd name="connsiteY0" fmla="*/ 1115878 h 1116427"/>
              <a:gd name="connsiteX1" fmla="*/ 5098942 w 5134533"/>
              <a:gd name="connsiteY1" fmla="*/ 728420 h 1116427"/>
              <a:gd name="connsiteX2" fmla="*/ 4463512 w 5134533"/>
              <a:gd name="connsiteY2" fmla="*/ 294468 h 1116427"/>
              <a:gd name="connsiteX3" fmla="*/ 0 w 5134533"/>
              <a:gd name="connsiteY3" fmla="*/ 0 h 1116427"/>
              <a:gd name="connsiteX0" fmla="*/ 4308529 w 5106981"/>
              <a:gd name="connsiteY0" fmla="*/ 1115878 h 1116459"/>
              <a:gd name="connsiteX1" fmla="*/ 5098942 w 5106981"/>
              <a:gd name="connsiteY1" fmla="*/ 728420 h 1116459"/>
              <a:gd name="connsiteX2" fmla="*/ 4463512 w 5106981"/>
              <a:gd name="connsiteY2" fmla="*/ 294468 h 1116459"/>
              <a:gd name="connsiteX3" fmla="*/ 0 w 5106981"/>
              <a:gd name="connsiteY3" fmla="*/ 0 h 1116459"/>
              <a:gd name="connsiteX0" fmla="*/ 4308529 w 5127645"/>
              <a:gd name="connsiteY0" fmla="*/ 1115878 h 1116327"/>
              <a:gd name="connsiteX1" fmla="*/ 5098942 w 5127645"/>
              <a:gd name="connsiteY1" fmla="*/ 728420 h 1116327"/>
              <a:gd name="connsiteX2" fmla="*/ 4463512 w 5127645"/>
              <a:gd name="connsiteY2" fmla="*/ 294468 h 1116327"/>
              <a:gd name="connsiteX3" fmla="*/ 0 w 5127645"/>
              <a:gd name="connsiteY3" fmla="*/ 0 h 111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7645" h="1116327">
                <a:moveTo>
                  <a:pt x="4308529" y="1115878"/>
                </a:moveTo>
                <a:cubicBezTo>
                  <a:pt x="4458346" y="1130085"/>
                  <a:pt x="5088610" y="803329"/>
                  <a:pt x="5098942" y="728420"/>
                </a:cubicBezTo>
                <a:cubicBezTo>
                  <a:pt x="5109274" y="653511"/>
                  <a:pt x="5313336" y="415871"/>
                  <a:pt x="4463512" y="294468"/>
                </a:cubicBezTo>
                <a:cubicBezTo>
                  <a:pt x="3613688" y="173065"/>
                  <a:pt x="0" y="0"/>
                  <a:pt x="0" y="0"/>
                </a:cubicBezTo>
              </a:path>
            </a:pathLst>
          </a:custGeom>
          <a:noFill/>
          <a:ln w="63500">
            <a:solidFill>
              <a:srgbClr val="3025FF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28189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 Guard (CFG)   </a:t>
            </a:r>
            <a:r>
              <a:rPr lang="en-US" sz="3200" dirty="0" smtClean="0"/>
              <a:t>(Windows 10)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7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Poor man’s version of CFI:</a:t>
            </a:r>
          </a:p>
          <a:p>
            <a:r>
              <a:rPr lang="en-US" sz="2400" dirty="0" smtClean="0"/>
              <a:t>Protects indirect calls by checking against a bitmask of all valid function entry points in executable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509" t="14813"/>
          <a:stretch/>
        </p:blipFill>
        <p:spPr>
          <a:xfrm>
            <a:off x="304800" y="3043818"/>
            <a:ext cx="6052304" cy="1687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841" y="3140781"/>
            <a:ext cx="26025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nsures target is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entry point of a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function</a:t>
            </a:r>
            <a:endParaRPr lang="en-US" dirty="0">
              <a:latin typeface="+mn-l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07685" y="3369284"/>
            <a:ext cx="2996438" cy="504672"/>
          </a:xfrm>
          <a:custGeom>
            <a:avLst/>
            <a:gdLst>
              <a:gd name="connsiteX0" fmla="*/ 2996438 w 2996438"/>
              <a:gd name="connsiteY0" fmla="*/ 0 h 504672"/>
              <a:gd name="connsiteX1" fmla="*/ 1834065 w 2996438"/>
              <a:gd name="connsiteY1" fmla="*/ 108488 h 504672"/>
              <a:gd name="connsiteX2" fmla="*/ 160248 w 2996438"/>
              <a:gd name="connsiteY2" fmla="*/ 464949 h 504672"/>
              <a:gd name="connsiteX3" fmla="*/ 67258 w 2996438"/>
              <a:gd name="connsiteY3" fmla="*/ 495945 h 5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438" h="504672">
                <a:moveTo>
                  <a:pt x="2996438" y="0"/>
                </a:moveTo>
                <a:cubicBezTo>
                  <a:pt x="2651600" y="15498"/>
                  <a:pt x="2306763" y="30997"/>
                  <a:pt x="1834065" y="108488"/>
                </a:cubicBezTo>
                <a:cubicBezTo>
                  <a:pt x="1361367" y="185979"/>
                  <a:pt x="454716" y="400373"/>
                  <a:pt x="160248" y="464949"/>
                </a:cubicBezTo>
                <a:cubicBezTo>
                  <a:pt x="-134220" y="529525"/>
                  <a:pt x="67258" y="495945"/>
                  <a:pt x="67258" y="495945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1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 Guard (CFG)   </a:t>
            </a:r>
            <a:r>
              <a:rPr lang="en-US" sz="3200" dirty="0" smtClean="0"/>
              <a:t>(Windows 10)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7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Poor man’s version of CFI:</a:t>
            </a:r>
          </a:p>
          <a:p>
            <a:r>
              <a:rPr lang="en-US" sz="2400" dirty="0" smtClean="0"/>
              <a:t>Protects indirect calls by checking against a bitmask of all valid function entry points in executable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509" t="14813"/>
          <a:stretch/>
        </p:blipFill>
        <p:spPr>
          <a:xfrm>
            <a:off x="304800" y="3043818"/>
            <a:ext cx="6052304" cy="1687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841" y="3140781"/>
            <a:ext cx="26025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nsures target is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entry point of a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function</a:t>
            </a:r>
            <a:endParaRPr lang="en-US" dirty="0">
              <a:latin typeface="+mn-l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07685" y="3369284"/>
            <a:ext cx="2996438" cy="504672"/>
          </a:xfrm>
          <a:custGeom>
            <a:avLst/>
            <a:gdLst>
              <a:gd name="connsiteX0" fmla="*/ 2996438 w 2996438"/>
              <a:gd name="connsiteY0" fmla="*/ 0 h 504672"/>
              <a:gd name="connsiteX1" fmla="*/ 1834065 w 2996438"/>
              <a:gd name="connsiteY1" fmla="*/ 108488 h 504672"/>
              <a:gd name="connsiteX2" fmla="*/ 160248 w 2996438"/>
              <a:gd name="connsiteY2" fmla="*/ 464949 h 504672"/>
              <a:gd name="connsiteX3" fmla="*/ 67258 w 2996438"/>
              <a:gd name="connsiteY3" fmla="*/ 495945 h 5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438" h="504672">
                <a:moveTo>
                  <a:pt x="2996438" y="0"/>
                </a:moveTo>
                <a:cubicBezTo>
                  <a:pt x="2651600" y="15498"/>
                  <a:pt x="2306763" y="30997"/>
                  <a:pt x="1834065" y="108488"/>
                </a:cubicBezTo>
                <a:cubicBezTo>
                  <a:pt x="1361367" y="185979"/>
                  <a:pt x="454716" y="400373"/>
                  <a:pt x="160248" y="464949"/>
                </a:cubicBezTo>
                <a:cubicBezTo>
                  <a:pt x="-134220" y="529525"/>
                  <a:pt x="67258" y="495945"/>
                  <a:pt x="67258" y="495945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389732"/>
            <a:ext cx="6858000" cy="25677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Does not prevent attacker from causing </a:t>
            </a:r>
            <a:br>
              <a:rPr lang="en-US" sz="28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a jump to a valid </a:t>
            </a:r>
            <a:r>
              <a:rPr lang="en-US" sz="2800" b="1" u="sng" dirty="0">
                <a:solidFill>
                  <a:schemeClr val="accent4">
                    <a:lumMod val="50000"/>
                  </a:schemeClr>
                </a:solidFill>
              </a:rPr>
              <a:t>wrong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function </a:t>
            </a:r>
          </a:p>
          <a:p>
            <a:pPr marL="342900" indent="-342900">
              <a:spcBef>
                <a:spcPts val="1950"/>
              </a:spcBef>
              <a:buFont typeface="Arial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Hard to build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accurate control </a:t>
            </a:r>
            <a:b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flow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graph statically</a:t>
            </a:r>
          </a:p>
        </p:txBody>
      </p:sp>
    </p:spTree>
    <p:extLst>
      <p:ext uri="{BB962C8B-B14F-4D97-AF65-F5344CB8AC3E}">
        <p14:creationId xmlns:p14="http://schemas.microsoft.com/office/powerpoint/2010/main" xmlns="" val="14403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838200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HandshakeHandler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s-</a:t>
            </a:r>
            <a:r>
              <a:rPr lang="en-US" sz="2200" dirty="0">
                <a:ea typeface="Consolas" charset="0"/>
                <a:cs typeface="Consolas" charset="0"/>
              </a:rPr>
              <a:t>&gt;</a:t>
            </a:r>
            <a:r>
              <a:rPr lang="en-US" sz="2200" dirty="0" err="1">
                <a:ea typeface="Consolas" charset="0"/>
                <a:cs typeface="Consolas" charset="0"/>
              </a:rPr>
              <a:t>hdlr</a:t>
            </a:r>
            <a:r>
              <a:rPr lang="en-US" sz="2200" dirty="0">
                <a:ea typeface="Consolas" charset="0"/>
                <a:cs typeface="Consolas" charset="0"/>
              </a:rPr>
              <a:t> = &amp;</a:t>
            </a:r>
            <a:r>
              <a:rPr lang="en-US" sz="2200" b="1" dirty="0" err="1">
                <a:ea typeface="Consolas" charset="0"/>
                <a:cs typeface="Consolas" charset="0"/>
              </a:rPr>
              <a:t>LoginHandler</a:t>
            </a:r>
            <a:r>
              <a:rPr lang="en-US" sz="2200" dirty="0">
                <a:ea typeface="Consolas" charset="0"/>
                <a:cs typeface="Consolas" charset="0"/>
              </a:rPr>
              <a:t>;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</a:t>
            </a:r>
            <a:r>
              <a:rPr lang="is-IS" sz="2200" dirty="0" smtClean="0">
                <a:ea typeface="Consolas" charset="0"/>
                <a:cs typeface="Consolas" charset="0"/>
              </a:rPr>
              <a:t>... </a:t>
            </a:r>
            <a:r>
              <a:rPr lang="is-IS" sz="2200" dirty="0">
                <a:ea typeface="Consolas" charset="0"/>
                <a:cs typeface="Consolas" charset="0"/>
              </a:rPr>
              <a:t>Buffer overflow in Session struct ...</a:t>
            </a:r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}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LoginHandler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bool </a:t>
            </a:r>
            <a:r>
              <a:rPr lang="en-US" sz="2200" dirty="0" err="1">
                <a:ea typeface="Consolas" charset="0"/>
                <a:cs typeface="Consolas" charset="0"/>
              </a:rPr>
              <a:t>auth</a:t>
            </a:r>
            <a:r>
              <a:rPr lang="en-US" sz="2200" dirty="0">
                <a:ea typeface="Consolas" charset="0"/>
                <a:cs typeface="Consolas" charset="0"/>
              </a:rPr>
              <a:t> = </a:t>
            </a:r>
            <a:r>
              <a:rPr lang="en-US" sz="2200" b="1" dirty="0" err="1">
                <a:ea typeface="Consolas" charset="0"/>
                <a:cs typeface="Consolas" charset="0"/>
              </a:rPr>
              <a:t>CheckCredentials</a:t>
            </a:r>
            <a:r>
              <a:rPr lang="en-US" sz="2200" dirty="0">
                <a:ea typeface="Consolas" charset="0"/>
                <a:cs typeface="Consolas" charset="0"/>
              </a:rPr>
              <a:t>(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s-</a:t>
            </a:r>
            <a:r>
              <a:rPr lang="en-US" sz="2200" dirty="0">
                <a:ea typeface="Consolas" charset="0"/>
                <a:cs typeface="Consolas" charset="0"/>
              </a:rPr>
              <a:t>&gt;</a:t>
            </a:r>
            <a:r>
              <a:rPr lang="en-US" sz="2200" dirty="0" err="1">
                <a:ea typeface="Consolas" charset="0"/>
                <a:cs typeface="Consolas" charset="0"/>
              </a:rPr>
              <a:t>dhandler</a:t>
            </a:r>
            <a:r>
              <a:rPr lang="en-US" sz="2200" dirty="0">
                <a:ea typeface="Consolas" charset="0"/>
                <a:cs typeface="Consolas" charset="0"/>
              </a:rPr>
              <a:t> = &amp;</a:t>
            </a:r>
            <a:r>
              <a:rPr lang="en-US" sz="2200" b="1" dirty="0" err="1">
                <a:ea typeface="Consolas" charset="0"/>
                <a:cs typeface="Consolas" charset="0"/>
              </a:rPr>
              <a:t>DataHandler</a:t>
            </a:r>
            <a:r>
              <a:rPr lang="en-US" sz="2200" dirty="0">
                <a:ea typeface="Consolas" charset="0"/>
                <a:cs typeface="Consolas" charset="0"/>
              </a:rPr>
              <a:t>;</a:t>
            </a:r>
          </a:p>
          <a:p>
            <a:r>
              <a:rPr lang="en-US" sz="2200" dirty="0">
                <a:ea typeface="Consolas" charset="0"/>
                <a:cs typeface="Consolas" charset="0"/>
              </a:rPr>
              <a:t>}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DataHandler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5105400" y="1734988"/>
            <a:ext cx="1356280" cy="23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6506102" y="1773019"/>
            <a:ext cx="17770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Attacker </a:t>
            </a:r>
            <a:r>
              <a:rPr lang="en-US"/>
              <a:t>controls handler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5961" y="3934420"/>
            <a:ext cx="269573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>
            <a:solidFill>
              <a:srgbClr val="FF0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S</a:t>
            </a:r>
            <a:r>
              <a:rPr lang="en-US" dirty="0"/>
              <a:t>tatic CFI: attacker can call </a:t>
            </a:r>
            <a:r>
              <a:rPr lang="en-US" b="1" dirty="0" err="1"/>
              <a:t>DataHandler</a:t>
            </a:r>
            <a:r>
              <a:rPr lang="en-US" dirty="0"/>
              <a:t> to</a:t>
            </a:r>
          </a:p>
          <a:p>
            <a:r>
              <a:rPr lang="en-US" dirty="0"/>
              <a:t>bypass authentication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868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Cryptographic Control Flow Integrity (CCFI)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610600" cy="4286250"/>
          </a:xfrm>
        </p:spPr>
        <p:txBody>
          <a:bodyPr anchor="t">
            <a:normAutofit/>
          </a:bodyPr>
          <a:lstStyle/>
          <a:p>
            <a:pPr marL="0" indent="0">
              <a:buNone/>
              <a:tabLst>
                <a:tab pos="1600200" algn="l"/>
              </a:tabLst>
            </a:pPr>
            <a:r>
              <a:rPr lang="en-US" sz="2000" b="1" u="sng" dirty="0">
                <a:solidFill>
                  <a:schemeClr val="tx1"/>
                </a:solidFill>
              </a:rPr>
              <a:t>Threat </a:t>
            </a:r>
            <a:r>
              <a:rPr lang="en-US" sz="2000" b="1" u="sng" dirty="0" smtClean="0">
                <a:solidFill>
                  <a:schemeClr val="tx1"/>
                </a:solidFill>
              </a:rPr>
              <a:t>model</a:t>
            </a:r>
            <a:r>
              <a:rPr lang="en-US" sz="2000" dirty="0" smtClean="0">
                <a:solidFill>
                  <a:schemeClr val="tx1"/>
                </a:solidFill>
              </a:rPr>
              <a:t>:	attacker </a:t>
            </a:r>
            <a:r>
              <a:rPr lang="en-US" sz="2000" dirty="0">
                <a:solidFill>
                  <a:schemeClr val="tx1"/>
                </a:solidFill>
              </a:rPr>
              <a:t>can read/write </a:t>
            </a:r>
            <a:r>
              <a:rPr lang="en-US" sz="2000" b="1" dirty="0">
                <a:solidFill>
                  <a:schemeClr val="tx1"/>
                </a:solidFill>
              </a:rPr>
              <a:t>anywhere</a:t>
            </a:r>
            <a:r>
              <a:rPr lang="en-US" sz="2000" dirty="0">
                <a:solidFill>
                  <a:schemeClr val="tx1"/>
                </a:solidFill>
              </a:rPr>
              <a:t> in </a:t>
            </a:r>
            <a:r>
              <a:rPr lang="en-US" sz="2000" dirty="0" smtClean="0">
                <a:solidFill>
                  <a:schemeClr val="tx1"/>
                </a:solidFill>
              </a:rPr>
              <a:t>memory,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  <a:tabLst>
                <a:tab pos="160020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	program </a:t>
            </a:r>
            <a:r>
              <a:rPr lang="en-US" sz="2000" dirty="0">
                <a:solidFill>
                  <a:schemeClr val="tx1"/>
                </a:solidFill>
              </a:rPr>
              <a:t>should not deviate from its control flow graph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CCFI </a:t>
            </a:r>
            <a:r>
              <a:rPr lang="en-US" sz="2000" b="1" u="sng" dirty="0" smtClean="0">
                <a:solidFill>
                  <a:schemeClr val="tx1"/>
                </a:solidFill>
              </a:rPr>
              <a:t>approach</a:t>
            </a:r>
            <a:r>
              <a:rPr lang="en-US" sz="2000" dirty="0" smtClean="0">
                <a:solidFill>
                  <a:schemeClr val="tx1"/>
                </a:solidFill>
              </a:rPr>
              <a:t>:  </a:t>
            </a:r>
            <a:r>
              <a:rPr lang="en-US" sz="1800" dirty="0" smtClean="0">
                <a:solidFill>
                  <a:schemeClr val="tx1"/>
                </a:solidFill>
              </a:rPr>
              <a:t>Every </a:t>
            </a:r>
            <a:r>
              <a:rPr lang="en-US" sz="1800" dirty="0">
                <a:solidFill>
                  <a:schemeClr val="tx1"/>
                </a:solidFill>
              </a:rPr>
              <a:t>time a jump address is written/copied anywhere in memory: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compute  </a:t>
            </a:r>
            <a:r>
              <a:rPr lang="en-US" sz="1800" dirty="0">
                <a:solidFill>
                  <a:schemeClr val="tx1"/>
                </a:solidFill>
              </a:rPr>
              <a:t>64-bit  AES-MAC  and append to address</a:t>
            </a:r>
          </a:p>
          <a:p>
            <a:pPr marL="0" indent="0">
              <a:buClr>
                <a:schemeClr val="tx1"/>
              </a:buClr>
              <a:buNone/>
              <a:tabLst>
                <a:tab pos="766763" algn="l"/>
                <a:tab pos="20574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	On heap:	</a:t>
            </a:r>
            <a:r>
              <a:rPr lang="en-US" sz="1800" b="1" dirty="0" smtClean="0">
                <a:solidFill>
                  <a:srgbClr val="7030A0"/>
                </a:solidFill>
              </a:rPr>
              <a:t>tag </a:t>
            </a:r>
            <a:r>
              <a:rPr lang="en-US" sz="1800" b="1" dirty="0">
                <a:solidFill>
                  <a:srgbClr val="7030A0"/>
                </a:solidFill>
              </a:rPr>
              <a:t>=  AES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1800" b="1" dirty="0">
                <a:solidFill>
                  <a:srgbClr val="7030A0"/>
                </a:solidFill>
              </a:rPr>
              <a:t>k,    </a:t>
            </a:r>
            <a:r>
              <a:rPr lang="en-US" sz="1800" b="1" dirty="0">
                <a:solidFill>
                  <a:srgbClr val="FF0000"/>
                </a:solidFill>
              </a:rPr>
              <a:t>(jump-address,   0 </a:t>
            </a:r>
            <a:r>
              <a:rPr lang="en-US" sz="1800" b="1" dirty="0" err="1">
                <a:solidFill>
                  <a:srgbClr val="FF0000"/>
                </a:solidFill>
              </a:rPr>
              <a:t>ll</a:t>
            </a:r>
            <a:r>
              <a:rPr lang="en-US" sz="1800" b="1" dirty="0">
                <a:solidFill>
                  <a:srgbClr val="FF0000"/>
                </a:solidFill>
              </a:rPr>
              <a:t> source-address) 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Clr>
                <a:schemeClr val="tx1"/>
              </a:buClr>
              <a:buNone/>
              <a:tabLst>
                <a:tab pos="766763" algn="l"/>
                <a:tab pos="2057400" algn="l"/>
              </a:tabLst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on stack:	</a:t>
            </a:r>
            <a:r>
              <a:rPr lang="en-US" sz="1800" b="1" dirty="0">
                <a:solidFill>
                  <a:srgbClr val="7030A0"/>
                </a:solidFill>
              </a:rPr>
              <a:t>tag =  AES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1800" b="1" dirty="0">
                <a:solidFill>
                  <a:srgbClr val="7030A0"/>
                </a:solidFill>
              </a:rPr>
              <a:t>k,    </a:t>
            </a:r>
            <a:r>
              <a:rPr lang="en-US" sz="1800" b="1" dirty="0">
                <a:solidFill>
                  <a:srgbClr val="FF0000"/>
                </a:solidFill>
              </a:rPr>
              <a:t>(jump-address,   1 </a:t>
            </a:r>
            <a:r>
              <a:rPr lang="en-US" sz="1800" b="1" dirty="0" err="1">
                <a:solidFill>
                  <a:srgbClr val="FF0000"/>
                </a:solidFill>
              </a:rPr>
              <a:t>ll</a:t>
            </a:r>
            <a:r>
              <a:rPr lang="en-US" sz="1800" b="1" dirty="0">
                <a:solidFill>
                  <a:srgbClr val="FF0000"/>
                </a:solidFill>
              </a:rPr>
              <a:t> stack-frame) 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</a:rPr>
              <a:t>Before following address,  verify MAC and crash if invalid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</a:rPr>
              <a:t>Where to store key k?           In </a:t>
            </a:r>
            <a:r>
              <a:rPr lang="en-US" sz="1800" dirty="0" err="1">
                <a:solidFill>
                  <a:schemeClr val="tx1"/>
                </a:solidFill>
              </a:rPr>
              <a:t>xmm</a:t>
            </a:r>
            <a:r>
              <a:rPr lang="en-US" sz="1800" dirty="0">
                <a:solidFill>
                  <a:schemeClr val="tx1"/>
                </a:solidFill>
              </a:rPr>
              <a:t> registers   (not memory)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01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Back to the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838200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HandshakeHandler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s-</a:t>
            </a:r>
            <a:r>
              <a:rPr lang="en-US" sz="2200" dirty="0">
                <a:ea typeface="Consolas" charset="0"/>
                <a:cs typeface="Consolas" charset="0"/>
              </a:rPr>
              <a:t>&gt;</a:t>
            </a:r>
            <a:r>
              <a:rPr lang="en-US" sz="2200" dirty="0" err="1">
                <a:ea typeface="Consolas" charset="0"/>
                <a:cs typeface="Consolas" charset="0"/>
              </a:rPr>
              <a:t>hdlr</a:t>
            </a:r>
            <a:r>
              <a:rPr lang="en-US" sz="2200" dirty="0">
                <a:ea typeface="Consolas" charset="0"/>
                <a:cs typeface="Consolas" charset="0"/>
              </a:rPr>
              <a:t> = &amp;</a:t>
            </a:r>
            <a:r>
              <a:rPr lang="en-US" sz="2200" b="1" dirty="0" err="1">
                <a:ea typeface="Consolas" charset="0"/>
                <a:cs typeface="Consolas" charset="0"/>
              </a:rPr>
              <a:t>LoginHandler</a:t>
            </a:r>
            <a:r>
              <a:rPr lang="en-US" sz="2200" dirty="0">
                <a:ea typeface="Consolas" charset="0"/>
                <a:cs typeface="Consolas" charset="0"/>
              </a:rPr>
              <a:t>;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</a:t>
            </a:r>
            <a:r>
              <a:rPr lang="is-IS" sz="2200" dirty="0" smtClean="0">
                <a:ea typeface="Consolas" charset="0"/>
                <a:cs typeface="Consolas" charset="0"/>
              </a:rPr>
              <a:t>... </a:t>
            </a:r>
            <a:r>
              <a:rPr lang="is-IS" sz="2200" dirty="0">
                <a:ea typeface="Consolas" charset="0"/>
                <a:cs typeface="Consolas" charset="0"/>
              </a:rPr>
              <a:t>Buffer overflow in Session struct ...</a:t>
            </a:r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}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LoginHandler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bool </a:t>
            </a:r>
            <a:r>
              <a:rPr lang="en-US" sz="2200" dirty="0" err="1">
                <a:ea typeface="Consolas" charset="0"/>
                <a:cs typeface="Consolas" charset="0"/>
              </a:rPr>
              <a:t>auth</a:t>
            </a:r>
            <a:r>
              <a:rPr lang="en-US" sz="2200" dirty="0">
                <a:ea typeface="Consolas" charset="0"/>
                <a:cs typeface="Consolas" charset="0"/>
              </a:rPr>
              <a:t> = </a:t>
            </a:r>
            <a:r>
              <a:rPr lang="en-US" sz="2200" b="1" dirty="0" err="1">
                <a:ea typeface="Consolas" charset="0"/>
                <a:cs typeface="Consolas" charset="0"/>
              </a:rPr>
              <a:t>CheckCredentials</a:t>
            </a:r>
            <a:r>
              <a:rPr lang="en-US" sz="2200" dirty="0">
                <a:ea typeface="Consolas" charset="0"/>
                <a:cs typeface="Consolas" charset="0"/>
              </a:rPr>
              <a:t>(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s-</a:t>
            </a:r>
            <a:r>
              <a:rPr lang="en-US" sz="2200" dirty="0">
                <a:ea typeface="Consolas" charset="0"/>
                <a:cs typeface="Consolas" charset="0"/>
              </a:rPr>
              <a:t>&gt;</a:t>
            </a:r>
            <a:r>
              <a:rPr lang="en-US" sz="2200" dirty="0" err="1">
                <a:ea typeface="Consolas" charset="0"/>
                <a:cs typeface="Consolas" charset="0"/>
              </a:rPr>
              <a:t>dhandler</a:t>
            </a:r>
            <a:r>
              <a:rPr lang="en-US" sz="2200" dirty="0">
                <a:ea typeface="Consolas" charset="0"/>
                <a:cs typeface="Consolas" charset="0"/>
              </a:rPr>
              <a:t> = &amp;</a:t>
            </a:r>
            <a:r>
              <a:rPr lang="en-US" sz="2200" b="1" dirty="0" err="1">
                <a:ea typeface="Consolas" charset="0"/>
                <a:cs typeface="Consolas" charset="0"/>
              </a:rPr>
              <a:t>DataHandler</a:t>
            </a:r>
            <a:r>
              <a:rPr lang="en-US" sz="2200" dirty="0">
                <a:ea typeface="Consolas" charset="0"/>
                <a:cs typeface="Consolas" charset="0"/>
              </a:rPr>
              <a:t>;</a:t>
            </a:r>
          </a:p>
          <a:p>
            <a:r>
              <a:rPr lang="en-US" sz="2200" dirty="0">
                <a:ea typeface="Consolas" charset="0"/>
                <a:cs typeface="Consolas" charset="0"/>
              </a:rPr>
              <a:t>}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DataHandler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5105400" y="1734988"/>
            <a:ext cx="1356280" cy="23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6506102" y="1773019"/>
            <a:ext cx="17770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Attacker </a:t>
            </a:r>
            <a:r>
              <a:rPr lang="en-US"/>
              <a:t>controls handler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5961" y="2763473"/>
            <a:ext cx="269573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>
            <a:solidFill>
              <a:srgbClr val="00B05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CCFI: Attacker cannot create a valid MAC for </a:t>
            </a:r>
            <a:r>
              <a:rPr lang="en-US" b="1" dirty="0" err="1"/>
              <a:t>DataHandler</a:t>
            </a:r>
            <a:r>
              <a:rPr lang="en-US" b="1" dirty="0"/>
              <a:t> </a:t>
            </a:r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xmlns="" val="14195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References on heap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458200" cy="4171950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[1]		</a:t>
            </a:r>
            <a:r>
              <a:rPr lang="en-US" sz="2400" b="1" dirty="0" smtClean="0"/>
              <a:t>Heap </a:t>
            </a:r>
            <a:r>
              <a:rPr lang="en-US" sz="2400" b="1" dirty="0" err="1" smtClean="0"/>
              <a:t>Feng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Shui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Javascript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	by A. </a:t>
            </a:r>
            <a:r>
              <a:rPr lang="en-US" sz="2400" dirty="0" err="1" smtClean="0"/>
              <a:t>Sotirov</a:t>
            </a:r>
            <a:r>
              <a:rPr lang="en-US" sz="2400" dirty="0" smtClean="0"/>
              <a:t>,     </a:t>
            </a:r>
            <a:r>
              <a:rPr lang="en-US" sz="2400" i="1" dirty="0" err="1" smtClean="0"/>
              <a:t>Blackhat</a:t>
            </a:r>
            <a:r>
              <a:rPr lang="en-US" sz="2400" i="1" dirty="0" smtClean="0"/>
              <a:t> Europe </a:t>
            </a:r>
            <a:r>
              <a:rPr lang="en-US" sz="2400" dirty="0" smtClean="0"/>
              <a:t>2007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[2]		</a:t>
            </a:r>
            <a:r>
              <a:rPr lang="en-US" sz="2400" b="1" dirty="0" smtClean="0"/>
              <a:t>Engineering Heap Overflow Exploits with JavaScript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M. Daniel, J. </a:t>
            </a:r>
            <a:r>
              <a:rPr lang="en-US" sz="2400" dirty="0" err="1" smtClean="0"/>
              <a:t>Honoroff</a:t>
            </a:r>
            <a:r>
              <a:rPr lang="en-US" sz="2400" dirty="0" smtClean="0"/>
              <a:t>, and C. Miller,    </a:t>
            </a:r>
            <a:r>
              <a:rPr lang="en-US" sz="2400" i="1" dirty="0" err="1" smtClean="0"/>
              <a:t>WooT</a:t>
            </a:r>
            <a:r>
              <a:rPr lang="en-US" sz="2400" dirty="0" smtClean="0"/>
              <a:t> 2008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[3]		</a:t>
            </a:r>
            <a:r>
              <a:rPr lang="en-US" sz="2400" b="1" dirty="0" smtClean="0"/>
              <a:t>Nozzle: A Defense Against Heap-spraying Code</a:t>
            </a:r>
            <a:r>
              <a:rPr lang="en-US" sz="2400" b="1" dirty="0"/>
              <a:t> </a:t>
            </a:r>
            <a:r>
              <a:rPr lang="en-US" sz="2400" b="1" dirty="0" smtClean="0"/>
              <a:t>Injection Attacks,</a:t>
            </a:r>
          </a:p>
          <a:p>
            <a:pPr>
              <a:buNone/>
              <a:tabLst>
                <a:tab pos="574675" algn="l"/>
              </a:tabLst>
            </a:pPr>
            <a:r>
              <a:rPr lang="en-US" sz="2400" b="1" dirty="0" smtClean="0"/>
              <a:t>			</a:t>
            </a:r>
            <a:r>
              <a:rPr lang="en-US" sz="2400" dirty="0" smtClean="0"/>
              <a:t>by P. </a:t>
            </a:r>
            <a:r>
              <a:rPr lang="en-US" sz="2400" dirty="0" err="1" smtClean="0"/>
              <a:t>Ratanaworabhan</a:t>
            </a:r>
            <a:r>
              <a:rPr lang="en-US" sz="2400" dirty="0" smtClean="0"/>
              <a:t>, B. </a:t>
            </a:r>
            <a:r>
              <a:rPr lang="en-US" sz="2400" dirty="0" err="1" smtClean="0"/>
              <a:t>Livshits</a:t>
            </a:r>
            <a:r>
              <a:rPr lang="en-US" sz="2400" dirty="0" smtClean="0"/>
              <a:t>, and B. Zorn</a:t>
            </a:r>
          </a:p>
          <a:p>
            <a:pPr>
              <a:buNone/>
              <a:tabLst>
                <a:tab pos="574675" algn="l"/>
              </a:tabLst>
            </a:pPr>
            <a:endParaRPr lang="en-US" sz="2400" b="1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[4]		</a:t>
            </a:r>
            <a:r>
              <a:rPr lang="en-US" sz="2400" b="1" dirty="0" smtClean="0"/>
              <a:t>Interpreter Exploitation: Pointer inference and </a:t>
            </a:r>
            <a:r>
              <a:rPr lang="en-US" sz="2400" b="1" dirty="0" err="1" smtClean="0"/>
              <a:t>JiT</a:t>
            </a:r>
            <a:r>
              <a:rPr lang="en-US" sz="2400" b="1" dirty="0" smtClean="0"/>
              <a:t> spraying</a:t>
            </a:r>
            <a:r>
              <a:rPr lang="en-US" sz="2400" dirty="0" smtClean="0"/>
              <a:t>,  </a:t>
            </a:r>
            <a:br>
              <a:rPr lang="en-US" sz="2400" dirty="0" smtClean="0"/>
            </a:br>
            <a:r>
              <a:rPr lang="en-US" sz="2400" dirty="0" smtClean="0"/>
              <a:t>		by Dion </a:t>
            </a:r>
            <a:r>
              <a:rPr lang="en-US" sz="2400" dirty="0" err="1" smtClean="0"/>
              <a:t>Blazakis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7596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49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hijacking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97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problem:  mixing data with control flow in memory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1885950"/>
            <a:ext cx="5715000" cy="1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95400" y="2686050"/>
            <a:ext cx="5715000" cy="1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24050" y="1885950"/>
            <a:ext cx="142875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1885950"/>
            <a:ext cx="5715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SFP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3924300" y="1885950"/>
            <a:ext cx="685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</a:t>
            </a:r>
          </a:p>
          <a:p>
            <a:pPr algn="ctr"/>
            <a:r>
              <a:rPr lang="en-US" b="1" dirty="0" err="1"/>
              <a:t>addr</a:t>
            </a:r>
            <a:endParaRPr lang="en-US" sz="1350" b="1" dirty="0"/>
          </a:p>
        </p:txBody>
      </p:sp>
      <p:sp>
        <p:nvSpPr>
          <p:cNvPr id="10" name="Rectangle 9"/>
          <p:cNvSpPr/>
          <p:nvPr/>
        </p:nvSpPr>
        <p:spPr>
          <a:xfrm>
            <a:off x="4610100" y="1885950"/>
            <a:ext cx="142875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810000" y="857251"/>
            <a:ext cx="171450" cy="4057650"/>
          </a:xfrm>
          <a:prstGeom prst="leftBrac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3487531" y="2914650"/>
            <a:ext cx="9979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 frame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81250" y="1885950"/>
            <a:ext cx="2914650" cy="800100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Line Callout 2 15"/>
          <p:cNvSpPr/>
          <p:nvPr/>
        </p:nvSpPr>
        <p:spPr>
          <a:xfrm>
            <a:off x="5867400" y="3086100"/>
            <a:ext cx="1714500" cy="5143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9288"/>
              <a:gd name="adj6" fmla="val -9024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data overwrites</a:t>
            </a:r>
          </a:p>
          <a:p>
            <a:pPr algn="ctr"/>
            <a:r>
              <a:rPr lang="en-US" dirty="0">
                <a:solidFill>
                  <a:srgbClr val="800000"/>
                </a:solidFill>
              </a:rPr>
              <a:t>return address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82600" y="4019550"/>
            <a:ext cx="8229600" cy="97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Later we will see that mixing data and code is also the reason for XSS: a common web vulnerability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454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432800" cy="6858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Preventing hijacking attacks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915400" cy="40957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Monotype Sorts" pitchFamily="2" charset="2"/>
              <a:buAutoNum type="arabicPeriod"/>
            </a:pPr>
            <a:r>
              <a:rPr lang="en-US" sz="2400" dirty="0" smtClean="0"/>
              <a:t> </a:t>
            </a:r>
            <a:r>
              <a:rPr lang="en-US" sz="2600" u="sng" dirty="0" smtClean="0"/>
              <a:t>Fix bugs</a:t>
            </a:r>
            <a:r>
              <a:rPr lang="en-US" sz="2600" dirty="0" smtClean="0"/>
              <a:t>:</a:t>
            </a:r>
            <a:endParaRPr lang="en-US" sz="2200" dirty="0" smtClean="0"/>
          </a:p>
          <a:p>
            <a:pPr marL="808038" lvl="1" indent="-236538"/>
            <a:r>
              <a:rPr lang="en-US" sz="2600" dirty="0" smtClean="0"/>
              <a:t>Audit software</a:t>
            </a:r>
          </a:p>
          <a:p>
            <a:pPr lvl="2" indent="-220663"/>
            <a:r>
              <a:rPr lang="en-US" sz="2200" dirty="0" smtClean="0"/>
              <a:t>Automated tools:   </a:t>
            </a:r>
            <a:r>
              <a:rPr lang="en-US" sz="2200" dirty="0" err="1" smtClean="0"/>
              <a:t>Coverity</a:t>
            </a:r>
            <a:r>
              <a:rPr lang="en-US" sz="2200" dirty="0" smtClean="0"/>
              <a:t>,  </a:t>
            </a:r>
            <a:r>
              <a:rPr lang="en-US" sz="2200" dirty="0" err="1" smtClean="0"/>
              <a:t>Prefast</a:t>
            </a:r>
            <a:r>
              <a:rPr lang="en-US" sz="2200" dirty="0" smtClean="0"/>
              <a:t>/Prefix. </a:t>
            </a:r>
          </a:p>
          <a:p>
            <a:pPr marL="808038" lvl="1" indent="-236538"/>
            <a:r>
              <a:rPr lang="en-US" sz="2600" dirty="0" smtClean="0"/>
              <a:t>Rewrite software in a type safe </a:t>
            </a:r>
            <a:r>
              <a:rPr lang="en-US" sz="2600" dirty="0" err="1" smtClean="0"/>
              <a:t>languange</a:t>
            </a:r>
            <a:r>
              <a:rPr lang="en-US" sz="2600" dirty="0" smtClean="0"/>
              <a:t>  (Java, ML)</a:t>
            </a:r>
          </a:p>
          <a:p>
            <a:pPr lvl="2" indent="-220663"/>
            <a:r>
              <a:rPr lang="en-US" sz="2200" dirty="0" smtClean="0"/>
              <a:t>Difficult for existing (legacy) code …</a:t>
            </a:r>
          </a:p>
          <a:p>
            <a:pPr marL="520700" indent="-520700">
              <a:spcBef>
                <a:spcPts val="2376"/>
              </a:spcBef>
              <a:buFont typeface="+mj-lt"/>
              <a:buAutoNum type="arabicPeriod"/>
            </a:pPr>
            <a:r>
              <a:rPr lang="en-US" sz="2600" dirty="0" smtClean="0">
                <a:sym typeface="Gill Sans" charset="0"/>
              </a:rPr>
              <a:t>Platform defenses: </a:t>
            </a:r>
            <a:r>
              <a:rPr lang="en-US" sz="2600" u="sng" dirty="0" smtClean="0">
                <a:sym typeface="Gill Sans" charset="0"/>
              </a:rPr>
              <a:t>prevent attack code execution</a:t>
            </a:r>
            <a:endParaRPr lang="en-US" sz="2600" dirty="0" smtClean="0"/>
          </a:p>
          <a:p>
            <a:pPr lvl="2" indent="-220663"/>
            <a:endParaRPr lang="en-US" sz="2200" dirty="0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200" dirty="0" smtClean="0">
                <a:sym typeface="Gill Sans" charset="0"/>
              </a:rPr>
              <a:t> </a:t>
            </a:r>
            <a:r>
              <a:rPr lang="en-US" sz="2600" dirty="0" smtClean="0">
                <a:sym typeface="Gill Sans" charset="0"/>
              </a:rPr>
              <a:t>Add </a:t>
            </a:r>
            <a:r>
              <a:rPr lang="en-US" sz="2600" u="sng" dirty="0" smtClean="0">
                <a:sym typeface="Gill Sans" charset="0"/>
              </a:rPr>
              <a:t>runtime code</a:t>
            </a:r>
            <a:r>
              <a:rPr lang="en-US" sz="2600" dirty="0" smtClean="0">
                <a:sym typeface="Gill Sans" charset="0"/>
              </a:rPr>
              <a:t> to detect overflows exploits</a:t>
            </a:r>
          </a:p>
          <a:p>
            <a:pPr marL="808038" lvl="1" indent="-236538"/>
            <a:r>
              <a:rPr lang="en-US" sz="2600" dirty="0" smtClean="0"/>
              <a:t>Halt process when overflow exploit detected</a:t>
            </a:r>
          </a:p>
          <a:p>
            <a:pPr marL="808038" lvl="1" indent="-236538"/>
            <a:r>
              <a:rPr lang="en-US" sz="2600" dirty="0" err="1" smtClean="0">
                <a:solidFill>
                  <a:srgbClr val="000090"/>
                </a:solidFill>
              </a:rPr>
              <a:t>StackGuard</a:t>
            </a:r>
            <a:r>
              <a:rPr lang="en-US" sz="2600" dirty="0" smtClean="0">
                <a:solidFill>
                  <a:srgbClr val="000090"/>
                </a:solidFill>
              </a:rPr>
              <a:t>,  CFI,  </a:t>
            </a:r>
            <a:r>
              <a:rPr lang="en-US" sz="2600" dirty="0" err="1" smtClean="0">
                <a:solidFill>
                  <a:srgbClr val="000090"/>
                </a:solidFill>
              </a:rPr>
              <a:t>LibSafe</a:t>
            </a:r>
            <a:r>
              <a:rPr lang="en-US" sz="2600" dirty="0" smtClean="0">
                <a:solidFill>
                  <a:srgbClr val="000090"/>
                </a:solidFill>
              </a:rPr>
              <a:t>, …</a:t>
            </a:r>
          </a:p>
          <a:p>
            <a:pPr marL="808038" lvl="1" indent="-236538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934200" y="2930664"/>
            <a:ext cx="2133600" cy="1984236"/>
            <a:chOff x="6934200" y="2930664"/>
            <a:chExt cx="2133600" cy="1984236"/>
          </a:xfrm>
        </p:grpSpPr>
        <p:sp>
          <p:nvSpPr>
            <p:cNvPr id="2" name="Right Brace 1"/>
            <p:cNvSpPr/>
            <p:nvPr/>
          </p:nvSpPr>
          <p:spPr>
            <a:xfrm>
              <a:off x="6934200" y="3028950"/>
              <a:ext cx="228600" cy="18859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094952" y="2930664"/>
              <a:ext cx="197284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Transform:</a:t>
              </a:r>
            </a:p>
            <a:p>
              <a:pPr>
                <a:spcBef>
                  <a:spcPts val="1200"/>
                </a:spcBef>
              </a:pPr>
              <a:r>
                <a:rPr lang="en-US" sz="2000" dirty="0" smtClean="0"/>
                <a:t>Complete Breach</a:t>
              </a:r>
              <a:endParaRPr lang="en-US" sz="2000" dirty="0"/>
            </a:p>
          </p:txBody>
        </p:sp>
        <p:sp>
          <p:nvSpPr>
            <p:cNvPr id="4" name="Down Arrow 3"/>
            <p:cNvSpPr/>
            <p:nvPr/>
          </p:nvSpPr>
          <p:spPr>
            <a:xfrm>
              <a:off x="7924800" y="382905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59201" y="4229040"/>
              <a:ext cx="1908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Denial </a:t>
              </a:r>
              <a:r>
                <a:rPr lang="en-US" sz="2000" smtClean="0"/>
                <a:t>of service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xmlns="" val="21990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Defenses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90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737600" cy="685800"/>
          </a:xfrm>
        </p:spPr>
        <p:txBody>
          <a:bodyPr/>
          <a:lstStyle/>
          <a:p>
            <a:r>
              <a:rPr lang="en-US" sz="3600" dirty="0" smtClean="0"/>
              <a:t>Marking memory as non-execute   </a:t>
            </a:r>
            <a:r>
              <a:rPr lang="en-US" sz="2400" dirty="0" smtClean="0">
                <a:latin typeface="Arial" charset="0"/>
              </a:rPr>
              <a:t>(DEP)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857250"/>
            <a:ext cx="8915400" cy="4286250"/>
          </a:xfrm>
        </p:spPr>
        <p:txBody>
          <a:bodyPr>
            <a:normAutofit fontScale="70000" lnSpcReduction="20000"/>
          </a:bodyPr>
          <a:lstStyle/>
          <a:p>
            <a:pPr marL="0" indent="0">
              <a:buSzPct val="120000"/>
              <a:buNone/>
            </a:pPr>
            <a:r>
              <a:rPr lang="en-US" sz="3100" dirty="0" smtClean="0"/>
              <a:t>Prevent attack code execution by marking stack and heap as </a:t>
            </a:r>
            <a:r>
              <a:rPr lang="en-US" sz="3100" b="1" dirty="0" smtClean="0"/>
              <a:t>non-executable</a:t>
            </a:r>
          </a:p>
          <a:p>
            <a:pPr>
              <a:spcBef>
                <a:spcPts val="2400"/>
              </a:spcBef>
            </a:pPr>
            <a:r>
              <a:rPr lang="en-US" sz="2900" dirty="0" smtClean="0">
                <a:latin typeface="Arial" charset="0"/>
              </a:rPr>
              <a:t>NX</a:t>
            </a:r>
            <a:r>
              <a:rPr lang="en-US" sz="3100" dirty="0" smtClean="0">
                <a:latin typeface="Arial" charset="0"/>
              </a:rPr>
              <a:t>-bit on AMD </a:t>
            </a:r>
            <a:r>
              <a:rPr lang="en-US" sz="3100" dirty="0" err="1" smtClean="0">
                <a:latin typeface="Arial" charset="0"/>
              </a:rPr>
              <a:t>Athlon</a:t>
            </a:r>
            <a:r>
              <a:rPr lang="en-US" sz="3100" dirty="0" smtClean="0">
                <a:latin typeface="Arial" charset="0"/>
              </a:rPr>
              <a:t> 64,     </a:t>
            </a:r>
            <a:r>
              <a:rPr lang="en-US" sz="2900" dirty="0" smtClean="0">
                <a:latin typeface="Arial" charset="0"/>
              </a:rPr>
              <a:t>XD</a:t>
            </a:r>
            <a:r>
              <a:rPr lang="en-US" sz="3100" dirty="0" smtClean="0">
                <a:latin typeface="Arial" charset="0"/>
              </a:rPr>
              <a:t>-bit on Intel P4  Prescott</a:t>
            </a:r>
          </a:p>
          <a:p>
            <a:pPr lvl="1"/>
            <a:r>
              <a:rPr lang="en-US" sz="3100" dirty="0" smtClean="0"/>
              <a:t>NX bit in every Page Table Entry (PTE)</a:t>
            </a:r>
          </a:p>
          <a:p>
            <a:pPr>
              <a:spcBef>
                <a:spcPct val="50000"/>
              </a:spcBef>
            </a:pPr>
            <a:r>
              <a:rPr lang="en-US" sz="3100" u="sng" dirty="0" smtClean="0"/>
              <a:t>Deployment</a:t>
            </a:r>
            <a:r>
              <a:rPr lang="en-US" sz="3100" dirty="0" smtClean="0"/>
              <a:t>: 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sz="3100" dirty="0" smtClean="0"/>
              <a:t>Linux (via </a:t>
            </a:r>
            <a:r>
              <a:rPr lang="en-US" sz="3100" dirty="0" err="1" smtClean="0"/>
              <a:t>PaX</a:t>
            </a:r>
            <a:r>
              <a:rPr lang="en-US" sz="3100" dirty="0" smtClean="0"/>
              <a:t> project);    </a:t>
            </a:r>
            <a:r>
              <a:rPr lang="en-US" sz="3100" dirty="0" err="1" smtClean="0"/>
              <a:t>OpenBSD</a:t>
            </a:r>
            <a:endParaRPr lang="en-US" sz="3100" dirty="0" smtClean="0"/>
          </a:p>
          <a:p>
            <a:pPr lvl="1">
              <a:buSzPct val="120000"/>
            </a:pPr>
            <a:r>
              <a:rPr lang="en-US" sz="3100" dirty="0" smtClean="0"/>
              <a:t>Windows:  since XP SP2    (DEP)</a:t>
            </a:r>
            <a:endParaRPr lang="en-US" sz="3100" b="1" dirty="0" smtClean="0"/>
          </a:p>
          <a:p>
            <a:pPr lvl="2">
              <a:buSzPct val="60000"/>
            </a:pPr>
            <a:r>
              <a:rPr lang="en-US" sz="3100" b="1" dirty="0" smtClean="0"/>
              <a:t> </a:t>
            </a:r>
            <a:r>
              <a:rPr lang="en-US" sz="3100" dirty="0" smtClean="0"/>
              <a:t>Visual Studio:   </a:t>
            </a:r>
            <a:r>
              <a:rPr lang="en-US" sz="3100" b="1" dirty="0" smtClean="0"/>
              <a:t>/</a:t>
            </a:r>
            <a:r>
              <a:rPr lang="en-US" sz="3100" b="1" dirty="0" err="1" smtClean="0"/>
              <a:t>NXCompat</a:t>
            </a:r>
            <a:r>
              <a:rPr lang="en-US" sz="3100" b="1" dirty="0" smtClean="0"/>
              <a:t>[:NO]</a:t>
            </a:r>
          </a:p>
          <a:p>
            <a:pPr>
              <a:spcBef>
                <a:spcPts val="1728"/>
              </a:spcBef>
            </a:pPr>
            <a:r>
              <a:rPr lang="en-US" sz="3400" u="sng" dirty="0" smtClean="0"/>
              <a:t>Limitations</a:t>
            </a:r>
            <a:r>
              <a:rPr lang="en-US" sz="3400" dirty="0" smtClean="0"/>
              <a:t>:</a:t>
            </a:r>
          </a:p>
          <a:p>
            <a:pPr lvl="1"/>
            <a:r>
              <a:rPr lang="en-US" sz="3100" dirty="0" smtClean="0"/>
              <a:t>Some apps need executable heap   (e.g. JITs).</a:t>
            </a:r>
          </a:p>
          <a:p>
            <a:pPr lvl="1"/>
            <a:r>
              <a:rPr lang="en-US" sz="3100" dirty="0" smtClean="0"/>
              <a:t>Can be easily bypassed</a:t>
            </a:r>
            <a:r>
              <a:rPr lang="en-US" sz="3100" dirty="0"/>
              <a:t> </a:t>
            </a:r>
            <a:r>
              <a:rPr lang="en-US" sz="3100" dirty="0" smtClean="0"/>
              <a:t>using  </a:t>
            </a:r>
            <a:r>
              <a:rPr lang="en-US" sz="3100" b="1" dirty="0" smtClean="0">
                <a:solidFill>
                  <a:srgbClr val="0000FF"/>
                </a:solidFill>
              </a:rPr>
              <a:t>Return Oriented Programming (ROP)</a:t>
            </a:r>
            <a:endParaRPr lang="en-US" sz="3100" dirty="0" smtClean="0"/>
          </a:p>
        </p:txBody>
      </p:sp>
    </p:spTree>
    <p:extLst>
      <p:ext uri="{BB962C8B-B14F-4D97-AF65-F5344CB8AC3E}">
        <p14:creationId xmlns:p14="http://schemas.microsoft.com/office/powerpoint/2010/main" xmlns="" val="40658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Examples:   DEP controls in Windows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007269"/>
            <a:ext cx="3590925" cy="38504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6" y="2114551"/>
            <a:ext cx="4105275" cy="17930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876800" y="3943350"/>
            <a:ext cx="358343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DEP terminating a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7344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Attack:  Return Oriented Programming  (ROP)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971550"/>
            <a:ext cx="876300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Control hijacking without injecting code: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20484" name="Rectangle 33"/>
          <p:cNvSpPr>
            <a:spLocks noChangeArrowheads="1"/>
          </p:cNvSpPr>
          <p:nvPr/>
        </p:nvSpPr>
        <p:spPr bwMode="auto">
          <a:xfrm>
            <a:off x="1828800" y="236220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args</a:t>
            </a:r>
          </a:p>
        </p:txBody>
      </p:sp>
      <p:sp>
        <p:nvSpPr>
          <p:cNvPr id="20485" name="Rectangle 34"/>
          <p:cNvSpPr>
            <a:spLocks noChangeArrowheads="1"/>
          </p:cNvSpPr>
          <p:nvPr/>
        </p:nvSpPr>
        <p:spPr bwMode="auto">
          <a:xfrm>
            <a:off x="1828800" y="29337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ret-addr</a:t>
            </a:r>
          </a:p>
        </p:txBody>
      </p:sp>
      <p:sp>
        <p:nvSpPr>
          <p:cNvPr id="20486" name="Rectangle 35"/>
          <p:cNvSpPr>
            <a:spLocks noChangeArrowheads="1"/>
          </p:cNvSpPr>
          <p:nvPr/>
        </p:nvSpPr>
        <p:spPr bwMode="auto">
          <a:xfrm>
            <a:off x="1828800" y="3219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sfp</a:t>
            </a:r>
          </a:p>
        </p:txBody>
      </p:sp>
      <p:sp>
        <p:nvSpPr>
          <p:cNvPr id="20487" name="Rectangle 36"/>
          <p:cNvSpPr>
            <a:spLocks noChangeArrowheads="1"/>
          </p:cNvSpPr>
          <p:nvPr/>
        </p:nvSpPr>
        <p:spPr bwMode="auto">
          <a:xfrm>
            <a:off x="1828800" y="350520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37"/>
          <p:cNvSpPr>
            <a:spLocks noChangeArrowheads="1"/>
          </p:cNvSpPr>
          <p:nvPr/>
        </p:nvSpPr>
        <p:spPr bwMode="auto">
          <a:xfrm>
            <a:off x="1828800" y="384810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local buf</a:t>
            </a:r>
          </a:p>
        </p:txBody>
      </p:sp>
      <p:sp>
        <p:nvSpPr>
          <p:cNvPr id="20489" name="Line 38"/>
          <p:cNvSpPr>
            <a:spLocks noChangeShapeType="1"/>
          </p:cNvSpPr>
          <p:nvPr/>
        </p:nvSpPr>
        <p:spPr bwMode="auto">
          <a:xfrm>
            <a:off x="1828800" y="21907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39"/>
          <p:cNvSpPr>
            <a:spLocks noChangeShapeType="1"/>
          </p:cNvSpPr>
          <p:nvPr/>
        </p:nvSpPr>
        <p:spPr bwMode="auto">
          <a:xfrm>
            <a:off x="3124200" y="21907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40"/>
          <p:cNvSpPr txBox="1">
            <a:spLocks noChangeArrowheads="1"/>
          </p:cNvSpPr>
          <p:nvPr/>
        </p:nvSpPr>
        <p:spPr bwMode="auto">
          <a:xfrm>
            <a:off x="2057401" y="1805285"/>
            <a:ext cx="817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stack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5867400" y="236220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5867400" y="29337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exec()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5867400" y="3219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printf()</a:t>
            </a: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5867400" y="350520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5867400" y="384810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“/bin/sh”</a:t>
            </a:r>
          </a:p>
        </p:txBody>
      </p:sp>
      <p:sp>
        <p:nvSpPr>
          <p:cNvPr id="20497" name="Line 46"/>
          <p:cNvSpPr>
            <a:spLocks noChangeShapeType="1"/>
          </p:cNvSpPr>
          <p:nvPr/>
        </p:nvSpPr>
        <p:spPr bwMode="auto">
          <a:xfrm>
            <a:off x="5867400" y="21907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47"/>
          <p:cNvSpPr>
            <a:spLocks noChangeShapeType="1"/>
          </p:cNvSpPr>
          <p:nvPr/>
        </p:nvSpPr>
        <p:spPr bwMode="auto">
          <a:xfrm>
            <a:off x="7162800" y="21907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Text Box 48"/>
          <p:cNvSpPr txBox="1">
            <a:spLocks noChangeArrowheads="1"/>
          </p:cNvSpPr>
          <p:nvPr/>
        </p:nvSpPr>
        <p:spPr bwMode="auto">
          <a:xfrm>
            <a:off x="5943601" y="1805285"/>
            <a:ext cx="996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libc.so</a:t>
            </a:r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3124200" y="310515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3124200" y="2762250"/>
            <a:ext cx="2743200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5" name="Rectangle 51"/>
          <p:cNvSpPr>
            <a:spLocks noChangeArrowheads="1"/>
          </p:cNvSpPr>
          <p:nvPr/>
        </p:nvSpPr>
        <p:spPr bwMode="auto">
          <a:xfrm>
            <a:off x="1828800" y="2476500"/>
            <a:ext cx="1295400" cy="2000250"/>
          </a:xfrm>
          <a:prstGeom prst="rect">
            <a:avLst/>
          </a:prstGeom>
          <a:solidFill>
            <a:srgbClr val="FF6600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52"/>
          <p:cNvSpPr>
            <a:spLocks noChangeShapeType="1"/>
          </p:cNvSpPr>
          <p:nvPr/>
        </p:nvSpPr>
        <p:spPr bwMode="auto">
          <a:xfrm flipH="1">
            <a:off x="1828800" y="29337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53"/>
          <p:cNvSpPr>
            <a:spLocks noChangeShapeType="1"/>
          </p:cNvSpPr>
          <p:nvPr/>
        </p:nvSpPr>
        <p:spPr bwMode="auto">
          <a:xfrm flipH="1">
            <a:off x="1828800" y="32194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54"/>
          <p:cNvSpPr>
            <a:spLocks noChangeShapeType="1"/>
          </p:cNvSpPr>
          <p:nvPr/>
        </p:nvSpPr>
        <p:spPr bwMode="auto">
          <a:xfrm flipH="1">
            <a:off x="1828800" y="3505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55"/>
          <p:cNvSpPr>
            <a:spLocks noChangeShapeType="1"/>
          </p:cNvSpPr>
          <p:nvPr/>
        </p:nvSpPr>
        <p:spPr bwMode="auto">
          <a:xfrm flipH="1">
            <a:off x="1828800" y="3848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15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3" grpId="0" animBg="1"/>
      <p:bldP spid="72754" grpId="0" animBg="1"/>
      <p:bldP spid="727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3584</TotalTime>
  <Words>2107</Words>
  <Application>Microsoft Office PowerPoint</Application>
  <PresentationFormat>On-screen Show (16:9)</PresentationFormat>
  <Paragraphs>492</Paragraphs>
  <Slides>38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1_Lecture</vt:lpstr>
      <vt:lpstr>2_Office Theme</vt:lpstr>
      <vt:lpstr>3_Office Theme</vt:lpstr>
      <vt:lpstr>Control Hijacking: Defenses</vt:lpstr>
      <vt:lpstr>Recap: control hijacking attacks</vt:lpstr>
      <vt:lpstr>The mistake: mixing data and control</vt:lpstr>
      <vt:lpstr>Control hijacking attacks</vt:lpstr>
      <vt:lpstr>Preventing hijacking attacks</vt:lpstr>
      <vt:lpstr>Platform Defenses</vt:lpstr>
      <vt:lpstr>Marking memory as non-execute   (DEP)</vt:lpstr>
      <vt:lpstr>Examples:   DEP controls in Windows</vt:lpstr>
      <vt:lpstr>Attack:  Return Oriented Programming  (ROP)</vt:lpstr>
      <vt:lpstr>ROP:  in more detail</vt:lpstr>
      <vt:lpstr>ROP:  in even more detail</vt:lpstr>
      <vt:lpstr>What to do??     Randomization</vt:lpstr>
      <vt:lpstr>ASLR Example</vt:lpstr>
      <vt:lpstr>A very different idea:   kBouncer</vt:lpstr>
      <vt:lpstr>A very different idea:   kBouncer</vt:lpstr>
      <vt:lpstr>Hardening the executable</vt:lpstr>
      <vt:lpstr>Run time checking: StackGuard</vt:lpstr>
      <vt:lpstr>Canary Types</vt:lpstr>
      <vt:lpstr>StackGuard (Cont.)</vt:lpstr>
      <vt:lpstr>StackGuard enhancements:  ProPolice</vt:lpstr>
      <vt:lpstr>MS Visual Studio  /GS     [since 2003]</vt:lpstr>
      <vt:lpstr>/GS stack frame</vt:lpstr>
      <vt:lpstr>Evading /GS with exception handlers</vt:lpstr>
      <vt:lpstr>Defenses:   SAFESEH and SEHOP  </vt:lpstr>
      <vt:lpstr>Summary: Canaries are not full proof</vt:lpstr>
      <vt:lpstr>Even worse:  canary extraction</vt:lpstr>
      <vt:lpstr>Similarly:  extract ASLR randomness</vt:lpstr>
      <vt:lpstr>What if can’t recompile:  Libsafe</vt:lpstr>
      <vt:lpstr>How robust is Libsafe?</vt:lpstr>
      <vt:lpstr>More methods …</vt:lpstr>
      <vt:lpstr>Control flow integrity (CFI)   [ABEL’05, …]</vt:lpstr>
      <vt:lpstr>Control Flow Guard (CFG)   (Windows 10)</vt:lpstr>
      <vt:lpstr>Control Flow Guard (CFG)   (Windows 10)</vt:lpstr>
      <vt:lpstr>An example</vt:lpstr>
      <vt:lpstr>Cryptographic Control Flow Integrity (CCFI)</vt:lpstr>
      <vt:lpstr>Back to the example</vt:lpstr>
      <vt:lpstr>References on heap spraying</vt:lpstr>
      <vt:lpstr>THE  END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Windows User</cp:lastModifiedBy>
  <cp:revision>325</cp:revision>
  <dcterms:created xsi:type="dcterms:W3CDTF">2010-11-06T18:36:35Z</dcterms:created>
  <dcterms:modified xsi:type="dcterms:W3CDTF">2017-10-30T02:38:00Z</dcterms:modified>
  <cp:category/>
</cp:coreProperties>
</file>