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61" r:id="rId4"/>
    <p:sldId id="262" r:id="rId5"/>
    <p:sldId id="263" r:id="rId6"/>
    <p:sldId id="266" r:id="rId7"/>
    <p:sldId id="265" r:id="rId8"/>
    <p:sldId id="271" r:id="rId9"/>
    <p:sldId id="268" r:id="rId10"/>
    <p:sldId id="274" r:id="rId11"/>
    <p:sldId id="25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Libre Baskerville" panose="020B0604020202020204" charset="0"/>
      <p:regular r:id="rId22"/>
      <p:bold r:id="rId23"/>
      <p: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5613" autoAdjust="0"/>
  </p:normalViewPr>
  <p:slideViewPr>
    <p:cSldViewPr snapToGrid="0">
      <p:cViewPr varScale="1">
        <p:scale>
          <a:sx n="62" d="100"/>
          <a:sy n="62" d="100"/>
        </p:scale>
        <p:origin x="92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</a:t>
            </a:fld>
            <a:endParaRPr lang="en-IN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44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dirty="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endParaRPr lang="en-IN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3543300" y="3691891"/>
            <a:ext cx="532638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b="1" i="0" dirty="0">
                <a:solidFill>
                  <a:srgbClr val="082343"/>
                </a:solidFill>
                <a:effectLst/>
                <a:latin typeface="SofiaPro"/>
              </a:rPr>
              <a:t>ANALYSIS OF AMCAT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0E76C-55DE-2BD4-FCEE-EAF90FBFB5C6}"/>
              </a:ext>
            </a:extLst>
          </p:cNvPr>
          <p:cNvSpPr txBox="1"/>
          <p:nvPr/>
        </p:nvSpPr>
        <p:spPr>
          <a:xfrm>
            <a:off x="4286250" y="4815255"/>
            <a:ext cx="71351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By: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Adarsh Korada</a:t>
            </a:r>
            <a:endParaRPr lang="en-IN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Internship ID:IN9249079</a:t>
            </a:r>
            <a:endParaRPr lang="en-IN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315" y="126365"/>
            <a:ext cx="7354570" cy="81026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37506" y="1656715"/>
            <a:ext cx="11388436" cy="3950335"/>
          </a:xfrm>
        </p:spPr>
        <p:txBody>
          <a:bodyPr>
            <a:normAutofit fontScale="97500"/>
          </a:bodyPr>
          <a:lstStyle/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Helvetica Neue"/>
              </a:rPr>
              <a:t>Key Insights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: The analysis reveals valuable insights into salary distribution, emphasizing the influence of specialization and job roles in shaping salary levels.</a:t>
            </a:r>
          </a:p>
          <a:p>
            <a:pPr marL="0" indent="0" algn="l">
              <a:buNone/>
            </a:pPr>
            <a:endParaRPr lang="en-US" sz="2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Helvetica Neue"/>
              </a:rPr>
              <a:t>Research Question Outcome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: The data confirms that certain engineering positions offer starting salaries between 2.5-3 lakhs, supporting the article's claim.</a:t>
            </a:r>
          </a:p>
          <a:p>
            <a:pPr marL="0" indent="0" algn="l">
              <a:buNone/>
            </a:pPr>
            <a:endParaRPr lang="en-US" sz="21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2100" b="1" i="0" dirty="0">
                <a:solidFill>
                  <a:srgbClr val="000000"/>
                </a:solidFill>
                <a:effectLst/>
                <a:latin typeface="Helvetica Neue"/>
              </a:rPr>
              <a:t>Gender and Specialization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Helvetica Neue"/>
              </a:rPr>
              <a:t>: There appears to be a correlation between gender and specialization preferences, though additional analysis is needed for a more conclusive understanding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data science course training in india hyderabad: innomatics research labs  eBook : research labs, innomatics: Amazon.in: Kindle Store">
            <a:extLst>
              <a:ext uri="{FF2B5EF4-FFF2-40B4-BE49-F238E27FC236}">
                <a16:creationId xmlns:a16="http://schemas.microsoft.com/office/drawing/2014/main" id="{0670734A-6193-48B3-B0D2-1F0BD0472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5333" t="11429" r="5334" b="20000"/>
          <a:stretch>
            <a:fillRect/>
          </a:stretch>
        </p:blipFill>
        <p:spPr bwMode="auto">
          <a:xfrm>
            <a:off x="9867900" y="6003307"/>
            <a:ext cx="2286000" cy="7949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577340" y="1972953"/>
            <a:ext cx="5227319" cy="14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000" b="0" i="0" u="none" strike="noStrike" cap="none" dirty="0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 </a:t>
            </a:r>
            <a:r>
              <a:rPr lang="en-IN" sz="4800" b="1" i="0" u="none" strike="noStrike" cap="none" dirty="0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48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7215" y="444500"/>
            <a:ext cx="7925435" cy="1152525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32508" y="1727217"/>
            <a:ext cx="11020301" cy="4273550"/>
          </a:xfrm>
        </p:spPr>
        <p:txBody>
          <a:bodyPr>
            <a:noAutofit/>
          </a:bodyPr>
          <a:lstStyle/>
          <a:p>
            <a:pPr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completed my </a:t>
            </a:r>
            <a:r>
              <a:rPr lang="en-US" sz="2000" dirty="0" err="1"/>
              <a:t>B.Tech</a:t>
            </a:r>
            <a:r>
              <a:rPr lang="en-US" sz="2000" dirty="0"/>
              <a:t>, in stream of Electronics and Communication Engineering at Kakinada Institute of Engineering and Technology. </a:t>
            </a:r>
          </a:p>
          <a:p>
            <a:pPr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Present Data Science is one of the demands in this world. I’m a Data Science enthusiast currently interning at </a:t>
            </a:r>
            <a:r>
              <a:rPr lang="en-US" sz="2000" dirty="0" err="1"/>
              <a:t>Innomatics</a:t>
            </a:r>
            <a:r>
              <a:rPr lang="en-US" sz="2000" dirty="0"/>
              <a:t> Research Labs. </a:t>
            </a:r>
          </a:p>
          <a:p>
            <a:pPr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choose to pursue further learning Data Science at Innomatics Research Labs. </a:t>
            </a:r>
          </a:p>
          <a:p>
            <a:pPr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Currently, I’m gaining hands-on experience as an intern in this field. </a:t>
            </a:r>
          </a:p>
          <a:p>
            <a:pPr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linkedin</a:t>
            </a:r>
            <a:r>
              <a:rPr lang="en-US" sz="2000" b="1" dirty="0"/>
              <a:t> </a:t>
            </a:r>
            <a:r>
              <a:rPr lang="en-US" sz="2000" dirty="0"/>
              <a:t>:- https://www.linkedin.com/in/adarsh-korada-146b9a1b4/</a:t>
            </a:r>
            <a:endParaRPr lang="en-US" sz="2000" dirty="0">
              <a:solidFill>
                <a:srgbClr val="00B0F0"/>
              </a:solidFill>
            </a:endParaRPr>
          </a:p>
          <a:p>
            <a:pPr algn="just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Github</a:t>
            </a:r>
            <a:r>
              <a:rPr lang="en-US" sz="2000" b="1" dirty="0"/>
              <a:t> profile </a:t>
            </a:r>
            <a:r>
              <a:rPr lang="en-US" sz="2000" b="1" dirty="0" err="1"/>
              <a:t>urls</a:t>
            </a:r>
            <a:r>
              <a:rPr lang="en-US" sz="2000" b="1" dirty="0"/>
              <a:t> </a:t>
            </a:r>
            <a:r>
              <a:rPr lang="en-US" sz="2000" dirty="0"/>
              <a:t>:- https://github.com/Adarsh1553/Projects</a:t>
            </a:r>
            <a:endParaRPr lang="en-US" sz="2000" b="0" i="0" u="none" strike="noStrike" dirty="0">
              <a:solidFill>
                <a:srgbClr val="00B0F0"/>
              </a:solidFill>
              <a:effectLst/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pic>
        <p:nvPicPr>
          <p:cNvPr id="5" name="Picture 4" descr="data science course training in india hyderabad: innomatics research labs  eBook : research labs, innomatics: Amazon.in: Kindle Store">
            <a:extLst>
              <a:ext uri="{FF2B5EF4-FFF2-40B4-BE49-F238E27FC236}">
                <a16:creationId xmlns:a16="http://schemas.microsoft.com/office/drawing/2014/main" id="{7B118646-0F4D-49B7-A0D2-D8CFE5B2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5333" t="11429" r="5334" b="20000"/>
          <a:stretch>
            <a:fillRect/>
          </a:stretch>
        </p:blipFill>
        <p:spPr bwMode="auto">
          <a:xfrm>
            <a:off x="9867900" y="6003307"/>
            <a:ext cx="2286000" cy="7949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98" y="853440"/>
            <a:ext cx="10920928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 </a:t>
            </a:r>
            <a:endParaRPr lang="en-IN" sz="3200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82097" y="2119135"/>
            <a:ext cx="10752454" cy="4519171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study is primarily limited only to students with engineering disciplines. 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dataset contains the employment outcomes of engineering graduates as dependent variables (Salary, Job Titles, and Job Locations) along with the standardized scores from three different areas – cognitive skills, technical skills and personality skills. 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dataset also contains demographic features 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independent variables are both continuous and categorical in nature.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dataset contains a unique identifier for each candidate</a:t>
            </a:r>
            <a:r>
              <a:rPr lang="en-US" sz="1200" dirty="0"/>
              <a:t>. </a:t>
            </a:r>
            <a:endParaRPr lang="en-US" sz="20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4" name="Picture 4" descr="data science course training in india hyderabad: innomatics research labs  eBook : research labs, innomatics: Amazon.in: Kindle Store">
            <a:extLst>
              <a:ext uri="{FF2B5EF4-FFF2-40B4-BE49-F238E27FC236}">
                <a16:creationId xmlns:a16="http://schemas.microsoft.com/office/drawing/2014/main" id="{F1360AC4-742B-4934-9002-08C9BDB8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333" t="11429" r="5334" b="20000"/>
          <a:stretch>
            <a:fillRect/>
          </a:stretch>
        </p:blipFill>
        <p:spPr bwMode="auto">
          <a:xfrm>
            <a:off x="9867900" y="6003307"/>
            <a:ext cx="2286000" cy="7949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343750"/>
            <a:ext cx="8997653" cy="69977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STEPS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43149" y="1538490"/>
            <a:ext cx="4417620" cy="2831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ü"/>
            </a:pPr>
            <a:r>
              <a:rPr lang="en-IN" sz="2000" dirty="0"/>
              <a:t>Data Cleaning Steps </a:t>
            </a:r>
          </a:p>
          <a:p>
            <a:pPr marL="342900" indent="-342900">
              <a:buFont typeface="Wingdings" panose="05000000000000000000" charset="0"/>
              <a:buChar char="ü"/>
            </a:pPr>
            <a:endParaRPr lang="en-IN" sz="2000" dirty="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sz="2000" dirty="0"/>
              <a:t>Data Manipulation Steps </a:t>
            </a:r>
          </a:p>
          <a:p>
            <a:endParaRPr lang="en-IN" sz="2000" dirty="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sz="2000" dirty="0"/>
              <a:t>Univariate Analysis Steps </a:t>
            </a:r>
          </a:p>
          <a:p>
            <a:pPr marL="342900" indent="-342900">
              <a:buFont typeface="Wingdings" panose="05000000000000000000" charset="0"/>
              <a:buChar char="ü"/>
            </a:pPr>
            <a:endParaRPr lang="en-IN" sz="2000" dirty="0"/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sz="2000" dirty="0"/>
              <a:t>Bivariate Analysis Steps</a:t>
            </a:r>
            <a:endParaRPr lang="en-I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9CB61-FFAE-44AC-BB2A-8D80FA3D2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152391"/>
            <a:ext cx="6972300" cy="3217728"/>
          </a:xfrm>
          <a:prstGeom prst="rect">
            <a:avLst/>
          </a:prstGeom>
        </p:spPr>
      </p:pic>
      <p:pic>
        <p:nvPicPr>
          <p:cNvPr id="6" name="Picture 4" descr="data science course training in india hyderabad: innomatics research labs  eBook : research labs, innomatics: Amazon.in: Kindle Store">
            <a:extLst>
              <a:ext uri="{FF2B5EF4-FFF2-40B4-BE49-F238E27FC236}">
                <a16:creationId xmlns:a16="http://schemas.microsoft.com/office/drawing/2014/main" id="{E679649D-0B41-428F-8D39-47467B3B9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333" t="11429" r="5334" b="20000"/>
          <a:stretch>
            <a:fillRect/>
          </a:stretch>
        </p:blipFill>
        <p:spPr bwMode="auto">
          <a:xfrm>
            <a:off x="9867900" y="6003307"/>
            <a:ext cx="2286000" cy="7949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2" y="106878"/>
            <a:ext cx="11135995" cy="131254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DROPED UNWANTED COLUMNS</a:t>
            </a:r>
            <a:b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solidFill>
                  <a:schemeClr val="tx1"/>
                </a:solidFill>
                <a:cs typeface="Times New Roman" panose="02020603050405020304" charset="0"/>
              </a:rPr>
            </a:br>
            <a:r>
              <a:rPr lang="en-I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Removed 10 Un-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importent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column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0114FB-2AD4-3AA1-675F-251EA1F94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002" y="1629888"/>
            <a:ext cx="4558824" cy="50232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FF2326-B3B7-4B6C-C10E-274AB5F8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903" y="1715985"/>
            <a:ext cx="5355771" cy="4937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45" y="154198"/>
            <a:ext cx="11435080" cy="68072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UNIVARIATE ANALYSIS ON CATEGORICAL DATA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43745" y="5427569"/>
            <a:ext cx="11835302" cy="10450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From The Above plots we can identify that Most of the peoples Designation is Software Engineer, and Most of the people in this dataset are working in the Bangalore City.</a:t>
            </a:r>
          </a:p>
          <a:p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5CD1C-6417-A111-5F90-AE7C6F41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052"/>
            <a:ext cx="6261396" cy="3632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CEF82-5488-1730-E8BB-9BC8691A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299" y="1278556"/>
            <a:ext cx="5589318" cy="3705375"/>
          </a:xfrm>
          <a:prstGeom prst="rect">
            <a:avLst/>
          </a:prstGeom>
        </p:spPr>
      </p:pic>
      <p:pic>
        <p:nvPicPr>
          <p:cNvPr id="6" name="Picture 4" descr="data science course training in india hyderabad: innomatics research labs  eBook : research labs, innomatics: Amazon.in: Kindle Store">
            <a:extLst>
              <a:ext uri="{FF2B5EF4-FFF2-40B4-BE49-F238E27FC236}">
                <a16:creationId xmlns:a16="http://schemas.microsoft.com/office/drawing/2014/main" id="{36AABE14-DA8A-4ABC-BBA9-98C3E9DC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5333" t="11429" r="5334" b="20000"/>
          <a:stretch>
            <a:fillRect/>
          </a:stretch>
        </p:blipFill>
        <p:spPr bwMode="auto">
          <a:xfrm>
            <a:off x="9867900" y="6003307"/>
            <a:ext cx="2286000" cy="7949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151" y="-389815"/>
            <a:ext cx="10224654" cy="107858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UNIVARIATE ANALYSIS ON NUMERICAL 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11793-B2C2-E777-5413-10BA9C24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89" y="989012"/>
            <a:ext cx="5156935" cy="490114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4D4DD0E-AE11-E938-83EF-96E54364A6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8279" y="989012"/>
            <a:ext cx="602079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Programming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More varied skill levels, peaking around 500-600, indicating a broader distribution of experience.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 &amp; Semiconductors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Mostly clustered in the 0-100 range, suggesting less experience or engagement.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Science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Skewed toward beginners (0-100), with fewer advanced participants.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Mechanical Engineering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Majority in the 0-100 range, indicating limited higher-level engagement.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Electrical Engineering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Similar to Mechanical, with most in the 0-100 range.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Telecom Engineering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Also clustered around 0-100, with few advanced levels. </a:t>
            </a:r>
          </a:p>
        </p:txBody>
      </p:sp>
      <p:pic>
        <p:nvPicPr>
          <p:cNvPr id="5" name="Picture 4" descr="data science course training in india hyderabad: innomatics research labs  eBook : research labs, innomatics: Amazon.in: Kindle Store">
            <a:extLst>
              <a:ext uri="{FF2B5EF4-FFF2-40B4-BE49-F238E27FC236}">
                <a16:creationId xmlns:a16="http://schemas.microsoft.com/office/drawing/2014/main" id="{9B6803B8-985C-4955-8869-FB8BD70D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5333" t="11429" r="5334" b="20000"/>
          <a:stretch>
            <a:fillRect/>
          </a:stretch>
        </p:blipFill>
        <p:spPr bwMode="auto">
          <a:xfrm>
            <a:off x="9867900" y="6018805"/>
            <a:ext cx="2286000" cy="7949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65" y="85090"/>
            <a:ext cx="11963400" cy="963295"/>
          </a:xfrm>
        </p:spPr>
        <p:txBody>
          <a:bodyPr>
            <a:normAutofit fontScale="90000"/>
          </a:bodyPr>
          <a:lstStyle/>
          <a:p>
            <a:r>
              <a:rPr lang="en-IN" sz="3555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BIVARIATE ANALYSIS ON NUMERICAL VS NUMERICAL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7060" y="1294411"/>
            <a:ext cx="4987636" cy="41326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The scatter plot shows a </a:t>
            </a:r>
            <a:r>
              <a:rPr lang="en-US" sz="2000" b="1" dirty="0"/>
              <a:t>positive correlation</a:t>
            </a:r>
            <a:r>
              <a:rPr lang="en-US" sz="2000" dirty="0"/>
              <a:t> between 10th and 12th grade percentages. Most students are clustered in the </a:t>
            </a:r>
            <a:r>
              <a:rPr lang="en-US" sz="2000" b="1" dirty="0"/>
              <a:t>60%-90% range</a:t>
            </a:r>
            <a:r>
              <a:rPr lang="en-US" sz="2000" dirty="0"/>
              <a:t> for both exams. A few outliers exist, but high performers in the 10th grade generally maintain similar results in the 12th grade.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777C1-0A2C-8D88-28C1-F47AEB35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" y="1048385"/>
            <a:ext cx="6314292" cy="5471167"/>
          </a:xfrm>
          <a:prstGeom prst="rect">
            <a:avLst/>
          </a:prstGeom>
        </p:spPr>
      </p:pic>
      <p:pic>
        <p:nvPicPr>
          <p:cNvPr id="5" name="Picture 4" descr="data science course training in india hyderabad: innomatics research labs  eBook : research labs, innomatics: Amazon.in: Kindle Store">
            <a:extLst>
              <a:ext uri="{FF2B5EF4-FFF2-40B4-BE49-F238E27FC236}">
                <a16:creationId xmlns:a16="http://schemas.microsoft.com/office/drawing/2014/main" id="{7FABF14A-13CB-44B2-8F76-AA6C107CD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333" t="11429" r="5334" b="20000"/>
          <a:stretch>
            <a:fillRect/>
          </a:stretch>
        </p:blipFill>
        <p:spPr bwMode="auto">
          <a:xfrm>
            <a:off x="9867900" y="6003307"/>
            <a:ext cx="2286000" cy="7949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6338" y="340995"/>
            <a:ext cx="8447182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MULTIVARIATE ANALYSIS</a:t>
            </a:r>
            <a:endParaRPr lang="en-IN" sz="3200" b="1" dirty="0">
              <a:solidFill>
                <a:srgbClr val="C00000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224280"/>
            <a:ext cx="5819025" cy="4409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8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ED052-DB1E-C714-460A-1EEAA74F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3" y="1100702"/>
            <a:ext cx="5615710" cy="5433695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1ACB085-BC35-B949-82A4-796B67D63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315" y="1001395"/>
            <a:ext cx="535420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 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heatmap visually represents the strength of relationships between different variables. Darker colors typically indicate stronger correlations (positive or negative). For example, a dark color between 'Salary' and 'Experience Days' might suggest a strong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Correlations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vs. Experience 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correlation could be strong, with a value potentially around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higher, indicating that salary increases with more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vs. Age Percentile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there’s a moderate correlation, the value might be around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vs. Weight Kilo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little to no correlation exists, the value could be close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 vs. Salary/Quant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proficiency in English correlates with salary or quantitative skills, it could be around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0.3 to 0.5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4" descr="data science course training in india hyderabad: innomatics research labs  eBook : research labs, innomatics: Amazon.in: Kindle Store">
            <a:extLst>
              <a:ext uri="{FF2B5EF4-FFF2-40B4-BE49-F238E27FC236}">
                <a16:creationId xmlns:a16="http://schemas.microsoft.com/office/drawing/2014/main" id="{081876C1-0AA5-48CB-A6BD-A1BA9A19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5333" t="11429" r="5334" b="20000"/>
          <a:stretch>
            <a:fillRect/>
          </a:stretch>
        </p:blipFill>
        <p:spPr bwMode="auto">
          <a:xfrm>
            <a:off x="9902828" y="6061609"/>
            <a:ext cx="2286000" cy="79498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280</TotalTime>
  <Words>644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Wingdings</vt:lpstr>
      <vt:lpstr>Libre Baskerville</vt:lpstr>
      <vt:lpstr>Arial</vt:lpstr>
      <vt:lpstr>Times New Roman</vt:lpstr>
      <vt:lpstr>SofiaPro</vt:lpstr>
      <vt:lpstr>Calibri</vt:lpstr>
      <vt:lpstr>Corbel</vt:lpstr>
      <vt:lpstr>Helvetica Neue</vt:lpstr>
      <vt:lpstr>Default Design</vt:lpstr>
      <vt:lpstr>PowerPoint Presentation</vt:lpstr>
      <vt:lpstr>ABOUT ME</vt:lpstr>
      <vt:lpstr>OBJECTIVE OF THE PROJECT </vt:lpstr>
      <vt:lpstr>EXPLORATORY DATA ANALYSIS STEPS</vt:lpstr>
      <vt:lpstr>DROPED UNWANTED COLUMNS  Removed 10 Un-importent column</vt:lpstr>
      <vt:lpstr>UNIVARIATE ANALYSIS ON CATEGORICAL DATA</vt:lpstr>
      <vt:lpstr>UNIVARIATE ANALYSIS ON NUMERICAL  DATA</vt:lpstr>
      <vt:lpstr>BIVARIATE ANALYSIS ON NUMERICAL VS NUMERICAL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Adarsh Korada</cp:lastModifiedBy>
  <cp:revision>26</cp:revision>
  <dcterms:created xsi:type="dcterms:W3CDTF">2021-02-16T05:19:00Z</dcterms:created>
  <dcterms:modified xsi:type="dcterms:W3CDTF">2024-10-04T07:10:42Z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7DDE4F63F2EB4D4B8FEFEB3ADCFB35FD_12</vt:lpwstr>
  </property>
  <property fmtid="{D5CDD505-2E9C-101B-9397-08002B2CF9AE}" pid="3" name="KSOProductBuildVer">
    <vt:lpwstr>1033-12.2.0.16909</vt:lpwstr>
  </property>
</Properties>
</file>