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sldIdLst>
    <p:sldId id="256" r:id="rId2"/>
    <p:sldId id="264" r:id="rId3"/>
    <p:sldId id="258" r:id="rId4"/>
    <p:sldId id="257" r:id="rId5"/>
    <p:sldId id="259" r:id="rId6"/>
    <p:sldId id="260" r:id="rId7"/>
    <p:sldId id="265" r:id="rId8"/>
    <p:sldId id="266" r:id="rId9"/>
    <p:sldId id="261"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8BF9E05-AFAA-4D39-BCBD-6BE0DE2F188F}" type="datetimeFigureOut">
              <a:rPr lang="en-US" smtClean="0"/>
              <a:t>2/2/2014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18B4F7D-D7C6-4F65-AF91-32762B19BA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BF9E05-AFAA-4D39-BCBD-6BE0DE2F188F}" type="datetimeFigureOut">
              <a:rPr lang="en-US" smtClean="0"/>
              <a:t>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BF9E05-AFAA-4D39-BCBD-6BE0DE2F188F}" type="datetimeFigureOut">
              <a:rPr lang="en-US" smtClean="0"/>
              <a:t>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B4F7D-D7C6-4F65-AF91-32762B19BAA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9E05-AFAA-4D39-BCBD-6BE0DE2F188F}" type="datetimeFigureOut">
              <a:rPr lang="en-US" smtClean="0"/>
              <a:t>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BF9E05-AFAA-4D39-BCBD-6BE0DE2F188F}" type="datetimeFigureOut">
              <a:rPr lang="en-US" smtClean="0"/>
              <a:t>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BF9E05-AFAA-4D39-BCBD-6BE0DE2F188F}" type="datetimeFigureOut">
              <a:rPr lang="en-US" smtClean="0"/>
              <a:t>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F9E05-AFAA-4D39-BCBD-6BE0DE2F188F}" type="datetimeFigureOut">
              <a:rPr lang="en-US" smtClean="0"/>
              <a:t>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BF9E05-AFAA-4D39-BCBD-6BE0DE2F188F}" type="datetimeFigureOut">
              <a:rPr lang="en-US" smtClean="0"/>
              <a:t>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B4F7D-D7C6-4F65-AF91-32762B19BA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BF9E05-AFAA-4D39-BCBD-6BE0DE2F188F}" type="datetimeFigureOut">
              <a:rPr lang="en-US" smtClean="0"/>
              <a:t>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18B4F7D-D7C6-4F65-AF91-32762B19BAA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BF9E05-AFAA-4D39-BCBD-6BE0DE2F188F}" type="datetimeFigureOut">
              <a:rPr lang="en-US" smtClean="0"/>
              <a:t>2/2/2014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8B4F7D-D7C6-4F65-AF91-32762B19BAA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normAutofit/>
          </a:bodyPr>
          <a:lstStyle/>
          <a:p>
            <a:r>
              <a:rPr lang="en-US" sz="6000" b="1" dirty="0" smtClean="0">
                <a:solidFill>
                  <a:schemeClr val="accent5">
                    <a:lumMod val="60000"/>
                    <a:lumOff val="40000"/>
                  </a:schemeClr>
                </a:solidFill>
              </a:rPr>
              <a:t>Online Banking System </a:t>
            </a:r>
            <a:endParaRPr lang="en-US" sz="6000" b="1" dirty="0">
              <a:solidFill>
                <a:schemeClr val="accent5">
                  <a:lumMod val="60000"/>
                  <a:lumOff val="40000"/>
                </a:schemeClr>
              </a:solidFill>
            </a:endParaRPr>
          </a:p>
        </p:txBody>
      </p:sp>
      <p:sp>
        <p:nvSpPr>
          <p:cNvPr id="3" name="Subtitle 2"/>
          <p:cNvSpPr>
            <a:spLocks noGrp="1"/>
          </p:cNvSpPr>
          <p:nvPr>
            <p:ph type="subTitle" idx="1"/>
          </p:nvPr>
        </p:nvSpPr>
        <p:spPr>
          <a:xfrm>
            <a:off x="609600" y="1524000"/>
            <a:ext cx="7848600" cy="4114800"/>
          </a:xfrm>
        </p:spPr>
        <p:txBody>
          <a:bodyPr>
            <a:normAutofit/>
          </a:bodyPr>
          <a:lstStyle/>
          <a:p>
            <a:pPr algn="l"/>
            <a:endParaRPr lang="en-US" sz="2000" dirty="0"/>
          </a:p>
          <a:p>
            <a:pPr algn="l"/>
            <a:endParaRPr lang="en-US" sz="2000" dirty="0" smtClean="0">
              <a:solidFill>
                <a:schemeClr val="tx1"/>
              </a:solidFill>
            </a:endParaRPr>
          </a:p>
          <a:p>
            <a:pPr algn="l"/>
            <a:endParaRPr lang="en-US" sz="2000" dirty="0"/>
          </a:p>
          <a:p>
            <a:pPr algn="l"/>
            <a:r>
              <a:rPr lang="en-US" sz="3200" dirty="0" smtClean="0">
                <a:solidFill>
                  <a:schemeClr val="tx1"/>
                </a:solidFill>
              </a:rPr>
              <a:t>	</a:t>
            </a:r>
          </a:p>
          <a:p>
            <a:pPr algn="l"/>
            <a:r>
              <a:rPr lang="en-US" sz="3200" dirty="0" smtClean="0">
                <a:solidFill>
                  <a:schemeClr val="tx1"/>
                </a:solidFill>
              </a:rPr>
              <a:t>Created </a:t>
            </a:r>
            <a:r>
              <a:rPr lang="en-US" sz="3200" dirty="0" smtClean="0">
                <a:solidFill>
                  <a:schemeClr val="tx1"/>
                </a:solidFill>
              </a:rPr>
              <a:t>by:</a:t>
            </a:r>
          </a:p>
          <a:p>
            <a:pPr algn="l"/>
            <a:r>
              <a:rPr lang="en-US" sz="2800" dirty="0" smtClean="0"/>
              <a:t>                                 </a:t>
            </a:r>
            <a:r>
              <a:rPr lang="en-US" sz="2800" dirty="0" smtClean="0"/>
              <a:t>Adarsh Mohata</a:t>
            </a:r>
            <a:endParaRPr lang="en-US" sz="2800" dirty="0" smtClean="0"/>
          </a:p>
        </p:txBody>
      </p:sp>
      <p:sp>
        <p:nvSpPr>
          <p:cNvPr id="5" name="Subtitle 2"/>
          <p:cNvSpPr txBox="1">
            <a:spLocks/>
          </p:cNvSpPr>
          <p:nvPr/>
        </p:nvSpPr>
        <p:spPr>
          <a:xfrm>
            <a:off x="564524" y="1778358"/>
            <a:ext cx="7848600" cy="4114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endParaRPr lang="en-US" sz="2000" dirty="0"/>
          </a:p>
        </p:txBody>
      </p:sp>
    </p:spTree>
    <p:extLst>
      <p:ext uri="{BB962C8B-B14F-4D97-AF65-F5344CB8AC3E}">
        <p14:creationId xmlns:p14="http://schemas.microsoft.com/office/powerpoint/2010/main" val="169662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Conclusion</a:t>
            </a:r>
            <a:endParaRPr lang="en-US" dirty="0">
              <a:solidFill>
                <a:schemeClr val="bg2">
                  <a:lumMod val="50000"/>
                </a:schemeClr>
              </a:solidFill>
            </a:endParaRPr>
          </a:p>
        </p:txBody>
      </p:sp>
      <p:sp>
        <p:nvSpPr>
          <p:cNvPr id="3" name="Content Placeholder 2"/>
          <p:cNvSpPr>
            <a:spLocks noGrp="1"/>
          </p:cNvSpPr>
          <p:nvPr>
            <p:ph idx="1"/>
          </p:nvPr>
        </p:nvSpPr>
        <p:spPr>
          <a:xfrm>
            <a:off x="762000" y="1981200"/>
            <a:ext cx="7696200" cy="4144963"/>
          </a:xfrm>
        </p:spPr>
        <p:txBody>
          <a:bodyPr>
            <a:normAutofit/>
          </a:bodyPr>
          <a:lstStyle/>
          <a:p>
            <a:pPr marL="0" indent="0">
              <a:buNone/>
            </a:pPr>
            <a:r>
              <a:rPr lang="en-US" sz="2400" i="1" dirty="0" smtClean="0">
                <a:solidFill>
                  <a:schemeClr val="accent4">
                    <a:lumMod val="75000"/>
                  </a:schemeClr>
                </a:solidFill>
              </a:rPr>
              <a:t>            </a:t>
            </a:r>
            <a:r>
              <a:rPr lang="en-US" sz="2400" i="1" dirty="0">
                <a:solidFill>
                  <a:schemeClr val="accent4">
                    <a:lumMod val="75000"/>
                  </a:schemeClr>
                </a:solidFill>
              </a:rPr>
              <a:t>This was a small attempt from our side to create a prototype of a system, vital nowadays in everyone’s life. In spite of its drawbacks, hope  it will serve the people </a:t>
            </a:r>
            <a:r>
              <a:rPr lang="en-US" sz="2400" i="1" dirty="0" smtClean="0">
                <a:solidFill>
                  <a:schemeClr val="accent4">
                    <a:lumMod val="75000"/>
                  </a:schemeClr>
                </a:solidFill>
              </a:rPr>
              <a:t>up to </a:t>
            </a:r>
            <a:r>
              <a:rPr lang="en-US" sz="2400" i="1" dirty="0">
                <a:solidFill>
                  <a:schemeClr val="accent4">
                    <a:lumMod val="75000"/>
                  </a:schemeClr>
                </a:solidFill>
              </a:rPr>
              <a:t>a certain extent and on our side we shall try to enhance the system for the betterment of society.</a:t>
            </a:r>
          </a:p>
          <a:p>
            <a:pPr marL="0" indent="0">
              <a:buNone/>
            </a:pPr>
            <a:endParaRPr lang="en-US" sz="2400" i="1" dirty="0">
              <a:solidFill>
                <a:schemeClr val="accent4">
                  <a:lumMod val="75000"/>
                </a:schemeClr>
              </a:solidFill>
            </a:endParaRPr>
          </a:p>
        </p:txBody>
      </p:sp>
    </p:spTree>
    <p:extLst>
      <p:ext uri="{BB962C8B-B14F-4D97-AF65-F5344CB8AC3E}">
        <p14:creationId xmlns:p14="http://schemas.microsoft.com/office/powerpoint/2010/main" val="31727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191000"/>
          </a:xfrm>
        </p:spPr>
        <p:txBody>
          <a:bodyPr>
            <a:prstTxWarp prst="textArchUpPour">
              <a:avLst/>
            </a:prstTxWarp>
          </a:bodyPr>
          <a:lstStyle/>
          <a:p>
            <a:pPr marL="0" indent="0">
              <a:buNone/>
            </a:pPr>
            <a:r>
              <a:rPr lang="en-US" dirty="0" smtClean="0">
                <a:solidFill>
                  <a:schemeClr val="accent1">
                    <a:lumMod val="40000"/>
                    <a:lumOff val="60000"/>
                  </a:schemeClr>
                </a:solidFill>
                <a:effectLst>
                  <a:outerShdw blurRad="60007" dir="2000400" sy="-30000" kx="-800400" algn="bl" rotWithShape="0">
                    <a:prstClr val="black">
                      <a:alpha val="20000"/>
                    </a:prstClr>
                  </a:outerShdw>
                </a:effectLst>
              </a:rPr>
              <a:t>Thank You!!</a:t>
            </a:r>
          </a:p>
        </p:txBody>
      </p:sp>
    </p:spTree>
    <p:extLst>
      <p:ext uri="{BB962C8B-B14F-4D97-AF65-F5344CB8AC3E}">
        <p14:creationId xmlns:p14="http://schemas.microsoft.com/office/powerpoint/2010/main" val="1664737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solidFill>
                  <a:schemeClr val="accent3">
                    <a:lumMod val="50000"/>
                  </a:schemeClr>
                </a:solidFill>
              </a:rPr>
              <a:t>    Overview </a:t>
            </a:r>
            <a:r>
              <a:rPr lang="en-US" sz="5400" b="1" dirty="0">
                <a:solidFill>
                  <a:schemeClr val="accent3">
                    <a:lumMod val="50000"/>
                  </a:schemeClr>
                </a:solidFill>
              </a:rPr>
              <a:t>of </a:t>
            </a:r>
            <a:r>
              <a:rPr lang="en-US" sz="5400" b="1" dirty="0" smtClean="0">
                <a:solidFill>
                  <a:schemeClr val="accent3">
                    <a:lumMod val="50000"/>
                  </a:schemeClr>
                </a:solidFill>
              </a:rPr>
              <a:t>the </a:t>
            </a:r>
            <a:r>
              <a:rPr lang="en-US" sz="5400" b="1" dirty="0">
                <a:solidFill>
                  <a:schemeClr val="accent3">
                    <a:lumMod val="50000"/>
                  </a:schemeClr>
                </a:solidFill>
              </a:rPr>
              <a:t>project</a:t>
            </a:r>
            <a:endParaRPr lang="en-US" dirty="0">
              <a:solidFill>
                <a:schemeClr val="accent3">
                  <a:lumMod val="50000"/>
                </a:schemeClr>
              </a:solidFill>
            </a:endParaRPr>
          </a:p>
        </p:txBody>
      </p:sp>
      <p:sp>
        <p:nvSpPr>
          <p:cNvPr id="3" name="Content Placeholder 2"/>
          <p:cNvSpPr>
            <a:spLocks noGrp="1"/>
          </p:cNvSpPr>
          <p:nvPr>
            <p:ph idx="1"/>
          </p:nvPr>
        </p:nvSpPr>
        <p:spPr/>
        <p:txBody>
          <a:bodyPr>
            <a:normAutofit fontScale="85000" lnSpcReduction="20000"/>
          </a:bodyPr>
          <a:lstStyle/>
          <a:p>
            <a:r>
              <a:rPr lang="en-US" sz="3200" i="1" dirty="0">
                <a:solidFill>
                  <a:schemeClr val="accent5">
                    <a:lumMod val="50000"/>
                  </a:schemeClr>
                </a:solidFill>
              </a:rPr>
              <a:t> </a:t>
            </a:r>
            <a:r>
              <a:rPr lang="en-US" sz="2800" i="1" dirty="0">
                <a:solidFill>
                  <a:schemeClr val="accent5">
                    <a:lumMod val="50000"/>
                  </a:schemeClr>
                </a:solidFill>
              </a:rPr>
              <a:t>The main aim of our project is to allow individuals to perform  at home , via the internet. Many provide a fully online banking without any physical existence, but in our case we have a traditional bank in “real existence” which provide the customers with the facility of NET BANKING. Here we enable our customers to perform routine transactions such as transfer funds, balance inquiries, get mini statements, and stop-payment requests, and even offer online loan applications. </a:t>
            </a:r>
          </a:p>
          <a:p>
            <a:r>
              <a:rPr lang="en-US" sz="2800" i="1" dirty="0">
                <a:solidFill>
                  <a:schemeClr val="accent5">
                    <a:lumMod val="50000"/>
                  </a:schemeClr>
                </a:solidFill>
              </a:rPr>
              <a:t>             Account information can be accessed anytime, day or night, and can be done from anywhere. Once information has been entered, it doesn't need to be re-entered for similar subsequent checks, and future payments can be scheduled to occur automatically.</a:t>
            </a:r>
            <a:endParaRPr lang="en-US" i="1" dirty="0">
              <a:solidFill>
                <a:schemeClr val="accent5">
                  <a:lumMod val="50000"/>
                </a:schemeClr>
              </a:solidFill>
            </a:endParaRPr>
          </a:p>
        </p:txBody>
      </p:sp>
    </p:spTree>
    <p:extLst>
      <p:ext uri="{BB962C8B-B14F-4D97-AF65-F5344CB8AC3E}">
        <p14:creationId xmlns:p14="http://schemas.microsoft.com/office/powerpoint/2010/main" val="1106387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60000"/>
                    <a:lumOff val="40000"/>
                  </a:schemeClr>
                </a:solidFill>
              </a:rPr>
              <a:t>Targeted Users</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981200"/>
            <a:ext cx="8229600" cy="4144963"/>
          </a:xfrm>
        </p:spPr>
        <p:txBody>
          <a:bodyPr/>
          <a:lstStyle/>
          <a:p>
            <a:pPr marL="0" indent="0">
              <a:buNone/>
            </a:pPr>
            <a:r>
              <a:rPr lang="en-US" dirty="0" smtClean="0"/>
              <a:t>       </a:t>
            </a:r>
            <a:r>
              <a:rPr lang="en-US" sz="2200" i="1" dirty="0" smtClean="0">
                <a:solidFill>
                  <a:schemeClr val="accent1">
                    <a:lumMod val="75000"/>
                  </a:schemeClr>
                </a:solidFill>
              </a:rPr>
              <a:t>We aim at providing the possible online services to the  following customers :</a:t>
            </a:r>
          </a:p>
          <a:p>
            <a:r>
              <a:rPr lang="en-US" sz="2200" i="1" dirty="0" smtClean="0">
                <a:solidFill>
                  <a:schemeClr val="accent1">
                    <a:lumMod val="75000"/>
                  </a:schemeClr>
                </a:solidFill>
              </a:rPr>
              <a:t>The urban customers who have an access to internet banking and already having an account at the physical bank.</a:t>
            </a:r>
          </a:p>
          <a:p>
            <a:r>
              <a:rPr lang="en-US" sz="2200" i="1" dirty="0" smtClean="0">
                <a:solidFill>
                  <a:schemeClr val="accent1">
                    <a:lumMod val="75000"/>
                  </a:schemeClr>
                </a:solidFill>
              </a:rPr>
              <a:t>People who wants to get loans including home loan, car loan, </a:t>
            </a:r>
            <a:r>
              <a:rPr lang="en-US" sz="2200" i="1" smtClean="0">
                <a:solidFill>
                  <a:schemeClr val="accent1">
                    <a:lumMod val="75000"/>
                  </a:schemeClr>
                </a:solidFill>
              </a:rPr>
              <a:t>or educational </a:t>
            </a:r>
            <a:r>
              <a:rPr lang="en-US" sz="2200" i="1" dirty="0" smtClean="0">
                <a:solidFill>
                  <a:schemeClr val="accent1">
                    <a:lumMod val="75000"/>
                  </a:schemeClr>
                </a:solidFill>
              </a:rPr>
              <a:t>loan.</a:t>
            </a:r>
          </a:p>
          <a:p>
            <a:r>
              <a:rPr lang="en-US" sz="2200" i="1" dirty="0" smtClean="0">
                <a:solidFill>
                  <a:schemeClr val="accent1">
                    <a:lumMod val="75000"/>
                  </a:schemeClr>
                </a:solidFill>
              </a:rPr>
              <a:t>Customers who are interested in transferring funds from one branch to another of the same bank . </a:t>
            </a:r>
            <a:endParaRPr lang="en-US" sz="2200" i="1" dirty="0">
              <a:solidFill>
                <a:schemeClr val="accent1">
                  <a:lumMod val="75000"/>
                </a:schemeClr>
              </a:solidFill>
            </a:endParaRPr>
          </a:p>
        </p:txBody>
      </p:sp>
    </p:spTree>
    <p:extLst>
      <p:ext uri="{BB962C8B-B14F-4D97-AF65-F5344CB8AC3E}">
        <p14:creationId xmlns:p14="http://schemas.microsoft.com/office/powerpoint/2010/main" val="241753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chemeClr val="tx2">
                    <a:lumMod val="60000"/>
                    <a:lumOff val="40000"/>
                  </a:schemeClr>
                </a:solidFill>
              </a:rPr>
              <a:t>Facilities provided</a:t>
            </a:r>
            <a:endParaRPr lang="en-US" b="1" dirty="0">
              <a:solidFill>
                <a:schemeClr val="tx2">
                  <a:lumMod val="60000"/>
                  <a:lumOff val="40000"/>
                </a:schemeClr>
              </a:solidFill>
            </a:endParaRPr>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sz="2000" i="1" dirty="0" smtClean="0">
                <a:solidFill>
                  <a:schemeClr val="accent1">
                    <a:lumMod val="75000"/>
                  </a:schemeClr>
                </a:solidFill>
              </a:rPr>
              <a:t>          </a:t>
            </a:r>
            <a:r>
              <a:rPr lang="en-US" sz="2000" i="1" dirty="0">
                <a:solidFill>
                  <a:schemeClr val="accent1">
                    <a:lumMod val="75000"/>
                  </a:schemeClr>
                </a:solidFill>
              </a:rPr>
              <a:t> </a:t>
            </a:r>
            <a:r>
              <a:rPr lang="en-US" sz="2000" i="1" dirty="0" smtClean="0">
                <a:solidFill>
                  <a:schemeClr val="accent1">
                    <a:lumMod val="75000"/>
                  </a:schemeClr>
                </a:solidFill>
              </a:rPr>
              <a:t>Similar to </a:t>
            </a:r>
            <a:r>
              <a:rPr lang="en-US" sz="2000" i="1" dirty="0">
                <a:solidFill>
                  <a:schemeClr val="accent1">
                    <a:lumMod val="75000"/>
                  </a:schemeClr>
                </a:solidFill>
              </a:rPr>
              <a:t>the </a:t>
            </a:r>
            <a:r>
              <a:rPr lang="en-US" sz="2000" i="1" dirty="0" smtClean="0">
                <a:solidFill>
                  <a:schemeClr val="accent1">
                    <a:lumMod val="75000"/>
                  </a:schemeClr>
                </a:solidFill>
              </a:rPr>
              <a:t>specifications provided by several </a:t>
            </a:r>
            <a:r>
              <a:rPr lang="en-US" sz="2000" i="1" dirty="0">
                <a:solidFill>
                  <a:schemeClr val="accent1">
                    <a:lumMod val="75000"/>
                  </a:schemeClr>
                </a:solidFill>
              </a:rPr>
              <a:t>online banking </a:t>
            </a:r>
            <a:r>
              <a:rPr lang="en-US" sz="2000" i="1" dirty="0" smtClean="0">
                <a:solidFill>
                  <a:schemeClr val="accent1">
                    <a:lumMod val="75000"/>
                  </a:schemeClr>
                </a:solidFill>
              </a:rPr>
              <a:t>softwares, </a:t>
            </a:r>
            <a:r>
              <a:rPr lang="en-US" sz="2000" i="1" dirty="0">
                <a:solidFill>
                  <a:schemeClr val="accent1">
                    <a:lumMod val="75000"/>
                  </a:schemeClr>
                </a:solidFill>
              </a:rPr>
              <a:t>our project aims at covering the following functionalities to serve the customers having account in our bank in a better way-</a:t>
            </a:r>
          </a:p>
          <a:p>
            <a:pPr lvl="0"/>
            <a:r>
              <a:rPr lang="en-US" sz="2000" i="1" dirty="0">
                <a:solidFill>
                  <a:schemeClr val="accent1">
                    <a:lumMod val="75000"/>
                  </a:schemeClr>
                </a:solidFill>
              </a:rPr>
              <a:t>Opening new accounts.</a:t>
            </a:r>
          </a:p>
          <a:p>
            <a:pPr lvl="0"/>
            <a:r>
              <a:rPr lang="en-US" sz="2000" i="1" dirty="0">
                <a:solidFill>
                  <a:schemeClr val="accent1">
                    <a:lumMod val="75000"/>
                  </a:schemeClr>
                </a:solidFill>
              </a:rPr>
              <a:t>Viewing the account details.</a:t>
            </a:r>
          </a:p>
          <a:p>
            <a:pPr lvl="0"/>
            <a:r>
              <a:rPr lang="en-US" sz="2000" i="1" dirty="0">
                <a:solidFill>
                  <a:schemeClr val="accent1">
                    <a:lumMod val="75000"/>
                  </a:schemeClr>
                </a:solidFill>
              </a:rPr>
              <a:t>Getting ones accounts summary.</a:t>
            </a:r>
          </a:p>
          <a:p>
            <a:pPr lvl="0"/>
            <a:r>
              <a:rPr lang="en-US" sz="2000" i="1" dirty="0">
                <a:solidFill>
                  <a:schemeClr val="accent1">
                    <a:lumMod val="75000"/>
                  </a:schemeClr>
                </a:solidFill>
              </a:rPr>
              <a:t>Obtaining mini statements.</a:t>
            </a:r>
          </a:p>
          <a:p>
            <a:pPr lvl="0"/>
            <a:r>
              <a:rPr lang="en-US" sz="2000" i="1" dirty="0">
                <a:solidFill>
                  <a:schemeClr val="accent1">
                    <a:lumMod val="75000"/>
                  </a:schemeClr>
                </a:solidFill>
              </a:rPr>
              <a:t>Balance enquiry.</a:t>
            </a:r>
          </a:p>
          <a:p>
            <a:pPr lvl="0"/>
            <a:r>
              <a:rPr lang="en-US" sz="2000" i="1" dirty="0">
                <a:solidFill>
                  <a:schemeClr val="accent1">
                    <a:lumMod val="75000"/>
                  </a:schemeClr>
                </a:solidFill>
              </a:rPr>
              <a:t>Transfer funds to another account in the same bank.</a:t>
            </a:r>
          </a:p>
          <a:p>
            <a:pPr lvl="0"/>
            <a:r>
              <a:rPr lang="en-US" sz="2000" i="1" dirty="0">
                <a:solidFill>
                  <a:schemeClr val="accent1">
                    <a:lumMod val="75000"/>
                  </a:schemeClr>
                </a:solidFill>
              </a:rPr>
              <a:t>Request for cheque book.</a:t>
            </a:r>
          </a:p>
          <a:p>
            <a:pPr lvl="0"/>
            <a:r>
              <a:rPr lang="en-US" sz="2000" i="1" dirty="0">
                <a:solidFill>
                  <a:schemeClr val="accent1">
                    <a:lumMod val="75000"/>
                  </a:schemeClr>
                </a:solidFill>
              </a:rPr>
              <a:t>Request for loan and  sanctioning of the </a:t>
            </a:r>
            <a:r>
              <a:rPr lang="en-US" sz="2000" i="1" dirty="0" smtClean="0">
                <a:solidFill>
                  <a:schemeClr val="accent1">
                    <a:lumMod val="75000"/>
                  </a:schemeClr>
                </a:solidFill>
              </a:rPr>
              <a:t>same.</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endParaRPr lang="en-US" sz="2000" dirty="0">
              <a:solidFill>
                <a:schemeClr val="accent1">
                  <a:lumMod val="75000"/>
                </a:schemeClr>
              </a:solidFill>
            </a:endParaRPr>
          </a:p>
        </p:txBody>
      </p:sp>
    </p:spTree>
    <p:extLst>
      <p:ext uri="{BB962C8B-B14F-4D97-AF65-F5344CB8AC3E}">
        <p14:creationId xmlns:p14="http://schemas.microsoft.com/office/powerpoint/2010/main" val="1739365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solidFill>
                  <a:schemeClr val="accent2">
                    <a:lumMod val="75000"/>
                  </a:schemeClr>
                </a:solidFill>
              </a:rPr>
              <a:t>Requirements</a:t>
            </a:r>
            <a:endParaRPr lang="en-US" b="1" dirty="0">
              <a:solidFill>
                <a:schemeClr val="accent2">
                  <a:lumMod val="75000"/>
                </a:schemeClr>
              </a:solidFill>
            </a:endParaRPr>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Ø"/>
            </a:pPr>
            <a:r>
              <a:rPr lang="en-US" sz="2800" dirty="0" smtClean="0">
                <a:solidFill>
                  <a:schemeClr val="accent5">
                    <a:lumMod val="75000"/>
                  </a:schemeClr>
                </a:solidFill>
                <a:effectLst>
                  <a:outerShdw blurRad="38100" dist="38100" dir="2700000" algn="tl">
                    <a:srgbClr val="000000">
                      <a:alpha val="43137"/>
                    </a:srgbClr>
                  </a:outerShdw>
                </a:effectLst>
              </a:rPr>
              <a:t>Hardware specifications:</a:t>
            </a:r>
          </a:p>
          <a:p>
            <a:pPr marL="0" lvl="5" indent="0">
              <a:buNone/>
            </a:pPr>
            <a:r>
              <a:rPr lang="en-US" sz="2800" dirty="0">
                <a:solidFill>
                  <a:schemeClr val="accent1">
                    <a:lumMod val="75000"/>
                  </a:schemeClr>
                </a:solidFill>
                <a:effectLst>
                  <a:outerShdw blurRad="38100" dist="38100" dir="2700000" algn="tl">
                    <a:srgbClr val="000000">
                      <a:alpha val="43137"/>
                    </a:srgbClr>
                  </a:outerShdw>
                </a:effectLst>
              </a:rPr>
              <a:t> </a:t>
            </a:r>
            <a:r>
              <a:rPr lang="en-US" sz="2800" dirty="0" smtClean="0">
                <a:solidFill>
                  <a:schemeClr val="accent1">
                    <a:lumMod val="75000"/>
                  </a:schemeClr>
                </a:solidFill>
                <a:effectLst>
                  <a:outerShdw blurRad="38100" dist="38100" dir="2700000" algn="tl">
                    <a:srgbClr val="000000">
                      <a:alpha val="43137"/>
                    </a:srgbClr>
                  </a:outerShdw>
                </a:effectLst>
              </a:rPr>
              <a:t>      </a:t>
            </a:r>
            <a:r>
              <a:rPr lang="en-US" sz="2000" dirty="0" smtClean="0">
                <a:solidFill>
                  <a:schemeClr val="accent1">
                    <a:lumMod val="75000"/>
                  </a:schemeClr>
                </a:solidFill>
                <a:effectLst>
                  <a:outerShdw blurRad="38100" dist="38100" dir="2700000" algn="tl">
                    <a:srgbClr val="000000">
                      <a:alpha val="43137"/>
                    </a:srgbClr>
                  </a:outerShdw>
                </a:effectLst>
              </a:rPr>
              <a:t>1.   </a:t>
            </a:r>
            <a:r>
              <a:rPr lang="en-US" i="1" dirty="0">
                <a:solidFill>
                  <a:schemeClr val="accent1">
                    <a:lumMod val="75000"/>
                  </a:schemeClr>
                </a:solidFill>
              </a:rPr>
              <a:t>PC with 2 GB hard-disk and 256 MB </a:t>
            </a:r>
            <a:r>
              <a:rPr lang="en-US" i="1" dirty="0" smtClean="0">
                <a:solidFill>
                  <a:schemeClr val="accent1">
                    <a:lumMod val="75000"/>
                  </a:schemeClr>
                </a:solidFill>
              </a:rPr>
              <a:t>RAM</a:t>
            </a:r>
          </a:p>
          <a:p>
            <a:pPr marL="0" lvl="5" indent="0">
              <a:buNone/>
            </a:pPr>
            <a:r>
              <a:rPr lang="en-US" sz="1400" i="1" dirty="0" smtClean="0"/>
              <a:t>          </a:t>
            </a:r>
            <a:endParaRPr lang="en-US" sz="1400" i="1" dirty="0"/>
          </a:p>
          <a:p>
            <a:pPr marL="457200" lvl="5" indent="-457200">
              <a:buFont typeface="Wingdings" pitchFamily="2" charset="2"/>
              <a:buChar char="Ø"/>
            </a:pPr>
            <a:r>
              <a:rPr lang="en-US" sz="2800" i="1" dirty="0" smtClean="0">
                <a:solidFill>
                  <a:schemeClr val="accent5">
                    <a:lumMod val="75000"/>
                  </a:schemeClr>
                </a:solidFill>
                <a:effectLst>
                  <a:outerShdw blurRad="38100" dist="38100" dir="2700000" algn="tl">
                    <a:srgbClr val="000000">
                      <a:alpha val="43137"/>
                    </a:srgbClr>
                  </a:outerShdw>
                </a:effectLst>
              </a:rPr>
              <a:t>Software specifications:</a:t>
            </a:r>
          </a:p>
          <a:p>
            <a:pPr marL="0" lvl="5" indent="0">
              <a:buNone/>
            </a:pPr>
            <a:r>
              <a:rPr lang="en-US" sz="2800" i="1" dirty="0">
                <a:solidFill>
                  <a:schemeClr val="accent1">
                    <a:lumMod val="75000"/>
                  </a:schemeClr>
                </a:solidFill>
                <a:effectLst>
                  <a:outerShdw blurRad="38100" dist="38100" dir="2700000" algn="tl">
                    <a:srgbClr val="000000">
                      <a:alpha val="43137"/>
                    </a:srgbClr>
                  </a:outerShdw>
                </a:effectLst>
              </a:rPr>
              <a:t> </a:t>
            </a:r>
            <a:r>
              <a:rPr lang="en-US" sz="2800" i="1" dirty="0" smtClean="0">
                <a:solidFill>
                  <a:schemeClr val="accent1">
                    <a:lumMod val="75000"/>
                  </a:schemeClr>
                </a:solidFill>
                <a:effectLst>
                  <a:outerShdw blurRad="38100" dist="38100" dir="2700000" algn="tl">
                    <a:srgbClr val="000000">
                      <a:alpha val="43137"/>
                    </a:srgbClr>
                  </a:outerShdw>
                </a:effectLst>
              </a:rPr>
              <a:t>       </a:t>
            </a:r>
            <a:r>
              <a:rPr lang="en-US" i="1" dirty="0" smtClean="0">
                <a:solidFill>
                  <a:schemeClr val="accent1">
                    <a:lumMod val="75000"/>
                  </a:schemeClr>
                </a:solidFill>
                <a:effectLst>
                  <a:outerShdw blurRad="38100" dist="38100" dir="2700000" algn="tl">
                    <a:srgbClr val="000000">
                      <a:alpha val="43137"/>
                    </a:srgbClr>
                  </a:outerShdw>
                </a:effectLst>
              </a:rPr>
              <a:t>1.  </a:t>
            </a:r>
            <a:r>
              <a:rPr lang="en-US" i="1" dirty="0" smtClean="0">
                <a:solidFill>
                  <a:schemeClr val="accent1">
                    <a:lumMod val="75000"/>
                  </a:schemeClr>
                </a:solidFill>
              </a:rPr>
              <a:t>XAMPP              </a:t>
            </a:r>
            <a:r>
              <a:rPr lang="en-US" b="1" i="1" dirty="0" smtClean="0">
                <a:solidFill>
                  <a:schemeClr val="accent1">
                    <a:lumMod val="75000"/>
                  </a:schemeClr>
                </a:solidFill>
              </a:rPr>
              <a:t> (</a:t>
            </a:r>
            <a:r>
              <a:rPr lang="en-US" i="1" dirty="0" smtClean="0">
                <a:solidFill>
                  <a:schemeClr val="accent1">
                    <a:lumMod val="75000"/>
                  </a:schemeClr>
                </a:solidFill>
              </a:rPr>
              <a:t>version-3.1.0</a:t>
            </a:r>
            <a:r>
              <a:rPr lang="en-US" b="1" i="1" dirty="0" smtClean="0">
                <a:solidFill>
                  <a:schemeClr val="accent1">
                    <a:lumMod val="75000"/>
                  </a:schemeClr>
                </a:solidFill>
              </a:rPr>
              <a:t>)</a:t>
            </a:r>
          </a:p>
          <a:p>
            <a:pPr marL="0" indent="0">
              <a:buNone/>
            </a:pPr>
            <a:r>
              <a:rPr lang="en-US" sz="2000" i="1" dirty="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2.  Apache        </a:t>
            </a:r>
            <a:r>
              <a:rPr lang="en-US" sz="2000" b="1" i="1" dirty="0" smtClean="0">
                <a:solidFill>
                  <a:schemeClr val="accent1">
                    <a:lumMod val="75000"/>
                  </a:schemeClr>
                </a:solidFill>
              </a:rPr>
              <a:t>    (</a:t>
            </a:r>
            <a:r>
              <a:rPr lang="en-US" sz="2000" i="1" dirty="0" smtClean="0">
                <a:solidFill>
                  <a:schemeClr val="accent1">
                    <a:lumMod val="75000"/>
                  </a:schemeClr>
                </a:solidFill>
              </a:rPr>
              <a:t>2.4.3(Win32) Open SSL/1.0.1c            </a:t>
            </a:r>
            <a:endParaRPr lang="en-US" sz="2000" i="1" dirty="0">
              <a:solidFill>
                <a:schemeClr val="accent1">
                  <a:lumMod val="75000"/>
                </a:schemeClr>
              </a:solidFill>
            </a:endParaRPr>
          </a:p>
          <a:p>
            <a:pPr marL="0" indent="0">
              <a:buNone/>
            </a:pPr>
            <a:r>
              <a:rPr lang="en-US" sz="2000" i="1" dirty="0">
                <a:solidFill>
                  <a:schemeClr val="accent1">
                    <a:lumMod val="75000"/>
                  </a:schemeClr>
                </a:solidFill>
              </a:rPr>
              <a:t>                                </a:t>
            </a:r>
            <a:r>
              <a:rPr lang="en-US" sz="2000" i="1" dirty="0" smtClean="0">
                <a:solidFill>
                  <a:schemeClr val="accent1">
                    <a:lumMod val="75000"/>
                  </a:schemeClr>
                </a:solidFill>
              </a:rPr>
              <a:t>                    </a:t>
            </a:r>
            <a:r>
              <a:rPr lang="en-US" sz="2000" i="1" dirty="0">
                <a:solidFill>
                  <a:schemeClr val="accent1">
                    <a:lumMod val="75000"/>
                  </a:schemeClr>
                </a:solidFill>
              </a:rPr>
              <a:t>PHP/5.4.7</a:t>
            </a:r>
            <a:r>
              <a:rPr lang="en-US" sz="2000" b="1" i="1" dirty="0" smtClean="0">
                <a:solidFill>
                  <a:schemeClr val="accent1">
                    <a:lumMod val="75000"/>
                  </a:schemeClr>
                </a:solidFill>
              </a:rPr>
              <a:t>)</a:t>
            </a:r>
          </a:p>
          <a:p>
            <a:pPr marL="0" indent="0">
              <a:buNone/>
            </a:pPr>
            <a:r>
              <a:rPr lang="en-US" sz="2200" i="1" dirty="0">
                <a:solidFill>
                  <a:schemeClr val="accent1">
                    <a:lumMod val="75000"/>
                  </a:schemeClr>
                </a:solidFill>
              </a:rPr>
              <a:t> </a:t>
            </a:r>
            <a:r>
              <a:rPr lang="en-US" sz="2200" i="1" dirty="0" smtClean="0">
                <a:solidFill>
                  <a:schemeClr val="accent1">
                    <a:lumMod val="75000"/>
                  </a:schemeClr>
                </a:solidFill>
              </a:rPr>
              <a:t>          3.  </a:t>
            </a:r>
            <a:r>
              <a:rPr lang="en-US" sz="2000" i="1" dirty="0" smtClean="0">
                <a:solidFill>
                  <a:schemeClr val="accent1">
                    <a:lumMod val="75000"/>
                  </a:schemeClr>
                </a:solidFill>
              </a:rPr>
              <a:t>MySQL          </a:t>
            </a:r>
            <a:r>
              <a:rPr lang="en-US" sz="2000" b="1" i="1" dirty="0" smtClean="0">
                <a:solidFill>
                  <a:schemeClr val="accent1">
                    <a:lumMod val="75000"/>
                  </a:schemeClr>
                </a:solidFill>
              </a:rPr>
              <a:t> (</a:t>
            </a:r>
            <a:r>
              <a:rPr lang="en-US" sz="2000" i="1" dirty="0" smtClean="0">
                <a:solidFill>
                  <a:schemeClr val="accent1">
                    <a:lumMod val="75000"/>
                  </a:schemeClr>
                </a:solidFill>
              </a:rPr>
              <a:t>5.5.27-MySQL </a:t>
            </a:r>
            <a:r>
              <a:rPr lang="en-US" sz="2000" i="1" dirty="0">
                <a:solidFill>
                  <a:schemeClr val="accent1">
                    <a:lumMod val="75000"/>
                  </a:schemeClr>
                </a:solidFill>
              </a:rPr>
              <a:t> Community Server</a:t>
            </a:r>
            <a:r>
              <a:rPr lang="en-US" sz="2000" b="1" i="1" dirty="0" smtClean="0">
                <a:solidFill>
                  <a:schemeClr val="accent1">
                    <a:lumMod val="75000"/>
                  </a:schemeClr>
                </a:solidFill>
              </a:rPr>
              <a:t>)</a:t>
            </a:r>
          </a:p>
          <a:p>
            <a:pPr marL="0" indent="0">
              <a:buNone/>
            </a:pPr>
            <a:endParaRPr lang="en-US" sz="2000" i="1" dirty="0" smtClean="0">
              <a:solidFill>
                <a:schemeClr val="accent1">
                  <a:lumMod val="75000"/>
                </a:schemeClr>
              </a:solidFill>
              <a:effectLst>
                <a:outerShdw blurRad="38100" dist="38100" dir="2700000" algn="tl">
                  <a:srgbClr val="000000">
                    <a:alpha val="43137"/>
                  </a:srgbClr>
                </a:outerShdw>
              </a:effectLst>
            </a:endParaRPr>
          </a:p>
          <a:p>
            <a:pPr marL="0" lvl="5" indent="0">
              <a:buNone/>
            </a:pPr>
            <a:r>
              <a:rPr lang="en-US" sz="1400" dirty="0" smtClean="0"/>
              <a:t>              </a:t>
            </a:r>
            <a:r>
              <a:rPr lang="en-US" sz="2000" dirty="0" smtClean="0">
                <a:solidFill>
                  <a:schemeClr val="tx1">
                    <a:lumMod val="75000"/>
                    <a:lumOff val="2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4.  OS                   </a:t>
            </a:r>
            <a:r>
              <a:rPr lang="en-US" sz="2000" b="1" i="1" dirty="0" smtClean="0">
                <a:solidFill>
                  <a:schemeClr val="accent1">
                    <a:lumMod val="75000"/>
                  </a:schemeClr>
                </a:solidFill>
              </a:rPr>
              <a:t>(</a:t>
            </a:r>
            <a:r>
              <a:rPr lang="en-US" sz="2000" i="1" dirty="0" smtClean="0">
                <a:solidFill>
                  <a:schemeClr val="accent1">
                    <a:lumMod val="75000"/>
                  </a:schemeClr>
                </a:solidFill>
              </a:rPr>
              <a:t>Windows7 or Windows8</a:t>
            </a:r>
            <a:r>
              <a:rPr lang="en-US" sz="2000" b="1" i="1" dirty="0" smtClean="0">
                <a:solidFill>
                  <a:schemeClr val="accent1">
                    <a:lumMod val="75000"/>
                  </a:schemeClr>
                </a:solidFill>
              </a:rPr>
              <a:t>)</a:t>
            </a:r>
          </a:p>
          <a:p>
            <a:pPr marL="0" lvl="5" indent="0">
              <a:buNone/>
            </a:pPr>
            <a:r>
              <a:rPr lang="en-US" sz="2000" b="1" i="1" dirty="0">
                <a:solidFill>
                  <a:schemeClr val="accent1">
                    <a:lumMod val="75000"/>
                  </a:schemeClr>
                </a:solidFill>
              </a:rPr>
              <a:t> </a:t>
            </a:r>
            <a:r>
              <a:rPr lang="en-US" sz="2000" b="1" i="1" dirty="0" smtClean="0">
                <a:solidFill>
                  <a:schemeClr val="accent1">
                    <a:lumMod val="75000"/>
                  </a:schemeClr>
                </a:solidFill>
              </a:rPr>
              <a:t>          </a:t>
            </a:r>
            <a:r>
              <a:rPr lang="en-US" sz="2000" b="1" i="1" dirty="0" smtClean="0">
                <a:solidFill>
                  <a:schemeClr val="accent1">
                    <a:lumMod val="75000"/>
                  </a:schemeClr>
                </a:solidFill>
                <a:effectLst>
                  <a:outerShdw blurRad="38100" dist="38100" dir="2700000" algn="tl">
                    <a:srgbClr val="000000">
                      <a:alpha val="43137"/>
                    </a:srgbClr>
                  </a:outerShdw>
                </a:effectLst>
              </a:rPr>
              <a:t>  </a:t>
            </a:r>
            <a:r>
              <a:rPr lang="en-US" sz="2000" i="1" dirty="0" smtClean="0">
                <a:solidFill>
                  <a:schemeClr val="accent1">
                    <a:lumMod val="75000"/>
                  </a:schemeClr>
                </a:solidFill>
              </a:rPr>
              <a:t>5.  </a:t>
            </a:r>
            <a:r>
              <a:rPr lang="en-US" sz="2000" i="1" dirty="0" err="1" smtClean="0">
                <a:solidFill>
                  <a:schemeClr val="accent1">
                    <a:lumMod val="75000"/>
                  </a:schemeClr>
                </a:solidFill>
              </a:rPr>
              <a:t>NetBeans</a:t>
            </a:r>
            <a:r>
              <a:rPr lang="en-US" sz="2000" i="1" dirty="0" smtClean="0">
                <a:solidFill>
                  <a:schemeClr val="accent1">
                    <a:lumMod val="75000"/>
                  </a:schemeClr>
                </a:solidFill>
              </a:rPr>
              <a:t>        </a:t>
            </a:r>
            <a:r>
              <a:rPr lang="en-US" sz="2000" b="1" i="1" dirty="0" smtClean="0">
                <a:solidFill>
                  <a:schemeClr val="accent1">
                    <a:lumMod val="75000"/>
                  </a:schemeClr>
                </a:solidFill>
              </a:rPr>
              <a:t>(</a:t>
            </a:r>
            <a:r>
              <a:rPr lang="en-US" sz="2000" i="1" dirty="0" smtClean="0">
                <a:solidFill>
                  <a:schemeClr val="accent1">
                    <a:lumMod val="75000"/>
                  </a:schemeClr>
                </a:solidFill>
              </a:rPr>
              <a:t>IDE 7.1</a:t>
            </a:r>
            <a:r>
              <a:rPr lang="en-US" sz="2000" b="1" i="1" dirty="0" smtClean="0">
                <a:solidFill>
                  <a:schemeClr val="accent1">
                    <a:lumMod val="75000"/>
                  </a:schemeClr>
                </a:solidFill>
              </a:rPr>
              <a:t>)</a:t>
            </a:r>
            <a:endParaRPr lang="en-US" sz="2000" b="1"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2405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dirty="0" smtClean="0"/>
              <a:t>Page Flow Diagram</a:t>
            </a:r>
            <a:endParaRPr lang="en-US"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371600"/>
            <a:ext cx="7543800" cy="5105400"/>
          </a:xfrm>
          <a:prstGeom prst="rect">
            <a:avLst/>
          </a:prstGeom>
        </p:spPr>
      </p:pic>
    </p:spTree>
    <p:extLst>
      <p:ext uri="{BB962C8B-B14F-4D97-AF65-F5344CB8AC3E}">
        <p14:creationId xmlns:p14="http://schemas.microsoft.com/office/powerpoint/2010/main" val="84857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57200"/>
            <a:ext cx="9144000" cy="6400800"/>
          </a:xfrm>
        </p:spPr>
      </p:pic>
    </p:spTree>
    <p:extLst>
      <p:ext uri="{BB962C8B-B14F-4D97-AF65-F5344CB8AC3E}">
        <p14:creationId xmlns:p14="http://schemas.microsoft.com/office/powerpoint/2010/main" val="105192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457200"/>
          </a:xfrm>
        </p:spPr>
        <p:txBody>
          <a:bodyPr>
            <a:normAutofit fontScale="90000"/>
          </a:bodyPr>
          <a:lstStyle/>
          <a:p>
            <a:r>
              <a:rPr lang="en-US" dirty="0" smtClean="0"/>
              <a:t>Continued..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762999" cy="6324600"/>
          </a:xfrm>
        </p:spPr>
      </p:pic>
    </p:spTree>
    <p:extLst>
      <p:ext uri="{BB962C8B-B14F-4D97-AF65-F5344CB8AC3E}">
        <p14:creationId xmlns:p14="http://schemas.microsoft.com/office/powerpoint/2010/main" val="1995531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rPr>
              <a:t>Limitations</a:t>
            </a:r>
            <a:endParaRPr lang="en-US" dirty="0">
              <a:solidFill>
                <a:schemeClr val="bg2">
                  <a:lumMod val="50000"/>
                </a:schemeClr>
              </a:solidFill>
            </a:endParaRPr>
          </a:p>
        </p:txBody>
      </p:sp>
      <p:sp>
        <p:nvSpPr>
          <p:cNvPr id="3" name="Content Placeholder 2"/>
          <p:cNvSpPr>
            <a:spLocks noGrp="1"/>
          </p:cNvSpPr>
          <p:nvPr>
            <p:ph idx="1"/>
          </p:nvPr>
        </p:nvSpPr>
        <p:spPr>
          <a:xfrm>
            <a:off x="457200" y="1905000"/>
            <a:ext cx="8305800" cy="4221163"/>
          </a:xfrm>
        </p:spPr>
        <p:txBody>
          <a:bodyPr>
            <a:normAutofit lnSpcReduction="10000"/>
          </a:bodyPr>
          <a:lstStyle/>
          <a:p>
            <a:pPr marL="0" indent="0">
              <a:buNone/>
            </a:pPr>
            <a:r>
              <a:rPr lang="en-US" sz="2200" i="1" dirty="0"/>
              <a:t> </a:t>
            </a:r>
            <a:r>
              <a:rPr lang="en-US" sz="2200" i="1" dirty="0" smtClean="0"/>
              <a:t>           </a:t>
            </a:r>
            <a:r>
              <a:rPr lang="en-US" sz="2200" i="1" dirty="0" smtClean="0">
                <a:solidFill>
                  <a:schemeClr val="accent5">
                    <a:lumMod val="75000"/>
                  </a:schemeClr>
                </a:solidFill>
              </a:rPr>
              <a:t>Our system aims at ultimate user satisfaction. But due to certain  constraints and lack of knowledge there remains a few drawback. </a:t>
            </a:r>
            <a:r>
              <a:rPr lang="en-US" sz="2200" i="1" dirty="0">
                <a:solidFill>
                  <a:schemeClr val="accent5">
                    <a:lumMod val="75000"/>
                  </a:schemeClr>
                </a:solidFill>
              </a:rPr>
              <a:t>It does take some time to set up and get used to an online </a:t>
            </a:r>
            <a:r>
              <a:rPr lang="en-US" sz="2200" i="1" dirty="0" smtClean="0">
                <a:solidFill>
                  <a:schemeClr val="accent5">
                    <a:lumMod val="75000"/>
                  </a:schemeClr>
                </a:solidFill>
              </a:rPr>
              <a:t>account.</a:t>
            </a:r>
          </a:p>
          <a:p>
            <a:pPr marL="0" indent="0">
              <a:buNone/>
            </a:pPr>
            <a:r>
              <a:rPr lang="en-US" sz="2200" i="1" dirty="0" smtClean="0">
                <a:solidFill>
                  <a:schemeClr val="accent5">
                    <a:lumMod val="75000"/>
                  </a:schemeClr>
                </a:solidFill>
              </a:rPr>
              <a:t>           A person interested in withdrawing or depositing funds has to do it manually by doing so at their respective traditional bank. Moreover for the creation of a new account, a person has to visit the bank in reality with original documents. This provision is kept to prevent the creation of fake accounts and is wholly due to safety and security purpose.</a:t>
            </a:r>
            <a:r>
              <a:rPr lang="en-US" sz="2400" i="1" dirty="0">
                <a:solidFill>
                  <a:schemeClr val="accent5">
                    <a:lumMod val="75000"/>
                  </a:schemeClr>
                </a:solidFill>
              </a:rPr>
              <a:t> T</a:t>
            </a:r>
            <a:r>
              <a:rPr lang="en-US" sz="2400" i="1" dirty="0" smtClean="0">
                <a:solidFill>
                  <a:schemeClr val="accent5">
                    <a:lumMod val="75000"/>
                  </a:schemeClr>
                </a:solidFill>
              </a:rPr>
              <a:t>he </a:t>
            </a:r>
            <a:r>
              <a:rPr lang="en-US" sz="2400" i="1" dirty="0">
                <a:solidFill>
                  <a:schemeClr val="accent5">
                    <a:lumMod val="75000"/>
                  </a:schemeClr>
                </a:solidFill>
              </a:rPr>
              <a:t>work of the administrator </a:t>
            </a:r>
            <a:r>
              <a:rPr lang="en-US" sz="2400" i="1" dirty="0" smtClean="0">
                <a:solidFill>
                  <a:schemeClr val="accent5">
                    <a:lumMod val="75000"/>
                  </a:schemeClr>
                </a:solidFill>
              </a:rPr>
              <a:t>here is again a </a:t>
            </a:r>
            <a:r>
              <a:rPr lang="en-US" sz="2400" i="1" dirty="0">
                <a:solidFill>
                  <a:schemeClr val="accent5">
                    <a:lumMod val="75000"/>
                  </a:schemeClr>
                </a:solidFill>
              </a:rPr>
              <a:t>major concern, </a:t>
            </a:r>
            <a:r>
              <a:rPr lang="en-US" sz="2400" i="1" dirty="0" smtClean="0">
                <a:solidFill>
                  <a:schemeClr val="accent5">
                    <a:lumMod val="75000"/>
                  </a:schemeClr>
                </a:solidFill>
              </a:rPr>
              <a:t>where he/she has to perform all the </a:t>
            </a:r>
            <a:r>
              <a:rPr lang="en-US" sz="2400" i="1" dirty="0">
                <a:solidFill>
                  <a:schemeClr val="accent5">
                    <a:lumMod val="75000"/>
                  </a:schemeClr>
                </a:solidFill>
              </a:rPr>
              <a:t>verifying activities of each account </a:t>
            </a:r>
            <a:r>
              <a:rPr lang="en-US" sz="2400" i="1" dirty="0" smtClean="0">
                <a:solidFill>
                  <a:schemeClr val="accent5">
                    <a:lumMod val="75000"/>
                  </a:schemeClr>
                </a:solidFill>
              </a:rPr>
              <a:t>details manually.</a:t>
            </a:r>
            <a:endParaRPr lang="en-US" sz="2400" i="1" dirty="0">
              <a:solidFill>
                <a:schemeClr val="accent5">
                  <a:lumMod val="75000"/>
                </a:schemeClr>
              </a:solidFill>
            </a:endParaRPr>
          </a:p>
          <a:p>
            <a:pPr marL="0" indent="0">
              <a:buNone/>
            </a:pPr>
            <a:r>
              <a:rPr lang="en-US" sz="2000" i="1" dirty="0" smtClean="0">
                <a:solidFill>
                  <a:schemeClr val="accent5">
                    <a:lumMod val="75000"/>
                  </a:schemeClr>
                </a:solidFill>
              </a:rPr>
              <a:t> </a:t>
            </a:r>
            <a:endParaRPr lang="en-US" sz="2000" i="1" dirty="0">
              <a:solidFill>
                <a:schemeClr val="accent5">
                  <a:lumMod val="75000"/>
                </a:schemeClr>
              </a:solidFill>
            </a:endParaRPr>
          </a:p>
        </p:txBody>
      </p:sp>
    </p:spTree>
    <p:extLst>
      <p:ext uri="{BB962C8B-B14F-4D97-AF65-F5344CB8AC3E}">
        <p14:creationId xmlns:p14="http://schemas.microsoft.com/office/powerpoint/2010/main" val="390522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447</TotalTime>
  <Words>377</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Wingdings</vt:lpstr>
      <vt:lpstr>Wingdings 2</vt:lpstr>
      <vt:lpstr>Flow</vt:lpstr>
      <vt:lpstr>Online Banking System </vt:lpstr>
      <vt:lpstr>    Overview of the project</vt:lpstr>
      <vt:lpstr>Targeted Users</vt:lpstr>
      <vt:lpstr>Facilities provided</vt:lpstr>
      <vt:lpstr>Requirements</vt:lpstr>
      <vt:lpstr>Page Flow Diagram</vt:lpstr>
      <vt:lpstr>Continued..</vt:lpstr>
      <vt:lpstr>Continued..</vt:lpstr>
      <vt:lpstr>Limitations</vt:lpstr>
      <vt:lpstr>Conclusion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our project</dc:title>
  <dc:creator>Amit</dc:creator>
  <cp:lastModifiedBy>adarsh mohata</cp:lastModifiedBy>
  <cp:revision>51</cp:revision>
  <dcterms:created xsi:type="dcterms:W3CDTF">2013-07-05T10:19:28Z</dcterms:created>
  <dcterms:modified xsi:type="dcterms:W3CDTF">2014-02-01T20:04:25Z</dcterms:modified>
</cp:coreProperties>
</file>