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Iceberg" panose="020B0604020202020204" charset="0"/>
      <p:regular r:id="rId7"/>
    </p:embeddedFont>
    <p:embeddedFont>
      <p:font typeface="Poiret One" panose="00000500000000000000" pitchFamily="2" charset="0"/>
      <p:regular r:id="rId8"/>
    </p:embeddedFont>
    <p:embeddedFont>
      <p:font typeface="Roboto Mono" panose="00000009000000000000" pitchFamily="49" charset="0"/>
      <p:regular r:id="rId9"/>
      <p:bold r:id="rId10"/>
      <p:italic r:id="rId11"/>
      <p:boldItalic r:id="rId12"/>
    </p:embeddedFont>
    <p:embeddedFont>
      <p:font typeface="Special Elite"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45bd6aa5a_4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745bd6aa5a_4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45bd6aa5a_4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45bd6aa5a_4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45bd6aa5a_4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745bd6aa5a_4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60000"/>
          </a:blip>
          <a:stretch>
            <a:fillRect/>
          </a:stretch>
        </p:blipFill>
        <p:spPr>
          <a:xfrm>
            <a:off x="0" y="0"/>
            <a:ext cx="9144001" cy="5143500"/>
          </a:xfrm>
          <a:prstGeom prst="rect">
            <a:avLst/>
          </a:prstGeom>
          <a:noFill/>
          <a:ln>
            <a:noFill/>
          </a:ln>
        </p:spPr>
      </p:pic>
      <p:sp>
        <p:nvSpPr>
          <p:cNvPr id="55" name="Google Shape;55;p13"/>
          <p:cNvSpPr txBox="1"/>
          <p:nvPr/>
        </p:nvSpPr>
        <p:spPr>
          <a:xfrm>
            <a:off x="18925" y="1338263"/>
            <a:ext cx="9144000" cy="162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a:solidFill>
                  <a:srgbClr val="FF3C99"/>
                </a:solidFill>
                <a:latin typeface="Iceberg"/>
                <a:ea typeface="Iceberg"/>
                <a:cs typeface="Iceberg"/>
                <a:sym typeface="Iceberg"/>
              </a:rPr>
              <a:t>Project </a:t>
            </a:r>
            <a:r>
              <a:rPr lang="en" sz="5200">
                <a:solidFill>
                  <a:srgbClr val="FFFFFF"/>
                </a:solidFill>
                <a:latin typeface="Iceberg"/>
                <a:ea typeface="Iceberg"/>
                <a:cs typeface="Iceberg"/>
                <a:sym typeface="Iceberg"/>
              </a:rPr>
              <a:t>“Escape Room”</a:t>
            </a:r>
            <a:endParaRPr sz="5200">
              <a:solidFill>
                <a:srgbClr val="FFFFFF"/>
              </a:solidFill>
              <a:latin typeface="Iceberg"/>
              <a:ea typeface="Iceberg"/>
              <a:cs typeface="Iceberg"/>
              <a:sym typeface="Iceberg"/>
            </a:endParaRPr>
          </a:p>
        </p:txBody>
      </p:sp>
      <p:sp>
        <p:nvSpPr>
          <p:cNvPr id="56" name="Google Shape;56;p13"/>
          <p:cNvSpPr txBox="1"/>
          <p:nvPr/>
        </p:nvSpPr>
        <p:spPr>
          <a:xfrm>
            <a:off x="4590925" y="2577938"/>
            <a:ext cx="4547100" cy="9987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8BB6FF"/>
              </a:buClr>
              <a:buSzPts val="1700"/>
              <a:buFont typeface="Iceberg"/>
              <a:buChar char="-"/>
            </a:pPr>
            <a:r>
              <a:rPr lang="en" sz="1700">
                <a:solidFill>
                  <a:srgbClr val="8BB6FF"/>
                </a:solidFill>
                <a:latin typeface="Iceberg"/>
                <a:ea typeface="Iceberg"/>
                <a:cs typeface="Iceberg"/>
                <a:sym typeface="Iceberg"/>
              </a:rPr>
              <a:t>Software Design Patterns</a:t>
            </a:r>
            <a:endParaRPr>
              <a:solidFill>
                <a:srgbClr val="8BB6FF"/>
              </a:solidFill>
              <a:latin typeface="Iceberg"/>
              <a:ea typeface="Iceberg"/>
              <a:cs typeface="Iceberg"/>
              <a:sym typeface="Iceberg"/>
            </a:endParaRPr>
          </a:p>
        </p:txBody>
      </p:sp>
      <p:pic>
        <p:nvPicPr>
          <p:cNvPr id="57" name="Google Shape;57;p13"/>
          <p:cNvPicPr preferRelativeResize="0"/>
          <p:nvPr/>
        </p:nvPicPr>
        <p:blipFill>
          <a:blip r:embed="rId4">
            <a:alphaModFix amt="8000"/>
          </a:blip>
          <a:stretch>
            <a:fillRect/>
          </a:stretch>
        </p:blipFill>
        <p:spPr>
          <a:xfrm>
            <a:off x="3360125" y="1359875"/>
            <a:ext cx="2423750" cy="2423750"/>
          </a:xfrm>
          <a:prstGeom prst="rect">
            <a:avLst/>
          </a:prstGeom>
          <a:noFill/>
          <a:ln>
            <a:noFill/>
          </a:ln>
        </p:spPr>
      </p:pic>
      <p:sp>
        <p:nvSpPr>
          <p:cNvPr id="58" name="Google Shape;58;p13"/>
          <p:cNvSpPr txBox="1"/>
          <p:nvPr/>
        </p:nvSpPr>
        <p:spPr>
          <a:xfrm>
            <a:off x="3058350" y="4414800"/>
            <a:ext cx="3027300" cy="728700"/>
          </a:xfrm>
          <a:prstGeom prst="rect">
            <a:avLst/>
          </a:prstGeom>
          <a:noFill/>
          <a:ln>
            <a:noFill/>
          </a:ln>
          <a:effectLst>
            <a:outerShdw blurRad="57150" dist="19050" dir="5400000" algn="bl" rotWithShape="0">
              <a:srgbClr val="F3F3F3">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rgbClr val="F3F3F3"/>
                </a:solidFill>
                <a:highlight>
                  <a:srgbClr val="202729"/>
                </a:highlight>
                <a:latin typeface="Special Elite"/>
                <a:ea typeface="Special Elite"/>
                <a:cs typeface="Special Elite"/>
                <a:sym typeface="Special Elite"/>
              </a:rPr>
              <a:t>  By Adarsh, Jainal, Sanjay, Faizan</a:t>
            </a:r>
            <a:endParaRPr sz="1800" b="1" dirty="0">
              <a:solidFill>
                <a:srgbClr val="F3F3F3"/>
              </a:solidFill>
              <a:highlight>
                <a:srgbClr val="202729"/>
              </a:highlight>
              <a:latin typeface="Special Elite"/>
              <a:ea typeface="Special Elite"/>
              <a:cs typeface="Special Elite"/>
              <a:sym typeface="Special Elit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mt="40000"/>
          </a:blip>
          <a:stretch>
            <a:fillRect/>
          </a:stretch>
        </p:blipFill>
        <p:spPr>
          <a:xfrm>
            <a:off x="0" y="0"/>
            <a:ext cx="9144000" cy="5143500"/>
          </a:xfrm>
          <a:prstGeom prst="rect">
            <a:avLst/>
          </a:prstGeom>
          <a:noFill/>
          <a:ln>
            <a:noFill/>
          </a:ln>
          <a:effectLst>
            <a:outerShdw blurRad="57150" dist="19050" dir="5400000" algn="bl" rotWithShape="0">
              <a:srgbClr val="000000">
                <a:alpha val="50000"/>
              </a:srgbClr>
            </a:outerShdw>
          </a:effectLst>
        </p:spPr>
      </p:pic>
      <p:sp>
        <p:nvSpPr>
          <p:cNvPr id="64" name="Google Shape;64;p14"/>
          <p:cNvSpPr txBox="1"/>
          <p:nvPr/>
        </p:nvSpPr>
        <p:spPr>
          <a:xfrm>
            <a:off x="2423250" y="0"/>
            <a:ext cx="4297500" cy="6360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CCCCCC"/>
                </a:solidFill>
                <a:latin typeface="Iceberg"/>
                <a:ea typeface="Iceberg"/>
                <a:cs typeface="Iceberg"/>
                <a:sym typeface="Iceberg"/>
              </a:rPr>
              <a:t>About </a:t>
            </a:r>
            <a:r>
              <a:rPr lang="en" sz="3000">
                <a:solidFill>
                  <a:srgbClr val="FFFFFF"/>
                </a:solidFill>
                <a:latin typeface="Iceberg"/>
                <a:ea typeface="Iceberg"/>
                <a:cs typeface="Iceberg"/>
                <a:sym typeface="Iceberg"/>
              </a:rPr>
              <a:t>The Game</a:t>
            </a:r>
            <a:endParaRPr sz="3000">
              <a:solidFill>
                <a:srgbClr val="FFFFFF"/>
              </a:solidFill>
              <a:latin typeface="Iceberg"/>
              <a:ea typeface="Iceberg"/>
              <a:cs typeface="Iceberg"/>
              <a:sym typeface="Iceberg"/>
            </a:endParaRPr>
          </a:p>
        </p:txBody>
      </p:sp>
      <p:sp>
        <p:nvSpPr>
          <p:cNvPr id="65" name="Google Shape;65;p14"/>
          <p:cNvSpPr txBox="1"/>
          <p:nvPr/>
        </p:nvSpPr>
        <p:spPr>
          <a:xfrm>
            <a:off x="174025" y="705775"/>
            <a:ext cx="8778900" cy="4437600"/>
          </a:xfrm>
          <a:prstGeom prst="rect">
            <a:avLst/>
          </a:prstGeom>
          <a:noFill/>
          <a:ln>
            <a:noFill/>
          </a:ln>
          <a:effectLst>
            <a:outerShdw blurRad="57150" dist="19050" dir="5400000" algn="bl" rotWithShape="0">
              <a:srgbClr val="63D297">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Iceberg"/>
                <a:ea typeface="Iceberg"/>
                <a:cs typeface="Iceberg"/>
                <a:sym typeface="Iceberg"/>
              </a:rPr>
              <a:t>Welcome to the Escape Room! This is a challenging and immersive game where you will need to use your problem-solving skills, and creativity to escape from a series of rooms.</a:t>
            </a:r>
            <a:endParaRPr sz="1600">
              <a:solidFill>
                <a:srgbClr val="FFFFFF"/>
              </a:solidFill>
              <a:latin typeface="Iceberg"/>
              <a:ea typeface="Iceberg"/>
              <a:cs typeface="Iceberg"/>
              <a:sym typeface="Iceberg"/>
            </a:endParaRPr>
          </a:p>
          <a:p>
            <a:pPr marL="0" lvl="0" indent="0" algn="ctr" rtl="0">
              <a:spcBef>
                <a:spcPts val="0"/>
              </a:spcBef>
              <a:spcAft>
                <a:spcPts val="0"/>
              </a:spcAft>
              <a:buNone/>
            </a:pPr>
            <a:endParaRPr sz="1600">
              <a:solidFill>
                <a:srgbClr val="FFFFFF"/>
              </a:solidFill>
              <a:latin typeface="Iceberg"/>
              <a:ea typeface="Iceberg"/>
              <a:cs typeface="Iceberg"/>
              <a:sym typeface="Iceberg"/>
            </a:endParaRPr>
          </a:p>
          <a:p>
            <a:pPr marL="0" lvl="0" indent="0" algn="ctr" rtl="0">
              <a:spcBef>
                <a:spcPts val="0"/>
              </a:spcBef>
              <a:spcAft>
                <a:spcPts val="0"/>
              </a:spcAft>
              <a:buNone/>
            </a:pPr>
            <a:r>
              <a:rPr lang="en" sz="1600">
                <a:solidFill>
                  <a:srgbClr val="FFFFFF"/>
                </a:solidFill>
                <a:latin typeface="Iceberg"/>
                <a:ea typeface="Iceberg"/>
                <a:cs typeface="Iceberg"/>
                <a:sym typeface="Iceberg"/>
              </a:rPr>
              <a:t>To start, you will select a theme for your game. Each theme has its own unique set of rooms and challenges. Once you have selected a theme, you will be transported into a room that is themed accordingly.</a:t>
            </a:r>
            <a:endParaRPr sz="1600">
              <a:solidFill>
                <a:srgbClr val="FFFFFF"/>
              </a:solidFill>
              <a:latin typeface="Iceberg"/>
              <a:ea typeface="Iceberg"/>
              <a:cs typeface="Iceberg"/>
              <a:sym typeface="Iceberg"/>
            </a:endParaRPr>
          </a:p>
          <a:p>
            <a:pPr marL="0" lvl="0" indent="0" algn="ctr" rtl="0">
              <a:spcBef>
                <a:spcPts val="0"/>
              </a:spcBef>
              <a:spcAft>
                <a:spcPts val="0"/>
              </a:spcAft>
              <a:buNone/>
            </a:pPr>
            <a:endParaRPr sz="1600">
              <a:solidFill>
                <a:srgbClr val="FFFFFF"/>
              </a:solidFill>
              <a:latin typeface="Iceberg"/>
              <a:ea typeface="Iceberg"/>
              <a:cs typeface="Iceberg"/>
              <a:sym typeface="Iceberg"/>
            </a:endParaRPr>
          </a:p>
          <a:p>
            <a:pPr marL="0" lvl="0" indent="0" algn="ctr" rtl="0">
              <a:spcBef>
                <a:spcPts val="0"/>
              </a:spcBef>
              <a:spcAft>
                <a:spcPts val="0"/>
              </a:spcAft>
              <a:buNone/>
            </a:pPr>
            <a:r>
              <a:rPr lang="en" sz="1600">
                <a:solidFill>
                  <a:srgbClr val="FFFFFF"/>
                </a:solidFill>
                <a:latin typeface="Iceberg"/>
                <a:ea typeface="Iceberg"/>
                <a:cs typeface="Iceberg"/>
                <a:sym typeface="Iceberg"/>
              </a:rPr>
              <a:t>The goal of the game is to escape from the room within a time limit. To do this, you will need to find clues and solve puzzles. </a:t>
            </a:r>
            <a:endParaRPr sz="1600">
              <a:solidFill>
                <a:srgbClr val="FFFFFF"/>
              </a:solidFill>
              <a:latin typeface="Iceberg"/>
              <a:ea typeface="Iceberg"/>
              <a:cs typeface="Iceberg"/>
              <a:sym typeface="Iceberg"/>
            </a:endParaRPr>
          </a:p>
          <a:p>
            <a:pPr marL="0" lvl="0" indent="0" algn="ctr" rtl="0">
              <a:spcBef>
                <a:spcPts val="0"/>
              </a:spcBef>
              <a:spcAft>
                <a:spcPts val="0"/>
              </a:spcAft>
              <a:buNone/>
            </a:pPr>
            <a:endParaRPr sz="1600">
              <a:solidFill>
                <a:srgbClr val="FFFFFF"/>
              </a:solidFill>
              <a:latin typeface="Iceberg"/>
              <a:ea typeface="Iceberg"/>
              <a:cs typeface="Iceberg"/>
              <a:sym typeface="Iceberg"/>
            </a:endParaRPr>
          </a:p>
          <a:p>
            <a:pPr marL="0" lvl="0" indent="0" algn="ctr" rtl="0">
              <a:spcBef>
                <a:spcPts val="0"/>
              </a:spcBef>
              <a:spcAft>
                <a:spcPts val="0"/>
              </a:spcAft>
              <a:buNone/>
            </a:pPr>
            <a:r>
              <a:rPr lang="en" sz="1600">
                <a:solidFill>
                  <a:srgbClr val="FFFFFF"/>
                </a:solidFill>
                <a:latin typeface="Iceberg"/>
                <a:ea typeface="Iceberg"/>
                <a:cs typeface="Iceberg"/>
                <a:sym typeface="Iceberg"/>
              </a:rPr>
              <a:t>There are three rooms in total. Each room is more challenging than the last. If you are able to escape from all three rooms within the time limit, you will win the game!</a:t>
            </a:r>
            <a:endParaRPr sz="1600">
              <a:solidFill>
                <a:srgbClr val="FFFFFF"/>
              </a:solidFill>
              <a:latin typeface="Iceberg"/>
              <a:ea typeface="Iceberg"/>
              <a:cs typeface="Iceberg"/>
              <a:sym typeface="Iceberg"/>
            </a:endParaRPr>
          </a:p>
          <a:p>
            <a:pPr marL="0" lvl="0" indent="0" algn="ctr" rtl="0">
              <a:spcBef>
                <a:spcPts val="0"/>
              </a:spcBef>
              <a:spcAft>
                <a:spcPts val="0"/>
              </a:spcAft>
              <a:buNone/>
            </a:pPr>
            <a:endParaRPr sz="1600">
              <a:solidFill>
                <a:srgbClr val="FFFFFF"/>
              </a:solidFill>
              <a:latin typeface="Iceberg"/>
              <a:ea typeface="Iceberg"/>
              <a:cs typeface="Iceberg"/>
              <a:sym typeface="Iceberg"/>
            </a:endParaRPr>
          </a:p>
        </p:txBody>
      </p:sp>
      <p:sp>
        <p:nvSpPr>
          <p:cNvPr id="66" name="Google Shape;66;p14"/>
          <p:cNvSpPr txBox="1"/>
          <p:nvPr/>
        </p:nvSpPr>
        <p:spPr>
          <a:xfrm>
            <a:off x="100500" y="4079600"/>
            <a:ext cx="2754300" cy="636000"/>
          </a:xfrm>
          <a:prstGeom prst="rect">
            <a:avLst/>
          </a:prstGeom>
          <a:noFill/>
          <a:ln>
            <a:noFill/>
          </a:ln>
          <a:effectLst>
            <a:outerShdw blurRad="57150" dist="19050" dir="5400000" algn="bl" rotWithShape="0">
              <a:srgbClr val="63D297">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FFFFFF"/>
              </a:solidFill>
              <a:latin typeface="Iceberg"/>
              <a:ea typeface="Iceberg"/>
              <a:cs typeface="Iceberg"/>
              <a:sym typeface="Iceberg"/>
            </a:endParaRPr>
          </a:p>
        </p:txBody>
      </p:sp>
      <p:sp>
        <p:nvSpPr>
          <p:cNvPr id="67" name="Google Shape;67;p14"/>
          <p:cNvSpPr txBox="1"/>
          <p:nvPr/>
        </p:nvSpPr>
        <p:spPr>
          <a:xfrm>
            <a:off x="6307588" y="4186500"/>
            <a:ext cx="2394300" cy="475800"/>
          </a:xfrm>
          <a:prstGeom prst="rect">
            <a:avLst/>
          </a:prstGeom>
          <a:noFill/>
          <a:ln>
            <a:noFill/>
          </a:ln>
          <a:effectLst>
            <a:outerShdw blurRad="57150" dist="19050" dir="5400000" algn="bl" rotWithShape="0">
              <a:srgbClr val="63D297">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600">
              <a:solidFill>
                <a:srgbClr val="FFFFFF"/>
              </a:solidFill>
              <a:latin typeface="Iceberg"/>
              <a:ea typeface="Iceberg"/>
              <a:cs typeface="Iceberg"/>
              <a:sym typeface="Iceber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mt="40000"/>
          </a:blip>
          <a:stretch>
            <a:fillRect/>
          </a:stretch>
        </p:blipFill>
        <p:spPr>
          <a:xfrm>
            <a:off x="0" y="0"/>
            <a:ext cx="9144000" cy="5143500"/>
          </a:xfrm>
          <a:prstGeom prst="rect">
            <a:avLst/>
          </a:prstGeom>
          <a:noFill/>
          <a:ln>
            <a:noFill/>
          </a:ln>
        </p:spPr>
      </p:pic>
      <p:sp>
        <p:nvSpPr>
          <p:cNvPr id="73" name="Google Shape;73;p15"/>
          <p:cNvSpPr/>
          <p:nvPr/>
        </p:nvSpPr>
        <p:spPr>
          <a:xfrm>
            <a:off x="270700" y="241700"/>
            <a:ext cx="923400" cy="4158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Start</a:t>
            </a:r>
            <a:endParaRPr>
              <a:latin typeface="Roboto Mono"/>
              <a:ea typeface="Roboto Mono"/>
              <a:cs typeface="Roboto Mono"/>
              <a:sym typeface="Roboto Mono"/>
            </a:endParaRPr>
          </a:p>
        </p:txBody>
      </p:sp>
      <p:sp>
        <p:nvSpPr>
          <p:cNvPr id="74" name="Google Shape;74;p15"/>
          <p:cNvSpPr/>
          <p:nvPr/>
        </p:nvSpPr>
        <p:spPr>
          <a:xfrm>
            <a:off x="1863550" y="241700"/>
            <a:ext cx="1520400" cy="415800"/>
          </a:xfrm>
          <a:prstGeom prst="roundRect">
            <a:avLst>
              <a:gd name="adj" fmla="val 16667"/>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User Profile</a:t>
            </a:r>
            <a:endParaRPr>
              <a:latin typeface="Roboto Mono"/>
              <a:ea typeface="Roboto Mono"/>
              <a:cs typeface="Roboto Mono"/>
              <a:sym typeface="Roboto Mono"/>
            </a:endParaRPr>
          </a:p>
        </p:txBody>
      </p:sp>
      <p:sp>
        <p:nvSpPr>
          <p:cNvPr id="75" name="Google Shape;75;p15"/>
          <p:cNvSpPr/>
          <p:nvPr/>
        </p:nvSpPr>
        <p:spPr>
          <a:xfrm>
            <a:off x="4474625" y="241700"/>
            <a:ext cx="1377600" cy="4158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User</a:t>
            </a:r>
            <a:endParaRPr>
              <a:latin typeface="Roboto Mono"/>
              <a:ea typeface="Roboto Mono"/>
              <a:cs typeface="Roboto Mono"/>
              <a:sym typeface="Roboto Mono"/>
            </a:endParaRPr>
          </a:p>
        </p:txBody>
      </p:sp>
      <p:cxnSp>
        <p:nvCxnSpPr>
          <p:cNvPr id="76" name="Google Shape;76;p15"/>
          <p:cNvCxnSpPr/>
          <p:nvPr/>
        </p:nvCxnSpPr>
        <p:spPr>
          <a:xfrm rot="10800000" flipH="1">
            <a:off x="1211250" y="443675"/>
            <a:ext cx="665400" cy="8400"/>
          </a:xfrm>
          <a:prstGeom prst="straightConnector1">
            <a:avLst/>
          </a:prstGeom>
          <a:noFill/>
          <a:ln w="9525" cap="flat" cmpd="sng">
            <a:solidFill>
              <a:schemeClr val="dk1"/>
            </a:solidFill>
            <a:prstDash val="solid"/>
            <a:round/>
            <a:headEnd type="none" w="med" len="med"/>
            <a:tailEnd type="triangle" w="med" len="med"/>
          </a:ln>
        </p:spPr>
      </p:cxnSp>
      <p:sp>
        <p:nvSpPr>
          <p:cNvPr id="77" name="Google Shape;77;p15"/>
          <p:cNvSpPr txBox="1"/>
          <p:nvPr/>
        </p:nvSpPr>
        <p:spPr>
          <a:xfrm>
            <a:off x="1211238" y="172175"/>
            <a:ext cx="665400" cy="2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Roboto Mono"/>
                <a:ea typeface="Roboto Mono"/>
                <a:cs typeface="Roboto Mono"/>
                <a:sym typeface="Roboto Mono"/>
              </a:rPr>
              <a:t>Creates</a:t>
            </a:r>
            <a:endParaRPr sz="700">
              <a:solidFill>
                <a:schemeClr val="dk1"/>
              </a:solidFill>
              <a:latin typeface="Roboto Mono"/>
              <a:ea typeface="Roboto Mono"/>
              <a:cs typeface="Roboto Mono"/>
              <a:sym typeface="Roboto Mono"/>
            </a:endParaRPr>
          </a:p>
        </p:txBody>
      </p:sp>
      <p:cxnSp>
        <p:nvCxnSpPr>
          <p:cNvPr id="78" name="Google Shape;78;p15"/>
          <p:cNvCxnSpPr>
            <a:stCxn id="74" idx="3"/>
            <a:endCxn id="75" idx="1"/>
          </p:cNvCxnSpPr>
          <p:nvPr/>
        </p:nvCxnSpPr>
        <p:spPr>
          <a:xfrm>
            <a:off x="3383950" y="449600"/>
            <a:ext cx="1090800" cy="0"/>
          </a:xfrm>
          <a:prstGeom prst="straightConnector1">
            <a:avLst/>
          </a:prstGeom>
          <a:noFill/>
          <a:ln w="9525" cap="flat" cmpd="sng">
            <a:solidFill>
              <a:schemeClr val="dk1"/>
            </a:solidFill>
            <a:prstDash val="solid"/>
            <a:round/>
            <a:headEnd type="none" w="med" len="med"/>
            <a:tailEnd type="triangle" w="med" len="med"/>
          </a:ln>
        </p:spPr>
      </p:cxnSp>
      <p:sp>
        <p:nvSpPr>
          <p:cNvPr id="79" name="Google Shape;79;p15"/>
          <p:cNvSpPr txBox="1"/>
          <p:nvPr/>
        </p:nvSpPr>
        <p:spPr>
          <a:xfrm>
            <a:off x="3555175" y="172175"/>
            <a:ext cx="665400" cy="2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Roboto Mono"/>
                <a:ea typeface="Roboto Mono"/>
                <a:cs typeface="Roboto Mono"/>
                <a:sym typeface="Roboto Mono"/>
              </a:rPr>
              <a:t>Clone </a:t>
            </a:r>
            <a:endParaRPr sz="700">
              <a:solidFill>
                <a:schemeClr val="dk1"/>
              </a:solidFill>
              <a:latin typeface="Roboto Mono"/>
              <a:ea typeface="Roboto Mono"/>
              <a:cs typeface="Roboto Mono"/>
              <a:sym typeface="Roboto Mono"/>
            </a:endParaRPr>
          </a:p>
        </p:txBody>
      </p:sp>
      <p:sp>
        <p:nvSpPr>
          <p:cNvPr id="80" name="Google Shape;80;p15"/>
          <p:cNvSpPr/>
          <p:nvPr/>
        </p:nvSpPr>
        <p:spPr>
          <a:xfrm>
            <a:off x="5982050" y="267950"/>
            <a:ext cx="154800" cy="363300"/>
          </a:xfrm>
          <a:prstGeom prst="rightBrace">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p:nvPr/>
        </p:nvSpPr>
        <p:spPr>
          <a:xfrm>
            <a:off x="6106275" y="216275"/>
            <a:ext cx="8064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Roboto Mono"/>
                <a:ea typeface="Roboto Mono"/>
                <a:cs typeface="Roboto Mono"/>
                <a:sym typeface="Roboto Mono"/>
              </a:rPr>
              <a:t>Initiated with EntryState</a:t>
            </a:r>
            <a:endParaRPr sz="700">
              <a:solidFill>
                <a:schemeClr val="dk1"/>
              </a:solidFill>
              <a:latin typeface="Roboto Mono"/>
              <a:ea typeface="Roboto Mono"/>
              <a:cs typeface="Roboto Mono"/>
              <a:sym typeface="Roboto Mono"/>
            </a:endParaRPr>
          </a:p>
        </p:txBody>
      </p:sp>
      <p:sp>
        <p:nvSpPr>
          <p:cNvPr id="82" name="Google Shape;82;p15"/>
          <p:cNvSpPr/>
          <p:nvPr/>
        </p:nvSpPr>
        <p:spPr>
          <a:xfrm>
            <a:off x="309375" y="928175"/>
            <a:ext cx="5542800" cy="4050900"/>
          </a:xfrm>
          <a:prstGeom prst="rect">
            <a:avLst/>
          </a:prstGeom>
          <a:solidFill>
            <a:srgbClr val="C9DAF8"/>
          </a:solidFill>
          <a:ln w="9525" cap="flat" cmpd="sng">
            <a:solidFill>
              <a:srgbClr val="FFFFFF"/>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Mono"/>
                <a:ea typeface="Roboto Mono"/>
                <a:cs typeface="Roboto Mono"/>
                <a:sym typeface="Roboto Mono"/>
              </a:rPr>
              <a:t>Theme</a:t>
            </a:r>
            <a:endParaRPr>
              <a:latin typeface="Roboto Mono"/>
              <a:ea typeface="Roboto Mono"/>
              <a:cs typeface="Roboto Mono"/>
              <a:sym typeface="Roboto Mono"/>
            </a:endParaRPr>
          </a:p>
        </p:txBody>
      </p:sp>
      <p:sp>
        <p:nvSpPr>
          <p:cNvPr id="83" name="Google Shape;83;p15"/>
          <p:cNvSpPr/>
          <p:nvPr/>
        </p:nvSpPr>
        <p:spPr>
          <a:xfrm>
            <a:off x="5982050" y="928175"/>
            <a:ext cx="154800" cy="4050900"/>
          </a:xfrm>
          <a:prstGeom prst="rightBrace">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435075" y="1353550"/>
            <a:ext cx="4273500" cy="3548100"/>
          </a:xfrm>
          <a:prstGeom prst="rect">
            <a:avLst/>
          </a:prstGeom>
          <a:solidFill>
            <a:srgbClr val="A4C2F4"/>
          </a:solidFill>
          <a:ln w="9525" cap="flat" cmpd="sng">
            <a:solidFill>
              <a:srgbClr val="FFFFFF"/>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Mono"/>
                <a:ea typeface="Roboto Mono"/>
                <a:cs typeface="Roboto Mono"/>
                <a:sym typeface="Roboto Mono"/>
              </a:rPr>
              <a:t>Room</a:t>
            </a:r>
            <a:endParaRPr>
              <a:latin typeface="Roboto Mono"/>
              <a:ea typeface="Roboto Mono"/>
              <a:cs typeface="Roboto Mono"/>
              <a:sym typeface="Roboto Mono"/>
            </a:endParaRPr>
          </a:p>
        </p:txBody>
      </p:sp>
      <p:sp>
        <p:nvSpPr>
          <p:cNvPr id="85" name="Google Shape;85;p15"/>
          <p:cNvSpPr txBox="1"/>
          <p:nvPr/>
        </p:nvSpPr>
        <p:spPr>
          <a:xfrm>
            <a:off x="6126100" y="2547575"/>
            <a:ext cx="806400" cy="81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Roboto Mono"/>
                <a:ea typeface="Roboto Mono"/>
                <a:cs typeface="Roboto Mono"/>
                <a:sym typeface="Roboto Mono"/>
              </a:rPr>
              <a:t>Built using Template Pattern and holds list of rooms using object composition  </a:t>
            </a:r>
            <a:endParaRPr sz="700">
              <a:solidFill>
                <a:schemeClr val="dk1"/>
              </a:solidFill>
              <a:latin typeface="Roboto Mono"/>
              <a:ea typeface="Roboto Mono"/>
              <a:cs typeface="Roboto Mono"/>
              <a:sym typeface="Roboto Mono"/>
            </a:endParaRPr>
          </a:p>
        </p:txBody>
      </p:sp>
      <p:cxnSp>
        <p:nvCxnSpPr>
          <p:cNvPr id="86" name="Google Shape;86;p15"/>
          <p:cNvCxnSpPr/>
          <p:nvPr/>
        </p:nvCxnSpPr>
        <p:spPr>
          <a:xfrm flipH="1">
            <a:off x="4964500" y="648275"/>
            <a:ext cx="8400" cy="255900"/>
          </a:xfrm>
          <a:prstGeom prst="straightConnector1">
            <a:avLst/>
          </a:prstGeom>
          <a:noFill/>
          <a:ln w="9525" cap="flat" cmpd="sng">
            <a:solidFill>
              <a:schemeClr val="dk1"/>
            </a:solidFill>
            <a:prstDash val="solid"/>
            <a:round/>
            <a:headEnd type="none" w="med" len="med"/>
            <a:tailEnd type="triangle" w="med" len="med"/>
          </a:ln>
        </p:spPr>
      </p:cxnSp>
      <p:sp>
        <p:nvSpPr>
          <p:cNvPr id="87" name="Google Shape;87;p15"/>
          <p:cNvSpPr/>
          <p:nvPr/>
        </p:nvSpPr>
        <p:spPr>
          <a:xfrm>
            <a:off x="4818100" y="1353550"/>
            <a:ext cx="154800" cy="3548100"/>
          </a:xfrm>
          <a:prstGeom prst="rightBrace">
            <a:avLst>
              <a:gd name="adj1" fmla="val 50000"/>
              <a:gd name="adj2" fmla="val 50000"/>
            </a:avLst>
          </a:prstGeom>
          <a:noFill/>
          <a:ln w="38100"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txBox="1"/>
          <p:nvPr/>
        </p:nvSpPr>
        <p:spPr>
          <a:xfrm>
            <a:off x="4964500" y="673775"/>
            <a:ext cx="665400" cy="2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Roboto Mono"/>
                <a:ea typeface="Roboto Mono"/>
                <a:cs typeface="Roboto Mono"/>
                <a:sym typeface="Roboto Mono"/>
              </a:rPr>
              <a:t>Selects </a:t>
            </a:r>
            <a:endParaRPr sz="700">
              <a:solidFill>
                <a:schemeClr val="dk1"/>
              </a:solidFill>
              <a:latin typeface="Roboto Mono"/>
              <a:ea typeface="Roboto Mono"/>
              <a:cs typeface="Roboto Mono"/>
              <a:sym typeface="Roboto Mono"/>
            </a:endParaRPr>
          </a:p>
        </p:txBody>
      </p:sp>
      <p:sp>
        <p:nvSpPr>
          <p:cNvPr id="89" name="Google Shape;89;p15"/>
          <p:cNvSpPr txBox="1"/>
          <p:nvPr/>
        </p:nvSpPr>
        <p:spPr>
          <a:xfrm>
            <a:off x="5006225" y="2073575"/>
            <a:ext cx="710400" cy="18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434343"/>
                </a:solidFill>
                <a:latin typeface="Roboto Mono"/>
                <a:ea typeface="Roboto Mono"/>
                <a:cs typeface="Roboto Mono"/>
                <a:sym typeface="Roboto Mono"/>
              </a:rPr>
              <a:t>Using Builder pattern and singleton factory,</a:t>
            </a:r>
            <a:endParaRPr sz="700">
              <a:solidFill>
                <a:srgbClr val="434343"/>
              </a:solidFill>
              <a:latin typeface="Roboto Mono"/>
              <a:ea typeface="Roboto Mono"/>
              <a:cs typeface="Roboto Mono"/>
              <a:sym typeface="Roboto Mono"/>
            </a:endParaRPr>
          </a:p>
          <a:p>
            <a:pPr marL="0" lvl="0" indent="0" algn="l" rtl="0">
              <a:spcBef>
                <a:spcPts val="0"/>
              </a:spcBef>
              <a:spcAft>
                <a:spcPts val="0"/>
              </a:spcAft>
              <a:buNone/>
            </a:pPr>
            <a:r>
              <a:rPr lang="en" sz="700">
                <a:solidFill>
                  <a:srgbClr val="434343"/>
                </a:solidFill>
                <a:latin typeface="Roboto Mono"/>
                <a:ea typeface="Roboto Mono"/>
                <a:cs typeface="Roboto Mono"/>
                <a:sym typeface="Roboto Mono"/>
              </a:rPr>
              <a:t>bridge pattern to separate implementation and abstraction, changes the state of user as user moves through rooms</a:t>
            </a:r>
            <a:endParaRPr sz="700">
              <a:solidFill>
                <a:srgbClr val="434343"/>
              </a:solidFill>
              <a:latin typeface="Roboto Mono"/>
              <a:ea typeface="Roboto Mono"/>
              <a:cs typeface="Roboto Mono"/>
              <a:sym typeface="Roboto Mono"/>
            </a:endParaRPr>
          </a:p>
        </p:txBody>
      </p:sp>
      <p:sp>
        <p:nvSpPr>
          <p:cNvPr id="90" name="Google Shape;90;p15"/>
          <p:cNvSpPr/>
          <p:nvPr/>
        </p:nvSpPr>
        <p:spPr>
          <a:xfrm>
            <a:off x="587475" y="1836975"/>
            <a:ext cx="2796600" cy="2987400"/>
          </a:xfrm>
          <a:prstGeom prst="rect">
            <a:avLst/>
          </a:prstGeom>
          <a:solidFill>
            <a:srgbClr val="6D9EEB"/>
          </a:solidFill>
          <a:ln w="9525" cap="flat" cmpd="sng">
            <a:solidFill>
              <a:srgbClr val="FFFFFF"/>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Mono"/>
                <a:ea typeface="Roboto Mono"/>
                <a:cs typeface="Roboto Mono"/>
                <a:sym typeface="Roboto Mono"/>
              </a:rPr>
              <a:t>Puzzle</a:t>
            </a:r>
            <a:endParaRPr>
              <a:latin typeface="Roboto Mono"/>
              <a:ea typeface="Roboto Mono"/>
              <a:cs typeface="Roboto Mono"/>
              <a:sym typeface="Roboto Mono"/>
            </a:endParaRPr>
          </a:p>
        </p:txBody>
      </p:sp>
      <p:sp>
        <p:nvSpPr>
          <p:cNvPr id="91" name="Google Shape;91;p15"/>
          <p:cNvSpPr/>
          <p:nvPr/>
        </p:nvSpPr>
        <p:spPr>
          <a:xfrm>
            <a:off x="7060839" y="2083850"/>
            <a:ext cx="1964400" cy="11409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Timer(Observer)</a:t>
            </a:r>
            <a:endParaRPr>
              <a:latin typeface="Roboto Mono"/>
              <a:ea typeface="Roboto Mono"/>
              <a:cs typeface="Roboto Mono"/>
              <a:sym typeface="Roboto Mono"/>
            </a:endParaRPr>
          </a:p>
        </p:txBody>
      </p:sp>
      <p:sp>
        <p:nvSpPr>
          <p:cNvPr id="92" name="Google Shape;92;p15"/>
          <p:cNvSpPr/>
          <p:nvPr/>
        </p:nvSpPr>
        <p:spPr>
          <a:xfrm>
            <a:off x="6830550" y="241700"/>
            <a:ext cx="154800" cy="4737300"/>
          </a:xfrm>
          <a:prstGeom prst="rightBrace">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txBox="1"/>
          <p:nvPr/>
        </p:nvSpPr>
        <p:spPr>
          <a:xfrm>
            <a:off x="6912675" y="267950"/>
            <a:ext cx="2231400" cy="255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Roboto Mono"/>
                <a:ea typeface="Roboto Mono"/>
                <a:cs typeface="Roboto Mono"/>
                <a:sym typeface="Roboto Mono"/>
              </a:rPr>
              <a:t>GameClass, created using Facade</a:t>
            </a:r>
            <a:endParaRPr sz="700">
              <a:solidFill>
                <a:schemeClr val="dk1"/>
              </a:solidFill>
              <a:latin typeface="Roboto Mono"/>
              <a:ea typeface="Roboto Mono"/>
              <a:cs typeface="Roboto Mono"/>
              <a:sym typeface="Roboto Mono"/>
            </a:endParaRPr>
          </a:p>
        </p:txBody>
      </p:sp>
      <p:cxnSp>
        <p:nvCxnSpPr>
          <p:cNvPr id="94" name="Google Shape;94;p15"/>
          <p:cNvCxnSpPr>
            <a:stCxn id="93" idx="2"/>
            <a:endCxn id="91" idx="0"/>
          </p:cNvCxnSpPr>
          <p:nvPr/>
        </p:nvCxnSpPr>
        <p:spPr>
          <a:xfrm>
            <a:off x="8028375" y="523850"/>
            <a:ext cx="14700" cy="1560000"/>
          </a:xfrm>
          <a:prstGeom prst="straightConnector1">
            <a:avLst/>
          </a:prstGeom>
          <a:noFill/>
          <a:ln w="9525" cap="flat" cmpd="sng">
            <a:solidFill>
              <a:schemeClr val="dk1"/>
            </a:solidFill>
            <a:prstDash val="solid"/>
            <a:round/>
            <a:headEnd type="none" w="med" len="med"/>
            <a:tailEnd type="triangle" w="med" len="med"/>
          </a:ln>
        </p:spPr>
      </p:cxnSp>
      <p:sp>
        <p:nvSpPr>
          <p:cNvPr id="95" name="Google Shape;95;p15"/>
          <p:cNvSpPr txBox="1"/>
          <p:nvPr/>
        </p:nvSpPr>
        <p:spPr>
          <a:xfrm>
            <a:off x="8035800" y="1255100"/>
            <a:ext cx="665400" cy="2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Roboto Mono"/>
                <a:ea typeface="Roboto Mono"/>
                <a:cs typeface="Roboto Mono"/>
                <a:sym typeface="Roboto Mono"/>
              </a:rPr>
              <a:t>Subscribe </a:t>
            </a:r>
            <a:endParaRPr sz="700">
              <a:solidFill>
                <a:schemeClr val="dk1"/>
              </a:solidFill>
              <a:latin typeface="Roboto Mono"/>
              <a:ea typeface="Roboto Mono"/>
              <a:cs typeface="Roboto Mono"/>
              <a:sym typeface="Roboto Mono"/>
            </a:endParaRPr>
          </a:p>
        </p:txBody>
      </p:sp>
      <p:sp>
        <p:nvSpPr>
          <p:cNvPr id="96" name="Google Shape;96;p15"/>
          <p:cNvSpPr/>
          <p:nvPr/>
        </p:nvSpPr>
        <p:spPr>
          <a:xfrm>
            <a:off x="3510100" y="1836975"/>
            <a:ext cx="154800" cy="2987400"/>
          </a:xfrm>
          <a:prstGeom prst="rightBrace">
            <a:avLst>
              <a:gd name="adj1" fmla="val 50000"/>
              <a:gd name="adj2" fmla="val 50000"/>
            </a:avLst>
          </a:prstGeom>
          <a:no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p:nvPr/>
        </p:nvSpPr>
        <p:spPr>
          <a:xfrm>
            <a:off x="3753225" y="2924625"/>
            <a:ext cx="955200" cy="81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434343"/>
                </a:solidFill>
                <a:latin typeface="Roboto Mono"/>
                <a:ea typeface="Roboto Mono"/>
                <a:cs typeface="Roboto Mono"/>
                <a:sym typeface="Roboto Mono"/>
              </a:rPr>
              <a:t>Built using Strategy pattern for different kind of puzzles</a:t>
            </a:r>
            <a:endParaRPr sz="700">
              <a:solidFill>
                <a:srgbClr val="434343"/>
              </a:solidFill>
              <a:latin typeface="Roboto Mono"/>
              <a:ea typeface="Roboto Mono"/>
              <a:cs typeface="Roboto Mono"/>
              <a:sym typeface="Roboto Mono"/>
            </a:endParaRPr>
          </a:p>
        </p:txBody>
      </p:sp>
      <p:sp>
        <p:nvSpPr>
          <p:cNvPr id="98" name="Google Shape;98;p15"/>
          <p:cNvSpPr/>
          <p:nvPr/>
        </p:nvSpPr>
        <p:spPr>
          <a:xfrm>
            <a:off x="1859966" y="4395605"/>
            <a:ext cx="1520400" cy="415800"/>
          </a:xfrm>
          <a:prstGeom prst="roundRect">
            <a:avLst>
              <a:gd name="adj" fmla="val 16667"/>
            </a:avLst>
          </a:prstGeom>
          <a:solidFill>
            <a:srgbClr val="3C78D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Mono"/>
                <a:ea typeface="Roboto Mono"/>
                <a:cs typeface="Roboto Mono"/>
                <a:sym typeface="Roboto Mono"/>
              </a:rPr>
              <a:t>Hint</a:t>
            </a:r>
            <a:endParaRPr>
              <a:latin typeface="Roboto Mono"/>
              <a:ea typeface="Roboto Mono"/>
              <a:cs typeface="Roboto Mono"/>
              <a:sym typeface="Roboto Mono"/>
            </a:endParaRPr>
          </a:p>
        </p:txBody>
      </p:sp>
      <p:sp>
        <p:nvSpPr>
          <p:cNvPr id="99" name="Google Shape;99;p15"/>
          <p:cNvSpPr txBox="1"/>
          <p:nvPr/>
        </p:nvSpPr>
        <p:spPr>
          <a:xfrm>
            <a:off x="961150" y="3007023"/>
            <a:ext cx="955200" cy="12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latin typeface="Roboto Mono"/>
                <a:ea typeface="Roboto Mono"/>
                <a:cs typeface="Roboto Mono"/>
                <a:sym typeface="Roboto Mono"/>
              </a:rPr>
              <a:t>Get hint using command pattern where the receiver adapted to a new API also consists of a decorator option for timed puzzles</a:t>
            </a:r>
            <a:endParaRPr sz="700">
              <a:latin typeface="Roboto Mono"/>
              <a:ea typeface="Roboto Mono"/>
              <a:cs typeface="Roboto Mono"/>
              <a:sym typeface="Roboto Mono"/>
            </a:endParaRPr>
          </a:p>
        </p:txBody>
      </p:sp>
      <p:cxnSp>
        <p:nvCxnSpPr>
          <p:cNvPr id="100" name="Google Shape;100;p15"/>
          <p:cNvCxnSpPr/>
          <p:nvPr/>
        </p:nvCxnSpPr>
        <p:spPr>
          <a:xfrm>
            <a:off x="937814" y="2262357"/>
            <a:ext cx="19500" cy="23205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15"/>
          <p:cNvCxnSpPr>
            <a:endCxn id="98" idx="1"/>
          </p:cNvCxnSpPr>
          <p:nvPr/>
        </p:nvCxnSpPr>
        <p:spPr>
          <a:xfrm>
            <a:off x="966866" y="4582805"/>
            <a:ext cx="893100" cy="207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6"/>
          <p:cNvPicPr preferRelativeResize="0"/>
          <p:nvPr/>
        </p:nvPicPr>
        <p:blipFill rotWithShape="1">
          <a:blip r:embed="rId3">
            <a:alphaModFix amt="17000"/>
          </a:blip>
          <a:srcRect t="4861"/>
          <a:stretch/>
        </p:blipFill>
        <p:spPr>
          <a:xfrm>
            <a:off x="0" y="19337"/>
            <a:ext cx="9144003" cy="4893324"/>
          </a:xfrm>
          <a:prstGeom prst="rect">
            <a:avLst/>
          </a:prstGeom>
          <a:noFill/>
          <a:ln>
            <a:noFill/>
          </a:ln>
          <a:effectLst>
            <a:outerShdw blurRad="57150" dist="19050" dir="5400000" algn="bl" rotWithShape="0">
              <a:srgbClr val="000000">
                <a:alpha val="50000"/>
              </a:srgbClr>
            </a:outerShdw>
          </a:effectLst>
        </p:spPr>
      </p:pic>
      <p:sp>
        <p:nvSpPr>
          <p:cNvPr id="107" name="Google Shape;107;p16"/>
          <p:cNvSpPr txBox="1"/>
          <p:nvPr/>
        </p:nvSpPr>
        <p:spPr>
          <a:xfrm>
            <a:off x="1530001" y="672925"/>
            <a:ext cx="6084000" cy="929400"/>
          </a:xfrm>
          <a:prstGeom prst="rect">
            <a:avLst/>
          </a:prstGeom>
          <a:noFill/>
          <a:ln>
            <a:noFill/>
          </a:ln>
          <a:effectLst>
            <a:outerShdw blurRad="57150" dist="19050" dir="5400000" algn="bl" rotWithShape="0">
              <a:srgbClr val="D9D9D9">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6700">
                <a:solidFill>
                  <a:srgbClr val="00BCD4"/>
                </a:solidFill>
                <a:latin typeface="Poiret One"/>
                <a:ea typeface="Poiret One"/>
                <a:cs typeface="Poiret One"/>
                <a:sym typeface="Poiret One"/>
              </a:rPr>
              <a:t>Thank You!</a:t>
            </a:r>
            <a:endParaRPr sz="6700">
              <a:solidFill>
                <a:srgbClr val="00BCD4"/>
              </a:solidFill>
              <a:latin typeface="Poiret One"/>
              <a:ea typeface="Poiret One"/>
              <a:cs typeface="Poiret One"/>
              <a:sym typeface="Poiret One"/>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On-screen Show (16:9)</PresentationFormat>
  <Paragraphs>31</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Roboto Mono</vt:lpstr>
      <vt:lpstr>Special Elite</vt:lpstr>
      <vt:lpstr>Iceberg</vt:lpstr>
      <vt:lpstr>Poiret One</vt:lpstr>
      <vt:lpstr>Arial</vt:lpstr>
      <vt:lpstr>Simple Dark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Adarsh Gupta</cp:lastModifiedBy>
  <cp:revision>2</cp:revision>
  <dcterms:modified xsi:type="dcterms:W3CDTF">2024-08-10T22:33:37Z</dcterms:modified>
</cp:coreProperties>
</file>