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watch?v=NTBfGmpFjPw" TargetMode="External"/><Relationship Id="rId2" Type="http://schemas.openxmlformats.org/officeDocument/2006/relationships/hyperlink" Target="https://www.researchgate.net/publication/328319758_Understanding_and_Detecting_Keylogger_Attacks_in_Cloud_Computing_Environments" TargetMode="External"/><Relationship Id="rId1" Type="http://schemas.openxmlformats.org/officeDocument/2006/relationships/hyperlink" Target="https://owasp.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983" y="1512218"/>
            <a:ext cx="9144000" cy="977778"/>
          </a:xfrm>
        </p:spPr>
        <p:txBody>
          <a:bodyPr/>
          <a:lstStyle/>
          <a:p>
            <a:pPr algn="ctr"/>
            <a:r>
              <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KEY LOGGER AND SECURITY</a:t>
            </a:r>
            <a:endParaRPr lang="en-US" b="1" dirty="0" smtClean="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TextBox 3"/>
          <p:cNvSpPr txBox="1"/>
          <p:nvPr/>
        </p:nvSpPr>
        <p:spPr>
          <a:xfrm>
            <a:off x="4708839" y="353607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smtClean="0">
                <a:solidFill>
                  <a:schemeClr val="accent1">
                    <a:lumMod val="75000"/>
                  </a:schemeClr>
                </a:solidFill>
                <a:latin typeface="Arial" panose="020B0604020202020204"/>
                <a:cs typeface="Arial" panose="020B0604020202020204"/>
              </a:rPr>
              <a:t>Adarsh-SSM </a:t>
            </a:r>
            <a:r>
              <a:rPr lang="en-US" sz="2000" b="1" dirty="0" smtClean="0">
                <a:solidFill>
                  <a:schemeClr val="accent1">
                    <a:lumMod val="75000"/>
                  </a:schemeClr>
                </a:solidFill>
                <a:latin typeface="Arial" panose="020B0604020202020204"/>
                <a:cs typeface="Arial" panose="020B0604020202020204"/>
              </a:rPr>
              <a:t>College of Engineering-B.E-CSE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lstStyle/>
          <a:p>
            <a:r>
              <a:rPr lang="en-US" sz="1400" dirty="0"/>
              <a:t>Here are some references for understanding </a:t>
            </a:r>
            <a:r>
              <a:rPr lang="en-US" sz="1400" dirty="0" err="1"/>
              <a:t>keyloggers</a:t>
            </a:r>
            <a:r>
              <a:rPr lang="en-US" sz="1400" dirty="0"/>
              <a:t> and security:</a:t>
            </a:r>
            <a:endParaRPr lang="en-US" sz="1400" dirty="0"/>
          </a:p>
          <a:p>
            <a:r>
              <a:rPr lang="en-US" sz="1400" b="1" dirty="0"/>
              <a:t>Article</a:t>
            </a:r>
            <a:r>
              <a:rPr lang="en-US" sz="1400" dirty="0"/>
              <a:t>: "What Is a </a:t>
            </a:r>
            <a:r>
              <a:rPr lang="en-US" sz="1400" dirty="0" err="1"/>
              <a:t>Keylogger</a:t>
            </a:r>
            <a:r>
              <a:rPr lang="en-US" sz="1400" dirty="0"/>
              <a:t>?" by </a:t>
            </a:r>
            <a:r>
              <a:rPr lang="en-US" sz="1400" dirty="0" err="1"/>
              <a:t>NortonLifeLock</a:t>
            </a:r>
            <a:endParaRPr lang="en-US" sz="1400" dirty="0"/>
          </a:p>
          <a:p>
            <a:pPr lvl="1"/>
            <a:r>
              <a:rPr lang="en-US" sz="1200" dirty="0"/>
              <a:t>Link: https://us.norton.com/internetsecurity-privacy-what-is-a-keylogger.html</a:t>
            </a:r>
            <a:endParaRPr lang="en-US" sz="1200" dirty="0"/>
          </a:p>
          <a:p>
            <a:pPr lvl="1"/>
            <a:r>
              <a:rPr lang="en-US" sz="1200" dirty="0"/>
              <a:t>Description: This article provides a comprehensive overview of </a:t>
            </a:r>
            <a:r>
              <a:rPr lang="en-US" sz="1200" dirty="0" err="1"/>
              <a:t>keyloggers</a:t>
            </a:r>
            <a:r>
              <a:rPr lang="en-US" sz="1200" dirty="0"/>
              <a:t>, including their types, uses, and methods of prevention.</a:t>
            </a:r>
            <a:endParaRPr lang="en-US" sz="1200" dirty="0"/>
          </a:p>
          <a:p>
            <a:r>
              <a:rPr lang="en-US" sz="1400" b="1" dirty="0"/>
              <a:t>Book</a:t>
            </a:r>
            <a:r>
              <a:rPr lang="en-US" sz="1400" dirty="0"/>
              <a:t>: "The Web Application Hacker's Handbook: Finding and Exploiting Security Flaws" by </a:t>
            </a:r>
            <a:r>
              <a:rPr lang="en-US" sz="1400" dirty="0" err="1"/>
              <a:t>Dafydd</a:t>
            </a:r>
            <a:r>
              <a:rPr lang="en-US" sz="1400" dirty="0"/>
              <a:t> </a:t>
            </a:r>
            <a:r>
              <a:rPr lang="en-US" sz="1400" dirty="0" err="1"/>
              <a:t>Stuttard</a:t>
            </a:r>
            <a:r>
              <a:rPr lang="en-US" sz="1400" dirty="0"/>
              <a:t> and Marcus Pinto</a:t>
            </a:r>
            <a:endParaRPr lang="en-US" sz="1400" dirty="0"/>
          </a:p>
          <a:p>
            <a:pPr lvl="1"/>
            <a:r>
              <a:rPr lang="en-US" sz="1200" dirty="0"/>
              <a:t>Description: This book covers various web security issues, including </a:t>
            </a:r>
            <a:r>
              <a:rPr lang="en-US" sz="1200" dirty="0" err="1"/>
              <a:t>keyloggers</a:t>
            </a:r>
            <a:r>
              <a:rPr lang="en-US" sz="1200" dirty="0"/>
              <a:t> and other attack vectors, providing insights into how they work and how to defend against them.</a:t>
            </a:r>
            <a:endParaRPr lang="en-US" sz="1200" dirty="0"/>
          </a:p>
          <a:p>
            <a:r>
              <a:rPr lang="en-US" sz="1400" b="1" dirty="0"/>
              <a:t>Website</a:t>
            </a:r>
            <a:r>
              <a:rPr lang="en-US" sz="1400" dirty="0"/>
              <a:t>: OWASP (Open Web Application Security Project)</a:t>
            </a:r>
            <a:endParaRPr lang="en-US" sz="1400" dirty="0"/>
          </a:p>
          <a:p>
            <a:pPr lvl="1"/>
            <a:r>
              <a:rPr lang="en-US" sz="1200" dirty="0"/>
              <a:t>Link: </a:t>
            </a:r>
            <a:r>
              <a:rPr lang="en-US" sz="1200" dirty="0">
                <a:hlinkClick r:id="rId1"/>
              </a:rPr>
              <a:t>https://owasp.org/</a:t>
            </a:r>
            <a:endParaRPr lang="en-US" sz="1200" dirty="0"/>
          </a:p>
          <a:p>
            <a:pPr lvl="1"/>
            <a:r>
              <a:rPr lang="en-US" sz="1200" dirty="0"/>
              <a:t>Description: OWASP is a nonprofit organization focused on improving software security. Their website offers a wealth of resources, including guides, tools, and best practices for securing web applications and preventing attacks such as </a:t>
            </a:r>
            <a:r>
              <a:rPr lang="en-US" sz="1200" dirty="0" err="1"/>
              <a:t>keylogging</a:t>
            </a:r>
            <a:r>
              <a:rPr lang="en-US" sz="1200" dirty="0"/>
              <a:t>.</a:t>
            </a:r>
            <a:endParaRPr lang="en-US" sz="1200" dirty="0"/>
          </a:p>
          <a:p>
            <a:r>
              <a:rPr lang="en-US" sz="1400" b="1" dirty="0"/>
              <a:t>Article</a:t>
            </a:r>
            <a:r>
              <a:rPr lang="en-US" sz="1400" dirty="0"/>
              <a:t>: "How to Detect and Remove </a:t>
            </a:r>
            <a:r>
              <a:rPr lang="en-US" sz="1400" dirty="0" err="1"/>
              <a:t>Keyloggers</a:t>
            </a:r>
            <a:r>
              <a:rPr lang="en-US" sz="1400" dirty="0"/>
              <a:t>" by </a:t>
            </a:r>
            <a:r>
              <a:rPr lang="en-US" sz="1400" dirty="0" err="1"/>
              <a:t>TechJunkie</a:t>
            </a:r>
            <a:endParaRPr lang="en-US" sz="1400" dirty="0"/>
          </a:p>
          <a:p>
            <a:pPr lvl="1"/>
            <a:r>
              <a:rPr lang="en-US" sz="1200" dirty="0"/>
              <a:t>Link: https://www.techjunkie.com/detect-remove-keyloggers/</a:t>
            </a:r>
            <a:endParaRPr lang="en-US" sz="1200" dirty="0"/>
          </a:p>
          <a:p>
            <a:pPr lvl="1"/>
            <a:r>
              <a:rPr lang="en-US" sz="1200" dirty="0"/>
              <a:t>Description: This article discusses methods for detecting and removing </a:t>
            </a:r>
            <a:r>
              <a:rPr lang="en-US" sz="1200" dirty="0" err="1"/>
              <a:t>keyloggers</a:t>
            </a:r>
            <a:r>
              <a:rPr lang="en-US" sz="1200" dirty="0"/>
              <a:t> from your system, as well as preventive measures to protect against them.</a:t>
            </a:r>
            <a:endParaRPr lang="en-US" sz="1200" dirty="0"/>
          </a:p>
          <a:p>
            <a:r>
              <a:rPr lang="en-US" sz="1400" b="1" dirty="0"/>
              <a:t>Research Paper</a:t>
            </a:r>
            <a:r>
              <a:rPr lang="en-US" sz="1400" dirty="0"/>
              <a:t>: "Understanding and Detecting </a:t>
            </a:r>
            <a:r>
              <a:rPr lang="en-US" sz="1400" dirty="0" err="1"/>
              <a:t>Keylogger</a:t>
            </a:r>
            <a:r>
              <a:rPr lang="en-US" sz="1400" dirty="0"/>
              <a:t> Attacks in Cloud Computing Environments" by </a:t>
            </a:r>
            <a:r>
              <a:rPr lang="en-US" sz="1400" dirty="0" err="1"/>
              <a:t>Xun</a:t>
            </a:r>
            <a:r>
              <a:rPr lang="en-US" sz="1400" dirty="0"/>
              <a:t> Yi et al.</a:t>
            </a:r>
            <a:endParaRPr lang="en-US" sz="1400" dirty="0"/>
          </a:p>
          <a:p>
            <a:pPr lvl="1"/>
            <a:r>
              <a:rPr lang="en-US" sz="1200" dirty="0"/>
              <a:t>Link: </a:t>
            </a:r>
            <a:r>
              <a:rPr lang="en-US" sz="1200" dirty="0">
                <a:hlinkClick r:id="rId2"/>
              </a:rPr>
              <a:t>https://www.researchgate.net/publication/328319758_Understanding_and_Detecting_Keylogger_Attacks_in_Cloud_Computing_Environments</a:t>
            </a:r>
            <a:endParaRPr lang="en-US" sz="1200" dirty="0"/>
          </a:p>
          <a:p>
            <a:pPr lvl="1"/>
            <a:r>
              <a:rPr lang="en-US" sz="1200" dirty="0"/>
              <a:t>Description: This research paper explores </a:t>
            </a:r>
            <a:r>
              <a:rPr lang="en-US" sz="1200" dirty="0" err="1"/>
              <a:t>keylogger</a:t>
            </a:r>
            <a:r>
              <a:rPr lang="en-US" sz="1200" dirty="0"/>
              <a:t> attacks in cloud computing environments, offering insights into their detection and mitigation strategies.</a:t>
            </a:r>
            <a:endParaRPr lang="en-US" sz="1200" dirty="0"/>
          </a:p>
          <a:p>
            <a:r>
              <a:rPr lang="en-US" sz="1400" b="1" dirty="0"/>
              <a:t>Video</a:t>
            </a:r>
            <a:r>
              <a:rPr lang="en-US" sz="1400" dirty="0"/>
              <a:t>: "How to Protect Yourself Against </a:t>
            </a:r>
            <a:r>
              <a:rPr lang="en-US" sz="1400" dirty="0" err="1"/>
              <a:t>Keyloggers</a:t>
            </a:r>
            <a:r>
              <a:rPr lang="en-US" sz="1400" dirty="0"/>
              <a:t>" by </a:t>
            </a:r>
            <a:r>
              <a:rPr lang="en-US" sz="1400" dirty="0" err="1"/>
              <a:t>Malwarebytes</a:t>
            </a:r>
            <a:endParaRPr lang="en-US" sz="1400" dirty="0"/>
          </a:p>
          <a:p>
            <a:pPr lvl="1"/>
            <a:r>
              <a:rPr lang="en-US" sz="1200" dirty="0"/>
              <a:t>Link: </a:t>
            </a:r>
            <a:r>
              <a:rPr lang="en-US" sz="1200" dirty="0">
                <a:hlinkClick r:id="rId3"/>
              </a:rPr>
              <a:t>https://www.youtube.com/watch?v=NTBfGmpFjPw</a:t>
            </a:r>
            <a:endParaRPr lang="en-US" sz="1200" dirty="0"/>
          </a:p>
          <a:p>
            <a:pPr lvl="1"/>
            <a:r>
              <a:rPr lang="en-US" sz="1200" dirty="0"/>
              <a:t>Description: This video from </a:t>
            </a:r>
            <a:r>
              <a:rPr lang="en-US" sz="1200" dirty="0" err="1"/>
              <a:t>Malwarebytes</a:t>
            </a:r>
            <a:r>
              <a:rPr lang="en-US" sz="1200" dirty="0"/>
              <a:t> provides practical tips and advice on how to protect yourself against </a:t>
            </a:r>
            <a:r>
              <a:rPr lang="en-US" sz="1200" dirty="0" err="1"/>
              <a:t>keyloggers</a:t>
            </a:r>
            <a:r>
              <a:rPr lang="en-US" sz="1200" dirty="0"/>
              <a:t> and other types of malware.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endParaRPr lang="en-US" sz="3200" dirty="0"/>
          </a:p>
          <a:p>
            <a:r>
              <a:rPr lang="en-US" sz="3200" dirty="0"/>
              <a:t>Requirements:</a:t>
            </a:r>
            <a:endParaRPr lang="en-US" sz="3200" dirty="0"/>
          </a:p>
          <a:p>
            <a:r>
              <a:rPr lang="en-US" sz="3200" dirty="0"/>
              <a:t>Capture all keystrokes including letters, numbers, symbols, and special keys.</a:t>
            </a:r>
            <a:endParaRPr lang="en-US" sz="3200" dirty="0"/>
          </a:p>
          <a:p>
            <a:r>
              <a:rPr lang="en-US" sz="3200" dirty="0"/>
              <a:t>Store the captured keystrokes securely without detection by the user.</a:t>
            </a:r>
            <a:endParaRPr lang="en-US" sz="3200" dirty="0"/>
          </a:p>
          <a:p>
            <a:r>
              <a:rPr lang="en-US" sz="3200" dirty="0"/>
              <a:t>Implement stealth mode to run silently in the background without any visible indication to the user.</a:t>
            </a:r>
            <a:endParaRPr lang="en-US" sz="3200" dirty="0"/>
          </a:p>
          <a:p>
            <a:r>
              <a:rPr lang="en-US" sz="3200" dirty="0"/>
              <a:t>Ensure the key logger is capable of bypassing antivirus and security software detection.</a:t>
            </a:r>
            <a:endParaRPr lang="en-US" sz="3200" dirty="0"/>
          </a:p>
          <a:p>
            <a:r>
              <a:rPr lang="en-US" sz="3200" dirty="0"/>
              <a:t>Provide an interface for the attacker to retrieve the recorded keystrokes remotely.</a:t>
            </a:r>
            <a:endParaRPr lang="en-US" sz="3200" dirty="0"/>
          </a:p>
          <a:p>
            <a:r>
              <a:rPr lang="en-US" sz="3200" dirty="0"/>
              <a:t>Ensure compatibility with various operating systems including Windows, </a:t>
            </a:r>
            <a:r>
              <a:rPr lang="en-US" sz="3200" dirty="0" err="1"/>
              <a:t>macOS</a:t>
            </a:r>
            <a:r>
              <a:rPr lang="en-US" sz="3200" dirty="0"/>
              <a:t>, and Linux.</a:t>
            </a:r>
            <a:endParaRPr lang="en-US" sz="32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r>
              <a:rPr lang="en-US" sz="1200" dirty="0"/>
              <a:t>To propose a security solution against </a:t>
            </a:r>
            <a:r>
              <a:rPr lang="en-US" sz="1200" dirty="0" smtClean="0"/>
              <a:t>key loggers</a:t>
            </a:r>
            <a:r>
              <a:rPr lang="en-US" sz="1200" dirty="0"/>
              <a:t>, here are several measures that can be implemented:</a:t>
            </a:r>
            <a:endParaRPr lang="en-US" sz="1200" dirty="0"/>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endParaRPr lang="en-US" sz="1200" dirty="0"/>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endParaRPr lang="en-US" sz="1200" dirty="0"/>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endParaRPr lang="en-US" sz="1200" dirty="0"/>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endParaRPr lang="en-US" sz="1200" dirty="0"/>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endParaRPr lang="en-US" sz="1200" dirty="0"/>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endParaRPr lang="en-US" sz="1200" dirty="0"/>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endParaRPr lang="en-US" sz="1200" dirty="0"/>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endParaRPr lang="en-US" sz="1200" dirty="0"/>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endParaRPr lang="en-US" sz="1200" dirty="0"/>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endParaRPr lang="en-IN" sz="1800" b="1" dirty="0" smtClean="0">
              <a:solidFill>
                <a:srgbClr val="0F0F0F"/>
              </a:solidFill>
            </a:endParaRPr>
          </a:p>
          <a:p>
            <a:pPr marL="0" indent="0">
              <a:buNone/>
            </a:pPr>
            <a:r>
              <a:rPr lang="en-US" sz="1800" b="1" dirty="0" smtClean="0">
                <a:solidFill>
                  <a:srgbClr val="0F0F0F"/>
                </a:solidFill>
              </a:rPr>
              <a:t>               1. </a:t>
            </a:r>
            <a:r>
              <a:rPr lang="en-US" sz="1800" dirty="0" smtClean="0">
                <a:solidFill>
                  <a:srgbClr val="0F0F0F"/>
                </a:solidFill>
              </a:rPr>
              <a:t>python IDLE</a:t>
            </a:r>
            <a:endParaRPr lang="en-US" sz="1800" dirty="0" smtClean="0">
              <a:solidFill>
                <a:srgbClr val="0F0F0F"/>
              </a:solidFill>
            </a:endParaRP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endParaRPr lang="en-US" sz="1800" dirty="0" smtClean="0">
              <a:solidFill>
                <a:srgbClr val="0F0F0F"/>
              </a:solidFill>
            </a:endParaRP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r>
              <a:rPr lang="en-US" sz="1600" dirty="0"/>
              <a:t>The provided code is a basic </a:t>
            </a:r>
            <a:r>
              <a:rPr lang="en-US" sz="1600" dirty="0" smtClean="0"/>
              <a:t>key logger </a:t>
            </a:r>
            <a:r>
              <a:rPr lang="en-US" sz="1600" dirty="0"/>
              <a:t>implemented using Python's </a:t>
            </a:r>
            <a:r>
              <a:rPr lang="en-US" sz="1600" dirty="0" err="1"/>
              <a:t>tkinter</a:t>
            </a:r>
            <a:r>
              <a:rPr lang="en-US" sz="1600" dirty="0"/>
              <a:t> for the GUI, </a:t>
            </a:r>
            <a:r>
              <a:rPr lang="en-US" sz="1600" dirty="0" err="1"/>
              <a:t>pynput</a:t>
            </a:r>
            <a:r>
              <a:rPr lang="en-US" sz="1600" dirty="0"/>
              <a:t> for monitoring keyboard events, and </a:t>
            </a:r>
            <a:r>
              <a:rPr lang="en-US" sz="1600" dirty="0" err="1"/>
              <a:t>json</a:t>
            </a:r>
            <a:r>
              <a:rPr lang="en-US" sz="1600" dirty="0"/>
              <a:t> for saving the keystrokes into a JSON file. Below is an algorithmic explanation of how the code works:</a:t>
            </a:r>
            <a:endParaRPr lang="en-US" sz="1600" dirty="0"/>
          </a:p>
          <a:p>
            <a:r>
              <a:rPr lang="en-US" sz="1600" b="1" dirty="0"/>
              <a:t>Import Required Libraries</a:t>
            </a:r>
            <a:r>
              <a:rPr lang="en-US" sz="1600" dirty="0"/>
              <a:t>: Import the necessary libraries including </a:t>
            </a:r>
            <a:r>
              <a:rPr lang="en-US" sz="1600" dirty="0" err="1"/>
              <a:t>tkinter</a:t>
            </a:r>
            <a:r>
              <a:rPr lang="en-US" sz="1600" dirty="0"/>
              <a:t> for GUI, </a:t>
            </a:r>
            <a:r>
              <a:rPr lang="en-US" sz="1600" dirty="0" err="1"/>
              <a:t>pynput</a:t>
            </a:r>
            <a:r>
              <a:rPr lang="en-US" sz="1600" dirty="0"/>
              <a:t> for keyboard monitoring, and </a:t>
            </a:r>
            <a:r>
              <a:rPr lang="en-US" sz="1600" dirty="0" err="1"/>
              <a:t>json</a:t>
            </a:r>
            <a:r>
              <a:rPr lang="en-US" sz="1600" dirty="0"/>
              <a:t> for handling JSON files.</a:t>
            </a:r>
            <a:endParaRPr lang="en-US" sz="1600" dirty="0"/>
          </a:p>
          <a:p>
            <a:r>
              <a:rPr lang="en-US" sz="1600" b="1" dirty="0"/>
              <a:t>Global Variables</a:t>
            </a:r>
            <a:r>
              <a:rPr lang="en-US" sz="1600" dirty="0"/>
              <a:t>: Initialize global variables such as </a:t>
            </a:r>
            <a:r>
              <a:rPr lang="en-US" sz="1600" dirty="0" err="1"/>
              <a:t>keys_used</a:t>
            </a:r>
            <a:r>
              <a:rPr lang="en-US" sz="1600" dirty="0"/>
              <a:t>, flag, and keys. </a:t>
            </a:r>
            <a:r>
              <a:rPr lang="en-US" sz="1600" dirty="0" err="1"/>
              <a:t>keys_used</a:t>
            </a:r>
            <a:r>
              <a:rPr lang="en-US" sz="1600" dirty="0"/>
              <a:t> stores the list of keys pressed, flag is used to differentiate between key press and key hold events, and keys stores the concatenated string representation of keys pressed.</a:t>
            </a:r>
            <a:endParaRPr lang="en-US" sz="1600" dirty="0"/>
          </a:p>
          <a:p>
            <a:r>
              <a:rPr lang="en-US" sz="1600" b="1" dirty="0"/>
              <a:t>Function Definitions</a:t>
            </a:r>
            <a:r>
              <a:rPr lang="en-US" sz="1600" dirty="0"/>
              <a:t>:</a:t>
            </a:r>
            <a:endParaRPr lang="en-US" sz="1600" dirty="0"/>
          </a:p>
          <a:p>
            <a:pPr lvl="1"/>
            <a:r>
              <a:rPr lang="en-US" sz="1400" dirty="0" err="1"/>
              <a:t>generate_text_log</a:t>
            </a:r>
            <a:r>
              <a:rPr lang="en-US" sz="1400" dirty="0"/>
              <a:t>(key): This function writes the pressed keys to a text file named 'key_log.txt'.</a:t>
            </a:r>
            <a:endParaRPr lang="en-US" sz="1400" dirty="0"/>
          </a:p>
          <a:p>
            <a:pPr lvl="1"/>
            <a:r>
              <a:rPr lang="en-US" sz="1400" dirty="0" err="1"/>
              <a:t>generate_json_file</a:t>
            </a:r>
            <a:r>
              <a:rPr lang="en-US" sz="1400" dirty="0"/>
              <a:t>(</a:t>
            </a:r>
            <a:r>
              <a:rPr lang="en-US" sz="1400" dirty="0" err="1"/>
              <a:t>keys_used</a:t>
            </a:r>
            <a:r>
              <a:rPr lang="en-US" sz="1400" dirty="0"/>
              <a:t>): This function generates a JSON file named '</a:t>
            </a:r>
            <a:r>
              <a:rPr lang="en-US" sz="1400" dirty="0" err="1"/>
              <a:t>key_log.json</a:t>
            </a:r>
            <a:r>
              <a:rPr lang="en-US" sz="1400" dirty="0"/>
              <a:t>' containing the list of keys pressed.</a:t>
            </a:r>
            <a:endParaRPr lang="en-US" sz="1400" dirty="0"/>
          </a:p>
          <a:p>
            <a:pPr lvl="1"/>
            <a:r>
              <a:rPr lang="en-US" sz="1400" dirty="0" err="1"/>
              <a:t>on_press</a:t>
            </a:r>
            <a:r>
              <a:rPr lang="en-US" sz="1400" dirty="0"/>
              <a:t>(key): This function is called when a key is pressed. It appends the pressed or held key to the </a:t>
            </a:r>
            <a:r>
              <a:rPr lang="en-US" sz="1400" dirty="0" err="1"/>
              <a:t>keys_used</a:t>
            </a:r>
            <a:r>
              <a:rPr lang="en-US" sz="1400" dirty="0"/>
              <a:t> list and generates the JSON file.</a:t>
            </a:r>
            <a:endParaRPr lang="en-US" sz="1400" dirty="0"/>
          </a:p>
          <a:p>
            <a:pPr lvl="1"/>
            <a:r>
              <a:rPr lang="en-US" sz="1400" dirty="0" err="1"/>
              <a:t>on_release</a:t>
            </a:r>
            <a:r>
              <a:rPr lang="en-US" sz="1400" dirty="0"/>
              <a:t>(key): This function is called when a key is released. It appends the released key to the </a:t>
            </a:r>
            <a:r>
              <a:rPr lang="en-US" sz="1400" dirty="0" err="1"/>
              <a:t>keys_used</a:t>
            </a:r>
            <a:r>
              <a:rPr lang="en-US" sz="1400" dirty="0"/>
              <a:t> list, updates the keys variable, and generates both JSON and text log files.</a:t>
            </a:r>
            <a:endParaRPr lang="en-US" sz="1400" dirty="0"/>
          </a:p>
          <a:p>
            <a:pPr lvl="1"/>
            <a:r>
              <a:rPr lang="en-US" sz="1400" dirty="0" err="1"/>
              <a:t>start_keylogger</a:t>
            </a:r>
            <a:r>
              <a:rPr lang="en-US" sz="1400" dirty="0"/>
              <a:t>(): This function starts the </a:t>
            </a:r>
            <a:r>
              <a:rPr lang="en-US" sz="1400" dirty="0" err="1"/>
              <a:t>keylogger</a:t>
            </a:r>
            <a:r>
              <a:rPr lang="en-US" sz="1400" dirty="0"/>
              <a:t> by initializing the keyboard listener and updating the GUI accordingly.</a:t>
            </a:r>
            <a:endParaRPr lang="en-US" sz="1400" dirty="0"/>
          </a:p>
          <a:p>
            <a:pPr lvl="1"/>
            <a:r>
              <a:rPr lang="en-US" sz="1400" dirty="0" err="1"/>
              <a:t>stop_keylogger</a:t>
            </a:r>
            <a:r>
              <a:rPr lang="en-US" sz="1400" dirty="0"/>
              <a:t>(): This function stops the </a:t>
            </a:r>
            <a:r>
              <a:rPr lang="en-US" sz="1400" dirty="0" err="1"/>
              <a:t>keylogger</a:t>
            </a:r>
            <a:r>
              <a:rPr lang="en-US" sz="1400" dirty="0"/>
              <a:t> by stopping the keyboard listener and updating the GUI accordingly.</a:t>
            </a:r>
            <a:endParaRPr lang="en-US" sz="1400" dirty="0"/>
          </a:p>
          <a:p>
            <a:r>
              <a:rPr lang="en-US" sz="1600" b="1" dirty="0"/>
              <a:t>GUI Setup</a:t>
            </a:r>
            <a:r>
              <a:rPr lang="en-US" sz="1600" dirty="0"/>
              <a:t>:</a:t>
            </a:r>
            <a:endParaRPr lang="en-US" sz="1600" dirty="0"/>
          </a:p>
          <a:p>
            <a:pPr lvl="1"/>
            <a:r>
              <a:rPr lang="en-US" sz="1400" dirty="0"/>
              <a:t>Create a </a:t>
            </a:r>
            <a:r>
              <a:rPr lang="en-US" sz="1400" dirty="0" err="1"/>
              <a:t>tkinter</a:t>
            </a:r>
            <a:r>
              <a:rPr lang="en-US" sz="1400" dirty="0"/>
              <a:t> window titled "</a:t>
            </a:r>
            <a:r>
              <a:rPr lang="en-US" sz="1400" dirty="0" err="1"/>
              <a:t>Keylogger</a:t>
            </a:r>
            <a:r>
              <a:rPr lang="en-US" sz="1400" dirty="0"/>
              <a:t>".</a:t>
            </a:r>
            <a:endParaRPr lang="en-US" sz="1400" dirty="0"/>
          </a:p>
          <a:p>
            <a:pPr lvl="1"/>
            <a:r>
              <a:rPr lang="en-US" sz="1400" dirty="0"/>
              <a:t>Create a label widget displaying instructions to start the </a:t>
            </a:r>
            <a:r>
              <a:rPr lang="en-US" sz="1400" dirty="0" err="1"/>
              <a:t>keylogger</a:t>
            </a:r>
            <a:r>
              <a:rPr lang="en-US" sz="1400" dirty="0"/>
              <a:t>.</a:t>
            </a:r>
            <a:endParaRPr lang="en-US" sz="1400" dirty="0"/>
          </a:p>
          <a:p>
            <a:pPr lvl="1"/>
            <a:r>
              <a:rPr lang="en-US" sz="1400" dirty="0"/>
              <a:t>Create "Start" and "Stop" buttons to start and stop the </a:t>
            </a:r>
            <a:r>
              <a:rPr lang="en-US" sz="1400" dirty="0" err="1"/>
              <a:t>keylogger</a:t>
            </a:r>
            <a:r>
              <a:rPr lang="en-US" sz="1400" dirty="0"/>
              <a:t> respectively.</a:t>
            </a:r>
            <a:endParaRPr lang="en-US" sz="1400" dirty="0"/>
          </a:p>
          <a:p>
            <a:r>
              <a:rPr lang="en-US" sz="1600" b="1" dirty="0"/>
              <a:t>Main Loop</a:t>
            </a:r>
            <a:r>
              <a:rPr lang="en-US" sz="1600" dirty="0"/>
              <a:t>: Start the </a:t>
            </a:r>
            <a:r>
              <a:rPr lang="en-US" sz="1600" dirty="0" err="1"/>
              <a:t>tkinter</a:t>
            </a:r>
            <a:r>
              <a:rPr lang="en-US" sz="1600" dirty="0"/>
              <a:t> event loop with </a:t>
            </a:r>
            <a:r>
              <a:rPr lang="en-US" sz="1600" dirty="0" err="1"/>
              <a:t>root.mainloop</a:t>
            </a:r>
            <a:r>
              <a:rPr lang="en-US" sz="1600" dirty="0"/>
              <a:t>().</a:t>
            </a:r>
            <a:endParaRPr lang="en-US" sz="1600" dirty="0"/>
          </a:p>
          <a:p>
            <a:pPr marL="305435" indent="-305435"/>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endParaRPr lang="en-US" sz="2400" dirty="0"/>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r>
              <a:rPr lang="en-US" sz="1200" dirty="0"/>
              <a:t>The future scopes for </a:t>
            </a:r>
            <a:r>
              <a:rPr lang="en-US" sz="1200" dirty="0" err="1"/>
              <a:t>keyloggers</a:t>
            </a:r>
            <a:r>
              <a:rPr lang="en-US" sz="1200" dirty="0"/>
              <a:t> and security can evolve in several directions, both in terms of threats and countermeasures. Here are some potential future directions:</a:t>
            </a:r>
            <a:endParaRPr lang="en-US" sz="1200" dirty="0"/>
          </a:p>
          <a:p>
            <a:r>
              <a:rPr lang="en-US" sz="1200" b="1" dirty="0"/>
              <a:t>Advanced </a:t>
            </a:r>
            <a:r>
              <a:rPr lang="en-US" sz="1200" b="1" dirty="0" err="1"/>
              <a:t>Keylogger</a:t>
            </a:r>
            <a:r>
              <a:rPr lang="en-US" sz="1200" b="1" dirty="0"/>
              <a:t> Technologies</a:t>
            </a:r>
            <a:r>
              <a:rPr lang="en-US" sz="1200" dirty="0"/>
              <a:t>:</a:t>
            </a:r>
            <a:endParaRPr lang="en-US" sz="1200" dirty="0"/>
          </a:p>
          <a:p>
            <a:pPr lvl="1"/>
            <a:r>
              <a:rPr lang="en-US" sz="1000" dirty="0" err="1"/>
              <a:t>Keyloggers</a:t>
            </a:r>
            <a:r>
              <a:rPr lang="en-US" sz="1000" dirty="0"/>
              <a:t> could become more sophisticated, utilizing machine learning algorithms to better understand context and discern valuable information from keystrokes.</a:t>
            </a:r>
            <a:endParaRPr lang="en-US" sz="1000" dirty="0"/>
          </a:p>
          <a:p>
            <a:pPr lvl="1"/>
            <a:r>
              <a:rPr lang="en-US" sz="1000" dirty="0"/>
              <a:t>Integration with other forms of surveillance, such as webcam and microphone access, to capture a more comprehensive picture of user activity.</a:t>
            </a:r>
            <a:endParaRPr lang="en-US" sz="1000" dirty="0"/>
          </a:p>
          <a:p>
            <a:pPr lvl="1"/>
            <a:r>
              <a:rPr lang="en-US" sz="1000" dirty="0"/>
              <a:t>Utilization of hardware-based </a:t>
            </a:r>
            <a:r>
              <a:rPr lang="en-US" sz="1000" dirty="0" err="1"/>
              <a:t>keyloggers</a:t>
            </a:r>
            <a:r>
              <a:rPr lang="en-US" sz="1000" dirty="0"/>
              <a:t>, which can be harder to detect and remove compared to software-based ones.</a:t>
            </a:r>
            <a:endParaRPr lang="en-US" sz="1000" dirty="0"/>
          </a:p>
          <a:p>
            <a:r>
              <a:rPr lang="en-US" sz="1200" b="1" dirty="0"/>
              <a:t>Targeting </a:t>
            </a:r>
            <a:r>
              <a:rPr lang="en-US" sz="1200" b="1" dirty="0" err="1"/>
              <a:t>IoT</a:t>
            </a:r>
            <a:r>
              <a:rPr lang="en-US" sz="1200" b="1" dirty="0"/>
              <a:t> Devices</a:t>
            </a:r>
            <a:r>
              <a:rPr lang="en-US" sz="1200" dirty="0"/>
              <a:t>:</a:t>
            </a:r>
            <a:endParaRPr lang="en-US" sz="1200" dirty="0"/>
          </a:p>
          <a:p>
            <a:pPr lvl="1"/>
            <a:r>
              <a:rPr lang="en-US" sz="1000" dirty="0"/>
              <a:t>With the increasing prevalence of Internet of Things (</a:t>
            </a:r>
            <a:r>
              <a:rPr lang="en-US" sz="1000" dirty="0" err="1"/>
              <a:t>IoT</a:t>
            </a:r>
            <a:r>
              <a:rPr lang="en-US" sz="1000" dirty="0"/>
              <a:t>) devices, </a:t>
            </a:r>
            <a:r>
              <a:rPr lang="en-US" sz="1000" dirty="0" err="1"/>
              <a:t>keyloggers</a:t>
            </a:r>
            <a:r>
              <a:rPr lang="en-US" sz="1000" dirty="0"/>
              <a:t> may start targeting these devices to capture sensitive information such as passwords and personal data entered through smart home systems, </a:t>
            </a:r>
            <a:r>
              <a:rPr lang="en-US" sz="1000" dirty="0" err="1"/>
              <a:t>wearables</a:t>
            </a:r>
            <a:r>
              <a:rPr lang="en-US" sz="1000" dirty="0"/>
              <a:t>, and other connected devices.</a:t>
            </a:r>
            <a:endParaRPr lang="en-US" sz="1000" dirty="0"/>
          </a:p>
          <a:p>
            <a:r>
              <a:rPr lang="en-US" sz="1200" b="1" dirty="0"/>
              <a:t>Stealth and Evasion Techniques</a:t>
            </a:r>
            <a:r>
              <a:rPr lang="en-US" sz="1200" dirty="0"/>
              <a:t>:</a:t>
            </a:r>
            <a:endParaRPr lang="en-US" sz="1200" dirty="0"/>
          </a:p>
          <a:p>
            <a:pPr lvl="1"/>
            <a:r>
              <a:rPr lang="en-US" sz="1000" dirty="0" err="1"/>
              <a:t>Keyloggers</a:t>
            </a:r>
            <a:r>
              <a:rPr lang="en-US" sz="1000" dirty="0"/>
              <a:t> may employ more advanced evasion techniques to avoid detection by antivirus software and intrusion detection systems.</a:t>
            </a:r>
            <a:endParaRPr lang="en-US" sz="1000" dirty="0"/>
          </a:p>
          <a:p>
            <a:pPr lvl="1"/>
            <a:r>
              <a:rPr lang="en-US" sz="1000" dirty="0"/>
              <a:t>Encrypted communication channels could be used to </a:t>
            </a:r>
            <a:r>
              <a:rPr lang="en-US" sz="1000" dirty="0" err="1"/>
              <a:t>exfiltrate</a:t>
            </a:r>
            <a:r>
              <a:rPr lang="en-US" sz="1000" dirty="0"/>
              <a:t> captured data, making it harder for security systems to detect malicious activity.</a:t>
            </a:r>
            <a:endParaRPr lang="en-US" sz="1000" dirty="0"/>
          </a:p>
          <a:p>
            <a:r>
              <a:rPr lang="en-US" sz="1200" b="1" dirty="0"/>
              <a:t>Countermeasures</a:t>
            </a:r>
            <a:r>
              <a:rPr lang="en-US" sz="1200" dirty="0"/>
              <a:t>:</a:t>
            </a:r>
            <a:endParaRPr lang="en-US" sz="1200" dirty="0"/>
          </a:p>
          <a:p>
            <a:pPr lvl="1"/>
            <a:r>
              <a:rPr lang="en-US" sz="1000" dirty="0"/>
              <a:t>Enhanced behavioral analysis techniques could be developed to detect anomalous keyboard behavior and identify potential </a:t>
            </a:r>
            <a:r>
              <a:rPr lang="en-US" sz="1000" dirty="0" err="1"/>
              <a:t>keylogger</a:t>
            </a:r>
            <a:r>
              <a:rPr lang="en-US" sz="1000" dirty="0"/>
              <a:t> activity.</a:t>
            </a:r>
            <a:endParaRPr lang="en-US" sz="1000" dirty="0"/>
          </a:p>
          <a:p>
            <a:pPr lvl="1"/>
            <a:r>
              <a:rPr lang="en-US" sz="1000" dirty="0"/>
              <a:t>Integration of hardware-based security mechanisms into devices to prevent physical access to keyboards and other input devices.</a:t>
            </a:r>
            <a:endParaRPr lang="en-US" sz="1000" dirty="0"/>
          </a:p>
          <a:p>
            <a:pPr lvl="1"/>
            <a:r>
              <a:rPr lang="en-US" sz="1000" dirty="0"/>
              <a:t>Development of secure input methods that can protect sensitive data even in the presence of </a:t>
            </a:r>
            <a:r>
              <a:rPr lang="en-US" sz="1000" dirty="0" err="1"/>
              <a:t>keyloggers</a:t>
            </a:r>
            <a:r>
              <a:rPr lang="en-US" sz="1000" dirty="0"/>
              <a:t>, such as virtual keyboards and two-factor authentication.</a:t>
            </a:r>
            <a:endParaRPr lang="en-US" sz="1000" dirty="0"/>
          </a:p>
          <a:p>
            <a:r>
              <a:rPr lang="en-US" sz="1200" b="1" dirty="0"/>
              <a:t>Legal and Ethical Considerations</a:t>
            </a:r>
            <a:r>
              <a:rPr lang="en-US" sz="1200" dirty="0"/>
              <a:t>:</a:t>
            </a:r>
            <a:endParaRPr lang="en-US" sz="1200" dirty="0"/>
          </a:p>
          <a:p>
            <a:pPr lvl="1"/>
            <a:r>
              <a:rPr lang="en-US" sz="1000" dirty="0"/>
              <a:t>Continued legal efforts to criminalize the creation, distribution, and use of </a:t>
            </a:r>
            <a:r>
              <a:rPr lang="en-US" sz="1000" dirty="0" err="1"/>
              <a:t>keyloggers</a:t>
            </a:r>
            <a:r>
              <a:rPr lang="en-US" sz="1000" dirty="0"/>
              <a:t> and other malicious software.</a:t>
            </a:r>
            <a:endParaRPr lang="en-US" sz="1000" dirty="0"/>
          </a:p>
          <a:p>
            <a:pPr lvl="1"/>
            <a:r>
              <a:rPr lang="en-US" sz="1000" dirty="0"/>
              <a:t>Ethical debates surrounding the use of </a:t>
            </a:r>
            <a:r>
              <a:rPr lang="en-US" sz="1000" dirty="0" err="1"/>
              <a:t>keyloggers</a:t>
            </a:r>
            <a:r>
              <a:rPr lang="en-US" sz="1000" dirty="0"/>
              <a:t> for legitimate purposes such as parental control or employee monitoring, and the potential invasion of privacy.</a:t>
            </a:r>
            <a:endParaRPr lang="en-US" sz="1000" dirty="0"/>
          </a:p>
          <a:p>
            <a:r>
              <a:rPr lang="en-US" sz="1200" b="1" dirty="0"/>
              <a:t>Education and Awareness</a:t>
            </a:r>
            <a:r>
              <a:rPr lang="en-US" sz="1200" dirty="0"/>
              <a:t>:</a:t>
            </a:r>
            <a:endParaRPr lang="en-US" sz="1200" dirty="0"/>
          </a:p>
          <a:p>
            <a:pPr lvl="1"/>
            <a:r>
              <a:rPr lang="en-US" sz="1000" dirty="0"/>
              <a:t>Increased emphasis on educating users about the risks of </a:t>
            </a:r>
            <a:r>
              <a:rPr lang="en-US" sz="1000" dirty="0" err="1"/>
              <a:t>keyloggers</a:t>
            </a:r>
            <a:r>
              <a:rPr lang="en-US" sz="1000" dirty="0"/>
              <a:t> and other forms of malware, and promoting best practices for maintaining </a:t>
            </a:r>
            <a:r>
              <a:rPr lang="en-US" sz="1000" dirty="0" err="1"/>
              <a:t>cybersecurity</a:t>
            </a:r>
            <a:r>
              <a:rPr lang="en-US" sz="1000" dirty="0"/>
              <a:t> hygiene.</a:t>
            </a:r>
            <a:endParaRPr lang="en-US" sz="1000" dirty="0"/>
          </a:p>
          <a:p>
            <a:pPr lvl="1"/>
            <a:r>
              <a:rPr lang="en-US" sz="1000" dirty="0"/>
              <a:t>Training programs for </a:t>
            </a:r>
            <a:r>
              <a:rPr lang="en-US" sz="1000" dirty="0" err="1"/>
              <a:t>cybersecurity</a:t>
            </a:r>
            <a:r>
              <a:rPr lang="en-US" sz="1000" dirty="0"/>
              <a:t> professionals to stay updated on evolving threats and develop effective countermeasures against </a:t>
            </a:r>
            <a:r>
              <a:rPr lang="en-US" sz="1000" dirty="0" err="1"/>
              <a:t>keyloggers</a:t>
            </a:r>
            <a:r>
              <a:rPr lang="en-US" sz="1000" dirty="0"/>
              <a:t> and other emerging threats.</a:t>
            </a:r>
            <a:endParaRPr lang="en-US" sz="1000" dirty="0"/>
          </a:p>
          <a:p>
            <a:pPr marL="305435" indent="-305435"/>
            <a:endParaRPr lang="en-US" sz="1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11489</Words>
  <Application>WPS Presentation</Application>
  <PresentationFormat>Custom</PresentationFormat>
  <Paragraphs>130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Calibri Light</vt:lpstr>
      <vt:lpstr>Microsoft YaHei</vt:lpstr>
      <vt:lpstr>Arial Unicode MS</vt:lpstr>
      <vt:lpstr>Gear Drives</vt:lpstr>
      <vt:lpstr>KEY 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Praveen K</cp:lastModifiedBy>
  <cp:revision>34</cp:revision>
  <dcterms:created xsi:type="dcterms:W3CDTF">2021-05-26T16:50:00Z</dcterms:created>
  <dcterms:modified xsi:type="dcterms:W3CDTF">2024-04-15T09:23:15Z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836D761B835B456DA1C1AE07436460F7_13</vt:lpwstr>
  </property>
  <property fmtid="{D5CDD505-2E9C-101B-9397-08002B2CF9AE}" pid="4" name="KSOProductBuildVer">
    <vt:lpwstr>1033-12.2.0.13489</vt:lpwstr>
  </property>
</Properties>
</file>