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Franklin Gothic Medium" panose="020B0603020102020204" pitchFamily="34" charset="0"/>
      <p:regular r:id="rId19"/>
      <p:italic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81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020800" y="228599"/>
            <a:ext cx="3962400" cy="9834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30885"/>
            <a:ext cx="13411200" cy="982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0800" y="3079440"/>
            <a:ext cx="3962400" cy="2743200"/>
          </a:xfrm>
        </p:spPr>
        <p:txBody>
          <a:bodyPr anchor="ctr">
            <a:normAutofit/>
          </a:bodyPr>
          <a:lstStyle>
            <a:lvl1pPr marL="0" indent="0" algn="l">
              <a:buNone/>
              <a:defRPr sz="3400">
                <a:solidFill>
                  <a:srgbClr val="FFFFFF"/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3079440"/>
            <a:ext cx="12649200" cy="2743200"/>
          </a:xfrm>
        </p:spPr>
        <p:txBody>
          <a:bodyPr/>
          <a:lstStyle>
            <a:lvl1pPr algn="r">
              <a:defRPr sz="7500" spc="26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220979"/>
            <a:ext cx="13411200" cy="9834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20800" y="220979"/>
            <a:ext cx="3912092" cy="9834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25600" y="411958"/>
            <a:ext cx="3352800" cy="877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020800" y="228599"/>
            <a:ext cx="3962400" cy="9834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30885"/>
            <a:ext cx="13411200" cy="98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5599" y="4338416"/>
            <a:ext cx="3200402" cy="2468880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bg2"/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4338416"/>
            <a:ext cx="12649200" cy="2468880"/>
          </a:xfrm>
        </p:spPr>
        <p:txBody>
          <a:bodyPr/>
          <a:lstStyle>
            <a:lvl1pPr algn="r">
              <a:defRPr sz="7500" spc="26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78608"/>
            <a:ext cx="8077200" cy="661111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578608"/>
            <a:ext cx="8077200" cy="661111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83657"/>
            <a:ext cx="8080376" cy="959643"/>
          </a:xfrm>
        </p:spPr>
        <p:txBody>
          <a:bodyPr anchor="b"/>
          <a:lstStyle>
            <a:lvl1pPr marL="0" indent="0" algn="ctr">
              <a:buNone/>
              <a:defRPr sz="4300" b="0">
                <a:solidFill>
                  <a:schemeClr val="tx2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657599"/>
            <a:ext cx="8080376" cy="5531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583657"/>
            <a:ext cx="8083550" cy="959643"/>
          </a:xfrm>
        </p:spPr>
        <p:txBody>
          <a:bodyPr anchor="b"/>
          <a:lstStyle>
            <a:lvl1pPr marL="0" indent="0" algn="ctr">
              <a:buNone/>
              <a:defRPr sz="4300" b="0">
                <a:solidFill>
                  <a:schemeClr val="tx2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657599"/>
            <a:ext cx="8083550" cy="5531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6379"/>
            <a:ext cx="17663604" cy="9834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20800" y="226314"/>
            <a:ext cx="3962400" cy="9834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304800" y="228600"/>
            <a:ext cx="13411200" cy="982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1"/>
            <a:ext cx="11734800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9504" y="3195828"/>
            <a:ext cx="3346704" cy="4224528"/>
          </a:xfrm>
        </p:spPr>
        <p:txBody>
          <a:bodyPr tIns="0"/>
          <a:lstStyle>
            <a:lvl1pPr marL="0" indent="0">
              <a:buNone/>
              <a:defRPr sz="2500">
                <a:solidFill>
                  <a:srgbClr val="FFFFFF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319504" y="685800"/>
            <a:ext cx="3351320" cy="2510028"/>
          </a:xfrm>
        </p:spPr>
        <p:txBody>
          <a:bodyPr anchor="b"/>
          <a:lstStyle>
            <a:lvl1pPr algn="l">
              <a:defRPr sz="3600" spc="26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4020800" y="226314"/>
            <a:ext cx="3962400" cy="9834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228600"/>
            <a:ext cx="13411200" cy="9829800"/>
          </a:xfrm>
        </p:spPr>
        <p:txBody>
          <a:bodyPr anchor="ctr"/>
          <a:lstStyle>
            <a:lvl1pPr marL="0" indent="0" algn="ctr">
              <a:buNone/>
              <a:defRPr sz="5700"/>
            </a:lvl1pPr>
            <a:lvl2pPr marL="816422" indent="0">
              <a:buNone/>
              <a:defRPr sz="5000"/>
            </a:lvl2pPr>
            <a:lvl3pPr marL="1632844" indent="0">
              <a:buNone/>
              <a:defRPr sz="4300"/>
            </a:lvl3pPr>
            <a:lvl4pPr marL="2449266" indent="0">
              <a:buNone/>
              <a:defRPr sz="3600"/>
            </a:lvl4pPr>
            <a:lvl5pPr marL="3265688" indent="0">
              <a:buNone/>
              <a:defRPr sz="3600"/>
            </a:lvl5pPr>
            <a:lvl6pPr marL="4082110" indent="0">
              <a:buNone/>
              <a:defRPr sz="3600"/>
            </a:lvl6pPr>
            <a:lvl7pPr marL="4898532" indent="0">
              <a:buNone/>
              <a:defRPr sz="3600"/>
            </a:lvl7pPr>
            <a:lvl8pPr marL="5714954" indent="0">
              <a:buNone/>
              <a:defRPr sz="3600"/>
            </a:lvl8pPr>
            <a:lvl9pPr marL="6531376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25600" y="3200400"/>
            <a:ext cx="3352800" cy="4457700"/>
          </a:xfrm>
        </p:spPr>
        <p:txBody>
          <a:bodyPr tIns="0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325600" y="690372"/>
            <a:ext cx="3352800" cy="2510028"/>
          </a:xfrm>
        </p:spPr>
        <p:txBody>
          <a:bodyPr anchor="b"/>
          <a:lstStyle>
            <a:lvl1pPr algn="l">
              <a:defRPr sz="3600" spc="268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452457"/>
            <a:ext cx="17663604" cy="7568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799" y="228601"/>
            <a:ext cx="17628094" cy="201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33771"/>
            <a:ext cx="16762520" cy="1581591"/>
          </a:xfrm>
          <a:prstGeom prst="rect">
            <a:avLst/>
          </a:prstGeom>
        </p:spPr>
        <p:txBody>
          <a:bodyPr vert="horz" lIns="163284" tIns="81642" rIns="163284" bIns="81642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578607"/>
            <a:ext cx="16815786" cy="6611112"/>
          </a:xfrm>
          <a:prstGeom prst="rect">
            <a:avLst/>
          </a:prstGeom>
        </p:spPr>
        <p:txBody>
          <a:bodyPr vert="horz" lIns="163284" tIns="81642" rIns="163284" bIns="8164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776" y="9534525"/>
            <a:ext cx="4267200" cy="411480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9534525"/>
            <a:ext cx="6705600" cy="411480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69360" y="9532620"/>
            <a:ext cx="1165932" cy="411480"/>
          </a:xfrm>
          <a:prstGeom prst="rect">
            <a:avLst/>
          </a:prstGeom>
          <a:ln w="19050">
            <a:noFill/>
          </a:ln>
        </p:spPr>
        <p:txBody>
          <a:bodyPr vert="horz" lIns="163284" tIns="81642" rIns="163284" bIns="81642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632844" rtl="0" eaLnBrk="1" latinLnBrk="0" hangingPunct="1">
        <a:spcBef>
          <a:spcPct val="0"/>
        </a:spcBef>
        <a:buNone/>
        <a:defRPr sz="5700" kern="1200" cap="all" spc="357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489853" indent="-408211" algn="l" defTabSz="163284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600" kern="1200" spc="268" baseline="0">
          <a:solidFill>
            <a:schemeClr val="tx2"/>
          </a:solidFill>
          <a:latin typeface="+mn-lt"/>
          <a:ea typeface="+mn-ea"/>
          <a:cs typeface="+mn-cs"/>
        </a:defRPr>
      </a:lvl1pPr>
      <a:lvl2pPr marL="979706" indent="-326569" algn="l" defTabSz="1632844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3200" kern="1200" spc="179" baseline="0">
          <a:solidFill>
            <a:schemeClr val="tx2"/>
          </a:solidFill>
          <a:latin typeface="+mn-lt"/>
          <a:ea typeface="+mn-ea"/>
          <a:cs typeface="+mn-cs"/>
        </a:defRPr>
      </a:lvl2pPr>
      <a:lvl3pPr marL="1469560" indent="-326569" algn="l" defTabSz="163284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900" kern="1200" spc="179" baseline="0">
          <a:solidFill>
            <a:schemeClr val="tx2"/>
          </a:solidFill>
          <a:latin typeface="+mn-lt"/>
          <a:ea typeface="+mn-ea"/>
          <a:cs typeface="+mn-cs"/>
        </a:defRPr>
      </a:lvl3pPr>
      <a:lvl4pPr marL="1959413" indent="-326569" algn="l" defTabSz="1632844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500" kern="1200">
          <a:solidFill>
            <a:schemeClr val="tx2"/>
          </a:solidFill>
          <a:latin typeface="+mn-lt"/>
          <a:ea typeface="+mn-ea"/>
          <a:cs typeface="+mn-cs"/>
        </a:defRPr>
      </a:lvl4pPr>
      <a:lvl5pPr marL="2285982" indent="-326569" algn="l" defTabSz="1632844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2300" kern="1200" spc="179" baseline="0">
          <a:solidFill>
            <a:schemeClr val="tx2"/>
          </a:solidFill>
          <a:latin typeface="+mn-lt"/>
          <a:ea typeface="+mn-ea"/>
          <a:cs typeface="+mn-cs"/>
        </a:defRPr>
      </a:lvl5pPr>
      <a:lvl6pPr marL="2775835" indent="-326569" algn="l" defTabSz="1632844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6pPr>
      <a:lvl7pPr marL="3265688" indent="-326569" algn="l" defTabSz="1632844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7pPr>
      <a:lvl8pPr marL="3755541" indent="-326569" algn="l" defTabSz="163284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8pPr>
      <a:lvl9pPr marL="4245395" indent="-326569" algn="l" defTabSz="1632844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049000" y="837474"/>
            <a:ext cx="65532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600" dirty="0"/>
              <a:t>ANALYSIS</a:t>
            </a:r>
          </a:p>
          <a:p>
            <a:endParaRPr lang="en-IN" sz="2600" dirty="0"/>
          </a:p>
          <a:p>
            <a:r>
              <a:rPr lang="en-IN" sz="2600" dirty="0"/>
              <a:t>Animals and the Science are the two most popular categories of content , showing that people enjoy “real life” and “factual” content of the most </a:t>
            </a:r>
          </a:p>
          <a:p>
            <a:endParaRPr lang="en-IN" sz="2600" dirty="0"/>
          </a:p>
          <a:p>
            <a:endParaRPr lang="en-IN" sz="2600" dirty="0"/>
          </a:p>
          <a:p>
            <a:r>
              <a:rPr lang="en-IN" sz="2600" dirty="0"/>
              <a:t>INSIGHT</a:t>
            </a:r>
          </a:p>
          <a:p>
            <a:endParaRPr lang="en-IN" sz="2600" dirty="0"/>
          </a:p>
          <a:p>
            <a:r>
              <a:rPr lang="en-IN" sz="2600" dirty="0"/>
              <a:t>Food is the common theme with the top 5 categories with “ Healthy Eating “ ranking the highest . This may give an indication to the audience within your user base . You could use this insight to create an campaign and work with healthy eating brands to boost user engagements.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51701" y="3416004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08259" y="1941589"/>
            <a:ext cx="11342283" cy="627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86800" y="3543298"/>
            <a:ext cx="65699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Social buzz is the fastest growing technology unicorn that need to adapt quickly to its global scale </a:t>
            </a:r>
          </a:p>
          <a:p>
            <a:endParaRPr lang="en-IN" sz="2000" dirty="0"/>
          </a:p>
          <a:p>
            <a:r>
              <a:rPr lang="en-IN" sz="2000" dirty="0"/>
              <a:t>Accenture has begun a 3 months POC focusing on </a:t>
            </a:r>
          </a:p>
          <a:p>
            <a:r>
              <a:rPr lang="en-IN" sz="2000" dirty="0"/>
              <a:t>These tasks:</a:t>
            </a:r>
          </a:p>
          <a:p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An Audit of social Buzz’s Big data practice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Recommendation for successful IPO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Analysis to find Social Buzz’s top 5 most popular categories of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59088" y="4961740"/>
            <a:ext cx="686796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Over </a:t>
            </a:r>
            <a:r>
              <a:rPr lang="en-IN" sz="3200" u="sng" dirty="0"/>
              <a:t>100000 </a:t>
            </a:r>
            <a:r>
              <a:rPr lang="en-IN" sz="3200" dirty="0"/>
              <a:t>posts per day</a:t>
            </a:r>
          </a:p>
          <a:p>
            <a:endParaRPr lang="en-IN" sz="3200" u="sng" dirty="0"/>
          </a:p>
          <a:p>
            <a:r>
              <a:rPr lang="en-IN" sz="3200" u="sng" dirty="0"/>
              <a:t>36500,000 </a:t>
            </a:r>
            <a:r>
              <a:rPr lang="en-IN" sz="3200" dirty="0"/>
              <a:t>pieces of content per year </a:t>
            </a:r>
          </a:p>
          <a:p>
            <a:endParaRPr lang="en-IN" sz="3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But how to capitalize on it when there is so much?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u="sng" dirty="0"/>
              <a:t>Analysis to find social Buzz; top 5 most popular categories</a:t>
            </a:r>
          </a:p>
          <a:p>
            <a:r>
              <a:rPr lang="en-IN" u="sng" dirty="0"/>
              <a:t>Of the content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</a:t>
            </a:r>
          </a:p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Analyst </a:t>
            </a:r>
          </a:p>
          <a:p>
            <a:pPr algn="ctr"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619" y="2766019"/>
            <a:ext cx="5953125" cy="50655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481744" y="5524500"/>
            <a:ext cx="2425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ADARSH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60431" y="1644253"/>
            <a:ext cx="513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understanding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64133" y="3459083"/>
            <a:ext cx="398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cleaning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69480" y="4605252"/>
            <a:ext cx="371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Modelling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24843" y="6373276"/>
            <a:ext cx="439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337710" y="8298943"/>
            <a:ext cx="382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Uncover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27159" y="2628900"/>
            <a:ext cx="26734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     16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         UNIQUE </a:t>
            </a:r>
          </a:p>
          <a:p>
            <a:r>
              <a:rPr lang="en-IN" sz="2800" dirty="0"/>
              <a:t>      CATEGORIES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2183" y="2628900"/>
            <a:ext cx="295626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1897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sz="2800" dirty="0"/>
              <a:t>REACTION TO “ANIMAL” POSTS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87619" y="2836564"/>
            <a:ext cx="176934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800" dirty="0"/>
              <a:t>JANUARY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2400" dirty="0"/>
          </a:p>
          <a:p>
            <a:r>
              <a:rPr lang="en-IN" sz="2400" dirty="0"/>
              <a:t>MONTH WITH MOST POSTS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 descr="Screen Clippi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1" y="2552700"/>
            <a:ext cx="9979351" cy="65694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68493" y="1383832"/>
            <a:ext cx="7441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3200" b="1" dirty="0"/>
              <a:t>     Top 5 categories by popularity share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2400300"/>
            <a:ext cx="11332443" cy="6629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54349" y="1383832"/>
            <a:ext cx="1083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                                  Top 5 category by aggregate score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262</TotalTime>
  <Words>275</Words>
  <Application>Microsoft Office PowerPoint</Application>
  <PresentationFormat>Custom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Clear Sans Regular Bold</vt:lpstr>
      <vt:lpstr>Wingdings 2</vt:lpstr>
      <vt:lpstr>Franklin Gothic Medium</vt:lpstr>
      <vt:lpstr>Calibri</vt:lpstr>
      <vt:lpstr>Arial</vt:lpstr>
      <vt:lpstr>Graphik Regular</vt:lpstr>
      <vt:lpstr>Wingdings</vt:lpstr>
      <vt:lpstr>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 </cp:lastModifiedBy>
  <cp:revision>19</cp:revision>
  <dcterms:created xsi:type="dcterms:W3CDTF">2006-08-16T00:00:00Z</dcterms:created>
  <dcterms:modified xsi:type="dcterms:W3CDTF">2023-12-31T07:56:12Z</dcterms:modified>
  <dc:identifier>DAEhDyfaYKE</dc:identifier>
</cp:coreProperties>
</file>