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arshagrawal/Desktop/va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arshagrawal/Desktop/va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darshagrawal/Desktop/vaul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Epyc</a:t>
            </a:r>
            <a:endParaRPr lang="en-US" baseline="0"/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threads_chart!$L$2</c:f>
              <c:strCache>
                <c:ptCount val="1"/>
                <c:pt idx="0">
                  <c:v>Hash generation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threads_chart!$K$3:$K$10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threads_chart!$L$3:$L$10</c:f>
              <c:numCache>
                <c:formatCode>General</c:formatCode>
                <c:ptCount val="8"/>
                <c:pt idx="1">
                  <c:v>131.36000000000001</c:v>
                </c:pt>
                <c:pt idx="2">
                  <c:v>220.42</c:v>
                </c:pt>
                <c:pt idx="3">
                  <c:v>253.36</c:v>
                </c:pt>
                <c:pt idx="4">
                  <c:v>257.86</c:v>
                </c:pt>
                <c:pt idx="5">
                  <c:v>230.8</c:v>
                </c:pt>
                <c:pt idx="6">
                  <c:v>219.54</c:v>
                </c:pt>
                <c:pt idx="7">
                  <c:v>187.64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B7-474A-99AD-73FCBA1E796B}"/>
            </c:ext>
          </c:extLst>
        </c:ser>
        <c:ser>
          <c:idx val="1"/>
          <c:order val="1"/>
          <c:tx>
            <c:strRef>
              <c:f>threads_chart!$M$2</c:f>
              <c:strCache>
                <c:ptCount val="1"/>
                <c:pt idx="0">
                  <c:v>Hash Sorting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threads_chart!$K$3:$K$10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threads_chart!$M$3:$M$10</c:f>
              <c:numCache>
                <c:formatCode>General</c:formatCode>
                <c:ptCount val="8"/>
                <c:pt idx="0">
                  <c:v>37.06</c:v>
                </c:pt>
                <c:pt idx="1">
                  <c:v>66.489999999999995</c:v>
                </c:pt>
                <c:pt idx="2">
                  <c:v>101.34</c:v>
                </c:pt>
                <c:pt idx="3">
                  <c:v>147.94</c:v>
                </c:pt>
                <c:pt idx="4">
                  <c:v>207.73</c:v>
                </c:pt>
                <c:pt idx="5">
                  <c:v>248.29</c:v>
                </c:pt>
                <c:pt idx="6">
                  <c:v>254.96</c:v>
                </c:pt>
                <c:pt idx="7">
                  <c:v>223.03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B7-474A-99AD-73FCBA1E796B}"/>
            </c:ext>
          </c:extLst>
        </c:ser>
        <c:ser>
          <c:idx val="2"/>
          <c:order val="2"/>
          <c:tx>
            <c:strRef>
              <c:f>threads_chart!$N$2</c:f>
              <c:strCache>
                <c:ptCount val="1"/>
                <c:pt idx="0">
                  <c:v>Write threads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threads_chart!$K$3:$K$10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threads_chart!$N$3:$N$10</c:f>
              <c:numCache>
                <c:formatCode>General</c:formatCode>
                <c:ptCount val="8"/>
                <c:pt idx="0">
                  <c:v>168.12</c:v>
                </c:pt>
                <c:pt idx="1">
                  <c:v>172.49</c:v>
                </c:pt>
                <c:pt idx="2">
                  <c:v>192.72</c:v>
                </c:pt>
                <c:pt idx="3">
                  <c:v>176.51</c:v>
                </c:pt>
                <c:pt idx="4">
                  <c:v>194.3</c:v>
                </c:pt>
                <c:pt idx="5">
                  <c:v>191.31</c:v>
                </c:pt>
                <c:pt idx="6">
                  <c:v>178.79</c:v>
                </c:pt>
                <c:pt idx="7">
                  <c:v>163.97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9B7-474A-99AD-73FCBA1E7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15151"/>
        <c:axId val="185847359"/>
      </c:lineChart>
      <c:catAx>
        <c:axId val="13901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47359"/>
        <c:crosses val="autoZero"/>
        <c:auto val="1"/>
        <c:lblAlgn val="ctr"/>
        <c:lblOffset val="100"/>
        <c:noMultiLvlLbl val="0"/>
      </c:catAx>
      <c:valAx>
        <c:axId val="18584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15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Athena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threads_chart!$L$15</c:f>
              <c:strCache>
                <c:ptCount val="1"/>
                <c:pt idx="0">
                  <c:v>Hash generation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threads_chart!$K$16:$K$23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threads_chart!$L$16:$L$23</c:f>
              <c:numCache>
                <c:formatCode>General</c:formatCode>
                <c:ptCount val="8"/>
                <c:pt idx="1">
                  <c:v>71</c:v>
                </c:pt>
                <c:pt idx="2">
                  <c:v>72.790000000000006</c:v>
                </c:pt>
                <c:pt idx="3">
                  <c:v>74.069999999999993</c:v>
                </c:pt>
                <c:pt idx="4">
                  <c:v>76.88</c:v>
                </c:pt>
                <c:pt idx="5">
                  <c:v>74.7</c:v>
                </c:pt>
                <c:pt idx="6">
                  <c:v>71.44</c:v>
                </c:pt>
                <c:pt idx="7">
                  <c:v>70.900000000000006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36-C747-B86B-5971D7BAC2F8}"/>
            </c:ext>
          </c:extLst>
        </c:ser>
        <c:ser>
          <c:idx val="2"/>
          <c:order val="1"/>
          <c:tx>
            <c:strRef>
              <c:f>threads_chart!$M$15</c:f>
              <c:strCache>
                <c:ptCount val="1"/>
                <c:pt idx="0">
                  <c:v>Hash Sorting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threads_chart!$K$16:$K$23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threads_chart!$M$16:$M$23</c:f>
              <c:numCache>
                <c:formatCode>General</c:formatCode>
                <c:ptCount val="8"/>
                <c:pt idx="0">
                  <c:v>14.74</c:v>
                </c:pt>
                <c:pt idx="1">
                  <c:v>25.38</c:v>
                </c:pt>
                <c:pt idx="2">
                  <c:v>43.93</c:v>
                </c:pt>
                <c:pt idx="3">
                  <c:v>63.59</c:v>
                </c:pt>
                <c:pt idx="4">
                  <c:v>81.17</c:v>
                </c:pt>
                <c:pt idx="5">
                  <c:v>81.89</c:v>
                </c:pt>
                <c:pt idx="6">
                  <c:v>82.61</c:v>
                </c:pt>
                <c:pt idx="7">
                  <c:v>70.17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36-C747-B86B-5971D7BAC2F8}"/>
            </c:ext>
          </c:extLst>
        </c:ser>
        <c:ser>
          <c:idx val="3"/>
          <c:order val="2"/>
          <c:tx>
            <c:strRef>
              <c:f>threads_chart!$N$15</c:f>
              <c:strCache>
                <c:ptCount val="1"/>
                <c:pt idx="0">
                  <c:v>Write threads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threads_chart!$K$16:$K$23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threads_chart!$N$16:$N$23</c:f>
              <c:numCache>
                <c:formatCode>General</c:formatCode>
                <c:ptCount val="8"/>
                <c:pt idx="0">
                  <c:v>69.44</c:v>
                </c:pt>
                <c:pt idx="1">
                  <c:v>74.98</c:v>
                </c:pt>
                <c:pt idx="2">
                  <c:v>78.599999999999994</c:v>
                </c:pt>
                <c:pt idx="3">
                  <c:v>79.819999999999993</c:v>
                </c:pt>
                <c:pt idx="4">
                  <c:v>81.47</c:v>
                </c:pt>
                <c:pt idx="5">
                  <c:v>81.400000000000006</c:v>
                </c:pt>
                <c:pt idx="6">
                  <c:v>79.930000000000007</c:v>
                </c:pt>
                <c:pt idx="7">
                  <c:v>79.98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36-C747-B86B-5971D7BAC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290767"/>
        <c:axId val="304079791"/>
      </c:lineChart>
      <c:catAx>
        <c:axId val="139290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079791"/>
        <c:crosses val="autoZero"/>
        <c:auto val="1"/>
        <c:lblAlgn val="ctr"/>
        <c:lblOffset val="100"/>
        <c:noMultiLvlLbl val="0"/>
      </c:catAx>
      <c:valAx>
        <c:axId val="304079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90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threads_chart!$L$27</c:f>
              <c:strCache>
                <c:ptCount val="1"/>
                <c:pt idx="0">
                  <c:v>Hash generation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threads_chart!$K$28:$K$31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threads_chart!$L$28:$L$31</c:f>
              <c:numCache>
                <c:formatCode>General</c:formatCode>
                <c:ptCount val="4"/>
                <c:pt idx="1">
                  <c:v>21.28</c:v>
                </c:pt>
                <c:pt idx="2">
                  <c:v>22.49</c:v>
                </c:pt>
                <c:pt idx="3">
                  <c:v>21.47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10-1144-8549-01302B7CDC9C}"/>
            </c:ext>
          </c:extLst>
        </c:ser>
        <c:ser>
          <c:idx val="1"/>
          <c:order val="1"/>
          <c:tx>
            <c:strRef>
              <c:f>threads_chart!$M$27</c:f>
              <c:strCache>
                <c:ptCount val="1"/>
                <c:pt idx="0">
                  <c:v>Hash Sorting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threads_chart!$K$28:$K$31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threads_chart!$M$28:$M$31</c:f>
              <c:numCache>
                <c:formatCode>General</c:formatCode>
                <c:ptCount val="4"/>
                <c:pt idx="0">
                  <c:v>11.74</c:v>
                </c:pt>
                <c:pt idx="1">
                  <c:v>17.84</c:v>
                </c:pt>
                <c:pt idx="2">
                  <c:v>20.63</c:v>
                </c:pt>
                <c:pt idx="3">
                  <c:v>21.2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10-1144-8549-01302B7CDC9C}"/>
            </c:ext>
          </c:extLst>
        </c:ser>
        <c:ser>
          <c:idx val="2"/>
          <c:order val="2"/>
          <c:tx>
            <c:strRef>
              <c:f>threads_chart!$N$27</c:f>
              <c:strCache>
                <c:ptCount val="1"/>
                <c:pt idx="0">
                  <c:v>Write threads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threads_chart!$K$28:$K$31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threads_chart!$N$28:$N$31</c:f>
              <c:numCache>
                <c:formatCode>General</c:formatCode>
                <c:ptCount val="4"/>
                <c:pt idx="0">
                  <c:v>22.99</c:v>
                </c:pt>
                <c:pt idx="1">
                  <c:v>21.84</c:v>
                </c:pt>
                <c:pt idx="2">
                  <c:v>20.25</c:v>
                </c:pt>
                <c:pt idx="3">
                  <c:v>20.73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10-1144-8549-01302B7CD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286751"/>
        <c:axId val="360883327"/>
      </c:lineChart>
      <c:catAx>
        <c:axId val="11628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883327"/>
        <c:crosses val="autoZero"/>
        <c:auto val="1"/>
        <c:lblAlgn val="ctr"/>
        <c:lblOffset val="100"/>
        <c:noMultiLvlLbl val="0"/>
      </c:catAx>
      <c:valAx>
        <c:axId val="360883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286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CD92C-DB82-924C-A0E8-DC152AF4E4A7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B7997-E51B-8149-8542-BF208E73D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1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B7997-E51B-8149-8542-BF208E73DE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B7997-E51B-8149-8542-BF208E73DE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24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9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2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5/6/24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4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0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00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62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1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7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3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09066-BF28-FF46-33B2-FEEBFE283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200" dirty="0"/>
              <a:t>Optimizing Proof of Work through </a:t>
            </a:r>
            <a:r>
              <a:rPr lang="en-US" sz="4200" dirty="0" err="1"/>
              <a:t>Memoization</a:t>
            </a:r>
            <a:endParaRPr lang="en-US" sz="4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57CE-D627-8404-EE8D-E3EE3C7030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70" r="26608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EB853-E2EB-B8E3-0ACA-0A00CF0F0695}"/>
              </a:ext>
            </a:extLst>
          </p:cNvPr>
          <p:cNvSpPr txBox="1"/>
          <p:nvPr/>
        </p:nvSpPr>
        <p:spPr>
          <a:xfrm>
            <a:off x="6090045" y="4882566"/>
            <a:ext cx="253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– Adarsh Agrawal</a:t>
            </a:r>
          </a:p>
        </p:txBody>
      </p:sp>
    </p:spTree>
    <p:extLst>
      <p:ext uri="{BB962C8B-B14F-4D97-AF65-F5344CB8AC3E}">
        <p14:creationId xmlns:p14="http://schemas.microsoft.com/office/powerpoint/2010/main" val="412043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97"/>
    </mc:Choice>
    <mc:Fallback>
      <p:transition spd="slow" advTm="54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12C32-3F19-5FE7-354E-9A2A4470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" y="112001"/>
            <a:ext cx="11958638" cy="2073987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also benchmarked the impact of different thread counts at different points of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have 3 parts of the code where thread count has impact.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Hash Generation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Sorting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Input / Output</a:t>
            </a:r>
          </a:p>
          <a:p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A4CC7C-C3EA-D2B9-A8BA-799D0ECD8A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192063"/>
              </p:ext>
            </p:extLst>
          </p:nvPr>
        </p:nvGraphicFramePr>
        <p:xfrm>
          <a:off x="116681" y="2185988"/>
          <a:ext cx="4326732" cy="248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404173F-8BA1-64F9-2683-6531E4D82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864506"/>
              </p:ext>
            </p:extLst>
          </p:nvPr>
        </p:nvGraphicFramePr>
        <p:xfrm>
          <a:off x="7748587" y="2185988"/>
          <a:ext cx="4326732" cy="248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C2A798-D5C8-5CBD-2DE6-101617C49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234997"/>
              </p:ext>
            </p:extLst>
          </p:nvPr>
        </p:nvGraphicFramePr>
        <p:xfrm>
          <a:off x="3932634" y="4259975"/>
          <a:ext cx="4326732" cy="2598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7598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39043-13ED-3AA7-3DEA-F5C2C47E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564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47ED-7C9A-121D-F050-80CE90787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Right now, our code can compress the hash stored in memory from 27 bytes to 11 bytes and 3 bytes. We need to see if further compression is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need to run tests on bigger k sizes and compare it against Chia.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See if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qsort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be replaced with a less memory hungry sorting method.</a:t>
            </a:r>
          </a:p>
        </p:txBody>
      </p:sp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64BC40D9-0BC3-1874-082A-9F5E76469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6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83CB8A-D538-409E-A0AF-2C1F5967C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041" y="0"/>
            <a:ext cx="7894508" cy="6858000"/>
            <a:chOff x="-11041" y="0"/>
            <a:chExt cx="7894508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4FEE910-B0A4-448D-9843-9F167F5C7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1041" y="0"/>
              <a:ext cx="7476051" cy="6858000"/>
            </a:xfrm>
            <a:custGeom>
              <a:avLst/>
              <a:gdLst>
                <a:gd name="connsiteX0" fmla="*/ 0 w 7476051"/>
                <a:gd name="connsiteY0" fmla="*/ 0 h 6858000"/>
                <a:gd name="connsiteX1" fmla="*/ 348024 w 7476051"/>
                <a:gd name="connsiteY1" fmla="*/ 0 h 6858000"/>
                <a:gd name="connsiteX2" fmla="*/ 681975 w 7476051"/>
                <a:gd name="connsiteY2" fmla="*/ 0 h 6858000"/>
                <a:gd name="connsiteX3" fmla="*/ 1555845 w 7476051"/>
                <a:gd name="connsiteY3" fmla="*/ 0 h 6858000"/>
                <a:gd name="connsiteX4" fmla="*/ 1568054 w 7476051"/>
                <a:gd name="connsiteY4" fmla="*/ 0 h 6858000"/>
                <a:gd name="connsiteX5" fmla="*/ 1693495 w 7476051"/>
                <a:gd name="connsiteY5" fmla="*/ 0 h 6858000"/>
                <a:gd name="connsiteX6" fmla="*/ 3186636 w 7476051"/>
                <a:gd name="connsiteY6" fmla="*/ 0 h 6858000"/>
                <a:gd name="connsiteX7" fmla="*/ 5853028 w 7476051"/>
                <a:gd name="connsiteY7" fmla="*/ 0 h 6858000"/>
                <a:gd name="connsiteX8" fmla="*/ 5875152 w 7476051"/>
                <a:gd name="connsiteY8" fmla="*/ 14997 h 6858000"/>
                <a:gd name="connsiteX9" fmla="*/ 7476051 w 7476051"/>
                <a:gd name="connsiteY9" fmla="*/ 3621656 h 6858000"/>
                <a:gd name="connsiteX10" fmla="*/ 5601701 w 7476051"/>
                <a:gd name="connsiteY10" fmla="*/ 6374814 h 6858000"/>
                <a:gd name="connsiteX11" fmla="*/ 5085053 w 7476051"/>
                <a:gd name="connsiteY11" fmla="*/ 6780599 h 6858000"/>
                <a:gd name="connsiteX12" fmla="*/ 4973297 w 7476051"/>
                <a:gd name="connsiteY12" fmla="*/ 6858000 h 6858000"/>
                <a:gd name="connsiteX13" fmla="*/ 3186636 w 7476051"/>
                <a:gd name="connsiteY13" fmla="*/ 6858000 h 6858000"/>
                <a:gd name="connsiteX14" fmla="*/ 1568054 w 7476051"/>
                <a:gd name="connsiteY14" fmla="*/ 6858000 h 6858000"/>
                <a:gd name="connsiteX15" fmla="*/ 1555845 w 7476051"/>
                <a:gd name="connsiteY15" fmla="*/ 6858000 h 6858000"/>
                <a:gd name="connsiteX16" fmla="*/ 1385101 w 7476051"/>
                <a:gd name="connsiteY16" fmla="*/ 6858000 h 6858000"/>
                <a:gd name="connsiteX17" fmla="*/ 681975 w 7476051"/>
                <a:gd name="connsiteY17" fmla="*/ 6858000 h 6858000"/>
                <a:gd name="connsiteX18" fmla="*/ 348024 w 7476051"/>
                <a:gd name="connsiteY18" fmla="*/ 6858000 h 6858000"/>
                <a:gd name="connsiteX19" fmla="*/ 0 w 7476051"/>
                <a:gd name="connsiteY19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76051" h="6858000">
                  <a:moveTo>
                    <a:pt x="0" y="0"/>
                  </a:moveTo>
                  <a:lnTo>
                    <a:pt x="348024" y="0"/>
                  </a:lnTo>
                  <a:lnTo>
                    <a:pt x="681975" y="0"/>
                  </a:lnTo>
                  <a:lnTo>
                    <a:pt x="1555845" y="0"/>
                  </a:lnTo>
                  <a:lnTo>
                    <a:pt x="1568054" y="0"/>
                  </a:lnTo>
                  <a:lnTo>
                    <a:pt x="1693495" y="0"/>
                  </a:lnTo>
                  <a:lnTo>
                    <a:pt x="3186636" y="0"/>
                  </a:lnTo>
                  <a:lnTo>
                    <a:pt x="5853028" y="0"/>
                  </a:lnTo>
                  <a:lnTo>
                    <a:pt x="5875152" y="14997"/>
                  </a:lnTo>
                  <a:cubicBezTo>
                    <a:pt x="6902315" y="754641"/>
                    <a:pt x="7476051" y="2093192"/>
                    <a:pt x="7476051" y="3621656"/>
                  </a:cubicBezTo>
                  <a:cubicBezTo>
                    <a:pt x="7476051" y="4969131"/>
                    <a:pt x="6547326" y="5602839"/>
                    <a:pt x="5601701" y="6374814"/>
                  </a:cubicBezTo>
                  <a:cubicBezTo>
                    <a:pt x="5429498" y="6515397"/>
                    <a:pt x="5258871" y="6653108"/>
                    <a:pt x="5085053" y="6780599"/>
                  </a:cubicBezTo>
                  <a:lnTo>
                    <a:pt x="4973297" y="6858000"/>
                  </a:lnTo>
                  <a:lnTo>
                    <a:pt x="3186636" y="6858000"/>
                  </a:lnTo>
                  <a:lnTo>
                    <a:pt x="1568054" y="6858000"/>
                  </a:lnTo>
                  <a:lnTo>
                    <a:pt x="1555845" y="6858000"/>
                  </a:lnTo>
                  <a:lnTo>
                    <a:pt x="1385101" y="6858000"/>
                  </a:lnTo>
                  <a:lnTo>
                    <a:pt x="681975" y="6858000"/>
                  </a:lnTo>
                  <a:lnTo>
                    <a:pt x="3480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A7E51E-7B6A-4A79-8F84-47C845C7A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C85561-90D2-4AFA-B2C5-F2D61D86C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26B71D-5A6F-48FE-AC6A-D7AAA0180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249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681CA-E422-0EAD-AE08-6E560033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31" y="1346268"/>
            <a:ext cx="5274860" cy="41196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7326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FF30D-96A7-161A-B77A-723EEDE0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AE5A-506D-AB4F-6D4E-932C0251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Menlo" panose="020B0609030804020204" pitchFamily="49" charset="0"/>
              </a:rPr>
              <a:t>Proof of Work (</a:t>
            </a:r>
            <a:r>
              <a:rPr lang="en-US" sz="1100" dirty="0" err="1">
                <a:effectLst/>
                <a:latin typeface="Menlo" panose="020B0609030804020204" pitchFamily="49" charset="0"/>
              </a:rPr>
              <a:t>PoW</a:t>
            </a:r>
            <a:r>
              <a:rPr lang="en-US" sz="1100" dirty="0">
                <a:effectLst/>
                <a:latin typeface="Menlo" panose="020B0609030804020204" pitchFamily="49" charset="0"/>
              </a:rPr>
              <a:t>) involves solving complex mathematical puzzles to validate transactions and create new blocks in a blockchain.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Helvetica Neue" panose="02000503000000020004" pitchFamily="2" charset="0"/>
              </a:rPr>
              <a:t>Miners compete to solve these puzzles, requiring significant computational power.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Helvetica Neue" panose="02000503000000020004" pitchFamily="2" charset="0"/>
              </a:rPr>
              <a:t>The first miner to solve the puzzle earns the right to add the next block to the blockchain and receives a reward in the form of cryptocurrency.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effectLst/>
                <a:latin typeface="Helvetica Neue" panose="02000503000000020004" pitchFamily="2" charset="0"/>
              </a:rPr>
              <a:t>PoW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 ensures consensus in decentralized networks by making it computationally expensive to tamper with transaction history.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Helvetica Neue" panose="02000503000000020004" pitchFamily="2" charset="0"/>
              </a:rPr>
              <a:t>It's a key feature of many prominent cryptocurrencies like Bitcoin and Ethereum.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3D505C2F-5772-46D5-291C-F1C4854D8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01" r="32348" b="-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1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991F-DC67-BEC6-8052-690557C3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sz="3000" dirty="0"/>
              <a:t>Problems with current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E040-EDAB-6734-3886-74BB520AF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effectLst/>
                <a:latin typeface="Menlo" panose="020B0609030804020204" pitchFamily="49" charset="0"/>
              </a:rPr>
              <a:t>PoW</a:t>
            </a:r>
            <a:r>
              <a:rPr lang="en-US" sz="1100" dirty="0">
                <a:effectLst/>
                <a:latin typeface="Menlo" panose="020B0609030804020204" pitchFamily="49" charset="0"/>
              </a:rPr>
              <a:t> is highly energy-intensive, making it a significant concern for environmental sustainability.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Helvetica Neue" panose="02000503000000020004" pitchFamily="2" charset="0"/>
              </a:rPr>
              <a:t>Bitcoin, utilizing </a:t>
            </a:r>
            <a:r>
              <a:rPr lang="en-US" sz="1100" dirty="0" err="1">
                <a:effectLst/>
                <a:latin typeface="Helvetica Neue" panose="02000503000000020004" pitchFamily="2" charset="0"/>
              </a:rPr>
              <a:t>PoW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, consumed an estimated 107 terawatt hours in 2023, comparable to the energy consumption of a medium-sized country.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Helvetica Neue" panose="02000503000000020004" pitchFamily="2" charset="0"/>
              </a:rPr>
              <a:t>Traditional centralized solutions like VISA require less than 1 terawatt hour of energy consumption.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>
                <a:effectLst/>
                <a:latin typeface="Helvetica Neue" panose="02000503000000020004" pitchFamily="2" charset="0"/>
              </a:rPr>
              <a:t>The crypto community is increasingly considering Proof of Stake (</a:t>
            </a:r>
            <a:r>
              <a:rPr lang="en-US" sz="1100" dirty="0" err="1">
                <a:effectLst/>
                <a:latin typeface="Helvetica Neue" panose="02000503000000020004" pitchFamily="2" charset="0"/>
              </a:rPr>
              <a:t>PoS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) as a solution to reduce energy consumption.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 err="1">
                <a:effectLst/>
                <a:latin typeface="Helvetica Neue" panose="02000503000000020004" pitchFamily="2" charset="0"/>
              </a:rPr>
              <a:t>PoS</a:t>
            </a:r>
            <a:r>
              <a:rPr lang="en-US" sz="1100" dirty="0">
                <a:effectLst/>
                <a:latin typeface="Helvetica Neue" panose="02000503000000020004" pitchFamily="2" charset="0"/>
              </a:rPr>
              <a:t> comes with the trade-off of reduced decentralization, potentially compromising the security of the system in trustless environments.</a:t>
            </a:r>
          </a:p>
          <a:p>
            <a:pPr>
              <a:lnSpc>
                <a:spcPct val="130000"/>
              </a:lnSpc>
            </a:pPr>
            <a:endParaRPr lang="en-US" sz="11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Orange and blue numbers and graphs">
            <a:extLst>
              <a:ext uri="{FF2B5EF4-FFF2-40B4-BE49-F238E27FC236}">
                <a16:creationId xmlns:a16="http://schemas.microsoft.com/office/drawing/2014/main" id="{2BCCFFC8-56FC-E69F-B7EF-F020C57BD1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98" r="32453" b="1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178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AFBA-F5B4-4801-5EA3-1FF7FAB7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4F52F-D539-23D7-DA4A-DC7ACEDF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Menlo" panose="020B0609030804020204" pitchFamily="49" charset="0"/>
              </a:rPr>
              <a:t>The work aims to enhance the power efficiency of Proof of Work (</a:t>
            </a:r>
            <a:r>
              <a:rPr lang="en-US" sz="900" dirty="0" err="1">
                <a:effectLst/>
                <a:latin typeface="Menlo" panose="020B0609030804020204" pitchFamily="49" charset="0"/>
              </a:rPr>
              <a:t>PoW</a:t>
            </a:r>
            <a:r>
              <a:rPr lang="en-US" sz="900" dirty="0">
                <a:effectLst/>
                <a:latin typeface="Menlo" panose="020B0609030804020204" pitchFamily="49" charset="0"/>
              </a:rPr>
              <a:t>) by introducing a method called Proof of Space (</a:t>
            </a:r>
            <a:r>
              <a:rPr lang="en-US" sz="900" dirty="0" err="1">
                <a:effectLst/>
                <a:latin typeface="Menlo" panose="020B0609030804020204" pitchFamily="49" charset="0"/>
              </a:rPr>
              <a:t>PoS</a:t>
            </a:r>
            <a:r>
              <a:rPr lang="en-US" sz="900" dirty="0">
                <a:effectLst/>
                <a:latin typeface="Menlo" panose="020B0609030804020204" pitchFamily="49" charset="0"/>
              </a:rPr>
              <a:t>).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 err="1">
                <a:effectLst/>
                <a:latin typeface="Helvetica Neue" panose="02000503000000020004" pitchFamily="2" charset="0"/>
              </a:rPr>
              <a:t>PoS</a:t>
            </a:r>
            <a:r>
              <a:rPr lang="en-US" sz="900" dirty="0">
                <a:effectLst/>
                <a:latin typeface="Helvetica Neue" panose="02000503000000020004" pitchFamily="2" charset="0"/>
              </a:rPr>
              <a:t> involves utilizing </a:t>
            </a:r>
            <a:r>
              <a:rPr lang="en-US" sz="900" dirty="0" err="1">
                <a:effectLst/>
                <a:latin typeface="Helvetica Neue" panose="02000503000000020004" pitchFamily="2" charset="0"/>
              </a:rPr>
              <a:t>memoization</a:t>
            </a:r>
            <a:r>
              <a:rPr lang="en-US" sz="900" dirty="0">
                <a:effectLst/>
                <a:latin typeface="Helvetica Neue" panose="02000503000000020004" pitchFamily="2" charset="0"/>
              </a:rPr>
              <a:t> to store and recall cryptographic hashes rather than regenerating them from scratch repeatedly.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Helvetica Neue" panose="02000503000000020004" pitchFamily="2" charset="0"/>
              </a:rPr>
              <a:t>Storing and retrieving cryptographic hashes from persistent storage is expected to be more power efficient than generating them afresh multiple times.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Helvetica Neue" panose="02000503000000020004" pitchFamily="2" charset="0"/>
              </a:rPr>
              <a:t>The approach involves two main components:</a:t>
            </a:r>
          </a:p>
          <a:p>
            <a:pPr marL="742950" lvl="1" indent="-285750">
              <a:lnSpc>
                <a:spcPct val="13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Helvetica Neue" panose="02000503000000020004" pitchFamily="2" charset="0"/>
              </a:rPr>
              <a:t>Hash Generation: Generating cryptographic hashes, which are then stored persistently.</a:t>
            </a:r>
          </a:p>
          <a:p>
            <a:pPr marL="742950" lvl="1" indent="-285750">
              <a:lnSpc>
                <a:spcPct val="130000"/>
              </a:lnSpc>
              <a:buFont typeface="+mj-lt"/>
              <a:buAutoNum type="arabicPeriod"/>
            </a:pPr>
            <a:r>
              <a:rPr lang="en-US" sz="900" dirty="0">
                <a:effectLst/>
                <a:latin typeface="Helvetica Neue" panose="02000503000000020004" pitchFamily="2" charset="0"/>
              </a:rPr>
              <a:t>Sorting: Organizing the stored hashes for quick retrieval on demand.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Helvetica Neue" panose="02000503000000020004" pitchFamily="2" charset="0"/>
              </a:rPr>
              <a:t>By focusing on these two aspects, the aim is to optimize the power efficiency of the blockchain system.</a:t>
            </a:r>
          </a:p>
          <a:p>
            <a:pPr>
              <a:lnSpc>
                <a:spcPct val="130000"/>
              </a:lnSpc>
            </a:pPr>
            <a:endParaRPr lang="en-US" sz="9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497FD-7787-9C22-B06A-E1C4F4CF8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3" r="37915" b="-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510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4FCE-BFCB-9FDC-A8D6-A69D8BF7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075E-3E77-CDAA-65B0-75226314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enlo" panose="020B0609030804020204" pitchFamily="49" charset="0"/>
              </a:rPr>
              <a:t>The first stage employs the BLAKE3 hashing algorithm to generate a multitude of hashes in parallel, maximizing processing power utilization.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BLAKE3 is selected for its lightweight nature and high performance across various devices, from Raspberry Pi’s to many-core server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Generated hashes are stored on disk based on predefined prefix values, facilitating in-memory sorting in the second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The sorted collection of hashes enables rapid retrieval through binary search when a cryptographic hash is needed by the blockchain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This approach optimizes both hash generation efficiency and retrieval speed, enhancing the overall performance of the Proof of Space (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PoS</a:t>
            </a:r>
            <a:r>
              <a:rPr lang="en-US" dirty="0">
                <a:effectLst/>
                <a:latin typeface="Helvetica Neue" panose="02000503000000020004" pitchFamily="2" charset="0"/>
              </a:rPr>
              <a:t>)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2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several types of thread&#10;&#10;Description automatically generated with medium confidence">
            <a:extLst>
              <a:ext uri="{FF2B5EF4-FFF2-40B4-BE49-F238E27FC236}">
                <a16:creationId xmlns:a16="http://schemas.microsoft.com/office/drawing/2014/main" id="{0B465877-9801-BE9F-B6DE-3726F8DD1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55" y="643467"/>
            <a:ext cx="7428088" cy="5571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CF904-6C5A-9725-009B-39FFA09FB3F7}"/>
              </a:ext>
            </a:extLst>
          </p:cNvPr>
          <p:cNvSpPr txBox="1"/>
          <p:nvPr/>
        </p:nvSpPr>
        <p:spPr>
          <a:xfrm>
            <a:off x="689023" y="351079"/>
            <a:ext cx="3399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53360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577F-A075-422B-6371-73F4F409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5EEB29-3AB7-1547-2207-4B4C2540B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67316"/>
              </p:ext>
            </p:extLst>
          </p:nvPr>
        </p:nvGraphicFramePr>
        <p:xfrm>
          <a:off x="1920875" y="2312988"/>
          <a:ext cx="876934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337">
                  <a:extLst>
                    <a:ext uri="{9D8B030D-6E8A-4147-A177-3AD203B41FA5}">
                      <a16:colId xmlns:a16="http://schemas.microsoft.com/office/drawing/2014/main" val="1639877343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2560399309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329957137"/>
                    </a:ext>
                  </a:extLst>
                </a:gridCol>
                <a:gridCol w="2192337">
                  <a:extLst>
                    <a:ext uri="{9D8B030D-6E8A-4147-A177-3AD203B41FA5}">
                      <a16:colId xmlns:a16="http://schemas.microsoft.com/office/drawing/2014/main" val="8501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CPU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56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ARM Cortex-A72 (Raspberry Pi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6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Intel(R) Xeon(R) Gold 5118 (Athena)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34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AMD EPYC 7501 (</a:t>
                      </a:r>
                      <a:r>
                        <a:rPr lang="en-US" dirty="0" err="1"/>
                        <a:t>Epyc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330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7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0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23934-2AE5-FC74-A1E2-A09C2505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84" y="346941"/>
            <a:ext cx="4355686" cy="97631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BE9A11-2525-9C21-0152-61C3DCD0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051" y="346941"/>
            <a:ext cx="4447090" cy="28906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1AD-90AB-1F95-E0CE-B31E37F6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84" y="1393770"/>
            <a:ext cx="5444377" cy="20999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compared our implementation against the leading Proof of Space cryptocurrency Chia.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ran simulations for 3 different scenarios k – 25, 30 and 32. Across 3 different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Our implementation outperformed Chia in all 3 scenarios and on all 3 machines.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9F07F-9533-D62F-3AFC-79E9AC83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84" y="3564271"/>
            <a:ext cx="4731184" cy="307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05092-1CF1-531D-7C95-762A57C16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151" y="3564271"/>
            <a:ext cx="4530965" cy="29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D9BA2-7AD4-C831-85FE-5AAC7083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10" y="0"/>
            <a:ext cx="11802979" cy="2286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 also benchmarked the impact of different memory sizes on our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Although the impact we assumed would be that the performance would keep on increasing with memory sizes, even if it stagnated towards the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impact we observed was quite different. In both cases the performance peaked at certain values and then fell down.</a:t>
            </a:r>
          </a:p>
          <a:p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985D3D7D-1F8E-60DC-7EFA-C10CFCD86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06" y="2286000"/>
            <a:ext cx="7080586" cy="45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99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705</Words>
  <Application>Microsoft Macintosh PowerPoint</Application>
  <PresentationFormat>Widescreen</PresentationFormat>
  <Paragraphs>68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Corbel</vt:lpstr>
      <vt:lpstr>Helvetica Neue</vt:lpstr>
      <vt:lpstr>Menlo</vt:lpstr>
      <vt:lpstr>SketchLinesVTI</vt:lpstr>
      <vt:lpstr>Optimizing Proof of Work through Memoization</vt:lpstr>
      <vt:lpstr>Proof of Work</vt:lpstr>
      <vt:lpstr>Problems with current Implementation</vt:lpstr>
      <vt:lpstr>Proposed Solution</vt:lpstr>
      <vt:lpstr>Implementation</vt:lpstr>
      <vt:lpstr>PowerPoint Presentation</vt:lpstr>
      <vt:lpstr>Systems Used</vt:lpstr>
      <vt:lpstr>Results</vt:lpstr>
      <vt:lpstr>PowerPoint Presentation</vt:lpstr>
      <vt:lpstr>PowerPoint Presentation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Proof of Work through Memoization</dc:title>
  <dc:creator>Adarsh Agrawal</dc:creator>
  <cp:lastModifiedBy>Adarsh Agrawal</cp:lastModifiedBy>
  <cp:revision>2</cp:revision>
  <dcterms:created xsi:type="dcterms:W3CDTF">2024-05-06T20:48:04Z</dcterms:created>
  <dcterms:modified xsi:type="dcterms:W3CDTF">2024-05-06T23:26:51Z</dcterms:modified>
</cp:coreProperties>
</file>