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sldIdLst>
    <p:sldId id="256" r:id="rId5"/>
    <p:sldId id="279" r:id="rId6"/>
    <p:sldId id="281" r:id="rId7"/>
    <p:sldId id="282" r:id="rId8"/>
    <p:sldId id="292" r:id="rId9"/>
    <p:sldId id="287" r:id="rId10"/>
    <p:sldId id="296" r:id="rId11"/>
    <p:sldId id="297" r:id="rId12"/>
    <p:sldId id="298" r:id="rId13"/>
    <p:sldId id="301" r:id="rId14"/>
    <p:sldId id="283" r:id="rId15"/>
    <p:sldId id="285" r:id="rId16"/>
    <p:sldId id="295" r:id="rId17"/>
    <p:sldId id="288" r:id="rId18"/>
    <p:sldId id="291" r:id="rId19"/>
    <p:sldId id="280" r:id="rId20"/>
    <p:sldId id="300"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3" d="100"/>
          <a:sy n="93" d="100"/>
        </p:scale>
        <p:origin x="16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5/17/2023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16062" y="3371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ARM Processor and </a:t>
            </a:r>
            <a:r>
              <a:rPr lang="en-US" dirty="0" err="1" smtClean="0">
                <a:solidFill>
                  <a:srgbClr val="FFFFFF"/>
                </a:solidFill>
              </a:rPr>
              <a:t>applicationS</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Autofit/>
          </a:bodyPr>
          <a:lstStyle/>
          <a:p>
            <a:r>
              <a:rPr lang="en-US" sz="3600" dirty="0" smtClean="0">
                <a:solidFill>
                  <a:srgbClr val="FFFFFF"/>
                </a:solidFill>
              </a:rPr>
              <a:t>15EECC207</a:t>
            </a:r>
            <a:endParaRPr lang="en-US" sz="3600"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9" name="image5.jpg"/>
          <p:cNvPicPr>
            <a:picLocks/>
          </p:cNvPicPr>
          <p:nvPr/>
        </p:nvPicPr>
        <p:blipFill>
          <a:blip r:embed="rId3"/>
          <a:srcRect/>
          <a:stretch>
            <a:fillRect/>
          </a:stretch>
        </p:blipFill>
        <p:spPr>
          <a:xfrm>
            <a:off x="6375400" y="8996"/>
            <a:ext cx="5816600" cy="1047750"/>
          </a:xfrm>
          <a:prstGeom prst="rect">
            <a:avLst/>
          </a:prstGeom>
          <a:ln/>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79416"/>
          </a:xfrm>
        </p:spPr>
        <p:txBody>
          <a:bodyPr>
            <a:normAutofit/>
          </a:bodyPr>
          <a:lstStyle/>
          <a:p>
            <a:r>
              <a:rPr lang="en-US" sz="4000" dirty="0" smtClean="0"/>
              <a:t>Applications of early loop breaking </a:t>
            </a:r>
            <a:endParaRPr lang="en-IN" sz="4000" dirty="0"/>
          </a:p>
        </p:txBody>
      </p:sp>
      <p:sp>
        <p:nvSpPr>
          <p:cNvPr id="3" name="Content Placeholder 2"/>
          <p:cNvSpPr>
            <a:spLocks noGrp="1"/>
          </p:cNvSpPr>
          <p:nvPr>
            <p:ph idx="1"/>
          </p:nvPr>
        </p:nvSpPr>
        <p:spPr>
          <a:xfrm>
            <a:off x="807560" y="2502568"/>
            <a:ext cx="9720073" cy="4640981"/>
          </a:xfrm>
        </p:spPr>
        <p:txBody>
          <a:bodyPr/>
          <a:lstStyle/>
          <a:p>
            <a:pPr>
              <a:buFont typeface="Wingdings" panose="05000000000000000000" pitchFamily="2" charset="2"/>
              <a:buChar char="§"/>
            </a:pPr>
            <a:r>
              <a:rPr lang="en-US" sz="2800" dirty="0" smtClean="0"/>
              <a:t>High performance computing.</a:t>
            </a:r>
          </a:p>
          <a:p>
            <a:pPr>
              <a:buFont typeface="Wingdings" panose="05000000000000000000" pitchFamily="2" charset="2"/>
              <a:buChar char="§"/>
            </a:pPr>
            <a:r>
              <a:rPr lang="en-US" sz="2800" dirty="0"/>
              <a:t>It plays an important role in improving cache performance and making effective use of parallel processing capabilities.</a:t>
            </a:r>
          </a:p>
          <a:p>
            <a:pPr>
              <a:buFont typeface="Wingdings" panose="05000000000000000000" pitchFamily="2" charset="2"/>
              <a:buChar char="§"/>
            </a:pPr>
            <a:endParaRPr lang="en-IN" sz="2800" dirty="0"/>
          </a:p>
          <a:p>
            <a:endParaRPr lang="en-US" sz="2800" dirty="0" smtClean="0"/>
          </a:p>
        </p:txBody>
      </p:sp>
    </p:spTree>
    <p:extLst>
      <p:ext uri="{BB962C8B-B14F-4D97-AF65-F5344CB8AC3E}">
        <p14:creationId xmlns:p14="http://schemas.microsoft.com/office/powerpoint/2010/main" val="24479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Optimization technique-2</a:t>
            </a:r>
            <a:br>
              <a:rPr lang="en-US" sz="2400" dirty="0" smtClean="0"/>
            </a:br>
            <a:r>
              <a:rPr lang="en-US" sz="4000" dirty="0" smtClean="0"/>
              <a:t>look up tables</a:t>
            </a:r>
            <a:endParaRPr lang="en-IN" sz="4000" dirty="0"/>
          </a:p>
        </p:txBody>
      </p:sp>
      <p:sp>
        <p:nvSpPr>
          <p:cNvPr id="3" name="Content Placeholder 2"/>
          <p:cNvSpPr>
            <a:spLocks noGrp="1"/>
          </p:cNvSpPr>
          <p:nvPr>
            <p:ph idx="1"/>
          </p:nvPr>
        </p:nvSpPr>
        <p:spPr>
          <a:xfrm>
            <a:off x="1024128" y="2397654"/>
            <a:ext cx="9720073" cy="4224528"/>
          </a:xfrm>
        </p:spPr>
        <p:txBody>
          <a:bodyPr/>
          <a:lstStyle/>
          <a:p>
            <a:endParaRPr lang="en-US" b="1" dirty="0" smtClean="0"/>
          </a:p>
          <a:p>
            <a:r>
              <a:rPr lang="en-US" dirty="0"/>
              <a:t> The lookup table can replace complex runtime calculations with simple lookup operations. For example, we can pre-calculate and store the output values of a complex math function in a lookup table, using the input arguments as keys. Then, we query the table instead of calculating values.</a:t>
            </a:r>
            <a:endParaRPr lang="en-IN" dirty="0"/>
          </a:p>
        </p:txBody>
      </p:sp>
    </p:spTree>
    <p:extLst>
      <p:ext uri="{BB962C8B-B14F-4D97-AF65-F5344CB8AC3E}">
        <p14:creationId xmlns:p14="http://schemas.microsoft.com/office/powerpoint/2010/main" val="325706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a:t>
            </a:r>
            <a:r>
              <a:rPr lang="en-US" sz="3200" dirty="0" err="1" smtClean="0"/>
              <a:t>Unoptimized</a:t>
            </a:r>
            <a:r>
              <a:rPr lang="en-US" sz="3200" dirty="0" smtClean="0"/>
              <a:t>)</a:t>
            </a:r>
            <a:endParaRPr lang="en-IN" sz="3200" dirty="0"/>
          </a:p>
        </p:txBody>
      </p:sp>
      <p:sp>
        <p:nvSpPr>
          <p:cNvPr id="3" name="Content Placeholder 2"/>
          <p:cNvSpPr>
            <a:spLocks noGrp="1"/>
          </p:cNvSpPr>
          <p:nvPr>
            <p:ph sz="half" idx="1"/>
          </p:nvPr>
        </p:nvSpPr>
        <p:spPr>
          <a:xfrm>
            <a:off x="1024127" y="1018675"/>
            <a:ext cx="4590610" cy="5290685"/>
          </a:xfrm>
        </p:spPr>
        <p:txBody>
          <a:bodyPr>
            <a:no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//Decimal to binary by calculating during execution</a:t>
            </a:r>
          </a:p>
          <a:p>
            <a:r>
              <a:rPr lang="en-IN" sz="1600" dirty="0">
                <a:latin typeface="Calibri" panose="020F0502020204030204" pitchFamily="34" charset="0"/>
                <a:ea typeface="Calibri" panose="020F0502020204030204" pitchFamily="34" charset="0"/>
                <a:cs typeface="Calibri" panose="020F0502020204030204" pitchFamily="34" charset="0"/>
              </a:rPr>
              <a:t>#include&lt;</a:t>
            </a:r>
            <a:r>
              <a:rPr lang="en-IN" sz="1600" dirty="0" err="1">
                <a:latin typeface="Calibri" panose="020F0502020204030204" pitchFamily="34" charset="0"/>
                <a:ea typeface="Calibri" panose="020F0502020204030204" pitchFamily="34" charset="0"/>
                <a:cs typeface="Calibri" panose="020F0502020204030204" pitchFamily="34" charset="0"/>
              </a:rPr>
              <a:t>stdio.h</a:t>
            </a:r>
            <a:r>
              <a:rPr lang="en-IN" sz="1600" dirty="0">
                <a:latin typeface="Calibri" panose="020F0502020204030204" pitchFamily="34" charset="0"/>
                <a:ea typeface="Calibri" panose="020F0502020204030204" pitchFamily="34" charset="0"/>
                <a:cs typeface="Calibri" panose="020F0502020204030204" pitchFamily="34" charset="0"/>
              </a:rPr>
              <a:t>&gt;</a:t>
            </a:r>
          </a:p>
          <a:p>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decimal_to_binary</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main()</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binary;</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lowerlimit</a:t>
            </a:r>
            <a:r>
              <a:rPr lang="en-IN" sz="1600" dirty="0">
                <a:latin typeface="Calibri" panose="020F0502020204030204" pitchFamily="34" charset="0"/>
                <a:ea typeface="Calibri" panose="020F0502020204030204" pitchFamily="34" charset="0"/>
                <a:cs typeface="Calibri" panose="020F0502020204030204" pitchFamily="34" charset="0"/>
              </a:rPr>
              <a:t>=0,upperlimit=15;</a:t>
            </a:r>
          </a:p>
          <a:p>
            <a:r>
              <a:rPr lang="en-IN" sz="1600" dirty="0">
                <a:latin typeface="Calibri" panose="020F0502020204030204" pitchFamily="34" charset="0"/>
                <a:ea typeface="Calibri" panose="020F0502020204030204" pitchFamily="34" charset="0"/>
                <a:cs typeface="Calibri" panose="020F0502020204030204" pitchFamily="34" charset="0"/>
              </a:rPr>
              <a:t>    for(</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lowerlimit;i</a:t>
            </a:r>
            <a:r>
              <a:rPr lang="en-IN" sz="1600" dirty="0">
                <a:latin typeface="Calibri" panose="020F0502020204030204" pitchFamily="34" charset="0"/>
                <a:ea typeface="Calibri" panose="020F0502020204030204" pitchFamily="34" charset="0"/>
                <a:cs typeface="Calibri" panose="020F0502020204030204" pitchFamily="34" charset="0"/>
              </a:rPr>
              <a:t>&lt;=</a:t>
            </a:r>
            <a:r>
              <a:rPr lang="en-IN" sz="1600" dirty="0" err="1">
                <a:latin typeface="Calibri" panose="020F0502020204030204" pitchFamily="34" charset="0"/>
                <a:ea typeface="Calibri" panose="020F0502020204030204" pitchFamily="34" charset="0"/>
                <a:cs typeface="Calibri" panose="020F0502020204030204" pitchFamily="34" charset="0"/>
              </a:rPr>
              <a:t>upperlimit;i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binary=</a:t>
            </a:r>
            <a:r>
              <a:rPr lang="en-IN" sz="1600" dirty="0" err="1">
                <a:latin typeface="Calibri" panose="020F0502020204030204" pitchFamily="34" charset="0"/>
                <a:ea typeface="Calibri" panose="020F0502020204030204" pitchFamily="34" charset="0"/>
                <a:cs typeface="Calibri" panose="020F0502020204030204" pitchFamily="34" charset="0"/>
              </a:rPr>
              <a:t>decimal_to_binary</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printf</a:t>
            </a:r>
            <a:r>
              <a:rPr lang="en-IN" sz="1600" dirty="0">
                <a:latin typeface="Calibri" panose="020F0502020204030204" pitchFamily="34" charset="0"/>
                <a:ea typeface="Calibri" panose="020F0502020204030204" pitchFamily="34" charset="0"/>
                <a:cs typeface="Calibri" panose="020F0502020204030204" pitchFamily="34" charset="0"/>
              </a:rPr>
              <a:t>("Decimal = %d\</a:t>
            </a:r>
            <a:r>
              <a:rPr lang="en-IN" sz="1600" dirty="0" err="1">
                <a:latin typeface="Calibri" panose="020F0502020204030204" pitchFamily="34" charset="0"/>
                <a:ea typeface="Calibri" panose="020F0502020204030204" pitchFamily="34" charset="0"/>
                <a:cs typeface="Calibri" panose="020F0502020204030204" pitchFamily="34" charset="0"/>
              </a:rPr>
              <a:t>tBinary</a:t>
            </a:r>
            <a:r>
              <a:rPr lang="en-IN" sz="1600" dirty="0">
                <a:latin typeface="Calibri" panose="020F0502020204030204" pitchFamily="34" charset="0"/>
                <a:ea typeface="Calibri" panose="020F0502020204030204" pitchFamily="34" charset="0"/>
                <a:cs typeface="Calibri" panose="020F0502020204030204" pitchFamily="34" charset="0"/>
              </a:rPr>
              <a:t> = %d \n",</a:t>
            </a:r>
            <a:r>
              <a:rPr lang="en-IN" sz="1600" dirty="0" err="1">
                <a:latin typeface="Calibri" panose="020F0502020204030204" pitchFamily="34" charset="0"/>
                <a:ea typeface="Calibri" panose="020F0502020204030204" pitchFamily="34" charset="0"/>
                <a:cs typeface="Calibri" panose="020F0502020204030204" pitchFamily="34" charset="0"/>
              </a:rPr>
              <a:t>i,binary</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   </a:t>
            </a:r>
          </a:p>
        </p:txBody>
      </p:sp>
      <p:sp>
        <p:nvSpPr>
          <p:cNvPr id="10" name="TextBox 9"/>
          <p:cNvSpPr txBox="1"/>
          <p:nvPr/>
        </p:nvSpPr>
        <p:spPr>
          <a:xfrm>
            <a:off x="6256421" y="1018675"/>
            <a:ext cx="4026569" cy="4647426"/>
          </a:xfrm>
          <a:prstGeom prst="rect">
            <a:avLst/>
          </a:prstGeom>
          <a:noFill/>
        </p:spPr>
        <p:txBody>
          <a:bodyPr wrap="square" rtlCol="0">
            <a:spAutoFit/>
          </a:bodyPr>
          <a:lstStyle/>
          <a:p>
            <a:r>
              <a:rPr lang="pt-BR" sz="1600" dirty="0">
                <a:latin typeface="Calibri" panose="020F0502020204030204" pitchFamily="34" charset="0"/>
                <a:ea typeface="Calibri" panose="020F0502020204030204" pitchFamily="34" charset="0"/>
                <a:cs typeface="Calibri" panose="020F0502020204030204" pitchFamily="34" charset="0"/>
              </a:rPr>
              <a:t>int decimal_to_binary (int dec)</a:t>
            </a:r>
          </a:p>
          <a:p>
            <a:r>
              <a:rPr lang="pt-BR" sz="1600" dirty="0">
                <a:latin typeface="Calibri" panose="020F0502020204030204" pitchFamily="34" charset="0"/>
                <a:ea typeface="Calibri" panose="020F0502020204030204" pitchFamily="34" charset="0"/>
                <a:cs typeface="Calibri" panose="020F0502020204030204" pitchFamily="34" charset="0"/>
              </a:rPr>
              <a:t>{</a:t>
            </a:r>
          </a:p>
          <a:p>
            <a:r>
              <a:rPr lang="pt-BR" sz="1600" dirty="0">
                <a:latin typeface="Calibri" panose="020F0502020204030204" pitchFamily="34" charset="0"/>
                <a:ea typeface="Calibri" panose="020F0502020204030204" pitchFamily="34" charset="0"/>
                <a:cs typeface="Calibri" panose="020F0502020204030204" pitchFamily="34" charset="0"/>
              </a:rPr>
              <a:t>    int bin=0, p=1, rem;</a:t>
            </a:r>
          </a:p>
          <a:p>
            <a:r>
              <a:rPr lang="pt-BR" sz="1600" dirty="0">
                <a:latin typeface="Calibri" panose="020F0502020204030204" pitchFamily="34" charset="0"/>
                <a:ea typeface="Calibri" panose="020F0502020204030204" pitchFamily="34" charset="0"/>
                <a:cs typeface="Calibri" panose="020F0502020204030204" pitchFamily="34" charset="0"/>
              </a:rPr>
              <a:t>    while(dec&gt;0)          //or  d!=0</a:t>
            </a:r>
          </a:p>
          <a:p>
            <a:r>
              <a:rPr lang="pt-BR" sz="1600" dirty="0">
                <a:latin typeface="Calibri" panose="020F0502020204030204" pitchFamily="34" charset="0"/>
                <a:ea typeface="Calibri" panose="020F0502020204030204" pitchFamily="34" charset="0"/>
                <a:cs typeface="Calibri" panose="020F0502020204030204" pitchFamily="34" charset="0"/>
              </a:rPr>
              <a:t>    {</a:t>
            </a:r>
          </a:p>
          <a:p>
            <a:r>
              <a:rPr lang="pt-BR" sz="1600" dirty="0">
                <a:latin typeface="Calibri" panose="020F0502020204030204" pitchFamily="34" charset="0"/>
                <a:ea typeface="Calibri" panose="020F0502020204030204" pitchFamily="34" charset="0"/>
                <a:cs typeface="Calibri" panose="020F0502020204030204" pitchFamily="34" charset="0"/>
              </a:rPr>
              <a:t>        rem=dec%2;</a:t>
            </a:r>
          </a:p>
          <a:p>
            <a:r>
              <a:rPr lang="pt-BR" sz="1600" dirty="0">
                <a:latin typeface="Calibri" panose="020F0502020204030204" pitchFamily="34" charset="0"/>
                <a:ea typeface="Calibri" panose="020F0502020204030204" pitchFamily="34" charset="0"/>
                <a:cs typeface="Calibri" panose="020F0502020204030204" pitchFamily="34" charset="0"/>
              </a:rPr>
              <a:t>        bin=bin+rem*p;</a:t>
            </a:r>
          </a:p>
          <a:p>
            <a:r>
              <a:rPr lang="pt-BR" sz="1600" dirty="0">
                <a:latin typeface="Calibri" panose="020F0502020204030204" pitchFamily="34" charset="0"/>
                <a:ea typeface="Calibri" panose="020F0502020204030204" pitchFamily="34" charset="0"/>
                <a:cs typeface="Calibri" panose="020F0502020204030204" pitchFamily="34" charset="0"/>
              </a:rPr>
              <a:t>        dec=dec/2;</a:t>
            </a:r>
          </a:p>
          <a:p>
            <a:r>
              <a:rPr lang="pt-BR" sz="1600" dirty="0">
                <a:latin typeface="Calibri" panose="020F0502020204030204" pitchFamily="34" charset="0"/>
                <a:ea typeface="Calibri" panose="020F0502020204030204" pitchFamily="34" charset="0"/>
                <a:cs typeface="Calibri" panose="020F0502020204030204" pitchFamily="34" charset="0"/>
              </a:rPr>
              <a:t>        p=p*10;</a:t>
            </a:r>
          </a:p>
          <a:p>
            <a:r>
              <a:rPr lang="pt-BR" sz="1600" dirty="0">
                <a:latin typeface="Calibri" panose="020F0502020204030204" pitchFamily="34" charset="0"/>
                <a:ea typeface="Calibri" panose="020F0502020204030204" pitchFamily="34" charset="0"/>
                <a:cs typeface="Calibri" panose="020F0502020204030204" pitchFamily="34" charset="0"/>
              </a:rPr>
              <a:t>    }</a:t>
            </a:r>
          </a:p>
          <a:p>
            <a:r>
              <a:rPr lang="pt-BR" sz="1600" dirty="0">
                <a:latin typeface="Calibri" panose="020F0502020204030204" pitchFamily="34" charset="0"/>
                <a:ea typeface="Calibri" panose="020F0502020204030204" pitchFamily="34" charset="0"/>
                <a:cs typeface="Calibri" panose="020F0502020204030204" pitchFamily="34" charset="0"/>
              </a:rPr>
              <a:t>    return (bin);</a:t>
            </a:r>
          </a:p>
          <a:p>
            <a:r>
              <a:rPr lang="pt-BR" sz="1600" dirty="0" smtClean="0">
                <a:latin typeface="Calibri" panose="020F0502020204030204" pitchFamily="34" charset="0"/>
                <a:ea typeface="Calibri" panose="020F0502020204030204" pitchFamily="34" charset="0"/>
                <a:cs typeface="Calibri" panose="020F0502020204030204" pitchFamily="34" charset="0"/>
              </a:rPr>
              <a:t>}</a:t>
            </a:r>
          </a:p>
          <a:p>
            <a:endParaRPr lang="pt-BR" sz="1600" dirty="0">
              <a:latin typeface="Calibri" panose="020F0502020204030204" pitchFamily="34" charset="0"/>
              <a:ea typeface="Calibri" panose="020F0502020204030204" pitchFamily="34" charset="0"/>
              <a:cs typeface="Calibri" panose="020F0502020204030204" pitchFamily="34" charset="0"/>
            </a:endParaRPr>
          </a:p>
          <a:p>
            <a:endParaRPr lang="pt-BR" sz="1600" dirty="0" smtClean="0">
              <a:latin typeface="Calibri" panose="020F0502020204030204" pitchFamily="34" charset="0"/>
              <a:ea typeface="Calibri" panose="020F0502020204030204" pitchFamily="34" charset="0"/>
              <a:cs typeface="Calibri" panose="020F0502020204030204" pitchFamily="34" charset="0"/>
            </a:endParaRPr>
          </a:p>
          <a:p>
            <a:r>
              <a:rPr lang="pt-BR" sz="1600" dirty="0" smtClean="0">
                <a:latin typeface="Calibri" panose="020F0502020204030204" pitchFamily="34" charset="0"/>
                <a:ea typeface="Calibri" panose="020F0502020204030204" pitchFamily="34" charset="0"/>
                <a:cs typeface="Calibri" panose="020F0502020204030204" pitchFamily="34" charset="0"/>
              </a:rPr>
              <a:t>//</a:t>
            </a:r>
            <a:r>
              <a:rPr lang="en-US" dirty="0" err="1" smtClean="0">
                <a:latin typeface="Calibri" panose="020F0502020204030204" pitchFamily="34" charset="0"/>
                <a:ea typeface="Calibri" panose="020F0502020204030204" pitchFamily="34" charset="0"/>
                <a:cs typeface="Calibri" panose="020F0502020204030204" pitchFamily="34" charset="0"/>
              </a:rPr>
              <a:t>Unoptimised</a:t>
            </a: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code for lookup table - value for each conversion is being calculated by the system during execution</a:t>
            </a:r>
            <a:endParaRPr lang="pt-BR" sz="1600" dirty="0" smtClean="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18486"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3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10688" y="388839"/>
            <a:ext cx="1217000" cy="461665"/>
          </a:xfrm>
          <a:prstGeom prst="rect">
            <a:avLst/>
          </a:prstGeom>
        </p:spPr>
        <p:txBody>
          <a:bodyPr wrap="none">
            <a:spAutoFit/>
          </a:bodyPr>
          <a:lstStyle/>
          <a:p>
            <a:r>
              <a:rPr lang="en-US" sz="2400" dirty="0"/>
              <a:t>OUTPUT</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79" y="982309"/>
            <a:ext cx="9740142" cy="5476155"/>
          </a:xfrm>
          <a:prstGeom prst="rect">
            <a:avLst/>
          </a:prstGeom>
        </p:spPr>
      </p:pic>
    </p:spTree>
    <p:extLst>
      <p:ext uri="{BB962C8B-B14F-4D97-AF65-F5344CB8AC3E}">
        <p14:creationId xmlns:p14="http://schemas.microsoft.com/office/powerpoint/2010/main" val="74918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(optimized)</a:t>
            </a:r>
            <a:endParaRPr lang="en-IN" sz="3200" dirty="0"/>
          </a:p>
        </p:txBody>
      </p:sp>
      <p:sp>
        <p:nvSpPr>
          <p:cNvPr id="3" name="Content Placeholder 2"/>
          <p:cNvSpPr>
            <a:spLocks noGrp="1"/>
          </p:cNvSpPr>
          <p:nvPr>
            <p:ph sz="half" idx="1"/>
          </p:nvPr>
        </p:nvSpPr>
        <p:spPr>
          <a:xfrm>
            <a:off x="992043" y="874295"/>
            <a:ext cx="4590610" cy="5732451"/>
          </a:xfrm>
        </p:spPr>
        <p:txBody>
          <a:bodyPr>
            <a:no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t>
            </a:r>
            <a:r>
              <a:rPr lang="en-US" sz="1600" dirty="0" smtClean="0">
                <a:latin typeface="Calibri" panose="020F0502020204030204" pitchFamily="34" charset="0"/>
                <a:ea typeface="Calibri" panose="020F0502020204030204" pitchFamily="34" charset="0"/>
                <a:cs typeface="Calibri" panose="020F0502020204030204" pitchFamily="34" charset="0"/>
              </a:rPr>
              <a:t>include&lt;</a:t>
            </a:r>
            <a:r>
              <a:rPr lang="en-US" sz="1600" dirty="0" err="1" smtClean="0">
                <a:latin typeface="Calibri" panose="020F0502020204030204" pitchFamily="34" charset="0"/>
                <a:ea typeface="Calibri" panose="020F0502020204030204" pitchFamily="34" charset="0"/>
                <a:cs typeface="Calibri" panose="020F0502020204030204" pitchFamily="34" charset="0"/>
              </a:rPr>
              <a:t>stdio.h</a:t>
            </a:r>
            <a:r>
              <a:rPr lang="en-US" sz="1600" dirty="0" smtClean="0">
                <a:latin typeface="Calibri" panose="020F0502020204030204" pitchFamily="34" charset="0"/>
                <a:ea typeface="Calibri" panose="020F0502020204030204" pitchFamily="34" charset="0"/>
                <a:cs typeface="Calibri" panose="020F0502020204030204" pitchFamily="34" charset="0"/>
              </a:rPr>
              <a:t>&gt;</a:t>
            </a:r>
          </a:p>
          <a:p>
            <a:r>
              <a:rPr lang="en-US" sz="1600" dirty="0" err="1" smtClean="0">
                <a:latin typeface="Calibri" panose="020F0502020204030204" pitchFamily="34" charset="0"/>
                <a:ea typeface="Calibri" panose="020F0502020204030204" pitchFamily="34" charset="0"/>
                <a:cs typeface="Calibri" panose="020F0502020204030204" pitchFamily="34" charset="0"/>
              </a:rPr>
              <a:t>const</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char *bin[]=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smtClean="0">
                <a:latin typeface="Calibri" panose="020F0502020204030204" pitchFamily="34" charset="0"/>
                <a:ea typeface="Calibri" panose="020F0502020204030204" pitchFamily="34" charset="0"/>
                <a:cs typeface="Calibri" panose="020F0502020204030204" pitchFamily="34" charset="0"/>
              </a:rPr>
              <a:t>"</a:t>
            </a:r>
            <a:r>
              <a:rPr lang="en-US" sz="1600" dirty="0">
                <a:latin typeface="Calibri" panose="020F0502020204030204" pitchFamily="34" charset="0"/>
                <a:ea typeface="Calibri" panose="020F0502020204030204" pitchFamily="34" charset="0"/>
                <a:cs typeface="Calibri" panose="020F0502020204030204" pitchFamily="34" charset="0"/>
              </a:rPr>
              <a:t>0000","0001","0010","0011","0100","0101","0110","0111",</a:t>
            </a:r>
          </a:p>
          <a:p>
            <a:r>
              <a:rPr lang="en-US" sz="1600" dirty="0" smtClean="0">
                <a:latin typeface="Calibri" panose="020F0502020204030204" pitchFamily="34" charset="0"/>
                <a:ea typeface="Calibri" panose="020F0502020204030204" pitchFamily="34" charset="0"/>
                <a:cs typeface="Calibri" panose="020F0502020204030204" pitchFamily="34" charset="0"/>
              </a:rPr>
              <a:t>"</a:t>
            </a:r>
            <a:r>
              <a:rPr lang="en-US" sz="1600" dirty="0">
                <a:latin typeface="Calibri" panose="020F0502020204030204" pitchFamily="34" charset="0"/>
                <a:ea typeface="Calibri" panose="020F0502020204030204" pitchFamily="34" charset="0"/>
                <a:cs typeface="Calibri" panose="020F0502020204030204" pitchFamily="34" charset="0"/>
              </a:rPr>
              <a:t>1000","1001","1010","1011","1100","1101","1110","1111"</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smtClean="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void display(</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max)</a:t>
            </a:r>
          </a:p>
          <a:p>
            <a:r>
              <a:rPr lang="en-IN" sz="1600" dirty="0" smtClean="0">
                <a:latin typeface="Calibri" panose="020F0502020204030204" pitchFamily="34" charset="0"/>
                <a:ea typeface="Calibri" panose="020F0502020204030204" pitchFamily="34" charset="0"/>
                <a:cs typeface="Calibri" panose="020F0502020204030204" pitchFamily="34" charset="0"/>
              </a:rPr>
              <a:t> {    </a:t>
            </a:r>
            <a:r>
              <a:rPr lang="en-IN" sz="1600" dirty="0" err="1" smtClean="0">
                <a:latin typeface="Calibri" panose="020F0502020204030204" pitchFamily="34" charset="0"/>
                <a:ea typeface="Calibri" panose="020F0502020204030204" pitchFamily="34" charset="0"/>
                <a:cs typeface="Calibri" panose="020F0502020204030204" pitchFamily="34" charset="0"/>
              </a:rPr>
              <a:t>int</a:t>
            </a:r>
            <a:r>
              <a:rPr lang="en-IN" sz="1600" dirty="0" smtClean="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for(</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=0;i&lt;</a:t>
            </a:r>
            <a:r>
              <a:rPr lang="en-IN" sz="1600" dirty="0" err="1">
                <a:latin typeface="Calibri" panose="020F0502020204030204" pitchFamily="34" charset="0"/>
                <a:ea typeface="Calibri" panose="020F0502020204030204" pitchFamily="34" charset="0"/>
                <a:cs typeface="Calibri" panose="020F0502020204030204" pitchFamily="34" charset="0"/>
              </a:rPr>
              <a:t>max;i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smtClean="0">
                <a:latin typeface="Calibri" panose="020F0502020204030204" pitchFamily="34" charset="0"/>
                <a:ea typeface="Calibri" panose="020F0502020204030204" pitchFamily="34" charset="0"/>
                <a:cs typeface="Calibri" panose="020F0502020204030204" pitchFamily="34" charset="0"/>
              </a:rPr>
              <a:t>{ </a:t>
            </a:r>
          </a:p>
          <a:p>
            <a:r>
              <a:rPr lang="en-IN" sz="1600" dirty="0" smtClean="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printf</a:t>
            </a:r>
            <a:r>
              <a:rPr lang="en-IN" sz="1600" dirty="0">
                <a:latin typeface="Calibri" panose="020F0502020204030204" pitchFamily="34" charset="0"/>
                <a:ea typeface="Calibri" panose="020F0502020204030204" pitchFamily="34" charset="0"/>
                <a:cs typeface="Calibri" panose="020F0502020204030204" pitchFamily="34" charset="0"/>
              </a:rPr>
              <a:t>("Decimal = %d\</a:t>
            </a:r>
            <a:r>
              <a:rPr lang="en-IN" sz="1600" dirty="0" err="1">
                <a:latin typeface="Calibri" panose="020F0502020204030204" pitchFamily="34" charset="0"/>
                <a:ea typeface="Calibri" panose="020F0502020204030204" pitchFamily="34" charset="0"/>
                <a:cs typeface="Calibri" panose="020F0502020204030204" pitchFamily="34" charset="0"/>
              </a:rPr>
              <a:t>tBinary</a:t>
            </a:r>
            <a:r>
              <a:rPr lang="en-IN" sz="1600" dirty="0">
                <a:latin typeface="Calibri" panose="020F0502020204030204" pitchFamily="34" charset="0"/>
                <a:ea typeface="Calibri" panose="020F0502020204030204" pitchFamily="34" charset="0"/>
                <a:cs typeface="Calibri" panose="020F0502020204030204" pitchFamily="34" charset="0"/>
              </a:rPr>
              <a:t> = %s \n",</a:t>
            </a:r>
            <a:r>
              <a:rPr lang="en-IN" sz="1600" dirty="0" err="1">
                <a:latin typeface="Calibri" panose="020F0502020204030204" pitchFamily="34" charset="0"/>
                <a:ea typeface="Calibri" panose="020F0502020204030204" pitchFamily="34" charset="0"/>
                <a:cs typeface="Calibri" panose="020F0502020204030204" pitchFamily="34" charset="0"/>
              </a:rPr>
              <a:t>i,bin</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smtClean="0">
                <a:latin typeface="Calibri" panose="020F0502020204030204" pitchFamily="34" charset="0"/>
                <a:ea typeface="Calibri" panose="020F0502020204030204" pitchFamily="34" charset="0"/>
                <a:cs typeface="Calibri" panose="020F0502020204030204" pitchFamily="34" charset="0"/>
              </a:rPr>
              <a:t>  }</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p:cNvSpPr txBox="1"/>
          <p:nvPr/>
        </p:nvSpPr>
        <p:spPr>
          <a:xfrm>
            <a:off x="6256421" y="1018675"/>
            <a:ext cx="4026569" cy="1323439"/>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main()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max=</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(bin)/</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(char *);</a:t>
            </a:r>
          </a:p>
          <a:p>
            <a:r>
              <a:rPr lang="en-US" sz="1600" dirty="0">
                <a:latin typeface="Calibri" panose="020F0502020204030204" pitchFamily="34" charset="0"/>
                <a:ea typeface="Calibri" panose="020F0502020204030204" pitchFamily="34" charset="0"/>
                <a:cs typeface="Calibri" panose="020F0502020204030204" pitchFamily="34" charset="0"/>
              </a:rPr>
              <a:t>    display(max);</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pt-BR" sz="1600" dirty="0" smtClean="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50569"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335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10688" y="388839"/>
            <a:ext cx="1217000" cy="461665"/>
          </a:xfrm>
          <a:prstGeom prst="rect">
            <a:avLst/>
          </a:prstGeom>
        </p:spPr>
        <p:txBody>
          <a:bodyPr wrap="none">
            <a:spAutoFit/>
          </a:bodyPr>
          <a:lstStyle/>
          <a:p>
            <a:r>
              <a:rPr lang="en-US" sz="2400" dirty="0"/>
              <a:t>OUTPUT</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62" y="932548"/>
            <a:ext cx="10058400" cy="5655088"/>
          </a:xfrm>
          <a:prstGeom prst="rect">
            <a:avLst/>
          </a:prstGeom>
        </p:spPr>
      </p:pic>
    </p:spTree>
    <p:extLst>
      <p:ext uri="{BB962C8B-B14F-4D97-AF65-F5344CB8AC3E}">
        <p14:creationId xmlns:p14="http://schemas.microsoft.com/office/powerpoint/2010/main" val="29861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Grp="1" noChangeAspect="1"/>
          </p:cNvPicPr>
          <p:nvPr>
            <p:ph idx="1"/>
          </p:nvPr>
        </p:nvPicPr>
        <p:blipFill rotWithShape="1">
          <a:blip r:embed="rId2"/>
          <a:srcRect r="52444" b="-1"/>
          <a:stretch/>
        </p:blipFill>
        <p:spPr>
          <a:xfrm>
            <a:off x="-8021" y="0"/>
            <a:ext cx="12192000" cy="6858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136959110"/>
              </p:ext>
            </p:extLst>
          </p:nvPr>
        </p:nvGraphicFramePr>
        <p:xfrm>
          <a:off x="1820164" y="2556487"/>
          <a:ext cx="9024300" cy="1919259"/>
        </p:xfrm>
        <a:graphic>
          <a:graphicData uri="http://schemas.openxmlformats.org/drawingml/2006/table">
            <a:tbl>
              <a:tblPr firstRow="1" bandRow="1">
                <a:tableStyleId>{5C22544A-7EE6-4342-B048-85BDC9FD1C3A}</a:tableStyleId>
              </a:tblPr>
              <a:tblGrid>
                <a:gridCol w="3008100">
                  <a:extLst>
                    <a:ext uri="{9D8B030D-6E8A-4147-A177-3AD203B41FA5}">
                      <a16:colId xmlns:a16="http://schemas.microsoft.com/office/drawing/2014/main" val="3434170738"/>
                    </a:ext>
                  </a:extLst>
                </a:gridCol>
                <a:gridCol w="3008100">
                  <a:extLst>
                    <a:ext uri="{9D8B030D-6E8A-4147-A177-3AD203B41FA5}">
                      <a16:colId xmlns:a16="http://schemas.microsoft.com/office/drawing/2014/main" val="155933160"/>
                    </a:ext>
                  </a:extLst>
                </a:gridCol>
                <a:gridCol w="3008100">
                  <a:extLst>
                    <a:ext uri="{9D8B030D-6E8A-4147-A177-3AD203B41FA5}">
                      <a16:colId xmlns:a16="http://schemas.microsoft.com/office/drawing/2014/main" val="1968981992"/>
                    </a:ext>
                  </a:extLst>
                </a:gridCol>
              </a:tblGrid>
              <a:tr h="639753">
                <a:tc>
                  <a:txBody>
                    <a:bodyPr/>
                    <a:lstStyle/>
                    <a:p>
                      <a:endParaRPr lang="en-IN" dirty="0"/>
                    </a:p>
                  </a:txBody>
                  <a:tcPr>
                    <a:solidFill>
                      <a:schemeClr val="bg2">
                        <a:lumMod val="50000"/>
                      </a:schemeClr>
                    </a:solidFill>
                  </a:tcPr>
                </a:tc>
                <a:tc>
                  <a:txBody>
                    <a:bodyPr/>
                    <a:lstStyle/>
                    <a:p>
                      <a:r>
                        <a:rPr lang="en-US" dirty="0" smtClean="0">
                          <a:latin typeface="Bahnschrift" panose="020B0502040204020203" pitchFamily="34" charset="0"/>
                        </a:rPr>
                        <a:t>           TIME</a:t>
                      </a:r>
                      <a:endParaRPr lang="en-IN" dirty="0">
                        <a:latin typeface="Bahnschrift" panose="020B0502040204020203" pitchFamily="34" charset="0"/>
                      </a:endParaRPr>
                    </a:p>
                  </a:txBody>
                  <a:tcPr>
                    <a:solidFill>
                      <a:schemeClr val="bg2">
                        <a:lumMod val="50000"/>
                      </a:schemeClr>
                    </a:solidFill>
                  </a:tcPr>
                </a:tc>
                <a:tc>
                  <a:txBody>
                    <a:bodyPr/>
                    <a:lstStyle/>
                    <a:p>
                      <a:r>
                        <a:rPr lang="en-US" dirty="0" smtClean="0">
                          <a:latin typeface="Bahnschrift SemiBold" panose="020B0502040204020203" pitchFamily="34" charset="0"/>
                        </a:rPr>
                        <a:t>MEMORY</a:t>
                      </a:r>
                      <a:endParaRPr lang="en-IN" dirty="0">
                        <a:latin typeface="Bahnschrift SemiBold" panose="020B0502040204020203" pitchFamily="34" charset="0"/>
                      </a:endParaRPr>
                    </a:p>
                  </a:txBody>
                  <a:tcPr>
                    <a:solidFill>
                      <a:schemeClr val="bg2">
                        <a:lumMod val="50000"/>
                      </a:schemeClr>
                    </a:solidFill>
                  </a:tcPr>
                </a:tc>
                <a:extLst>
                  <a:ext uri="{0D108BD9-81ED-4DB2-BD59-A6C34878D82A}">
                    <a16:rowId xmlns:a16="http://schemas.microsoft.com/office/drawing/2014/main" val="1544156323"/>
                  </a:ext>
                </a:extLst>
              </a:tr>
              <a:tr h="639753">
                <a:tc>
                  <a:txBody>
                    <a:bodyPr/>
                    <a:lstStyle/>
                    <a:p>
                      <a:r>
                        <a:rPr lang="en-US" dirty="0" smtClean="0">
                          <a:solidFill>
                            <a:schemeClr val="bg1"/>
                          </a:solidFill>
                          <a:latin typeface="Bahnschrift SemiBold" panose="020B0502040204020203" pitchFamily="34" charset="0"/>
                        </a:rPr>
                        <a:t>UNOPTIMIZED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0.034</a:t>
                      </a:r>
                      <a:r>
                        <a:rPr lang="en-US" baseline="0" dirty="0" smtClean="0">
                          <a:solidFill>
                            <a:schemeClr val="bg1"/>
                          </a:solidFill>
                        </a:rPr>
                        <a:t> </a:t>
                      </a:r>
                      <a:r>
                        <a:rPr lang="en-US" dirty="0" smtClean="0">
                          <a:solidFill>
                            <a:schemeClr val="bg1"/>
                          </a:solidFill>
                        </a:rPr>
                        <a:t>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4420 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2799267117"/>
                  </a:ext>
                </a:extLst>
              </a:tr>
              <a:tr h="639753">
                <a:tc>
                  <a:txBody>
                    <a:bodyPr/>
                    <a:lstStyle/>
                    <a:p>
                      <a:r>
                        <a:rPr lang="en-US" dirty="0" smtClean="0">
                          <a:solidFill>
                            <a:schemeClr val="bg1"/>
                          </a:solidFill>
                          <a:latin typeface="Bahnschrift SemiBold" panose="020B0502040204020203" pitchFamily="34" charset="0"/>
                        </a:rPr>
                        <a:t>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0.020 </a:t>
                      </a:r>
                      <a:r>
                        <a:rPr lang="en-US" dirty="0" smtClean="0">
                          <a:solidFill>
                            <a:schemeClr val="bg1"/>
                          </a:solidFill>
                        </a:rPr>
                        <a:t>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4404 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3723103724"/>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439" y="1811754"/>
            <a:ext cx="3645750" cy="508906"/>
          </a:xfrm>
          <a:prstGeom prst="rect">
            <a:avLst/>
          </a:prstGeom>
        </p:spPr>
      </p:pic>
      <p:sp>
        <p:nvSpPr>
          <p:cNvPr id="7" name="Rectangle 6"/>
          <p:cNvSpPr/>
          <p:nvPr/>
        </p:nvSpPr>
        <p:spPr>
          <a:xfrm>
            <a:off x="5102997" y="1774985"/>
            <a:ext cx="2958161" cy="584775"/>
          </a:xfrm>
          <a:prstGeom prst="rect">
            <a:avLst/>
          </a:prstGeom>
        </p:spPr>
        <p:txBody>
          <a:bodyPr wrap="square">
            <a:spAutoFit/>
          </a:bodyPr>
          <a:lstStyle/>
          <a:p>
            <a:r>
              <a:rPr lang="en-US" sz="3200" dirty="0" smtClean="0"/>
              <a:t> </a:t>
            </a:r>
            <a:r>
              <a:rPr lang="en-US" sz="3200" dirty="0"/>
              <a:t>look up tables</a:t>
            </a:r>
            <a:endParaRPr lang="en-IN" sz="3200" dirty="0"/>
          </a:p>
        </p:txBody>
      </p:sp>
    </p:spTree>
    <p:extLst>
      <p:ext uri="{BB962C8B-B14F-4D97-AF65-F5344CB8AC3E}">
        <p14:creationId xmlns:p14="http://schemas.microsoft.com/office/powerpoint/2010/main" val="247647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79416"/>
          </a:xfrm>
        </p:spPr>
        <p:txBody>
          <a:bodyPr>
            <a:normAutofit/>
          </a:bodyPr>
          <a:lstStyle/>
          <a:p>
            <a:r>
              <a:rPr lang="en-US" sz="4000" dirty="0" smtClean="0"/>
              <a:t>Applications of look up table</a:t>
            </a:r>
            <a:endParaRPr lang="en-IN" sz="4000" dirty="0"/>
          </a:p>
        </p:txBody>
      </p:sp>
      <p:sp>
        <p:nvSpPr>
          <p:cNvPr id="3" name="Content Placeholder 2"/>
          <p:cNvSpPr>
            <a:spLocks noGrp="1"/>
          </p:cNvSpPr>
          <p:nvPr>
            <p:ph idx="1"/>
          </p:nvPr>
        </p:nvSpPr>
        <p:spPr>
          <a:xfrm>
            <a:off x="1024128" y="1668379"/>
            <a:ext cx="9720073" cy="4640981"/>
          </a:xfrm>
        </p:spPr>
        <p:txBody>
          <a:bodyPr/>
          <a:lstStyle/>
          <a:p>
            <a:r>
              <a:rPr lang="en-US" dirty="0" smtClean="0"/>
              <a:t>This technique has a wide range of applications such as :</a:t>
            </a:r>
          </a:p>
          <a:p>
            <a:pPr>
              <a:buFont typeface="Wingdings" panose="05000000000000000000" pitchFamily="2" charset="2"/>
              <a:buChar char="§"/>
            </a:pPr>
            <a:r>
              <a:rPr lang="en-US" dirty="0" smtClean="0"/>
              <a:t> In </a:t>
            </a:r>
            <a:r>
              <a:rPr lang="en-US" dirty="0"/>
              <a:t>data analysis applications, such as image processing, a lookup table (LUT) is used to transform the input data into a more desirable output format. For example, a grayscale picture of the planet Saturn will be transformed into a color image to </a:t>
            </a:r>
            <a:r>
              <a:rPr lang="en-US" dirty="0" smtClean="0"/>
              <a:t>emphasize </a:t>
            </a:r>
            <a:r>
              <a:rPr lang="en-US" dirty="0"/>
              <a:t>the differences in its rings</a:t>
            </a:r>
            <a:r>
              <a:rPr lang="en-US" dirty="0" smtClean="0"/>
              <a:t>.</a:t>
            </a:r>
          </a:p>
          <a:p>
            <a:pPr>
              <a:buFont typeface="Wingdings" panose="05000000000000000000" pitchFamily="2" charset="2"/>
              <a:buChar char="§"/>
            </a:pPr>
            <a:r>
              <a:rPr lang="en-US" dirty="0" smtClean="0"/>
              <a:t> A </a:t>
            </a:r>
            <a:r>
              <a:rPr lang="en-US" dirty="0"/>
              <a:t>classic example of reducing run-time computations using lookup tables is to obtain the result of a trigonometry </a:t>
            </a:r>
            <a:r>
              <a:rPr lang="en-US" dirty="0" smtClean="0"/>
              <a:t>calculation.</a:t>
            </a:r>
          </a:p>
          <a:p>
            <a:pPr>
              <a:buFont typeface="Wingdings" panose="05000000000000000000" pitchFamily="2" charset="2"/>
              <a:buChar char="§"/>
            </a:pPr>
            <a:r>
              <a:rPr lang="en-US" dirty="0" smtClean="0"/>
              <a:t> Data acquisition and control systems.</a:t>
            </a:r>
            <a:endParaRPr lang="en-IN" dirty="0"/>
          </a:p>
        </p:txBody>
      </p:sp>
    </p:spTree>
    <p:extLst>
      <p:ext uri="{BB962C8B-B14F-4D97-AF65-F5344CB8AC3E}">
        <p14:creationId xmlns:p14="http://schemas.microsoft.com/office/powerpoint/2010/main" val="44141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232" y="1948796"/>
            <a:ext cx="4090736" cy="2952068"/>
          </a:xfrm>
        </p:spPr>
        <p:txBody>
          <a:bodyPr>
            <a:normAutofit/>
          </a:bodyPr>
          <a:lstStyle/>
          <a:p>
            <a:r>
              <a:rPr lang="en-US" sz="6600" dirty="0" smtClean="0"/>
              <a:t>  Thank you</a:t>
            </a:r>
            <a:endParaRPr lang="en-IN" sz="6600" dirty="0"/>
          </a:p>
        </p:txBody>
      </p:sp>
      <p:sp>
        <p:nvSpPr>
          <p:cNvPr id="3" name="Content Placeholder 2"/>
          <p:cNvSpPr>
            <a:spLocks noGrp="1"/>
          </p:cNvSpPr>
          <p:nvPr>
            <p:ph idx="1"/>
          </p:nvPr>
        </p:nvSpPr>
        <p:spPr>
          <a:xfrm>
            <a:off x="1024128" y="5221704"/>
            <a:ext cx="9720073" cy="1087655"/>
          </a:xfrm>
        </p:spPr>
        <p:txBody>
          <a:bodyPr/>
          <a:lstStyle/>
          <a:p>
            <a:r>
              <a:rPr lang="en-US"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52973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Grp="1" noChangeAspect="1"/>
          </p:cNvPicPr>
          <p:nvPr>
            <p:ph idx="1"/>
          </p:nvPr>
        </p:nvPicPr>
        <p:blipFill rotWithShape="1">
          <a:blip r:embed="rId2"/>
          <a:srcRect r="52444" b="-1"/>
          <a:stretch/>
        </p:blipFill>
        <p:spPr>
          <a:xfrm>
            <a:off x="20631" y="-72189"/>
            <a:ext cx="12192000" cy="6858000"/>
          </a:xfrm>
          <a:prstGeom prst="rect">
            <a:avLst/>
          </a:prstGeom>
          <a:solidFill>
            <a:schemeClr val="accent1"/>
          </a:solidFill>
          <a:effectLst>
            <a:outerShdw dist="50800" dir="9300000" algn="ctr" rotWithShape="0">
              <a:srgbClr val="000000">
                <a:alpha val="13000"/>
              </a:srgbClr>
            </a:outerShdw>
          </a:effectLst>
        </p:spPr>
      </p:pic>
      <p:graphicFrame>
        <p:nvGraphicFramePr>
          <p:cNvPr id="5" name="Content Placeholder 3"/>
          <p:cNvGraphicFramePr>
            <a:graphicFrameLocks/>
          </p:cNvGraphicFramePr>
          <p:nvPr>
            <p:extLst>
              <p:ext uri="{D42A27DB-BD31-4B8C-83A1-F6EECF244321}">
                <p14:modId xmlns:p14="http://schemas.microsoft.com/office/powerpoint/2010/main" val="1212897249"/>
              </p:ext>
            </p:extLst>
          </p:nvPr>
        </p:nvGraphicFramePr>
        <p:xfrm>
          <a:off x="1863524" y="3669174"/>
          <a:ext cx="8461093" cy="2383838"/>
        </p:xfrm>
        <a:graphic>
          <a:graphicData uri="http://schemas.openxmlformats.org/drawingml/2006/table">
            <a:tbl>
              <a:tblPr firstRow="1" bandRow="1">
                <a:tableStyleId>{5C22544A-7EE6-4342-B048-85BDC9FD1C3A}</a:tableStyleId>
              </a:tblPr>
              <a:tblGrid>
                <a:gridCol w="4206000">
                  <a:extLst>
                    <a:ext uri="{9D8B030D-6E8A-4147-A177-3AD203B41FA5}">
                      <a16:colId xmlns:a16="http://schemas.microsoft.com/office/drawing/2014/main" val="2026470154"/>
                    </a:ext>
                  </a:extLst>
                </a:gridCol>
                <a:gridCol w="4255093">
                  <a:extLst>
                    <a:ext uri="{9D8B030D-6E8A-4147-A177-3AD203B41FA5}">
                      <a16:colId xmlns:a16="http://schemas.microsoft.com/office/drawing/2014/main" val="1516433891"/>
                    </a:ext>
                  </a:extLst>
                </a:gridCol>
              </a:tblGrid>
              <a:tr h="493320">
                <a:tc>
                  <a:txBody>
                    <a:bodyPr/>
                    <a:lstStyle/>
                    <a:p>
                      <a:r>
                        <a:rPr lang="en-US" dirty="0" smtClean="0"/>
                        <a:t>Name</a:t>
                      </a:r>
                      <a:endParaRPr lang="en-IN" dirty="0"/>
                    </a:p>
                  </a:txBody>
                  <a:tcPr/>
                </a:tc>
                <a:tc>
                  <a:txBody>
                    <a:bodyPr/>
                    <a:lstStyle/>
                    <a:p>
                      <a:r>
                        <a:rPr lang="en-US" dirty="0" smtClean="0"/>
                        <a:t>USN</a:t>
                      </a:r>
                      <a:endParaRPr lang="en-IN" dirty="0"/>
                    </a:p>
                  </a:txBody>
                  <a:tcPr/>
                </a:tc>
                <a:extLst>
                  <a:ext uri="{0D108BD9-81ED-4DB2-BD59-A6C34878D82A}">
                    <a16:rowId xmlns:a16="http://schemas.microsoft.com/office/drawing/2014/main" val="1931947843"/>
                  </a:ext>
                </a:extLst>
              </a:tr>
              <a:tr h="488895">
                <a:tc>
                  <a:txBody>
                    <a:bodyPr/>
                    <a:lstStyle/>
                    <a:p>
                      <a:r>
                        <a:rPr lang="en-US" dirty="0" smtClean="0">
                          <a:solidFill>
                            <a:schemeClr val="bg1"/>
                          </a:solidFill>
                          <a:latin typeface="+mn-lt"/>
                        </a:rPr>
                        <a:t>ABHINAV S P</a:t>
                      </a:r>
                      <a:endParaRPr lang="en-IN" dirty="0">
                        <a:solidFill>
                          <a:schemeClr val="bg1"/>
                        </a:solidFill>
                        <a:latin typeface="+mn-lt"/>
                      </a:endParaRPr>
                    </a:p>
                  </a:txBody>
                  <a:tcPr>
                    <a:solidFill>
                      <a:schemeClr val="tx1">
                        <a:lumMod val="65000"/>
                        <a:lumOff val="35000"/>
                      </a:schemeClr>
                    </a:solidFill>
                  </a:tcPr>
                </a:tc>
                <a:tc>
                  <a:txBody>
                    <a:bodyPr/>
                    <a:lstStyle/>
                    <a:p>
                      <a:r>
                        <a:rPr lang="en-US" dirty="0" smtClean="0">
                          <a:solidFill>
                            <a:schemeClr val="bg1"/>
                          </a:solidFill>
                          <a:latin typeface="+mn-lt"/>
                        </a:rPr>
                        <a:t>01FE21BEC087</a:t>
                      </a:r>
                      <a:endParaRPr lang="en-IN" dirty="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1399368108"/>
                  </a:ext>
                </a:extLst>
              </a:tr>
              <a:tr h="423833">
                <a:tc>
                  <a:txBody>
                    <a:bodyPr/>
                    <a:lstStyle/>
                    <a:p>
                      <a:r>
                        <a:rPr lang="en-US" dirty="0" smtClean="0">
                          <a:solidFill>
                            <a:schemeClr val="bg1"/>
                          </a:solidFill>
                          <a:latin typeface="+mn-lt"/>
                        </a:rPr>
                        <a:t>SATWIK D B</a:t>
                      </a:r>
                      <a:endParaRPr lang="en-IN" dirty="0">
                        <a:solidFill>
                          <a:schemeClr val="bg1"/>
                        </a:solidFill>
                        <a:latin typeface="+mn-lt"/>
                      </a:endParaRPr>
                    </a:p>
                  </a:txBody>
                  <a:tcPr>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mn-lt"/>
                        </a:rPr>
                        <a:t>01FE21BEC088</a:t>
                      </a:r>
                      <a:endParaRPr lang="en-IN" dirty="0" smtClean="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1220161320"/>
                  </a:ext>
                </a:extLst>
              </a:tr>
              <a:tr h="488895">
                <a:tc>
                  <a:txBody>
                    <a:bodyPr/>
                    <a:lstStyle/>
                    <a:p>
                      <a:r>
                        <a:rPr lang="en-US" dirty="0" smtClean="0">
                          <a:solidFill>
                            <a:schemeClr val="bg1"/>
                          </a:solidFill>
                          <a:latin typeface="+mn-lt"/>
                        </a:rPr>
                        <a:t>KATYAYANI K </a:t>
                      </a:r>
                      <a:r>
                        <a:rPr lang="en-US" dirty="0" err="1" smtClean="0">
                          <a:solidFill>
                            <a:schemeClr val="bg1"/>
                          </a:solidFill>
                          <a:latin typeface="+mn-lt"/>
                        </a:rPr>
                        <a:t>K</a:t>
                      </a:r>
                      <a:endParaRPr lang="en-US" dirty="0" smtClean="0">
                        <a:solidFill>
                          <a:schemeClr val="bg1"/>
                        </a:solidFill>
                        <a:latin typeface="+mn-lt"/>
                      </a:endParaRPr>
                    </a:p>
                  </a:txBody>
                  <a:tcPr>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mn-lt"/>
                        </a:rPr>
                        <a:t>01FE21BEC092</a:t>
                      </a:r>
                      <a:endParaRPr lang="en-IN" dirty="0" smtClean="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3997497639"/>
                  </a:ext>
                </a:extLst>
              </a:tr>
              <a:tr h="488895">
                <a:tc>
                  <a:txBody>
                    <a:bodyPr/>
                    <a:lstStyle/>
                    <a:p>
                      <a:r>
                        <a:rPr lang="en-US" dirty="0" smtClean="0">
                          <a:solidFill>
                            <a:schemeClr val="bg1"/>
                          </a:solidFill>
                          <a:latin typeface="+mn-lt"/>
                        </a:rPr>
                        <a:t>RAJANI E G</a:t>
                      </a:r>
                      <a:endParaRPr lang="en-IN" dirty="0">
                        <a:solidFill>
                          <a:schemeClr val="bg1"/>
                        </a:solidFill>
                        <a:latin typeface="+mn-lt"/>
                      </a:endParaRPr>
                    </a:p>
                  </a:txBody>
                  <a:tcPr>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mn-lt"/>
                        </a:rPr>
                        <a:t>01FE21BEC095</a:t>
                      </a:r>
                      <a:endParaRPr lang="en-IN" dirty="0" smtClean="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1868763758"/>
                  </a:ext>
                </a:extLst>
              </a:tr>
            </a:tbl>
          </a:graphicData>
        </a:graphic>
      </p:graphicFrame>
      <p:sp>
        <p:nvSpPr>
          <p:cNvPr id="6" name="Title 1">
            <a:extLst>
              <a:ext uri="{FF2B5EF4-FFF2-40B4-BE49-F238E27FC236}">
                <a16:creationId xmlns:a16="http://schemas.microsoft.com/office/drawing/2014/main" id="{7A4919D0-F177-4BBA-9A0B-DBA69E2ED764}"/>
              </a:ext>
            </a:extLst>
          </p:cNvPr>
          <p:cNvSpPr txBox="1">
            <a:spLocks/>
          </p:cNvSpPr>
          <p:nvPr/>
        </p:nvSpPr>
        <p:spPr>
          <a:xfrm>
            <a:off x="1176528" y="1875098"/>
            <a:ext cx="9720072" cy="13426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6000" dirty="0" smtClean="0">
                <a:latin typeface="Franklin Gothic Medium Cond" panose="020B0606030402020204" pitchFamily="34" charset="0"/>
              </a:rPr>
              <a:t>                  </a:t>
            </a:r>
            <a:r>
              <a:rPr lang="en-US" sz="6000" dirty="0" smtClean="0">
                <a:latin typeface="Arial Black" panose="020B0A04020102020204" pitchFamily="34" charset="0"/>
              </a:rPr>
              <a:t>TEAM 12</a:t>
            </a:r>
            <a:endParaRPr lang="en-US" sz="6000" dirty="0">
              <a:latin typeface="Arial Black" panose="020B0A04020102020204" pitchFamily="34" charset="0"/>
            </a:endParaRPr>
          </a:p>
        </p:txBody>
      </p:sp>
      <p:sp>
        <p:nvSpPr>
          <p:cNvPr id="7" name="Title 6"/>
          <p:cNvSpPr txBox="1">
            <a:spLocks/>
          </p:cNvSpPr>
          <p:nvPr/>
        </p:nvSpPr>
        <p:spPr>
          <a:xfrm>
            <a:off x="1024128" y="585216"/>
            <a:ext cx="2888115"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IN" dirty="0">
              <a:latin typeface="Bahnschrift SemiBold"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668" y="1423685"/>
            <a:ext cx="4029857" cy="1683347"/>
          </a:xfrm>
          <a:prstGeom prst="rect">
            <a:avLst/>
          </a:prstGeom>
        </p:spPr>
      </p:pic>
      <p:sp>
        <p:nvSpPr>
          <p:cNvPr id="10" name="Rectangle 9"/>
          <p:cNvSpPr/>
          <p:nvPr/>
        </p:nvSpPr>
        <p:spPr>
          <a:xfrm>
            <a:off x="4127821" y="1587264"/>
            <a:ext cx="3200400" cy="1446550"/>
          </a:xfrm>
          <a:prstGeom prst="rect">
            <a:avLst/>
          </a:prstGeom>
        </p:spPr>
        <p:txBody>
          <a:bodyPr wrap="square">
            <a:spAutoFit/>
          </a:bodyPr>
          <a:lstStyle/>
          <a:p>
            <a:pPr algn="ctr"/>
            <a:r>
              <a:rPr lang="en-US" sz="4400" dirty="0" smtClean="0">
                <a:latin typeface="Bahnschrift SemiBold" panose="020B0502040204020203" pitchFamily="34" charset="0"/>
              </a:rPr>
              <a:t>B-DIV</a:t>
            </a:r>
          </a:p>
          <a:p>
            <a:pPr algn="ctr"/>
            <a:r>
              <a:rPr lang="en-US" sz="4400" dirty="0" smtClean="0">
                <a:latin typeface="Bahnschrift SemiBold" panose="020B0502040204020203" pitchFamily="34" charset="0"/>
              </a:rPr>
              <a:t>TEAM </a:t>
            </a:r>
            <a:r>
              <a:rPr lang="en-US" sz="4400" dirty="0">
                <a:latin typeface="Bahnschrift SemiBold" panose="020B0502040204020203" pitchFamily="34" charset="0"/>
              </a:rPr>
              <a:t>12</a:t>
            </a:r>
            <a:endParaRPr lang="en-IN" sz="4400" dirty="0">
              <a:latin typeface="Bahnschrift SemiBold" panose="020B0502040204020203" pitchFamily="34" charset="0"/>
            </a:endParaRPr>
          </a:p>
        </p:txBody>
      </p:sp>
    </p:spTree>
    <p:extLst>
      <p:ext uri="{BB962C8B-B14F-4D97-AF65-F5344CB8AC3E}">
        <p14:creationId xmlns:p14="http://schemas.microsoft.com/office/powerpoint/2010/main" val="52044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665" y="633342"/>
            <a:ext cx="9720072" cy="1499616"/>
          </a:xfrm>
        </p:spPr>
        <p:txBody>
          <a:bodyPr>
            <a:normAutofit/>
          </a:bodyPr>
          <a:lstStyle/>
          <a:p>
            <a:r>
              <a:rPr lang="en-US" sz="4400" dirty="0" smtClean="0">
                <a:latin typeface="+mn-lt"/>
              </a:rPr>
              <a:t>Optimization techniques</a:t>
            </a:r>
            <a:endParaRPr lang="en-IN" sz="4400" dirty="0">
              <a:latin typeface="+mn-lt"/>
            </a:endParaRPr>
          </a:p>
        </p:txBody>
      </p:sp>
      <p:sp>
        <p:nvSpPr>
          <p:cNvPr id="3" name="Content Placeholder 2"/>
          <p:cNvSpPr>
            <a:spLocks noGrp="1"/>
          </p:cNvSpPr>
          <p:nvPr>
            <p:ph idx="1"/>
          </p:nvPr>
        </p:nvSpPr>
        <p:spPr>
          <a:xfrm>
            <a:off x="759433" y="1965158"/>
            <a:ext cx="9720073" cy="1684422"/>
          </a:xfrm>
        </p:spPr>
        <p:txBody>
          <a:bodyPr>
            <a:normAutofit/>
          </a:bodyPr>
          <a:lstStyle/>
          <a:p>
            <a:pPr marL="457200" indent="-457200">
              <a:buAutoNum type="arabicParenR"/>
            </a:pPr>
            <a:r>
              <a:rPr lang="en-US" sz="3600" dirty="0" smtClean="0"/>
              <a:t>Early loop breaking</a:t>
            </a:r>
          </a:p>
          <a:p>
            <a:pPr marL="457200" indent="-457200">
              <a:buAutoNum type="arabicParenR"/>
            </a:pPr>
            <a:r>
              <a:rPr lang="en-US" sz="3600" dirty="0"/>
              <a:t>L</a:t>
            </a:r>
            <a:r>
              <a:rPr lang="en-US" sz="3600" dirty="0" smtClean="0"/>
              <a:t>ook up tables</a:t>
            </a:r>
            <a:endParaRPr lang="en-IN" sz="3600" dirty="0"/>
          </a:p>
        </p:txBody>
      </p:sp>
    </p:spTree>
    <p:extLst>
      <p:ext uri="{BB962C8B-B14F-4D97-AF65-F5344CB8AC3E}">
        <p14:creationId xmlns:p14="http://schemas.microsoft.com/office/powerpoint/2010/main" val="40968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Optimization technique-1</a:t>
            </a:r>
            <a:br>
              <a:rPr lang="en-US" sz="2400" dirty="0" smtClean="0"/>
            </a:br>
            <a:r>
              <a:rPr lang="en-US" sz="4000" dirty="0" smtClean="0"/>
              <a:t>Early loop breaking</a:t>
            </a:r>
            <a:endParaRPr lang="en-IN" sz="4000" dirty="0"/>
          </a:p>
        </p:txBody>
      </p:sp>
      <p:sp>
        <p:nvSpPr>
          <p:cNvPr id="3" name="Content Placeholder 2"/>
          <p:cNvSpPr>
            <a:spLocks noGrp="1"/>
          </p:cNvSpPr>
          <p:nvPr>
            <p:ph idx="1"/>
          </p:nvPr>
        </p:nvSpPr>
        <p:spPr>
          <a:xfrm>
            <a:off x="871728" y="2365569"/>
            <a:ext cx="9720073" cy="4224528"/>
          </a:xfrm>
        </p:spPr>
        <p:txBody>
          <a:bodyPr/>
          <a:lstStyle/>
          <a:p>
            <a:endParaRPr lang="en-US" b="1" dirty="0" smtClean="0"/>
          </a:p>
          <a:p>
            <a:r>
              <a:rPr lang="en-US" dirty="0" smtClean="0"/>
              <a:t> </a:t>
            </a:r>
            <a:r>
              <a:rPr lang="en-US" sz="2400" dirty="0" smtClean="0"/>
              <a:t>Early loop breaking</a:t>
            </a:r>
            <a:r>
              <a:rPr lang="en-US" sz="2400" dirty="0"/>
              <a:t> is the process </a:t>
            </a:r>
            <a:r>
              <a:rPr lang="en-US" sz="2400" dirty="0" smtClean="0"/>
              <a:t>where we optimize a program such that we reduce the number of iterations by breaking the loop as soon as favorable condition is achieved .This increases </a:t>
            </a:r>
            <a:r>
              <a:rPr lang="en-US" sz="2400" dirty="0"/>
              <a:t>execution speed and </a:t>
            </a:r>
            <a:r>
              <a:rPr lang="en-US" sz="2400" dirty="0" smtClean="0"/>
              <a:t>reduces </a:t>
            </a:r>
            <a:r>
              <a:rPr lang="en-US" sz="2400" dirty="0"/>
              <a:t>the overheads associated with loops. </a:t>
            </a:r>
            <a:endParaRPr lang="en-IN" sz="2400" dirty="0"/>
          </a:p>
        </p:txBody>
      </p:sp>
    </p:spTree>
    <p:extLst>
      <p:ext uri="{BB962C8B-B14F-4D97-AF65-F5344CB8AC3E}">
        <p14:creationId xmlns:p14="http://schemas.microsoft.com/office/powerpoint/2010/main" val="4138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a:t>
            </a:r>
            <a:r>
              <a:rPr lang="en-US" sz="3200" dirty="0" err="1" smtClean="0"/>
              <a:t>Unoptimized</a:t>
            </a:r>
            <a:r>
              <a:rPr lang="en-US" sz="3200" dirty="0" smtClean="0"/>
              <a:t>)</a:t>
            </a:r>
            <a:endParaRPr lang="en-IN" sz="3200" dirty="0"/>
          </a:p>
        </p:txBody>
      </p:sp>
      <p:sp>
        <p:nvSpPr>
          <p:cNvPr id="3" name="Content Placeholder 2"/>
          <p:cNvSpPr>
            <a:spLocks noGrp="1"/>
          </p:cNvSpPr>
          <p:nvPr>
            <p:ph sz="half" idx="1"/>
          </p:nvPr>
        </p:nvSpPr>
        <p:spPr>
          <a:xfrm>
            <a:off x="1024127" y="1018675"/>
            <a:ext cx="4590610" cy="5290685"/>
          </a:xfrm>
        </p:spPr>
        <p:txBody>
          <a:bodyPr>
            <a:normAutofit lnSpcReduction="10000"/>
          </a:bodyPr>
          <a:lstStyle/>
          <a:p>
            <a:r>
              <a:rPr lang="en-IN" sz="1600" dirty="0"/>
              <a:t>//Linear search</a:t>
            </a:r>
          </a:p>
          <a:p>
            <a:r>
              <a:rPr lang="en-IN" sz="1600" dirty="0"/>
              <a:t>#include&lt;</a:t>
            </a:r>
            <a:r>
              <a:rPr lang="en-IN" sz="1600" dirty="0" err="1"/>
              <a:t>stdio.h</a:t>
            </a:r>
            <a:r>
              <a:rPr lang="en-IN" sz="1600" dirty="0"/>
              <a:t>&gt;</a:t>
            </a:r>
          </a:p>
          <a:p>
            <a:r>
              <a:rPr lang="en-IN" sz="1600" dirty="0"/>
              <a:t>void </a:t>
            </a:r>
            <a:r>
              <a:rPr lang="en-IN" sz="1600" dirty="0" err="1"/>
              <a:t>linear_search</a:t>
            </a:r>
            <a:r>
              <a:rPr lang="en-IN" sz="1600" dirty="0"/>
              <a:t>(</a:t>
            </a:r>
            <a:r>
              <a:rPr lang="en-IN" sz="1600" dirty="0" err="1"/>
              <a:t>int</a:t>
            </a:r>
            <a:r>
              <a:rPr lang="en-IN" sz="1600" dirty="0"/>
              <a:t> array[],</a:t>
            </a:r>
            <a:r>
              <a:rPr lang="en-IN" sz="1600" dirty="0" err="1"/>
              <a:t>int</a:t>
            </a:r>
            <a:r>
              <a:rPr lang="en-IN" sz="1600" dirty="0"/>
              <a:t> </a:t>
            </a:r>
            <a:r>
              <a:rPr lang="en-IN" sz="1600" dirty="0" err="1"/>
              <a:t>n,int</a:t>
            </a:r>
            <a:r>
              <a:rPr lang="en-IN" sz="1600" dirty="0"/>
              <a:t> key)</a:t>
            </a:r>
          </a:p>
          <a:p>
            <a:r>
              <a:rPr lang="en-IN" sz="1600" dirty="0"/>
              <a:t>{</a:t>
            </a:r>
          </a:p>
          <a:p>
            <a:r>
              <a:rPr lang="en-IN" sz="1600" dirty="0"/>
              <a:t>    </a:t>
            </a:r>
            <a:r>
              <a:rPr lang="en-IN" sz="1600" dirty="0" err="1"/>
              <a:t>int</a:t>
            </a:r>
            <a:r>
              <a:rPr lang="en-IN" sz="1600" dirty="0"/>
              <a:t> flag=0;</a:t>
            </a:r>
          </a:p>
          <a:p>
            <a:r>
              <a:rPr lang="en-IN" sz="1600" dirty="0"/>
              <a:t>    for(</a:t>
            </a:r>
            <a:r>
              <a:rPr lang="en-IN" sz="1600" dirty="0" err="1"/>
              <a:t>int</a:t>
            </a:r>
            <a:r>
              <a:rPr lang="en-IN" sz="1600" dirty="0"/>
              <a:t> </a:t>
            </a:r>
            <a:r>
              <a:rPr lang="en-IN" sz="1600" dirty="0" err="1"/>
              <a:t>i</a:t>
            </a:r>
            <a:r>
              <a:rPr lang="en-IN" sz="1600" dirty="0"/>
              <a:t>=0;i&lt;</a:t>
            </a:r>
            <a:r>
              <a:rPr lang="en-IN" sz="1600" dirty="0" err="1"/>
              <a:t>n;i</a:t>
            </a:r>
            <a:r>
              <a:rPr lang="en-IN" sz="1600" dirty="0"/>
              <a:t>++)</a:t>
            </a:r>
          </a:p>
          <a:p>
            <a:r>
              <a:rPr lang="en-IN" sz="1600" dirty="0"/>
              <a:t>    {</a:t>
            </a:r>
          </a:p>
          <a:p>
            <a:r>
              <a:rPr lang="en-IN" sz="1600" dirty="0"/>
              <a:t>        </a:t>
            </a:r>
            <a:r>
              <a:rPr lang="en-IN" sz="1600" dirty="0" err="1"/>
              <a:t>printf</a:t>
            </a:r>
            <a:r>
              <a:rPr lang="en-IN" sz="1600" dirty="0"/>
              <a:t>("iteration number: %d\n",</a:t>
            </a:r>
            <a:r>
              <a:rPr lang="en-IN" sz="1600" dirty="0" err="1"/>
              <a:t>i</a:t>
            </a:r>
            <a:r>
              <a:rPr lang="en-IN" sz="1600" dirty="0"/>
              <a:t>);</a:t>
            </a:r>
          </a:p>
          <a:p>
            <a:r>
              <a:rPr lang="en-IN" sz="1600" dirty="0"/>
              <a:t>        if(array[</a:t>
            </a:r>
            <a:r>
              <a:rPr lang="en-IN" sz="1600" dirty="0" err="1"/>
              <a:t>i</a:t>
            </a:r>
            <a:r>
              <a:rPr lang="en-IN" sz="1600" dirty="0"/>
              <a:t>]==key)</a:t>
            </a:r>
          </a:p>
          <a:p>
            <a:r>
              <a:rPr lang="en-IN" sz="1600" dirty="0"/>
              <a:t>        {</a:t>
            </a:r>
          </a:p>
          <a:p>
            <a:r>
              <a:rPr lang="en-IN" sz="1600" dirty="0"/>
              <a:t>            </a:t>
            </a:r>
            <a:r>
              <a:rPr lang="en-IN" sz="1600" dirty="0" err="1"/>
              <a:t>printf</a:t>
            </a:r>
            <a:r>
              <a:rPr lang="en-IN" sz="1600" dirty="0"/>
              <a:t>("%d found at index %d\n",</a:t>
            </a:r>
            <a:r>
              <a:rPr lang="en-IN" sz="1600" dirty="0" err="1"/>
              <a:t>key,i</a:t>
            </a:r>
            <a:r>
              <a:rPr lang="en-IN" sz="1600" dirty="0"/>
              <a:t>);</a:t>
            </a:r>
          </a:p>
          <a:p>
            <a:r>
              <a:rPr lang="en-IN" sz="1600" dirty="0"/>
              <a:t>            flag=1;</a:t>
            </a:r>
          </a:p>
          <a:p>
            <a:r>
              <a:rPr lang="en-IN" sz="1600" dirty="0"/>
              <a:t>        }</a:t>
            </a:r>
          </a:p>
          <a:p>
            <a:r>
              <a:rPr lang="en-IN" sz="1600" dirty="0"/>
              <a:t>    }</a:t>
            </a:r>
          </a:p>
        </p:txBody>
      </p:sp>
      <p:sp>
        <p:nvSpPr>
          <p:cNvPr id="10" name="TextBox 9"/>
          <p:cNvSpPr txBox="1"/>
          <p:nvPr/>
        </p:nvSpPr>
        <p:spPr>
          <a:xfrm>
            <a:off x="6256422" y="1018674"/>
            <a:ext cx="5069304" cy="4431983"/>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if(flag==0)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printf</a:t>
            </a:r>
            <a:r>
              <a:rPr lang="en-US" sz="1600" dirty="0">
                <a:latin typeface="Calibri" panose="020F0502020204030204" pitchFamily="34" charset="0"/>
                <a:ea typeface="Calibri" panose="020F0502020204030204" pitchFamily="34" charset="0"/>
                <a:cs typeface="Calibri" panose="020F0502020204030204" pitchFamily="34" charset="0"/>
              </a:rPr>
              <a:t>("%d is not present in the array\</a:t>
            </a:r>
            <a:r>
              <a:rPr lang="en-US" sz="1600" dirty="0" err="1">
                <a:latin typeface="Calibri" panose="020F0502020204030204" pitchFamily="34" charset="0"/>
                <a:ea typeface="Calibri" panose="020F0502020204030204" pitchFamily="34" charset="0"/>
                <a:cs typeface="Calibri" panose="020F0502020204030204" pitchFamily="34" charset="0"/>
              </a:rPr>
              <a:t>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void main()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array[]={3,5,7,1,6,8,4,2,9};</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n=</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key=4;</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linear_search</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600" dirty="0" err="1">
                <a:latin typeface="Calibri" panose="020F0502020204030204" pitchFamily="34" charset="0"/>
                <a:ea typeface="Calibri" panose="020F0502020204030204" pitchFamily="34" charset="0"/>
                <a:cs typeface="Calibri" panose="020F0502020204030204" pitchFamily="34" charset="0"/>
              </a:rPr>
              <a:t>array,n,key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smtClean="0">
                <a:latin typeface="Calibri" panose="020F0502020204030204" pitchFamily="34" charset="0"/>
                <a:ea typeface="Calibri" panose="020F0502020204030204" pitchFamily="34" charset="0"/>
                <a:cs typeface="Calibri" panose="020F0502020204030204" pitchFamily="34" charset="0"/>
              </a:rPr>
              <a: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dirty="0" smtClean="0"/>
              <a:t>//</a:t>
            </a:r>
            <a:r>
              <a:rPr lang="en-US" dirty="0" err="1" smtClean="0"/>
              <a:t>Unoptimized</a:t>
            </a:r>
            <a:r>
              <a:rPr lang="en-US" dirty="0" smtClean="0"/>
              <a:t> </a:t>
            </a:r>
            <a:r>
              <a:rPr lang="en-US" dirty="0"/>
              <a:t>code (linear search): here loop runs for all the conditions and does not break even when the key element is found. It keeps on searching the key element till the end even if it was found in any of the previous iterations</a:t>
            </a:r>
            <a:endParaRPr lang="en-US" sz="1600" dirty="0" smtClean="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18486"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23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4715" y="176234"/>
            <a:ext cx="1388522" cy="523220"/>
          </a:xfrm>
          <a:prstGeom prst="rect">
            <a:avLst/>
          </a:prstGeom>
          <a:noFill/>
        </p:spPr>
        <p:txBody>
          <a:bodyPr wrap="none" rtlCol="0">
            <a:spAutoFit/>
          </a:bodyPr>
          <a:lstStyle/>
          <a:p>
            <a:r>
              <a:rPr lang="en-US" sz="2800" dirty="0" smtClean="0"/>
              <a:t>OUTPUT</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82" y="978569"/>
            <a:ext cx="8969340" cy="5037220"/>
          </a:xfrm>
          <a:prstGeom prst="rect">
            <a:avLst/>
          </a:prstGeom>
        </p:spPr>
      </p:pic>
    </p:spTree>
    <p:extLst>
      <p:ext uri="{BB962C8B-B14F-4D97-AF65-F5344CB8AC3E}">
        <p14:creationId xmlns:p14="http://schemas.microsoft.com/office/powerpoint/2010/main" val="7912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(optimized)</a:t>
            </a:r>
            <a:endParaRPr lang="en-IN" sz="3200" dirty="0"/>
          </a:p>
        </p:txBody>
      </p:sp>
      <p:sp>
        <p:nvSpPr>
          <p:cNvPr id="3" name="Content Placeholder 2"/>
          <p:cNvSpPr>
            <a:spLocks noGrp="1"/>
          </p:cNvSpPr>
          <p:nvPr>
            <p:ph sz="half" idx="1"/>
          </p:nvPr>
        </p:nvSpPr>
        <p:spPr>
          <a:xfrm>
            <a:off x="1024127" y="1018675"/>
            <a:ext cx="4590610" cy="5290685"/>
          </a:xfrm>
        </p:spPr>
        <p:txBody>
          <a:bodyPr>
            <a:normAutofit fontScale="92500" lnSpcReduction="20000"/>
          </a:bodyPr>
          <a:lstStyle/>
          <a:p>
            <a:r>
              <a:rPr lang="en-US" sz="1600" dirty="0"/>
              <a:t>//Linear search</a:t>
            </a:r>
          </a:p>
          <a:p>
            <a:r>
              <a:rPr lang="en-US" sz="1600" dirty="0"/>
              <a:t>#include&lt;</a:t>
            </a:r>
            <a:r>
              <a:rPr lang="en-US" sz="1600" dirty="0" err="1"/>
              <a:t>stdio.h</a:t>
            </a:r>
            <a:r>
              <a:rPr lang="en-US" sz="1600" dirty="0"/>
              <a:t>&gt;</a:t>
            </a:r>
          </a:p>
          <a:p>
            <a:r>
              <a:rPr lang="en-US" sz="1600" dirty="0"/>
              <a:t>void </a:t>
            </a:r>
            <a:r>
              <a:rPr lang="en-US" sz="1600" dirty="0" err="1"/>
              <a:t>linear_search</a:t>
            </a:r>
            <a:r>
              <a:rPr lang="en-US" sz="1600" dirty="0"/>
              <a:t>(</a:t>
            </a:r>
            <a:r>
              <a:rPr lang="en-US" sz="1600" dirty="0" err="1"/>
              <a:t>int</a:t>
            </a:r>
            <a:r>
              <a:rPr lang="en-US" sz="1600" dirty="0"/>
              <a:t> array[],</a:t>
            </a:r>
            <a:r>
              <a:rPr lang="en-US" sz="1600" dirty="0" err="1"/>
              <a:t>int</a:t>
            </a:r>
            <a:r>
              <a:rPr lang="en-US" sz="1600" dirty="0"/>
              <a:t> </a:t>
            </a:r>
            <a:r>
              <a:rPr lang="en-US" sz="1600" dirty="0" err="1"/>
              <a:t>n,int</a:t>
            </a:r>
            <a:r>
              <a:rPr lang="en-US" sz="1600" dirty="0"/>
              <a:t> key)</a:t>
            </a:r>
          </a:p>
          <a:p>
            <a:r>
              <a:rPr lang="en-US" sz="1600" dirty="0"/>
              <a:t>{</a:t>
            </a:r>
          </a:p>
          <a:p>
            <a:r>
              <a:rPr lang="en-US" sz="1600" dirty="0"/>
              <a:t>    </a:t>
            </a:r>
            <a:r>
              <a:rPr lang="en-US" sz="1600" dirty="0" err="1"/>
              <a:t>int</a:t>
            </a:r>
            <a:r>
              <a:rPr lang="en-US" sz="1600" dirty="0"/>
              <a:t> flag=0;</a:t>
            </a:r>
          </a:p>
          <a:p>
            <a:r>
              <a:rPr lang="en-US" sz="1600" dirty="0"/>
              <a:t>    for(</a:t>
            </a:r>
            <a:r>
              <a:rPr lang="en-US" sz="1600" dirty="0" err="1"/>
              <a:t>int</a:t>
            </a:r>
            <a:r>
              <a:rPr lang="en-US" sz="1600" dirty="0"/>
              <a:t> </a:t>
            </a:r>
            <a:r>
              <a:rPr lang="en-US" sz="1600" dirty="0" err="1"/>
              <a:t>i</a:t>
            </a:r>
            <a:r>
              <a:rPr lang="en-US" sz="1600" dirty="0"/>
              <a:t>=0;i&lt;</a:t>
            </a:r>
            <a:r>
              <a:rPr lang="en-US" sz="1600" dirty="0" err="1"/>
              <a:t>n;i</a:t>
            </a:r>
            <a:r>
              <a:rPr lang="en-US" sz="1600" dirty="0" smtClean="0"/>
              <a:t>++)</a:t>
            </a:r>
          </a:p>
          <a:p>
            <a:r>
              <a:rPr lang="en-US" sz="1600" dirty="0"/>
              <a:t>{</a:t>
            </a:r>
          </a:p>
          <a:p>
            <a:r>
              <a:rPr lang="en-US" sz="1600" dirty="0"/>
              <a:t>        </a:t>
            </a:r>
            <a:r>
              <a:rPr lang="en-US" sz="1600" dirty="0" err="1"/>
              <a:t>printf</a:t>
            </a:r>
            <a:r>
              <a:rPr lang="en-US" sz="1600" dirty="0"/>
              <a:t>("iteration number: %d\n",</a:t>
            </a:r>
            <a:r>
              <a:rPr lang="en-US" sz="1600" dirty="0" err="1"/>
              <a:t>i</a:t>
            </a:r>
            <a:r>
              <a:rPr lang="en-US" sz="1600" dirty="0"/>
              <a:t>);</a:t>
            </a:r>
          </a:p>
          <a:p>
            <a:r>
              <a:rPr lang="en-US" sz="1600" dirty="0"/>
              <a:t>        if(array[</a:t>
            </a:r>
            <a:r>
              <a:rPr lang="en-US" sz="1600" dirty="0" err="1"/>
              <a:t>i</a:t>
            </a:r>
            <a:r>
              <a:rPr lang="en-US" sz="1600" dirty="0"/>
              <a:t>]==key)</a:t>
            </a:r>
          </a:p>
          <a:p>
            <a:r>
              <a:rPr lang="en-US" sz="1600" dirty="0"/>
              <a:t>        {</a:t>
            </a:r>
          </a:p>
          <a:p>
            <a:r>
              <a:rPr lang="en-US" sz="1600" dirty="0"/>
              <a:t>            </a:t>
            </a:r>
            <a:r>
              <a:rPr lang="en-US" sz="1600" dirty="0" err="1"/>
              <a:t>printf</a:t>
            </a:r>
            <a:r>
              <a:rPr lang="en-US" sz="1600" dirty="0"/>
              <a:t>("%d found at index %d\n",</a:t>
            </a:r>
            <a:r>
              <a:rPr lang="en-US" sz="1600" dirty="0" err="1"/>
              <a:t>key,i</a:t>
            </a:r>
            <a:r>
              <a:rPr lang="en-US" sz="1600" dirty="0"/>
              <a:t>);</a:t>
            </a:r>
          </a:p>
          <a:p>
            <a:r>
              <a:rPr lang="en-US" sz="1600" dirty="0"/>
              <a:t>            flag=1;</a:t>
            </a:r>
          </a:p>
          <a:p>
            <a:r>
              <a:rPr lang="en-US" sz="1600" dirty="0"/>
              <a:t>            break;</a:t>
            </a:r>
          </a:p>
          <a:p>
            <a:r>
              <a:rPr lang="en-US" sz="1600" dirty="0"/>
              <a:t>        }</a:t>
            </a:r>
          </a:p>
          <a:p>
            <a:r>
              <a:rPr lang="en-US" sz="1600" dirty="0"/>
              <a:t>    }</a:t>
            </a:r>
            <a:endParaRPr lang="en-IN" sz="1600" dirty="0"/>
          </a:p>
        </p:txBody>
      </p:sp>
      <p:sp>
        <p:nvSpPr>
          <p:cNvPr id="10" name="TextBox 9"/>
          <p:cNvSpPr txBox="1"/>
          <p:nvPr/>
        </p:nvSpPr>
        <p:spPr>
          <a:xfrm>
            <a:off x="6256421" y="1018675"/>
            <a:ext cx="4026569" cy="304698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if(flag==0)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printf</a:t>
            </a:r>
            <a:r>
              <a:rPr lang="en-US" sz="1600" dirty="0">
                <a:latin typeface="Calibri" panose="020F0502020204030204" pitchFamily="34" charset="0"/>
                <a:ea typeface="Calibri" panose="020F0502020204030204" pitchFamily="34" charset="0"/>
                <a:cs typeface="Calibri" panose="020F0502020204030204" pitchFamily="34" charset="0"/>
              </a:rPr>
              <a:t>("%d is not present in the array\</a:t>
            </a:r>
            <a:r>
              <a:rPr lang="en-US" sz="1600" dirty="0" err="1">
                <a:latin typeface="Calibri" panose="020F0502020204030204" pitchFamily="34" charset="0"/>
                <a:ea typeface="Calibri" panose="020F0502020204030204" pitchFamily="34" charset="0"/>
                <a:cs typeface="Calibri" panose="020F0502020204030204" pitchFamily="34" charset="0"/>
              </a:rPr>
              <a:t>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en-US" sz="1600" dirty="0" smtClean="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smtClean="0">
                <a:latin typeface="Calibri" panose="020F0502020204030204" pitchFamily="34" charset="0"/>
                <a:ea typeface="Calibri" panose="020F0502020204030204" pitchFamily="34" charset="0"/>
                <a:cs typeface="Calibri" panose="020F0502020204030204" pitchFamily="34" charset="0"/>
              </a:rPr>
              <a:t>void </a:t>
            </a:r>
            <a:r>
              <a:rPr lang="en-US" sz="1600" dirty="0">
                <a:latin typeface="Calibri" panose="020F0502020204030204" pitchFamily="34" charset="0"/>
                <a:ea typeface="Calibri" panose="020F0502020204030204" pitchFamily="34" charset="0"/>
                <a:cs typeface="Calibri" panose="020F0502020204030204" pitchFamily="34" charset="0"/>
              </a:rPr>
              <a:t>main()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array[]={3,5,7,1,6,8,4,2,9};</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n=</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key=4;</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linear_search</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600" dirty="0" err="1">
                <a:latin typeface="Calibri" panose="020F0502020204030204" pitchFamily="34" charset="0"/>
                <a:ea typeface="Calibri" panose="020F0502020204030204" pitchFamily="34" charset="0"/>
                <a:cs typeface="Calibri" panose="020F0502020204030204" pitchFamily="34" charset="0"/>
              </a:rPr>
              <a:t>array,n,key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pt-BR" sz="1600" dirty="0" smtClean="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18486"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96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4715" y="176234"/>
            <a:ext cx="1388522" cy="523220"/>
          </a:xfrm>
          <a:prstGeom prst="rect">
            <a:avLst/>
          </a:prstGeom>
          <a:noFill/>
        </p:spPr>
        <p:txBody>
          <a:bodyPr wrap="none" rtlCol="0">
            <a:spAutoFit/>
          </a:bodyPr>
          <a:lstStyle/>
          <a:p>
            <a:r>
              <a:rPr lang="en-US" sz="2800" dirty="0" smtClean="0"/>
              <a:t>OUTPUT</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326" y="826168"/>
            <a:ext cx="9055769" cy="5093871"/>
          </a:xfrm>
          <a:prstGeom prst="rect">
            <a:avLst/>
          </a:prstGeom>
        </p:spPr>
      </p:pic>
    </p:spTree>
    <p:extLst>
      <p:ext uri="{BB962C8B-B14F-4D97-AF65-F5344CB8AC3E}">
        <p14:creationId xmlns:p14="http://schemas.microsoft.com/office/powerpoint/2010/main" val="319124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Grp="1" noChangeAspect="1"/>
          </p:cNvPicPr>
          <p:nvPr>
            <p:ph idx="1"/>
          </p:nvPr>
        </p:nvPicPr>
        <p:blipFill rotWithShape="1">
          <a:blip r:embed="rId2"/>
          <a:srcRect r="52444" b="-1"/>
          <a:stretch/>
        </p:blipFill>
        <p:spPr>
          <a:xfrm>
            <a:off x="0" y="0"/>
            <a:ext cx="12192000" cy="6858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24441016"/>
              </p:ext>
            </p:extLst>
          </p:nvPr>
        </p:nvGraphicFramePr>
        <p:xfrm>
          <a:off x="1820164" y="2556487"/>
          <a:ext cx="9024300" cy="1919259"/>
        </p:xfrm>
        <a:graphic>
          <a:graphicData uri="http://schemas.openxmlformats.org/drawingml/2006/table">
            <a:tbl>
              <a:tblPr firstRow="1" bandRow="1">
                <a:tableStyleId>{5C22544A-7EE6-4342-B048-85BDC9FD1C3A}</a:tableStyleId>
              </a:tblPr>
              <a:tblGrid>
                <a:gridCol w="3008100">
                  <a:extLst>
                    <a:ext uri="{9D8B030D-6E8A-4147-A177-3AD203B41FA5}">
                      <a16:colId xmlns:a16="http://schemas.microsoft.com/office/drawing/2014/main" val="3434170738"/>
                    </a:ext>
                  </a:extLst>
                </a:gridCol>
                <a:gridCol w="3008100">
                  <a:extLst>
                    <a:ext uri="{9D8B030D-6E8A-4147-A177-3AD203B41FA5}">
                      <a16:colId xmlns:a16="http://schemas.microsoft.com/office/drawing/2014/main" val="155933160"/>
                    </a:ext>
                  </a:extLst>
                </a:gridCol>
                <a:gridCol w="3008100">
                  <a:extLst>
                    <a:ext uri="{9D8B030D-6E8A-4147-A177-3AD203B41FA5}">
                      <a16:colId xmlns:a16="http://schemas.microsoft.com/office/drawing/2014/main" val="1968981992"/>
                    </a:ext>
                  </a:extLst>
                </a:gridCol>
              </a:tblGrid>
              <a:tr h="639753">
                <a:tc>
                  <a:txBody>
                    <a:bodyPr/>
                    <a:lstStyle/>
                    <a:p>
                      <a:endParaRPr lang="en-IN" dirty="0"/>
                    </a:p>
                  </a:txBody>
                  <a:tcPr>
                    <a:solidFill>
                      <a:schemeClr val="bg2">
                        <a:lumMod val="50000"/>
                      </a:schemeClr>
                    </a:solidFill>
                  </a:tcPr>
                </a:tc>
                <a:tc>
                  <a:txBody>
                    <a:bodyPr/>
                    <a:lstStyle/>
                    <a:p>
                      <a:r>
                        <a:rPr lang="en-US" dirty="0" smtClean="0">
                          <a:latin typeface="Bahnschrift" panose="020B0502040204020203" pitchFamily="34" charset="0"/>
                        </a:rPr>
                        <a:t>           TIME</a:t>
                      </a:r>
                      <a:endParaRPr lang="en-IN" dirty="0">
                        <a:latin typeface="Bahnschrift" panose="020B0502040204020203" pitchFamily="34" charset="0"/>
                      </a:endParaRPr>
                    </a:p>
                  </a:txBody>
                  <a:tcPr>
                    <a:solidFill>
                      <a:schemeClr val="bg2">
                        <a:lumMod val="50000"/>
                      </a:schemeClr>
                    </a:solidFill>
                  </a:tcPr>
                </a:tc>
                <a:tc>
                  <a:txBody>
                    <a:bodyPr/>
                    <a:lstStyle/>
                    <a:p>
                      <a:r>
                        <a:rPr lang="en-US" dirty="0" smtClean="0">
                          <a:latin typeface="Bahnschrift SemiBold" panose="020B0502040204020203" pitchFamily="34" charset="0"/>
                        </a:rPr>
                        <a:t>MEMORY</a:t>
                      </a:r>
                      <a:endParaRPr lang="en-IN" dirty="0">
                        <a:latin typeface="Bahnschrift SemiBold" panose="020B0502040204020203" pitchFamily="34" charset="0"/>
                      </a:endParaRPr>
                    </a:p>
                  </a:txBody>
                  <a:tcPr>
                    <a:solidFill>
                      <a:schemeClr val="bg2">
                        <a:lumMod val="50000"/>
                      </a:schemeClr>
                    </a:solidFill>
                  </a:tcPr>
                </a:tc>
                <a:extLst>
                  <a:ext uri="{0D108BD9-81ED-4DB2-BD59-A6C34878D82A}">
                    <a16:rowId xmlns:a16="http://schemas.microsoft.com/office/drawing/2014/main" val="1544156323"/>
                  </a:ext>
                </a:extLst>
              </a:tr>
              <a:tr h="639753">
                <a:tc>
                  <a:txBody>
                    <a:bodyPr/>
                    <a:lstStyle/>
                    <a:p>
                      <a:r>
                        <a:rPr lang="en-US" dirty="0" smtClean="0">
                          <a:solidFill>
                            <a:schemeClr val="bg1"/>
                          </a:solidFill>
                          <a:latin typeface="Bahnschrift SemiBold" panose="020B0502040204020203" pitchFamily="34" charset="0"/>
                        </a:rPr>
                        <a:t>UNOPTIMIZED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0.078</a:t>
                      </a:r>
                      <a:r>
                        <a:rPr lang="en-US" baseline="0" dirty="0" smtClean="0">
                          <a:solidFill>
                            <a:schemeClr val="bg1"/>
                          </a:solidFill>
                        </a:rPr>
                        <a:t> </a:t>
                      </a:r>
                      <a:r>
                        <a:rPr lang="en-US" dirty="0" smtClean="0">
                          <a:solidFill>
                            <a:schemeClr val="bg1"/>
                          </a:solidFill>
                        </a:rPr>
                        <a:t>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4372 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2799267117"/>
                  </a:ext>
                </a:extLst>
              </a:tr>
              <a:tr h="639753">
                <a:tc>
                  <a:txBody>
                    <a:bodyPr/>
                    <a:lstStyle/>
                    <a:p>
                      <a:r>
                        <a:rPr lang="en-US" dirty="0" smtClean="0">
                          <a:solidFill>
                            <a:schemeClr val="bg1"/>
                          </a:solidFill>
                          <a:latin typeface="Bahnschrift SemiBold" panose="020B0502040204020203" pitchFamily="34" charset="0"/>
                        </a:rPr>
                        <a:t>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0.031 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4368 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3723103724"/>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075" y="1647571"/>
            <a:ext cx="3657600" cy="629535"/>
          </a:xfrm>
          <a:prstGeom prst="rect">
            <a:avLst/>
          </a:prstGeom>
        </p:spPr>
      </p:pic>
      <p:sp>
        <p:nvSpPr>
          <p:cNvPr id="6" name="Rectangle 5"/>
          <p:cNvSpPr/>
          <p:nvPr/>
        </p:nvSpPr>
        <p:spPr>
          <a:xfrm>
            <a:off x="4403559" y="1587163"/>
            <a:ext cx="3776446" cy="584775"/>
          </a:xfrm>
          <a:prstGeom prst="rect">
            <a:avLst/>
          </a:prstGeom>
        </p:spPr>
        <p:txBody>
          <a:bodyPr wrap="square">
            <a:spAutoFit/>
          </a:bodyPr>
          <a:lstStyle/>
          <a:p>
            <a:r>
              <a:rPr lang="en-US" sz="3200" dirty="0"/>
              <a:t>Early loop breaking</a:t>
            </a:r>
            <a:endParaRPr lang="en-IN" sz="3200" dirty="0"/>
          </a:p>
        </p:txBody>
      </p:sp>
    </p:spTree>
    <p:extLst>
      <p:ext uri="{BB962C8B-B14F-4D97-AF65-F5344CB8AC3E}">
        <p14:creationId xmlns:p14="http://schemas.microsoft.com/office/powerpoint/2010/main" val="87635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www.w3.org/XML/1998/namespace"/>
    <ds:schemaRef ds:uri="16c05727-aa75-4e4a-9b5f-8a80a1165891"/>
    <ds:schemaRef ds:uri="http://purl.org/dc/terms/"/>
    <ds:schemaRef ds:uri="http://schemas.microsoft.com/office/2006/metadata/properties"/>
    <ds:schemaRef ds:uri="71af3243-3dd4-4a8d-8c0d-dd76da1f02a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628</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Bahnschrift</vt:lpstr>
      <vt:lpstr>Bahnschrift SemiBold</vt:lpstr>
      <vt:lpstr>Calibri</vt:lpstr>
      <vt:lpstr>Franklin Gothic Medium Cond</vt:lpstr>
      <vt:lpstr>Tw Cen MT</vt:lpstr>
      <vt:lpstr>Tw Cen MT Condensed</vt:lpstr>
      <vt:lpstr>Wingdings</vt:lpstr>
      <vt:lpstr>Wingdings 3</vt:lpstr>
      <vt:lpstr>Integral</vt:lpstr>
      <vt:lpstr>ARM Processor and applicationS</vt:lpstr>
      <vt:lpstr>PowerPoint Presentation</vt:lpstr>
      <vt:lpstr>Optimization techniques</vt:lpstr>
      <vt:lpstr>Optimization technique-1 Early loop breaking</vt:lpstr>
      <vt:lpstr>Code  (Unoptimized)</vt:lpstr>
      <vt:lpstr>PowerPoint Presentation</vt:lpstr>
      <vt:lpstr>Code  (optimized)</vt:lpstr>
      <vt:lpstr>PowerPoint Presentation</vt:lpstr>
      <vt:lpstr>PowerPoint Presentation</vt:lpstr>
      <vt:lpstr>Applications of early loop breaking </vt:lpstr>
      <vt:lpstr>Optimization technique-2 look up tables</vt:lpstr>
      <vt:lpstr>Code  (Unoptimized)</vt:lpstr>
      <vt:lpstr>PowerPoint Presentation</vt:lpstr>
      <vt:lpstr>Code  (optimized)</vt:lpstr>
      <vt:lpstr>PowerPoint Presentation</vt:lpstr>
      <vt:lpstr>PowerPoint Presentation</vt:lpstr>
      <vt:lpstr>Applications of look up table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2023-05-16T13:56:23Z</dcterms:created>
  <dcterms:modified xsi:type="dcterms:W3CDTF">2023-05-17T02:38:06Z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