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29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5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86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93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3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4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6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8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2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2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CC33-E007-4D81-AD49-C36AA799DF30}" type="datetimeFigureOut">
              <a:rPr lang="en-IN" smtClean="0"/>
              <a:t>15-06-2023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822DA-F9D0-48B3-B25C-AE3E6DD14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3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4" y="0"/>
            <a:ext cx="10705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8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0A"/>
                </a:solidFill>
                <a:latin typeface="Verdana,Bold"/>
              </a:rPr>
              <a:t>PORT LINE DETAILS – Used for on board interfaces:</a:t>
            </a:r>
          </a:p>
          <a:p>
            <a:r>
              <a:rPr lang="en-US" b="1" i="0" u="none" strike="noStrike" baseline="0" dirty="0" smtClean="0">
                <a:solidFill>
                  <a:srgbClr val="00000A"/>
                </a:solidFill>
                <a:latin typeface="Verdana,Bold"/>
              </a:rPr>
              <a:t>SL no. PROGRAM NAME PORT LINE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1 LCD P0.2 - P0.7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2 GP LED’S P0.16 – P0.19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3 UART0 P0.0 &amp; P0.1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4 UART1 P0.8 &amp; P0.9</a:t>
            </a:r>
          </a:p>
          <a:p>
            <a:r>
              <a:rPr lang="nb-NO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5 STEPPER MOTOR P0.28 – P0.31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6 EXT-INTERRUPT0 P0.16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7 DAC0800 P0.16 – P0.23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8 PWM P0.8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9 Internal ADC P0.25</a:t>
            </a:r>
          </a:p>
          <a:p>
            <a:r>
              <a:rPr lang="en-US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10 4X4 KEY MATRIX P1.16 – P1.23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11 EXT-INTERRUPT1 P0.3</a:t>
            </a:r>
          </a:p>
          <a:p>
            <a:r>
              <a:rPr lang="en-US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12 I2C P0.11(SCL) and P0.14(SDA)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13 SPI P0.17,P0.18,P0.19,P0.20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14 ADC0809 P0.16-P0.23(data), P1.16,P1.17,P0.14(</a:t>
            </a:r>
            <a:r>
              <a:rPr lang="en-IN" b="0" i="0" u="none" strike="noStrike" baseline="0" dirty="0" err="1" smtClean="0">
                <a:solidFill>
                  <a:srgbClr val="00000A"/>
                </a:solidFill>
                <a:latin typeface="Verdana" panose="020B0604030504040204" pitchFamily="34" charset="0"/>
              </a:rPr>
              <a:t>addrs</a:t>
            </a:r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),</a:t>
            </a:r>
          </a:p>
          <a:p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P0.15(STRT),P1.18(</a:t>
            </a:r>
            <a:r>
              <a:rPr lang="en-IN" b="0" i="0" u="none" strike="noStrike" baseline="0" dirty="0" err="1" smtClean="0">
                <a:solidFill>
                  <a:srgbClr val="00000A"/>
                </a:solidFill>
                <a:latin typeface="Verdana" panose="020B0604030504040204" pitchFamily="34" charset="0"/>
              </a:rPr>
              <a:t>out_EN</a:t>
            </a:r>
            <a:r>
              <a:rPr lang="en-IN" b="0" i="0" u="none" strike="noStrike" baseline="0" dirty="0" smtClean="0">
                <a:solidFill>
                  <a:srgbClr val="00000A"/>
                </a:solidFill>
                <a:latin typeface="Verdana" panose="020B0604030504040204" pitchFamily="34" charset="0"/>
              </a:rPr>
              <a:t>),P1.19(EOC)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6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58" y="3103808"/>
            <a:ext cx="6517769" cy="25371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277" y="813191"/>
            <a:ext cx="111537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Flashing LED’s:</a:t>
            </a:r>
          </a:p>
          <a:p>
            <a:r>
              <a:rPr lang="en-IN" dirty="0" smtClean="0"/>
              <a:t>Light Emitting Diodes (LED’s) are components most commonly used for displaying the port line status. </a:t>
            </a:r>
          </a:p>
          <a:p>
            <a:r>
              <a:rPr lang="en-IN" dirty="0" smtClean="0"/>
              <a:t>There are 4 LEDs on the board; </a:t>
            </a:r>
          </a:p>
          <a:p>
            <a:r>
              <a:rPr lang="en-IN" dirty="0" smtClean="0"/>
              <a:t>these lines are connected to the Port lines P0.16 (PB0) to P0.19 (PB3) through buffer.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94019"/>
              </p:ext>
            </p:extLst>
          </p:nvPr>
        </p:nvGraphicFramePr>
        <p:xfrm>
          <a:off x="888643" y="2743196"/>
          <a:ext cx="33356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07"/>
                <a:gridCol w="833907"/>
                <a:gridCol w="833907"/>
                <a:gridCol w="8339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P0.16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P0.17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P0.18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P0.19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PB0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PB1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PB2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PB3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Elbow Connector 7"/>
          <p:cNvCxnSpPr/>
          <p:nvPr/>
        </p:nvCxnSpPr>
        <p:spPr>
          <a:xfrm>
            <a:off x="1313645" y="3528810"/>
            <a:ext cx="3889420" cy="373488"/>
          </a:xfrm>
          <a:prstGeom prst="bentConnector3">
            <a:avLst>
              <a:gd name="adj1" fmla="val -3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76530" y="3528810"/>
            <a:ext cx="3037266" cy="796345"/>
          </a:xfrm>
          <a:prstGeom prst="bentConnector3">
            <a:avLst>
              <a:gd name="adj1" fmla="val -35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2923504" y="3528810"/>
            <a:ext cx="2279561" cy="1275009"/>
          </a:xfrm>
          <a:prstGeom prst="bentConnector3">
            <a:avLst>
              <a:gd name="adj1" fmla="val 1412"/>
            </a:avLst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3676919" y="3702674"/>
            <a:ext cx="1687132" cy="1339404"/>
          </a:xfrm>
          <a:prstGeom prst="bentConnector3">
            <a:avLst>
              <a:gd name="adj1" fmla="val 100382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86944"/>
              </p:ext>
            </p:extLst>
          </p:nvPr>
        </p:nvGraphicFramePr>
        <p:xfrm>
          <a:off x="950891" y="5241698"/>
          <a:ext cx="21786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38"/>
                <a:gridCol w="10893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LED 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277" y="426826"/>
            <a:ext cx="66718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Seven Segment Display:</a:t>
            </a:r>
          </a:p>
          <a:p>
            <a:r>
              <a:rPr lang="en-IN" dirty="0" smtClean="0"/>
              <a:t>There are 2 Seven segment (Common Cathode) display on the board; </a:t>
            </a:r>
          </a:p>
          <a:p>
            <a:r>
              <a:rPr lang="en-IN" dirty="0" smtClean="0"/>
              <a:t>Segment select lines are connected to P0.28 and P0.29.</a:t>
            </a:r>
          </a:p>
          <a:p>
            <a:r>
              <a:rPr lang="en-IN" dirty="0" smtClean="0"/>
              <a:t>These lines are connected to the Port lines P0.16 to P0.23.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3775"/>
              </p:ext>
            </p:extLst>
          </p:nvPr>
        </p:nvGraphicFramePr>
        <p:xfrm>
          <a:off x="7534141" y="765477"/>
          <a:ext cx="40752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392400"/>
                <a:gridCol w="392400"/>
                <a:gridCol w="392400"/>
                <a:gridCol w="392400"/>
                <a:gridCol w="392400"/>
                <a:gridCol w="392400"/>
                <a:gridCol w="392400"/>
                <a:gridCol w="392400"/>
                <a:gridCol w="468000"/>
              </a:tblGrid>
              <a:tr h="265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Dec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P0.23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P0.22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P0.21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P0.20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P0.19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P0.18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P0.17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P0.16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Hex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02003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DP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3f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5b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4f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7f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6f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7c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09" y="1906232"/>
            <a:ext cx="1815921" cy="4710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7" t="42442" b="15680"/>
          <a:stretch/>
        </p:blipFill>
        <p:spPr>
          <a:xfrm>
            <a:off x="1287888" y="4134119"/>
            <a:ext cx="2678805" cy="219711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59166"/>
              </p:ext>
            </p:extLst>
          </p:nvPr>
        </p:nvGraphicFramePr>
        <p:xfrm>
          <a:off x="1526146" y="2421343"/>
          <a:ext cx="220228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144"/>
                <a:gridCol w="1101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P0.28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P0.29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Segment Select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Segment Select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9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277" y="813191"/>
            <a:ext cx="111537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DC Motor:</a:t>
            </a:r>
          </a:p>
          <a:p>
            <a:r>
              <a:rPr lang="en-IN" dirty="0" smtClean="0"/>
              <a:t>The two terminals of DC Motor are connected to the Port lines P0.10 &amp; P0.11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66828"/>
              </p:ext>
            </p:extLst>
          </p:nvPr>
        </p:nvGraphicFramePr>
        <p:xfrm>
          <a:off x="4340181" y="2962141"/>
          <a:ext cx="3335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07"/>
                <a:gridCol w="833907"/>
                <a:gridCol w="1667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P0.11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P0.10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DC Motor 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Anti-Clockwise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Clockwise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64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277" y="813191"/>
            <a:ext cx="111537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Buzzer:</a:t>
            </a:r>
          </a:p>
          <a:p>
            <a:r>
              <a:rPr lang="en-IN" dirty="0" smtClean="0"/>
              <a:t>Buzzer is connected to the Port line P0.14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03892"/>
              </p:ext>
            </p:extLst>
          </p:nvPr>
        </p:nvGraphicFramePr>
        <p:xfrm>
          <a:off x="4340181" y="2962141"/>
          <a:ext cx="2501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07"/>
                <a:gridCol w="1667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P0.14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Buzzer 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20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276" y="478342"/>
            <a:ext cx="1090904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Stepper Motor:</a:t>
            </a:r>
          </a:p>
          <a:p>
            <a:r>
              <a:rPr lang="en-US" dirty="0" smtClean="0"/>
              <a:t>The Stepper motor can be interfaced to the board by connecting it into the Power Mate PM1. </a:t>
            </a:r>
          </a:p>
          <a:p>
            <a:r>
              <a:rPr lang="en-US" dirty="0" smtClean="0"/>
              <a:t>The rotating direction of the stepper motor can be changed through software. </a:t>
            </a:r>
          </a:p>
          <a:p>
            <a:r>
              <a:rPr lang="en-US" dirty="0" smtClean="0"/>
              <a:t>Port lines used for Stepper motor are P0.28 to P0.31.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04939"/>
              </p:ext>
            </p:extLst>
          </p:nvPr>
        </p:nvGraphicFramePr>
        <p:xfrm>
          <a:off x="1107580" y="3096888"/>
          <a:ext cx="376063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127"/>
                <a:gridCol w="752127"/>
                <a:gridCol w="752127"/>
                <a:gridCol w="752127"/>
                <a:gridCol w="752127"/>
              </a:tblGrid>
              <a:tr h="2659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P0.31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P0.30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P0.29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P0.28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Hex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50" y="2498501"/>
            <a:ext cx="5756247" cy="339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7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277" y="813191"/>
            <a:ext cx="111537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Switch:</a:t>
            </a:r>
          </a:p>
          <a:p>
            <a:r>
              <a:rPr lang="en-IN" dirty="0" smtClean="0"/>
              <a:t>Switches are input components. </a:t>
            </a:r>
          </a:p>
          <a:p>
            <a:r>
              <a:rPr lang="en-IN" dirty="0" smtClean="0"/>
              <a:t>There are 4 DIP Switches on the board; </a:t>
            </a:r>
          </a:p>
          <a:p>
            <a:r>
              <a:rPr lang="en-IN" dirty="0" smtClean="0"/>
              <a:t>these lines are connected to the Port lines P1.20 to P1.23.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2912"/>
              </p:ext>
            </p:extLst>
          </p:nvPr>
        </p:nvGraphicFramePr>
        <p:xfrm>
          <a:off x="1674254" y="3438655"/>
          <a:ext cx="33356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07"/>
                <a:gridCol w="833907"/>
                <a:gridCol w="833907"/>
                <a:gridCol w="8339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P1.20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P1.21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P1.22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P1.23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73582"/>
              </p:ext>
            </p:extLst>
          </p:nvPr>
        </p:nvGraphicFramePr>
        <p:xfrm>
          <a:off x="6681988" y="3206836"/>
          <a:ext cx="2693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916"/>
                <a:gridCol w="13469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state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Up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9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277" y="426826"/>
            <a:ext cx="66718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Keypad </a:t>
            </a:r>
            <a:r>
              <a:rPr lang="en-US" sz="2400" b="1" dirty="0"/>
              <a:t>(4 Rows X 4 Columns):</a:t>
            </a:r>
          </a:p>
          <a:p>
            <a:r>
              <a:rPr lang="en-US" dirty="0"/>
              <a:t>The switches </a:t>
            </a:r>
            <a:r>
              <a:rPr lang="en-US" b="1" dirty="0"/>
              <a:t>SW4 </a:t>
            </a:r>
            <a:r>
              <a:rPr lang="en-US" dirty="0"/>
              <a:t>to </a:t>
            </a:r>
            <a:r>
              <a:rPr lang="en-US" b="1" dirty="0"/>
              <a:t>SW19 </a:t>
            </a:r>
            <a:r>
              <a:rPr lang="en-US" dirty="0"/>
              <a:t>are organized as 4 rows X 4 columns matrix. </a:t>
            </a:r>
            <a:endParaRPr lang="en-US" dirty="0" smtClean="0"/>
          </a:p>
          <a:p>
            <a:r>
              <a:rPr lang="en-US" dirty="0" smtClean="0"/>
              <a:t>One end of </a:t>
            </a:r>
            <a:r>
              <a:rPr lang="en-US" dirty="0"/>
              <a:t>all the switches are connected to port lines </a:t>
            </a:r>
            <a:endParaRPr lang="en-US" dirty="0" smtClean="0"/>
          </a:p>
          <a:p>
            <a:r>
              <a:rPr lang="en-US" dirty="0" smtClean="0"/>
              <a:t>P1.20 </a:t>
            </a:r>
            <a:r>
              <a:rPr lang="en-US" dirty="0"/>
              <a:t>– P1.23, which is configured as rows.</a:t>
            </a:r>
          </a:p>
          <a:p>
            <a:r>
              <a:rPr lang="en-US" dirty="0"/>
              <a:t>The other end of the matrix is connected to the port lines </a:t>
            </a:r>
            <a:endParaRPr lang="en-US" dirty="0" smtClean="0"/>
          </a:p>
          <a:p>
            <a:r>
              <a:rPr lang="en-US" dirty="0" smtClean="0"/>
              <a:t>P1.16 – P1.19, </a:t>
            </a:r>
            <a:r>
              <a:rPr lang="en-US" dirty="0"/>
              <a:t>which is </a:t>
            </a:r>
            <a:r>
              <a:rPr lang="en-US" dirty="0" smtClean="0"/>
              <a:t>configured as </a:t>
            </a:r>
            <a:r>
              <a:rPr lang="en-US" dirty="0"/>
              <a:t>columns. 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24366" y="3155791"/>
            <a:ext cx="6811082" cy="3541223"/>
            <a:chOff x="442291" y="2550484"/>
            <a:chExt cx="7594126" cy="394834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91" y="2820474"/>
              <a:ext cx="7386229" cy="367835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6117465" y="2550484"/>
              <a:ext cx="1918952" cy="862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00273"/>
              </p:ext>
            </p:extLst>
          </p:nvPr>
        </p:nvGraphicFramePr>
        <p:xfrm>
          <a:off x="7740203" y="723137"/>
          <a:ext cx="40752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/>
                <a:gridCol w="392400"/>
                <a:gridCol w="392400"/>
                <a:gridCol w="392400"/>
                <a:gridCol w="392400"/>
                <a:gridCol w="392400"/>
                <a:gridCol w="392400"/>
                <a:gridCol w="392400"/>
                <a:gridCol w="392400"/>
                <a:gridCol w="468000"/>
              </a:tblGrid>
              <a:tr h="2659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Dec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P1.23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P1.22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P1.21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P1.20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P1.19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P1.18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P1.17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P.16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Hex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02003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R3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R2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R1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R0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C0</a:t>
                      </a:r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EB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BB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7B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2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0166"/>
              </p:ext>
            </p:extLst>
          </p:nvPr>
        </p:nvGraphicFramePr>
        <p:xfrm>
          <a:off x="128151" y="2743669"/>
          <a:ext cx="403172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31"/>
                <a:gridCol w="1007931"/>
                <a:gridCol w="1007931"/>
                <a:gridCol w="100793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P1.19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P1.17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P1.18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P1.19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20707"/>
              </p:ext>
            </p:extLst>
          </p:nvPr>
        </p:nvGraphicFramePr>
        <p:xfrm>
          <a:off x="5985688" y="4140597"/>
          <a:ext cx="1406784" cy="255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92"/>
                <a:gridCol w="703392"/>
              </a:tblGrid>
              <a:tr h="63910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P1.20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91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en-IN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P1.21</a:t>
                      </a:r>
                      <a:endParaRPr lang="en-IN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910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P1.22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3910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P1.23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19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75" y="2730170"/>
            <a:ext cx="5334142" cy="36147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0277" y="426826"/>
            <a:ext cx="873616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 smtClean="0">
                <a:solidFill>
                  <a:srgbClr val="00000A"/>
                </a:solidFill>
              </a:rPr>
              <a:t>16X2 LCD Interface : </a:t>
            </a:r>
          </a:p>
          <a:p>
            <a:r>
              <a:rPr lang="en-US" b="0" i="0" u="none" strike="noStrike" baseline="0" dirty="0" smtClean="0">
                <a:solidFill>
                  <a:srgbClr val="00000A"/>
                </a:solidFill>
              </a:rPr>
              <a:t>A 16X2 Alphanumeric LCD Display with back light is</a:t>
            </a:r>
            <a:r>
              <a:rPr lang="en-US" b="0" i="0" u="none" strike="noStrike" dirty="0" smtClean="0">
                <a:solidFill>
                  <a:srgbClr val="00000A"/>
                </a:solidFill>
              </a:rPr>
              <a:t> </a:t>
            </a:r>
            <a:r>
              <a:rPr lang="en-US" b="0" i="0" u="none" strike="noStrike" baseline="0" dirty="0" smtClean="0">
                <a:solidFill>
                  <a:srgbClr val="00000A"/>
                </a:solidFill>
              </a:rPr>
              <a:t>provided along with the Evaluation Board. </a:t>
            </a:r>
          </a:p>
          <a:p>
            <a:r>
              <a:rPr lang="en-US" b="0" i="0" u="none" strike="noStrike" baseline="0" dirty="0" smtClean="0">
                <a:solidFill>
                  <a:srgbClr val="00000A"/>
                </a:solidFill>
              </a:rPr>
              <a:t>The LCD is interfaced using 4 – bit mode.</a:t>
            </a:r>
          </a:p>
          <a:p>
            <a:r>
              <a:rPr lang="en-US" b="0" i="0" u="none" strike="noStrike" baseline="0" dirty="0" smtClean="0">
                <a:solidFill>
                  <a:srgbClr val="00000A"/>
                </a:solidFill>
              </a:rPr>
              <a:t>RS = 0 for sending Command to the LCD, controlled by port P0.2</a:t>
            </a:r>
          </a:p>
          <a:p>
            <a:r>
              <a:rPr lang="en-US" b="0" i="0" u="none" strike="noStrike" baseline="0" dirty="0" smtClean="0">
                <a:solidFill>
                  <a:srgbClr val="00000A"/>
                </a:solidFill>
              </a:rPr>
              <a:t>RS = 1 for sending Data to the LCD, controlled by port P0.2</a:t>
            </a:r>
          </a:p>
          <a:p>
            <a:r>
              <a:rPr lang="en-US" b="0" i="0" u="none" strike="noStrike" baseline="0" dirty="0" smtClean="0">
                <a:solidFill>
                  <a:srgbClr val="00000A"/>
                </a:solidFill>
              </a:rPr>
              <a:t>R/W = 1 for reading from the LCD</a:t>
            </a:r>
          </a:p>
          <a:p>
            <a:r>
              <a:rPr lang="en-US" b="0" i="0" u="none" strike="noStrike" baseline="0" dirty="0" smtClean="0">
                <a:solidFill>
                  <a:srgbClr val="00000A"/>
                </a:solidFill>
              </a:rPr>
              <a:t>R/W = 0 for writing to the LCD, normally it is grounded</a:t>
            </a:r>
          </a:p>
          <a:p>
            <a:r>
              <a:rPr lang="en-US" b="0" i="0" u="none" strike="noStrike" baseline="0" dirty="0" smtClean="0">
                <a:solidFill>
                  <a:srgbClr val="00000A"/>
                </a:solidFill>
              </a:rPr>
              <a:t>EN = 0 for disabling the LCD</a:t>
            </a:r>
          </a:p>
          <a:p>
            <a:r>
              <a:rPr lang="en-US" b="0" i="0" u="none" strike="noStrike" baseline="0" dirty="0" smtClean="0">
                <a:solidFill>
                  <a:srgbClr val="00000A"/>
                </a:solidFill>
              </a:rPr>
              <a:t>EN = 1 for enabling the LCD, controlled by port P0.3</a:t>
            </a:r>
          </a:p>
          <a:p>
            <a:r>
              <a:rPr lang="en-US" b="0" i="0" u="none" strike="noStrike" baseline="0" dirty="0" smtClean="0">
                <a:solidFill>
                  <a:srgbClr val="00000A"/>
                </a:solidFill>
              </a:rPr>
              <a:t>D4 to D7 (P0.4 to P0.7) – data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21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916</Words>
  <Application>Microsoft Office PowerPoint</Application>
  <PresentationFormat>Widescreen</PresentationFormat>
  <Paragraphs>504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Verdana,Bold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54</cp:revision>
  <dcterms:created xsi:type="dcterms:W3CDTF">2023-06-15T16:00:45Z</dcterms:created>
  <dcterms:modified xsi:type="dcterms:W3CDTF">2023-06-15T18:46:36Z</dcterms:modified>
</cp:coreProperties>
</file>