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5" roundtripDataSignature="AMtx7mhAueCUqtA20KJk9kAGd1jFyr/C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customschemas.google.com/relationships/presentationmetadata" Target="metadata"/><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0a2c26ad3f_1_24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08" name="Google Shape;208;g20a2c26ad3f_1_243: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20a2c26ad3f_1_24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0a2c26ad3f_1_25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24" name="Google Shape;224;g20a2c26ad3f_1_258: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20a2c26ad3f_1_25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a2c26ad3f_1_27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41" name="Google Shape;241;g20a2c26ad3f_1_274: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20a2c26ad3f_1_274: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0a2c26ad3f_1_29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59" name="Google Shape;259;g20a2c26ad3f_1_29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20a2c26ad3f_1_29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0a2c26ad3f_1_30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76" name="Google Shape;276;g20a2c26ad3f_1_307: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20a2c26ad3f_1_307: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0a2c26ad3f_1_32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92" name="Google Shape;292;g20a2c26ad3f_1_323: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20a2c26ad3f_1_32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0a2c26ad3f_1_33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09" name="Google Shape;309;g20a2c26ad3f_1_339: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0a2c26ad3f_1_339: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0a2c26ad3f_1_35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26" name="Google Shape;326;g20a2c26ad3f_1_355: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20a2c26ad3f_1_35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0a2c26ad3f_1_37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41" name="Google Shape;341;g20a2c26ad3f_1_37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20a2c26ad3f_1_37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0a2c26ad3f_1_38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61" name="Google Shape;361;g20a2c26ad3f_1_389: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g20a2c26ad3f_1_389: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0a2c26ad3f_1_40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78" name="Google Shape;378;g20a2c26ad3f_1_405: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g20a2c26ad3f_1_40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0a2c26ad3f_1_42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91" name="Google Shape;391;g20a2c26ad3f_1_42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20a2c26ad3f_1_42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0a2c26ad3f_1_4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0a2c26ad3f_1_4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20a2c26ad3f_1_4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0a2c26ad3f_0_12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15" name="Google Shape;415;g20a2c26ad3f_0_12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g20a2c26ad3f_0_12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0a2c26ad3f_0_17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g20a2c26ad3f_0_1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28" name="Google Shape;428;g20a2c26ad3f_0_1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0a2c26ad3f_0_18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39" name="Google Shape;439;g20a2c26ad3f_0_18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0a2c26ad3f_0_197: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50" name="Google Shape;450;g20a2c26ad3f_0_19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0a2c26ad3f_0_286: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62" name="Google Shape;462;g20a2c26ad3f_0_28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0a2c26ad3f_0_29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73" name="Google Shape;473;g20a2c26ad3f_0_29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0a2c26ad3f_0_306: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86" name="Google Shape;486;g20a2c26ad3f_0_30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0a2c26ad3f_0_314: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96" name="Google Shape;496;g20a2c26ad3f_0_31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0a2c26ad3f_1_5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g20a2c26ad3f_1_5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0a2c26ad3f_1_5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20a2c26ad3f_1_5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0a2c26ad3f_1_5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g20a2c26ad3f_1_5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0a2c26ad3f_1_5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g20a2c26ad3f_1_5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0a2c26ad3f_1_5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g20a2c26ad3f_1_5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0a2c26ad3f_1_5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20a2c26ad3f_1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0a2c26ad3f_1_5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20a2c26ad3f_1_5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0a2c26ad3f_1_5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g20a2c26ad3f_1_5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0a2c26ad3f_1_5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g20a2c26ad3f_1_5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0a2c26ad3f_1_5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20a2c26ad3f_1_5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0a2c26ad3f_1_5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g20a2c26ad3f_1_5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0a2c26ad3f_1_5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g20a2c26ad3f_1_5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0a2c26ad3f_1_6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g20a2c26ad3f_1_6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0a2c26ad3f_1_6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g20a2c26ad3f_1_6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0a2c26ad3f_1_70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4" name="Google Shape;634;g20a2c26ad3f_1_70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635" name="Google Shape;635;g20a2c26ad3f_1_700:notes"/>
          <p:cNvSpPr txBox="1"/>
          <p:nvPr>
            <p:ph idx="12" type="sldNum"/>
          </p:nvPr>
        </p:nvSpPr>
        <p:spPr>
          <a:xfrm>
            <a:off x="3970135" y="8829675"/>
            <a:ext cx="3038400" cy="46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alibri"/>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0a2c26ad3f_0_49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6" name="Google Shape;646;g20a2c26ad3f_0_49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647" name="Google Shape;647;g20a2c26ad3f_0_491:notes"/>
          <p:cNvSpPr txBox="1"/>
          <p:nvPr>
            <p:ph idx="12" type="sldNum"/>
          </p:nvPr>
        </p:nvSpPr>
        <p:spPr>
          <a:xfrm>
            <a:off x="3970135" y="8829675"/>
            <a:ext cx="3038400" cy="46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alibri"/>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0a2c26ad3f_0_40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1" name="Google Shape;681;g20a2c26ad3f_0_4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682" name="Google Shape;682;g20a2c26ad3f_0_4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3" name="Google Shape;69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1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a2c26ad3f_1_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44" name="Google Shape;144;g20a2c26ad3f_1_3: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0a2c26ad3f_1_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a2c26ad3f_1_6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59" name="Google Shape;159;g20a2c26ad3f_1_62: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20a2c26ad3f_1_6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a2c26ad3f_1_12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76" name="Google Shape;176;g20a2c26ad3f_1_123: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20a2c26ad3f_1_12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a2c26ad3f_1_18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93" name="Google Shape;193;g20a2c26ad3f_1_184: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20a2c26ad3f_1_184: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g20a2c26ad3f_1_696"/>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rtl="0" algn="l">
              <a:lnSpc>
                <a:spcPct val="90000"/>
              </a:lnSpc>
              <a:spcBef>
                <a:spcPts val="0"/>
              </a:spcBef>
              <a:spcAft>
                <a:spcPts val="0"/>
              </a:spcAft>
              <a:buClr>
                <a:schemeClr val="dk1"/>
              </a:buClr>
              <a:buSzPts val="3700"/>
              <a:buFont typeface="Calibri"/>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6" name="Google Shape;86;g20a2c26ad3f_1_696"/>
          <p:cNvSpPr txBox="1"/>
          <p:nvPr>
            <p:ph idx="1" type="body"/>
          </p:nvPr>
        </p:nvSpPr>
        <p:spPr>
          <a:xfrm>
            <a:off x="1738400" y="2653400"/>
            <a:ext cx="9374100" cy="3388800"/>
          </a:xfrm>
          <a:prstGeom prst="rect">
            <a:avLst/>
          </a:prstGeom>
          <a:noFill/>
          <a:ln>
            <a:noFill/>
          </a:ln>
        </p:spPr>
        <p:txBody>
          <a:bodyPr anchorCtr="0" anchor="t" bIns="121900" lIns="121900" spcFirstLastPara="1" rIns="121900" wrap="square" tIns="121900">
            <a:normAutofit/>
          </a:bodyPr>
          <a:lstStyle>
            <a:lvl1pPr indent="-336550" lvl="0" marL="457200" rtl="0" algn="l">
              <a:lnSpc>
                <a:spcPct val="90000"/>
              </a:lnSpc>
              <a:spcBef>
                <a:spcPts val="0"/>
              </a:spcBef>
              <a:spcAft>
                <a:spcPts val="0"/>
              </a:spcAft>
              <a:buClr>
                <a:schemeClr val="dk1"/>
              </a:buClr>
              <a:buSzPts val="1700"/>
              <a:buChar char="●"/>
              <a:defRPr/>
            </a:lvl1pPr>
            <a:lvl2pPr indent="-323850" lvl="1" marL="914400" rtl="0" algn="l">
              <a:lnSpc>
                <a:spcPct val="90000"/>
              </a:lnSpc>
              <a:spcBef>
                <a:spcPts val="0"/>
              </a:spcBef>
              <a:spcAft>
                <a:spcPts val="0"/>
              </a:spcAft>
              <a:buClr>
                <a:schemeClr val="dk1"/>
              </a:buClr>
              <a:buSzPts val="1500"/>
              <a:buChar char="○"/>
              <a:defRPr/>
            </a:lvl2pPr>
            <a:lvl3pPr indent="-323850" lvl="2" marL="1371600" rtl="0" algn="l">
              <a:lnSpc>
                <a:spcPct val="90000"/>
              </a:lnSpc>
              <a:spcBef>
                <a:spcPts val="0"/>
              </a:spcBef>
              <a:spcAft>
                <a:spcPts val="0"/>
              </a:spcAft>
              <a:buClr>
                <a:schemeClr val="dk1"/>
              </a:buClr>
              <a:buSzPts val="1500"/>
              <a:buChar char="■"/>
              <a:defRPr/>
            </a:lvl3pPr>
            <a:lvl4pPr indent="-323850" lvl="3" marL="1828800" rtl="0" algn="l">
              <a:lnSpc>
                <a:spcPct val="90000"/>
              </a:lnSpc>
              <a:spcBef>
                <a:spcPts val="0"/>
              </a:spcBef>
              <a:spcAft>
                <a:spcPts val="0"/>
              </a:spcAft>
              <a:buClr>
                <a:schemeClr val="dk1"/>
              </a:buClr>
              <a:buSzPts val="1500"/>
              <a:buChar char="●"/>
              <a:defRPr/>
            </a:lvl4pPr>
            <a:lvl5pPr indent="-323850" lvl="4" marL="2286000" rtl="0" algn="l">
              <a:lnSpc>
                <a:spcPct val="90000"/>
              </a:lnSpc>
              <a:spcBef>
                <a:spcPts val="0"/>
              </a:spcBef>
              <a:spcAft>
                <a:spcPts val="0"/>
              </a:spcAft>
              <a:buClr>
                <a:schemeClr val="dk1"/>
              </a:buClr>
              <a:buSzPts val="1500"/>
              <a:buChar char="○"/>
              <a:defRPr/>
            </a:lvl5pPr>
            <a:lvl6pPr indent="-323850" lvl="5" marL="2743200" rtl="0" algn="l">
              <a:lnSpc>
                <a:spcPct val="90000"/>
              </a:lnSpc>
              <a:spcBef>
                <a:spcPts val="0"/>
              </a:spcBef>
              <a:spcAft>
                <a:spcPts val="0"/>
              </a:spcAft>
              <a:buClr>
                <a:schemeClr val="dk1"/>
              </a:buClr>
              <a:buSzPts val="1500"/>
              <a:buChar char="■"/>
              <a:defRPr/>
            </a:lvl6pPr>
            <a:lvl7pPr indent="-323850" lvl="6" marL="3200400" rtl="0" algn="l">
              <a:lnSpc>
                <a:spcPct val="90000"/>
              </a:lnSpc>
              <a:spcBef>
                <a:spcPts val="0"/>
              </a:spcBef>
              <a:spcAft>
                <a:spcPts val="0"/>
              </a:spcAft>
              <a:buClr>
                <a:schemeClr val="dk1"/>
              </a:buClr>
              <a:buSzPts val="1500"/>
              <a:buChar char="●"/>
              <a:defRPr/>
            </a:lvl7pPr>
            <a:lvl8pPr indent="-323850" lvl="7" marL="3657600" rtl="0" algn="l">
              <a:lnSpc>
                <a:spcPct val="90000"/>
              </a:lnSpc>
              <a:spcBef>
                <a:spcPts val="0"/>
              </a:spcBef>
              <a:spcAft>
                <a:spcPts val="0"/>
              </a:spcAft>
              <a:buClr>
                <a:schemeClr val="dk1"/>
              </a:buClr>
              <a:buSzPts val="1500"/>
              <a:buChar char="○"/>
              <a:defRPr/>
            </a:lvl8pPr>
            <a:lvl9pPr indent="-323850" lvl="8" marL="4114800" rtl="0" algn="l">
              <a:lnSpc>
                <a:spcPct val="90000"/>
              </a:lnSpc>
              <a:spcBef>
                <a:spcPts val="0"/>
              </a:spcBef>
              <a:spcAft>
                <a:spcPts val="0"/>
              </a:spcAft>
              <a:buClr>
                <a:schemeClr val="dk1"/>
              </a:buClr>
              <a:buSzPts val="1500"/>
              <a:buChar char="■"/>
              <a:defRPr/>
            </a:lvl9pPr>
          </a:lstStyle>
          <a:p/>
        </p:txBody>
      </p:sp>
      <p:sp>
        <p:nvSpPr>
          <p:cNvPr id="87" name="Google Shape;87;g20a2c26ad3f_1_696"/>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p:nvPr>
            <p:ph idx="2" type="pic"/>
          </p:nvPr>
        </p:nvSpPr>
        <p:spPr>
          <a:xfrm>
            <a:off x="5183188" y="987425"/>
            <a:ext cx="6172200" cy="4873625"/>
          </a:xfrm>
          <a:prstGeom prst="rect">
            <a:avLst/>
          </a:prstGeom>
          <a:noFill/>
          <a:ln>
            <a:noFill/>
          </a:ln>
        </p:spPr>
      </p:sp>
      <p:sp>
        <p:nvSpPr>
          <p:cNvPr id="68" name="Google Shape;68;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8.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norma.ncirl.ie/5089/" TargetMode="External"/><Relationship Id="rId4" Type="http://schemas.openxmlformats.org/officeDocument/2006/relationships/image" Target="../media/image9.png"/><Relationship Id="rId5"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2.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7.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9.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8.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0.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hyperlink" Target="https://norma.ncirl.ie/5089/" TargetMode="External"/><Relationship Id="rId4" Type="http://schemas.openxmlformats.org/officeDocument/2006/relationships/hyperlink" Target="https://norma.ncirl.ie/5943/" TargetMode="External"/><Relationship Id="rId5" Type="http://schemas.openxmlformats.org/officeDocument/2006/relationships/hyperlink" Target="https://ijisrt.com/assets/upload/files/IJISRT22MAY1644_(1)_(1).pdf" TargetMode="External"/><Relationship Id="rId6" Type="http://schemas.openxmlformats.org/officeDocument/2006/relationships/hyperlink" Target="https://doi.org/10.1109/ICACCS54159.2022.9785124" TargetMode="External"/><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p:nvPr/>
        </p:nvSpPr>
        <p:spPr>
          <a:xfrm>
            <a:off x="2133600" y="914400"/>
            <a:ext cx="7924800" cy="243143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2800" u="none" cap="none" strike="noStrike">
                <a:solidFill>
                  <a:schemeClr val="dk1"/>
                </a:solidFill>
                <a:latin typeface="Times New Roman"/>
                <a:ea typeface="Times New Roman"/>
                <a:cs typeface="Times New Roman"/>
                <a:sym typeface="Times New Roman"/>
              </a:rPr>
              <a:t>UE20CS390A – Capstone Project Phase – 1</a:t>
            </a:r>
            <a:endParaRPr>
              <a:latin typeface="Times New Roman"/>
              <a:ea typeface="Times New Roman"/>
              <a:cs typeface="Times New Roman"/>
              <a:sym typeface="Times New Roman"/>
            </a:endParaRPr>
          </a:p>
          <a:p>
            <a:pPr indent="0" lvl="0" marL="0" marR="0" rtl="0" algn="ctr">
              <a:spcBef>
                <a:spcPts val="0"/>
              </a:spcBef>
              <a:spcAft>
                <a:spcPts val="0"/>
              </a:spcAft>
              <a:buNone/>
            </a:pPr>
            <a:r>
              <a:t/>
            </a:r>
            <a:endParaRPr i="0" sz="28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3200" u="none" cap="none" strike="noStrike">
                <a:solidFill>
                  <a:srgbClr val="FF0000"/>
                </a:solidFill>
                <a:latin typeface="Times New Roman"/>
                <a:ea typeface="Times New Roman"/>
                <a:cs typeface="Times New Roman"/>
                <a:sym typeface="Times New Roman"/>
              </a:rPr>
              <a:t>SEMESTER - VI </a:t>
            </a:r>
            <a:endParaRPr>
              <a:latin typeface="Times New Roman"/>
              <a:ea typeface="Times New Roman"/>
              <a:cs typeface="Times New Roman"/>
              <a:sym typeface="Times New Roman"/>
            </a:endParaRPr>
          </a:p>
          <a:p>
            <a:pPr indent="0" lvl="0" marL="0" marR="0" rtl="0" algn="ctr">
              <a:spcBef>
                <a:spcPts val="0"/>
              </a:spcBef>
              <a:spcAft>
                <a:spcPts val="0"/>
              </a:spcAft>
              <a:buNone/>
            </a:pPr>
            <a:r>
              <a:t/>
            </a:r>
            <a:endParaRPr b="1" i="0" sz="3200" u="none" cap="none" strike="noStrike">
              <a:solidFill>
                <a:srgbClr val="FF0000"/>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3200" u="none" cap="none" strike="noStrike">
                <a:solidFill>
                  <a:srgbClr val="FF0000"/>
                </a:solidFill>
                <a:latin typeface="Times New Roman"/>
                <a:ea typeface="Times New Roman"/>
                <a:cs typeface="Times New Roman"/>
                <a:sym typeface="Times New Roman"/>
              </a:rPr>
              <a:t>END SEMESTER ASSESSMENT </a:t>
            </a:r>
            <a:endParaRPr>
              <a:latin typeface="Times New Roman"/>
              <a:ea typeface="Times New Roman"/>
              <a:cs typeface="Times New Roman"/>
              <a:sym typeface="Times New Roman"/>
            </a:endParaRPr>
          </a:p>
        </p:txBody>
      </p:sp>
      <p:sp>
        <p:nvSpPr>
          <p:cNvPr id="94" name="Google Shape;94;p1"/>
          <p:cNvSpPr txBox="1"/>
          <p:nvPr/>
        </p:nvSpPr>
        <p:spPr>
          <a:xfrm>
            <a:off x="1828800" y="3581400"/>
            <a:ext cx="9239400" cy="283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2400">
                <a:solidFill>
                  <a:srgbClr val="0033CC"/>
                </a:solidFill>
                <a:latin typeface="Times New Roman"/>
                <a:ea typeface="Times New Roman"/>
                <a:cs typeface="Times New Roman"/>
                <a:sym typeface="Times New Roman"/>
              </a:rPr>
              <a:t>Project Title   : </a:t>
            </a:r>
            <a:r>
              <a:rPr b="1" lang="en-US" sz="2300">
                <a:solidFill>
                  <a:srgbClr val="0033CC"/>
                </a:solidFill>
                <a:latin typeface="Times New Roman"/>
                <a:ea typeface="Times New Roman"/>
                <a:cs typeface="Times New Roman"/>
                <a:sym typeface="Times New Roman"/>
              </a:rPr>
              <a:t>Deploying EOX Microservices to Kubernetes Cluster</a:t>
            </a:r>
            <a:r>
              <a:rPr lang="en-US" sz="2800">
                <a:solidFill>
                  <a:srgbClr val="0033CC"/>
                </a:solidFill>
                <a:latin typeface="Times New Roman"/>
                <a:ea typeface="Times New Roman"/>
                <a:cs typeface="Times New Roman"/>
                <a:sym typeface="Times New Roman"/>
              </a:rPr>
              <a:t> </a:t>
            </a:r>
            <a:endParaRPr sz="28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400">
                <a:solidFill>
                  <a:srgbClr val="0033CC"/>
                </a:solidFill>
                <a:latin typeface="Times New Roman"/>
                <a:ea typeface="Times New Roman"/>
                <a:cs typeface="Times New Roman"/>
                <a:sym typeface="Times New Roman"/>
              </a:rPr>
              <a:t>Project ID       : </a:t>
            </a:r>
            <a:r>
              <a:rPr lang="en-US" sz="2200">
                <a:solidFill>
                  <a:srgbClr val="0033CC"/>
                </a:solidFill>
                <a:latin typeface="Times New Roman"/>
                <a:ea typeface="Times New Roman"/>
                <a:cs typeface="Times New Roman"/>
                <a:sym typeface="Times New Roman"/>
              </a:rPr>
              <a:t>PW_23_VP_01</a:t>
            </a:r>
            <a:endParaRPr sz="22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400">
                <a:solidFill>
                  <a:srgbClr val="0033CC"/>
                </a:solidFill>
                <a:latin typeface="Times New Roman"/>
                <a:ea typeface="Times New Roman"/>
                <a:cs typeface="Times New Roman"/>
                <a:sym typeface="Times New Roman"/>
              </a:rPr>
              <a:t>Project Guide : </a:t>
            </a:r>
            <a:r>
              <a:rPr lang="en-US" sz="2200">
                <a:solidFill>
                  <a:srgbClr val="0033CC"/>
                </a:solidFill>
                <a:latin typeface="Times New Roman"/>
                <a:ea typeface="Times New Roman"/>
                <a:cs typeface="Times New Roman"/>
                <a:sym typeface="Times New Roman"/>
              </a:rPr>
              <a:t>Prof Venkatesh Prasad, Mr.Vijay R (EOX Vantage)    </a:t>
            </a:r>
            <a:r>
              <a:rPr lang="en-US" sz="2600">
                <a:solidFill>
                  <a:srgbClr val="0033CC"/>
                </a:solidFill>
                <a:latin typeface="Times New Roman"/>
                <a:ea typeface="Times New Roman"/>
                <a:cs typeface="Times New Roman"/>
                <a:sym typeface="Times New Roman"/>
              </a:rPr>
              <a:t>      </a:t>
            </a:r>
            <a:r>
              <a:rPr lang="en-US" sz="2400">
                <a:solidFill>
                  <a:srgbClr val="0033CC"/>
                </a:solidFill>
                <a:latin typeface="Times New Roman"/>
                <a:ea typeface="Times New Roman"/>
                <a:cs typeface="Times New Roman"/>
                <a:sym typeface="Times New Roman"/>
              </a:rPr>
              <a:t>         </a:t>
            </a:r>
            <a:endParaRPr sz="24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400">
                <a:solidFill>
                  <a:srgbClr val="0033CC"/>
                </a:solidFill>
                <a:latin typeface="Times New Roman"/>
                <a:ea typeface="Times New Roman"/>
                <a:cs typeface="Times New Roman"/>
                <a:sym typeface="Times New Roman"/>
              </a:rPr>
              <a:t>Project Team  :  </a:t>
            </a:r>
            <a:r>
              <a:rPr lang="en-US" sz="2000">
                <a:solidFill>
                  <a:srgbClr val="0033CC"/>
                </a:solidFill>
                <a:latin typeface="Times New Roman"/>
                <a:ea typeface="Times New Roman"/>
                <a:cs typeface="Times New Roman"/>
                <a:sym typeface="Times New Roman"/>
              </a:rPr>
              <a:t>Veena Garag		PES1UG20CS492</a:t>
            </a:r>
            <a:endParaRPr sz="2000">
              <a:solidFill>
                <a:srgbClr val="0033CC"/>
              </a:solidFill>
              <a:latin typeface="Times New Roman"/>
              <a:ea typeface="Times New Roman"/>
              <a:cs typeface="Times New Roman"/>
              <a:sym typeface="Times New Roman"/>
            </a:endParaRPr>
          </a:p>
          <a:p>
            <a:pPr indent="0" lvl="0" marL="1828800" rtl="0" algn="l">
              <a:spcBef>
                <a:spcPts val="0"/>
              </a:spcBef>
              <a:spcAft>
                <a:spcPts val="0"/>
              </a:spcAft>
              <a:buClr>
                <a:schemeClr val="dk1"/>
              </a:buClr>
              <a:buSzPts val="1100"/>
              <a:buFont typeface="Arial"/>
              <a:buNone/>
            </a:pPr>
            <a:r>
              <a:rPr lang="en-US" sz="2000">
                <a:solidFill>
                  <a:srgbClr val="0033CC"/>
                </a:solidFill>
                <a:latin typeface="Times New Roman"/>
                <a:ea typeface="Times New Roman"/>
                <a:cs typeface="Times New Roman"/>
                <a:sym typeface="Times New Roman"/>
              </a:rPr>
              <a:t>   Adarsh Kumar		PES2UG20CS016</a:t>
            </a:r>
            <a:endParaRPr sz="2000">
              <a:solidFill>
                <a:srgbClr val="0033CC"/>
              </a:solidFill>
              <a:latin typeface="Times New Roman"/>
              <a:ea typeface="Times New Roman"/>
              <a:cs typeface="Times New Roman"/>
              <a:sym typeface="Times New Roman"/>
            </a:endParaRPr>
          </a:p>
          <a:p>
            <a:pPr indent="0" lvl="0" marL="1828800" rtl="0" algn="l">
              <a:spcBef>
                <a:spcPts val="0"/>
              </a:spcBef>
              <a:spcAft>
                <a:spcPts val="0"/>
              </a:spcAft>
              <a:buClr>
                <a:schemeClr val="dk1"/>
              </a:buClr>
              <a:buSzPts val="1100"/>
              <a:buFont typeface="Arial"/>
              <a:buNone/>
            </a:pPr>
            <a:r>
              <a:rPr lang="en-US" sz="2000">
                <a:solidFill>
                  <a:srgbClr val="0033CC"/>
                </a:solidFill>
                <a:latin typeface="Times New Roman"/>
                <a:ea typeface="Times New Roman"/>
                <a:cs typeface="Times New Roman"/>
                <a:sym typeface="Times New Roman"/>
              </a:rPr>
              <a:t>   Suchit S Kallapur	PES1UG20CS438</a:t>
            </a:r>
            <a:endParaRPr sz="2000">
              <a:solidFill>
                <a:srgbClr val="0033CC"/>
              </a:solidFill>
              <a:latin typeface="Times New Roman"/>
              <a:ea typeface="Times New Roman"/>
              <a:cs typeface="Times New Roman"/>
              <a:sym typeface="Times New Roman"/>
            </a:endParaRPr>
          </a:p>
          <a:p>
            <a:pPr indent="0" lvl="0" marL="1828800" rtl="0" algn="l">
              <a:spcBef>
                <a:spcPts val="0"/>
              </a:spcBef>
              <a:spcAft>
                <a:spcPts val="0"/>
              </a:spcAft>
              <a:buClr>
                <a:schemeClr val="dk1"/>
              </a:buClr>
              <a:buSzPts val="1100"/>
              <a:buFont typeface="Arial"/>
              <a:buNone/>
            </a:pPr>
            <a:r>
              <a:rPr lang="en-US" sz="2000">
                <a:solidFill>
                  <a:srgbClr val="0033CC"/>
                </a:solidFill>
                <a:latin typeface="Times New Roman"/>
                <a:ea typeface="Times New Roman"/>
                <a:cs typeface="Times New Roman"/>
                <a:sym typeface="Times New Roman"/>
              </a:rPr>
              <a:t>   Yuvaraj D C		PES1UG20CS521</a:t>
            </a:r>
            <a:endParaRPr sz="20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400">
                <a:solidFill>
                  <a:srgbClr val="0033CC"/>
                </a:solidFill>
                <a:latin typeface="Times New Roman"/>
                <a:ea typeface="Times New Roman"/>
                <a:cs typeface="Times New Roman"/>
                <a:sym typeface="Times New Roman"/>
              </a:rPr>
              <a:t> </a:t>
            </a:r>
            <a:endParaRPr sz="20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sz="24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sz="2400">
              <a:solidFill>
                <a:srgbClr val="0033CC"/>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rgbClr val="0033CC"/>
              </a:solidFill>
              <a:latin typeface="Times New Roman"/>
              <a:ea typeface="Times New Roman"/>
              <a:cs typeface="Times New Roman"/>
              <a:sym typeface="Times New Roman"/>
            </a:endParaRPr>
          </a:p>
        </p:txBody>
      </p:sp>
      <p:pic>
        <p:nvPicPr>
          <p:cNvPr id="95" name="Google Shape;95;p1"/>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0a2c26ad3f_1_24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2" name="Google Shape;212;g20a2c26ad3f_1_243"/>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13" name="Google Shape;213;g20a2c26ad3f_1_2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14" name="Google Shape;214;g20a2c26ad3f_1_243"/>
          <p:cNvSpPr txBox="1"/>
          <p:nvPr/>
        </p:nvSpPr>
        <p:spPr>
          <a:xfrm>
            <a:off x="8494800" y="1435900"/>
            <a:ext cx="3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5" name="Google Shape;215;g20a2c26ad3f_1_243"/>
          <p:cNvSpPr txBox="1"/>
          <p:nvPr/>
        </p:nvSpPr>
        <p:spPr>
          <a:xfrm>
            <a:off x="565200" y="462713"/>
            <a:ext cx="10331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solidFill>
                  <a:srgbClr val="FF0000"/>
                </a:solidFill>
                <a:latin typeface="Calibri"/>
                <a:ea typeface="Calibri"/>
                <a:cs typeface="Calibri"/>
                <a:sym typeface="Calibri"/>
              </a:rPr>
              <a:t>Paper 2</a:t>
            </a:r>
            <a:endParaRPr b="1" sz="2400">
              <a:solidFill>
                <a:srgbClr val="FF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400">
                <a:solidFill>
                  <a:srgbClr val="FF0000"/>
                </a:solidFill>
                <a:latin typeface="Calibri"/>
                <a:ea typeface="Calibri"/>
                <a:cs typeface="Calibri"/>
                <a:sym typeface="Calibri"/>
              </a:rPr>
              <a:t>Dynamic Load Balancing of Microservices in Kubernetes Clusters using Service Mesh (2022)</a:t>
            </a:r>
            <a:endParaRPr b="1" sz="2400">
              <a:solidFill>
                <a:srgbClr val="FF0000"/>
              </a:solidFill>
              <a:latin typeface="Calibri"/>
              <a:ea typeface="Calibri"/>
              <a:cs typeface="Calibri"/>
              <a:sym typeface="Calibri"/>
            </a:endParaRPr>
          </a:p>
        </p:txBody>
      </p:sp>
      <p:sp>
        <p:nvSpPr>
          <p:cNvPr id="216" name="Google Shape;216;g20a2c26ad3f_1_243"/>
          <p:cNvSpPr txBox="1"/>
          <p:nvPr/>
        </p:nvSpPr>
        <p:spPr>
          <a:xfrm>
            <a:off x="498275" y="1931500"/>
            <a:ext cx="111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7" name="Google Shape;217;g20a2c26ad3f_1_243"/>
          <p:cNvSpPr txBox="1"/>
          <p:nvPr/>
        </p:nvSpPr>
        <p:spPr>
          <a:xfrm>
            <a:off x="417900" y="1864525"/>
            <a:ext cx="5334600" cy="47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Introduction:</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As the workload on the application continues to increase the default Kubernetes load balancing strategy fails to manage the fluctuating traffic because of its static nature and performs poorly, this paper proposes a technique that uses service-mesh Istio to inject sidecar proxies onto every micro-service and dynamically balances the load among services by applying service-specific routing through the Istio control plane. Inter-service communication is secured by encrypting the traffic among services by means of enforcing mTLS across all services.</a:t>
            </a:r>
            <a:endParaRPr sz="2100">
              <a:latin typeface="Times New Roman"/>
              <a:ea typeface="Times New Roman"/>
              <a:cs typeface="Times New Roman"/>
              <a:sym typeface="Times New Roman"/>
            </a:endParaRPr>
          </a:p>
        </p:txBody>
      </p:sp>
      <p:pic>
        <p:nvPicPr>
          <p:cNvPr id="218" name="Google Shape;218;g20a2c26ad3f_1_243"/>
          <p:cNvPicPr preferRelativeResize="0"/>
          <p:nvPr/>
        </p:nvPicPr>
        <p:blipFill>
          <a:blip r:embed="rId3">
            <a:alphaModFix/>
          </a:blip>
          <a:stretch>
            <a:fillRect/>
          </a:stretch>
        </p:blipFill>
        <p:spPr>
          <a:xfrm>
            <a:off x="5752501" y="2060350"/>
            <a:ext cx="6358901" cy="3840350"/>
          </a:xfrm>
          <a:prstGeom prst="rect">
            <a:avLst/>
          </a:prstGeom>
          <a:noFill/>
          <a:ln>
            <a:noFill/>
          </a:ln>
        </p:spPr>
      </p:pic>
      <p:sp>
        <p:nvSpPr>
          <p:cNvPr id="219" name="Google Shape;219;g20a2c26ad3f_1_24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220" name="Google Shape;220;g20a2c26ad3f_1_243"/>
          <p:cNvPicPr preferRelativeResize="0"/>
          <p:nvPr/>
        </p:nvPicPr>
        <p:blipFill rotWithShape="1">
          <a:blip r:embed="rId4">
            <a:alphaModFix/>
          </a:blip>
          <a:srcRect b="0" l="0" r="0" t="0"/>
          <a:stretch/>
        </p:blipFill>
        <p:spPr>
          <a:xfrm>
            <a:off x="10481069" y="29736"/>
            <a:ext cx="1681196" cy="765645"/>
          </a:xfrm>
          <a:prstGeom prst="rect">
            <a:avLst/>
          </a:prstGeom>
          <a:noFill/>
          <a:ln>
            <a:noFill/>
          </a:ln>
        </p:spPr>
      </p:pic>
      <p:sp>
        <p:nvSpPr>
          <p:cNvPr id="221" name="Google Shape;221;g20a2c26ad3f_1_243"/>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0a2c26ad3f_1_25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8" name="Google Shape;228;g20a2c26ad3f_1_258"/>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29" name="Google Shape;229;g20a2c26ad3f_1_258"/>
          <p:cNvSpPr txBox="1"/>
          <p:nvPr/>
        </p:nvSpPr>
        <p:spPr>
          <a:xfrm>
            <a:off x="5766525" y="2281400"/>
            <a:ext cx="6166500" cy="2947500"/>
          </a:xfrm>
          <a:prstGeom prst="rect">
            <a:avLst/>
          </a:prstGeom>
          <a:noFill/>
          <a:ln>
            <a:noFill/>
          </a:ln>
        </p:spPr>
        <p:txBody>
          <a:bodyPr anchorCtr="0" anchor="ctr" bIns="45700" lIns="91425" spcFirstLastPara="1" rIns="91425" wrap="square" tIns="45700">
            <a:noAutofit/>
          </a:bodyPr>
          <a:lstStyle/>
          <a:p>
            <a:pPr indent="0" lvl="0" marL="0" marR="0" rtl="0" algn="l">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p:txBody>
      </p:sp>
      <p:sp>
        <p:nvSpPr>
          <p:cNvPr id="230" name="Google Shape;230;g20a2c26ad3f_1_2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31" name="Google Shape;231;g20a2c26ad3f_1_258"/>
          <p:cNvSpPr txBox="1"/>
          <p:nvPr/>
        </p:nvSpPr>
        <p:spPr>
          <a:xfrm>
            <a:off x="8494800" y="1435900"/>
            <a:ext cx="3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2" name="Google Shape;232;g20a2c26ad3f_1_258"/>
          <p:cNvSpPr txBox="1"/>
          <p:nvPr/>
        </p:nvSpPr>
        <p:spPr>
          <a:xfrm>
            <a:off x="565200" y="706238"/>
            <a:ext cx="1033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FF0000"/>
                </a:solidFill>
                <a:latin typeface="Calibri"/>
                <a:ea typeface="Calibri"/>
                <a:cs typeface="Calibri"/>
                <a:sym typeface="Calibri"/>
              </a:rPr>
              <a:t>Dynamic Load Balancing of Microservices in Kubernetes Clusters using Service Mesh</a:t>
            </a:r>
            <a:endParaRPr b="1" sz="2400">
              <a:solidFill>
                <a:srgbClr val="FF0000"/>
              </a:solidFill>
              <a:latin typeface="Calibri"/>
              <a:ea typeface="Calibri"/>
              <a:cs typeface="Calibri"/>
              <a:sym typeface="Calibri"/>
            </a:endParaRPr>
          </a:p>
        </p:txBody>
      </p:sp>
      <p:sp>
        <p:nvSpPr>
          <p:cNvPr id="233" name="Google Shape;233;g20a2c26ad3f_1_258"/>
          <p:cNvSpPr txBox="1"/>
          <p:nvPr/>
        </p:nvSpPr>
        <p:spPr>
          <a:xfrm>
            <a:off x="498275" y="1931500"/>
            <a:ext cx="111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4" name="Google Shape;234;g20a2c26ad3f_1_258"/>
          <p:cNvSpPr txBox="1"/>
          <p:nvPr/>
        </p:nvSpPr>
        <p:spPr>
          <a:xfrm>
            <a:off x="207100" y="1553450"/>
            <a:ext cx="57843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The tools used were: Kubectl, Istio, Istioctl, Kiali, Prometheus Grafana, Locust.</a:t>
            </a:r>
            <a:endParaRPr b="1"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200">
                <a:solidFill>
                  <a:schemeClr val="dk1"/>
                </a:solidFill>
                <a:latin typeface="Calibri"/>
                <a:ea typeface="Calibri"/>
                <a:cs typeface="Calibri"/>
                <a:sym typeface="Calibri"/>
              </a:rPr>
              <a:t>Implementation</a:t>
            </a:r>
            <a:endParaRPr b="1" sz="22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The proposed system’s implementation was finished with the order depicted in the above diagram</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The Istio-system namespace is created for keeping Istio configurations separate. On this namespace, the network configs (YAML file) are applied on the ingress-gateway. The ingresshost, ingressport, and secureingressport are configured in Istio-ingressgateway. This gateway plays an important role of a load balancer by distributing the incoming load among the various application services. Firewall rules are created in Google Cloud Platform in order to allow the ingress port and secure ingress port which will be used by Istio-ingressgateway</a:t>
            </a:r>
            <a:endParaRPr sz="2000">
              <a:latin typeface="Calibri"/>
              <a:ea typeface="Calibri"/>
              <a:cs typeface="Calibri"/>
              <a:sym typeface="Calibri"/>
            </a:endParaRPr>
          </a:p>
        </p:txBody>
      </p:sp>
      <p:pic>
        <p:nvPicPr>
          <p:cNvPr id="235" name="Google Shape;235;g20a2c26ad3f_1_258"/>
          <p:cNvPicPr preferRelativeResize="0"/>
          <p:nvPr/>
        </p:nvPicPr>
        <p:blipFill>
          <a:blip r:embed="rId3">
            <a:alphaModFix/>
          </a:blip>
          <a:stretch>
            <a:fillRect/>
          </a:stretch>
        </p:blipFill>
        <p:spPr>
          <a:xfrm>
            <a:off x="5957625" y="1881469"/>
            <a:ext cx="5784299" cy="4429519"/>
          </a:xfrm>
          <a:prstGeom prst="rect">
            <a:avLst/>
          </a:prstGeom>
          <a:noFill/>
          <a:ln>
            <a:noFill/>
          </a:ln>
        </p:spPr>
      </p:pic>
      <p:sp>
        <p:nvSpPr>
          <p:cNvPr id="236" name="Google Shape;236;g20a2c26ad3f_1_25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237" name="Google Shape;237;g20a2c26ad3f_1_258"/>
          <p:cNvPicPr preferRelativeResize="0"/>
          <p:nvPr/>
        </p:nvPicPr>
        <p:blipFill rotWithShape="1">
          <a:blip r:embed="rId4">
            <a:alphaModFix/>
          </a:blip>
          <a:srcRect b="0" l="0" r="0" t="0"/>
          <a:stretch/>
        </p:blipFill>
        <p:spPr>
          <a:xfrm>
            <a:off x="10481069" y="29736"/>
            <a:ext cx="1681196" cy="765645"/>
          </a:xfrm>
          <a:prstGeom prst="rect">
            <a:avLst/>
          </a:prstGeom>
          <a:noFill/>
          <a:ln>
            <a:noFill/>
          </a:ln>
        </p:spPr>
      </p:pic>
      <p:sp>
        <p:nvSpPr>
          <p:cNvPr id="238" name="Google Shape;238;g20a2c26ad3f_1_258"/>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0a2c26ad3f_1_27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45" name="Google Shape;245;g20a2c26ad3f_1_274"/>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46" name="Google Shape;246;g20a2c26ad3f_1_274"/>
          <p:cNvSpPr txBox="1"/>
          <p:nvPr/>
        </p:nvSpPr>
        <p:spPr>
          <a:xfrm>
            <a:off x="6176525" y="3429000"/>
            <a:ext cx="4491600" cy="2947500"/>
          </a:xfrm>
          <a:prstGeom prst="rect">
            <a:avLst/>
          </a:prstGeom>
          <a:noFill/>
          <a:ln>
            <a:noFill/>
          </a:ln>
        </p:spPr>
        <p:txBody>
          <a:bodyPr anchorCtr="0" anchor="ctr" bIns="45700" lIns="91425" spcFirstLastPara="1" rIns="91425" wrap="square" tIns="45700">
            <a:noAutofit/>
          </a:bodyPr>
          <a:lstStyle/>
          <a:p>
            <a:pPr indent="0" lvl="0" marL="0" marR="0" rtl="0" algn="l">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p:txBody>
      </p:sp>
      <p:sp>
        <p:nvSpPr>
          <p:cNvPr id="247" name="Google Shape;247;g20a2c26ad3f_1_27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48" name="Google Shape;248;g20a2c26ad3f_1_274"/>
          <p:cNvSpPr txBox="1"/>
          <p:nvPr/>
        </p:nvSpPr>
        <p:spPr>
          <a:xfrm>
            <a:off x="8494800" y="1435900"/>
            <a:ext cx="3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9" name="Google Shape;249;g20a2c26ad3f_1_274"/>
          <p:cNvSpPr txBox="1"/>
          <p:nvPr/>
        </p:nvSpPr>
        <p:spPr>
          <a:xfrm>
            <a:off x="643100" y="564538"/>
            <a:ext cx="1033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FF0000"/>
                </a:solidFill>
                <a:latin typeface="Calibri"/>
                <a:ea typeface="Calibri"/>
                <a:cs typeface="Calibri"/>
                <a:sym typeface="Calibri"/>
              </a:rPr>
              <a:t>Dynamic Load Balancing of Microservices in Kubernetes Clusters using Service Mesh</a:t>
            </a:r>
            <a:endParaRPr b="1" sz="2400">
              <a:solidFill>
                <a:srgbClr val="FF0000"/>
              </a:solidFill>
              <a:latin typeface="Calibri"/>
              <a:ea typeface="Calibri"/>
              <a:cs typeface="Calibri"/>
              <a:sym typeface="Calibri"/>
            </a:endParaRPr>
          </a:p>
        </p:txBody>
      </p:sp>
      <p:sp>
        <p:nvSpPr>
          <p:cNvPr id="250" name="Google Shape;250;g20a2c26ad3f_1_274"/>
          <p:cNvSpPr txBox="1"/>
          <p:nvPr/>
        </p:nvSpPr>
        <p:spPr>
          <a:xfrm>
            <a:off x="498275" y="1931500"/>
            <a:ext cx="111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1" name="Google Shape;251;g20a2c26ad3f_1_274"/>
          <p:cNvSpPr txBox="1"/>
          <p:nvPr/>
        </p:nvSpPr>
        <p:spPr>
          <a:xfrm>
            <a:off x="498275" y="1836100"/>
            <a:ext cx="5534700" cy="469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Times New Roman"/>
                <a:ea typeface="Times New Roman"/>
                <a:cs typeface="Times New Roman"/>
                <a:sym typeface="Times New Roman"/>
              </a:rPr>
              <a:t>Envoy proxy is injected as sidecar onto every pod that runs a service. All the dynamic routing and security policies that are to be applied among individual services are written in a YAML file named as VirtualService and Enable mTLS respectively. It is then applied onto every sidecar present in every pod through control plane. Locust tool generates load on the bookstore application.</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500">
              <a:latin typeface="Times New Roman"/>
              <a:ea typeface="Times New Roman"/>
              <a:cs typeface="Times New Roman"/>
              <a:sym typeface="Times New Roman"/>
            </a:endParaRPr>
          </a:p>
          <a:p>
            <a:pPr indent="0" lvl="0" marL="0" rtl="0" algn="l">
              <a:spcBef>
                <a:spcPts val="0"/>
              </a:spcBef>
              <a:spcAft>
                <a:spcPts val="0"/>
              </a:spcAft>
              <a:buNone/>
            </a:pPr>
            <a:r>
              <a:rPr b="1" lang="en-US" sz="2400">
                <a:latin typeface="Times New Roman"/>
                <a:ea typeface="Times New Roman"/>
                <a:cs typeface="Times New Roman"/>
                <a:sym typeface="Times New Roman"/>
              </a:rPr>
              <a:t>EXPERIMENT:</a:t>
            </a:r>
            <a:endParaRPr b="1" sz="2400">
              <a:latin typeface="Times New Roman"/>
              <a:ea typeface="Times New Roman"/>
              <a:cs typeface="Times New Roman"/>
              <a:sym typeface="Times New Roman"/>
            </a:endParaRPr>
          </a:p>
          <a:p>
            <a:pPr indent="0" lvl="0" marL="0" rtl="0" algn="l">
              <a:spcBef>
                <a:spcPts val="0"/>
              </a:spcBef>
              <a:spcAft>
                <a:spcPts val="0"/>
              </a:spcAft>
              <a:buNone/>
            </a:pPr>
            <a:r>
              <a:rPr lang="en-US" sz="2200">
                <a:latin typeface="Times New Roman"/>
                <a:ea typeface="Times New Roman"/>
                <a:cs typeface="Times New Roman"/>
                <a:sym typeface="Times New Roman"/>
              </a:rPr>
              <a:t>for each of the test cases shown below, there was 5% improvement in the new proposed model than the default kubernetes based system</a:t>
            </a:r>
            <a:endParaRPr sz="2200">
              <a:latin typeface="Times New Roman"/>
              <a:ea typeface="Times New Roman"/>
              <a:cs typeface="Times New Roman"/>
              <a:sym typeface="Times New Roman"/>
            </a:endParaRPr>
          </a:p>
        </p:txBody>
      </p:sp>
      <p:pic>
        <p:nvPicPr>
          <p:cNvPr id="252" name="Google Shape;252;g20a2c26ad3f_1_274"/>
          <p:cNvPicPr preferRelativeResize="0"/>
          <p:nvPr/>
        </p:nvPicPr>
        <p:blipFill>
          <a:blip r:embed="rId3">
            <a:alphaModFix/>
          </a:blip>
          <a:stretch>
            <a:fillRect/>
          </a:stretch>
        </p:blipFill>
        <p:spPr>
          <a:xfrm>
            <a:off x="5805950" y="1617738"/>
            <a:ext cx="6031375" cy="1828800"/>
          </a:xfrm>
          <a:prstGeom prst="rect">
            <a:avLst/>
          </a:prstGeom>
          <a:noFill/>
          <a:ln>
            <a:noFill/>
          </a:ln>
        </p:spPr>
      </p:pic>
      <p:pic>
        <p:nvPicPr>
          <p:cNvPr id="253" name="Google Shape;253;g20a2c26ad3f_1_274"/>
          <p:cNvPicPr preferRelativeResize="0"/>
          <p:nvPr/>
        </p:nvPicPr>
        <p:blipFill>
          <a:blip r:embed="rId4">
            <a:alphaModFix/>
          </a:blip>
          <a:stretch>
            <a:fillRect/>
          </a:stretch>
        </p:blipFill>
        <p:spPr>
          <a:xfrm>
            <a:off x="6652037" y="3272600"/>
            <a:ext cx="4491600" cy="3333731"/>
          </a:xfrm>
          <a:prstGeom prst="rect">
            <a:avLst/>
          </a:prstGeom>
          <a:noFill/>
          <a:ln>
            <a:noFill/>
          </a:ln>
        </p:spPr>
      </p:pic>
      <p:sp>
        <p:nvSpPr>
          <p:cNvPr id="254" name="Google Shape;254;g20a2c26ad3f_1_27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255" name="Google Shape;255;g20a2c26ad3f_1_274"/>
          <p:cNvPicPr preferRelativeResize="0"/>
          <p:nvPr/>
        </p:nvPicPr>
        <p:blipFill rotWithShape="1">
          <a:blip r:embed="rId5">
            <a:alphaModFix/>
          </a:blip>
          <a:srcRect b="0" l="0" r="0" t="0"/>
          <a:stretch/>
        </p:blipFill>
        <p:spPr>
          <a:xfrm>
            <a:off x="10481069" y="29736"/>
            <a:ext cx="1681196" cy="765645"/>
          </a:xfrm>
          <a:prstGeom prst="rect">
            <a:avLst/>
          </a:prstGeom>
          <a:noFill/>
          <a:ln>
            <a:noFill/>
          </a:ln>
        </p:spPr>
      </p:pic>
      <p:sp>
        <p:nvSpPr>
          <p:cNvPr id="256" name="Google Shape;256;g20a2c26ad3f_1_274"/>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0a2c26ad3f_1_29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63" name="Google Shape;263;g20a2c26ad3f_1_291"/>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64" name="Google Shape;264;g20a2c26ad3f_1_291"/>
          <p:cNvSpPr txBox="1"/>
          <p:nvPr/>
        </p:nvSpPr>
        <p:spPr>
          <a:xfrm>
            <a:off x="2029650" y="3428999"/>
            <a:ext cx="8638500" cy="2947500"/>
          </a:xfrm>
          <a:prstGeom prst="rect">
            <a:avLst/>
          </a:prstGeom>
          <a:noFill/>
          <a:ln>
            <a:noFill/>
          </a:ln>
        </p:spPr>
        <p:txBody>
          <a:bodyPr anchorCtr="0" anchor="ctr" bIns="45700" lIns="91425" spcFirstLastPara="1" rIns="91425" wrap="square" tIns="45700">
            <a:noAutofit/>
          </a:bodyPr>
          <a:lstStyle/>
          <a:p>
            <a:pPr indent="0" lvl="0" marL="0" marR="0" rtl="0" algn="l">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p:txBody>
      </p:sp>
      <p:sp>
        <p:nvSpPr>
          <p:cNvPr id="265" name="Google Shape;265;g20a2c26ad3f_1_29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66" name="Google Shape;266;g20a2c26ad3f_1_291"/>
          <p:cNvSpPr txBox="1"/>
          <p:nvPr/>
        </p:nvSpPr>
        <p:spPr>
          <a:xfrm>
            <a:off x="8494800" y="1435900"/>
            <a:ext cx="3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67" name="Google Shape;267;g20a2c26ad3f_1_291"/>
          <p:cNvSpPr txBox="1"/>
          <p:nvPr/>
        </p:nvSpPr>
        <p:spPr>
          <a:xfrm>
            <a:off x="565200" y="706238"/>
            <a:ext cx="1033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FF0000"/>
                </a:solidFill>
                <a:latin typeface="Calibri"/>
                <a:ea typeface="Calibri"/>
                <a:cs typeface="Calibri"/>
                <a:sym typeface="Calibri"/>
              </a:rPr>
              <a:t>Dynamic Load Balancing of Microservices in Kubernetes Clusters using Service Mesh</a:t>
            </a:r>
            <a:endParaRPr b="1" sz="2400">
              <a:solidFill>
                <a:srgbClr val="FF0000"/>
              </a:solidFill>
              <a:latin typeface="Calibri"/>
              <a:ea typeface="Calibri"/>
              <a:cs typeface="Calibri"/>
              <a:sym typeface="Calibri"/>
            </a:endParaRPr>
          </a:p>
        </p:txBody>
      </p:sp>
      <p:sp>
        <p:nvSpPr>
          <p:cNvPr id="268" name="Google Shape;268;g20a2c26ad3f_1_291"/>
          <p:cNvSpPr txBox="1"/>
          <p:nvPr/>
        </p:nvSpPr>
        <p:spPr>
          <a:xfrm>
            <a:off x="498275" y="1931500"/>
            <a:ext cx="111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69" name="Google Shape;269;g20a2c26ad3f_1_291"/>
          <p:cNvSpPr txBox="1"/>
          <p:nvPr/>
        </p:nvSpPr>
        <p:spPr>
          <a:xfrm>
            <a:off x="417900" y="1690225"/>
            <a:ext cx="51321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CONCLUSION:</a:t>
            </a:r>
            <a:endParaRPr b="1" sz="2400">
              <a:latin typeface="Times New Roman"/>
              <a:ea typeface="Times New Roman"/>
              <a:cs typeface="Times New Roman"/>
              <a:sym typeface="Times New Roman"/>
            </a:endParaRPr>
          </a:p>
          <a:p>
            <a:pPr indent="0" lvl="0" marL="0" rtl="0" algn="l">
              <a:spcBef>
                <a:spcPts val="0"/>
              </a:spcBef>
              <a:spcAft>
                <a:spcPts val="0"/>
              </a:spcAft>
              <a:buNone/>
            </a:pPr>
            <a:r>
              <a:rPr lang="en-US" sz="2200">
                <a:latin typeface="Times New Roman"/>
                <a:ea typeface="Times New Roman"/>
                <a:cs typeface="Times New Roman"/>
                <a:sym typeface="Times New Roman"/>
              </a:rPr>
              <a:t>This Research proposes a service-mesh Istio-based system, which efficiently handles the varying requests on a web application using microservices architecture and hosted on a Kubernetes cluster by, improving the response time and consuming fewer resources as compared to traditional kubernetes system.</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a:p>
            <a:pPr indent="0" lvl="0" marL="0" rtl="0" algn="l">
              <a:spcBef>
                <a:spcPts val="0"/>
              </a:spcBef>
              <a:spcAft>
                <a:spcPts val="0"/>
              </a:spcAft>
              <a:buNone/>
            </a:pPr>
            <a:r>
              <a:rPr b="1" lang="en-US" sz="2400">
                <a:latin typeface="Times New Roman"/>
                <a:ea typeface="Times New Roman"/>
                <a:cs typeface="Times New Roman"/>
                <a:sym typeface="Times New Roman"/>
              </a:rPr>
              <a:t>FUTURE WORK:</a:t>
            </a:r>
            <a:endParaRPr b="1" sz="2400">
              <a:latin typeface="Times New Roman"/>
              <a:ea typeface="Times New Roman"/>
              <a:cs typeface="Times New Roman"/>
              <a:sym typeface="Times New Roman"/>
            </a:endParaRPr>
          </a:p>
          <a:p>
            <a:pPr indent="0" lvl="0" marL="0" rtl="0" algn="l">
              <a:spcBef>
                <a:spcPts val="0"/>
              </a:spcBef>
              <a:spcAft>
                <a:spcPts val="0"/>
              </a:spcAft>
              <a:buNone/>
            </a:pPr>
            <a:r>
              <a:rPr lang="en-US" sz="2200">
                <a:latin typeface="Times New Roman"/>
                <a:ea typeface="Times New Roman"/>
                <a:cs typeface="Times New Roman"/>
                <a:sym typeface="Times New Roman"/>
              </a:rPr>
              <a:t>Further research to reduce the latency and complexity can be done</a:t>
            </a:r>
            <a:endParaRPr sz="2200">
              <a:latin typeface="Times New Roman"/>
              <a:ea typeface="Times New Roman"/>
              <a:cs typeface="Times New Roman"/>
              <a:sym typeface="Times New Roman"/>
            </a:endParaRPr>
          </a:p>
        </p:txBody>
      </p:sp>
      <p:pic>
        <p:nvPicPr>
          <p:cNvPr id="270" name="Google Shape;270;g20a2c26ad3f_1_291"/>
          <p:cNvPicPr preferRelativeResize="0"/>
          <p:nvPr/>
        </p:nvPicPr>
        <p:blipFill rotWithShape="1">
          <a:blip r:embed="rId3">
            <a:alphaModFix/>
          </a:blip>
          <a:srcRect b="0" l="0" r="0" t="-21595"/>
          <a:stretch/>
        </p:blipFill>
        <p:spPr>
          <a:xfrm>
            <a:off x="5632775" y="2044400"/>
            <a:ext cx="6185274" cy="4114800"/>
          </a:xfrm>
          <a:prstGeom prst="rect">
            <a:avLst/>
          </a:prstGeom>
          <a:noFill/>
          <a:ln>
            <a:noFill/>
          </a:ln>
        </p:spPr>
      </p:pic>
      <p:sp>
        <p:nvSpPr>
          <p:cNvPr id="271" name="Google Shape;271;g20a2c26ad3f_1_29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272" name="Google Shape;272;g20a2c26ad3f_1_291"/>
          <p:cNvPicPr preferRelativeResize="0"/>
          <p:nvPr/>
        </p:nvPicPr>
        <p:blipFill rotWithShape="1">
          <a:blip r:embed="rId4">
            <a:alphaModFix/>
          </a:blip>
          <a:srcRect b="0" l="0" r="0" t="0"/>
          <a:stretch/>
        </p:blipFill>
        <p:spPr>
          <a:xfrm>
            <a:off x="10481069" y="29736"/>
            <a:ext cx="1681196" cy="765645"/>
          </a:xfrm>
          <a:prstGeom prst="rect">
            <a:avLst/>
          </a:prstGeom>
          <a:noFill/>
          <a:ln>
            <a:noFill/>
          </a:ln>
        </p:spPr>
      </p:pic>
      <p:sp>
        <p:nvSpPr>
          <p:cNvPr id="273" name="Google Shape;273;g20a2c26ad3f_1_291"/>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0a2c26ad3f_1_30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0" name="Google Shape;280;g20a2c26ad3f_1_307"/>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81" name="Google Shape;281;g20a2c26ad3f_1_30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82" name="Google Shape;282;g20a2c26ad3f_1_307"/>
          <p:cNvSpPr txBox="1"/>
          <p:nvPr/>
        </p:nvSpPr>
        <p:spPr>
          <a:xfrm>
            <a:off x="8494800" y="1435900"/>
            <a:ext cx="3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83" name="Google Shape;283;g20a2c26ad3f_1_307"/>
          <p:cNvSpPr txBox="1"/>
          <p:nvPr/>
        </p:nvSpPr>
        <p:spPr>
          <a:xfrm>
            <a:off x="565200" y="324738"/>
            <a:ext cx="10331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FF0000"/>
                </a:solidFill>
                <a:latin typeface="Calibri"/>
                <a:ea typeface="Calibri"/>
                <a:cs typeface="Calibri"/>
                <a:sym typeface="Calibri"/>
              </a:rPr>
              <a:t>Paper 3</a:t>
            </a:r>
            <a:endParaRPr b="1" sz="2400">
              <a:solidFill>
                <a:srgbClr val="FF0000"/>
              </a:solidFill>
              <a:latin typeface="Calibri"/>
              <a:ea typeface="Calibri"/>
              <a:cs typeface="Calibri"/>
              <a:sym typeface="Calibri"/>
            </a:endParaRPr>
          </a:p>
          <a:p>
            <a:pPr indent="0" lvl="0" marL="0" rtl="0" algn="l">
              <a:spcBef>
                <a:spcPts val="0"/>
              </a:spcBef>
              <a:spcAft>
                <a:spcPts val="0"/>
              </a:spcAft>
              <a:buNone/>
            </a:pPr>
            <a:r>
              <a:rPr b="1" lang="en-US" sz="2400">
                <a:solidFill>
                  <a:srgbClr val="FF0000"/>
                </a:solidFill>
                <a:latin typeface="Calibri"/>
                <a:ea typeface="Calibri"/>
                <a:cs typeface="Calibri"/>
                <a:sym typeface="Calibri"/>
              </a:rPr>
              <a:t>An Efficient and Scalable Traffic Load Balancing Based on Webserver Container Resource Utilization using Kubernetes Cluster (2022)</a:t>
            </a:r>
            <a:endParaRPr b="1" sz="2400">
              <a:solidFill>
                <a:srgbClr val="FF0000"/>
              </a:solidFill>
              <a:latin typeface="Calibri"/>
              <a:ea typeface="Calibri"/>
              <a:cs typeface="Calibri"/>
              <a:sym typeface="Calibri"/>
            </a:endParaRPr>
          </a:p>
        </p:txBody>
      </p:sp>
      <p:sp>
        <p:nvSpPr>
          <p:cNvPr id="284" name="Google Shape;284;g20a2c26ad3f_1_307"/>
          <p:cNvSpPr txBox="1"/>
          <p:nvPr/>
        </p:nvSpPr>
        <p:spPr>
          <a:xfrm>
            <a:off x="498275" y="1931500"/>
            <a:ext cx="111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85" name="Google Shape;285;g20a2c26ad3f_1_307"/>
          <p:cNvSpPr txBox="1"/>
          <p:nvPr/>
        </p:nvSpPr>
        <p:spPr>
          <a:xfrm>
            <a:off x="417900" y="1864525"/>
            <a:ext cx="11412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286" name="Google Shape;286;g20a2c26ad3f_1_307"/>
          <p:cNvSpPr txBox="1"/>
          <p:nvPr/>
        </p:nvSpPr>
        <p:spPr>
          <a:xfrm>
            <a:off x="511675" y="1904700"/>
            <a:ext cx="11171100" cy="430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chemeClr val="dk1"/>
                </a:solidFill>
                <a:latin typeface="Times New Roman"/>
                <a:ea typeface="Times New Roman"/>
                <a:cs typeface="Times New Roman"/>
                <a:sym typeface="Times New Roman"/>
              </a:rPr>
              <a:t>Introduction:</a:t>
            </a:r>
            <a:endParaRPr b="1" sz="2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Managing the containers is always a task for any company because microservices that are running on the containers do not communicate with each other. They work independently as a separate entity. This is where Kubernetes steps in. Kubernetes is nothing but a platform to manage containers. </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200">
                <a:solidFill>
                  <a:schemeClr val="dk1"/>
                </a:solidFill>
                <a:latin typeface="Times New Roman"/>
                <a:ea typeface="Times New Roman"/>
                <a:cs typeface="Times New Roman"/>
                <a:sym typeface="Times New Roman"/>
              </a:rPr>
              <a:t>Install and set up the Kubernetes cluster on all these  three-node with one master and 2 worker/slave kinds of architecture where you get the benefit of container failover advanced in case any VM is failed/rebooted.</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200">
                <a:solidFill>
                  <a:schemeClr val="dk1"/>
                </a:solidFill>
                <a:latin typeface="Times New Roman"/>
                <a:ea typeface="Times New Roman"/>
                <a:cs typeface="Times New Roman"/>
                <a:sym typeface="Times New Roman"/>
              </a:rPr>
              <a:t>They use the Round Robin algorithm to equally balance the load among all application containers.</a:t>
            </a:r>
            <a:endParaRPr sz="2200">
              <a:latin typeface="Times New Roman"/>
              <a:ea typeface="Times New Roman"/>
              <a:cs typeface="Times New Roman"/>
              <a:sym typeface="Times New Roman"/>
            </a:endParaRPr>
          </a:p>
        </p:txBody>
      </p:sp>
      <p:sp>
        <p:nvSpPr>
          <p:cNvPr id="287" name="Google Shape;287;g20a2c26ad3f_1_30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288" name="Google Shape;288;g20a2c26ad3f_1_307"/>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289" name="Google Shape;289;g20a2c26ad3f_1_307"/>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0a2c26ad3f_1_32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6" name="Google Shape;296;g20a2c26ad3f_1_323"/>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97" name="Google Shape;297;g20a2c26ad3f_1_323"/>
          <p:cNvSpPr txBox="1"/>
          <p:nvPr/>
        </p:nvSpPr>
        <p:spPr>
          <a:xfrm>
            <a:off x="2029650" y="3428999"/>
            <a:ext cx="8638500" cy="2947500"/>
          </a:xfrm>
          <a:prstGeom prst="rect">
            <a:avLst/>
          </a:prstGeom>
          <a:noFill/>
          <a:ln>
            <a:noFill/>
          </a:ln>
        </p:spPr>
        <p:txBody>
          <a:bodyPr anchorCtr="0" anchor="ctr" bIns="45700" lIns="91425" spcFirstLastPara="1" rIns="91425" wrap="square" tIns="45700">
            <a:noAutofit/>
          </a:bodyPr>
          <a:lstStyle/>
          <a:p>
            <a:pPr indent="0" lvl="0" marL="0" marR="0" rtl="0" algn="l">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p:txBody>
      </p:sp>
      <p:sp>
        <p:nvSpPr>
          <p:cNvPr id="298" name="Google Shape;298;g20a2c26ad3f_1_3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99" name="Google Shape;299;g20a2c26ad3f_1_323"/>
          <p:cNvSpPr txBox="1"/>
          <p:nvPr/>
        </p:nvSpPr>
        <p:spPr>
          <a:xfrm>
            <a:off x="8494800" y="1435900"/>
            <a:ext cx="3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00" name="Google Shape;300;g20a2c26ad3f_1_323"/>
          <p:cNvSpPr txBox="1"/>
          <p:nvPr/>
        </p:nvSpPr>
        <p:spPr>
          <a:xfrm>
            <a:off x="565200" y="706238"/>
            <a:ext cx="1033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FF0000"/>
                </a:solidFill>
                <a:latin typeface="Calibri"/>
                <a:ea typeface="Calibri"/>
                <a:cs typeface="Calibri"/>
                <a:sym typeface="Calibri"/>
              </a:rPr>
              <a:t>An Efficient and Scalable Traffic Load Balancing Based on Web Server Container Resource Utilization using Kubernetes Cluster</a:t>
            </a:r>
            <a:endParaRPr b="1" sz="2400">
              <a:solidFill>
                <a:srgbClr val="FF0000"/>
              </a:solidFill>
              <a:latin typeface="Calibri"/>
              <a:ea typeface="Calibri"/>
              <a:cs typeface="Calibri"/>
              <a:sym typeface="Calibri"/>
            </a:endParaRPr>
          </a:p>
        </p:txBody>
      </p:sp>
      <p:sp>
        <p:nvSpPr>
          <p:cNvPr id="301" name="Google Shape;301;g20a2c26ad3f_1_323"/>
          <p:cNvSpPr txBox="1"/>
          <p:nvPr/>
        </p:nvSpPr>
        <p:spPr>
          <a:xfrm>
            <a:off x="498275" y="1931500"/>
            <a:ext cx="111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02" name="Google Shape;302;g20a2c26ad3f_1_323"/>
          <p:cNvSpPr txBox="1"/>
          <p:nvPr/>
        </p:nvSpPr>
        <p:spPr>
          <a:xfrm>
            <a:off x="417900" y="1864525"/>
            <a:ext cx="11412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303" name="Google Shape;303;g20a2c26ad3f_1_323"/>
          <p:cNvSpPr txBox="1"/>
          <p:nvPr/>
        </p:nvSpPr>
        <p:spPr>
          <a:xfrm>
            <a:off x="511675" y="1904700"/>
            <a:ext cx="11171100" cy="409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The proposed system is comprised of the following modules: </a:t>
            </a:r>
            <a:endParaRPr sz="2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 Module 1: Setup phase </a:t>
            </a:r>
            <a:endParaRPr sz="2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 Module 2: Build Kubernetes Cloud and Containers:</a:t>
            </a:r>
            <a:endParaRPr sz="2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 Module 3: Deploy Application</a:t>
            </a:r>
            <a:endParaRPr sz="2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 Module 4: Deploy backend scripts: Deploy the proposed algorithm in the form of script, which monitor real-time traffic patterns, and as per container traffic handling limit/threshold set it will dynamically scale up, scale down the web servers container, and add the same behind load balance too to balance the traffic. </a:t>
            </a:r>
            <a:endParaRPr sz="2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Module 5: Dynamic scaling and High availability</a:t>
            </a:r>
            <a:endParaRPr sz="2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Module 6: Analysis Reports</a:t>
            </a:r>
            <a:endParaRPr sz="2300">
              <a:latin typeface="Times New Roman"/>
              <a:ea typeface="Times New Roman"/>
              <a:cs typeface="Times New Roman"/>
              <a:sym typeface="Times New Roman"/>
            </a:endParaRPr>
          </a:p>
        </p:txBody>
      </p:sp>
      <p:sp>
        <p:nvSpPr>
          <p:cNvPr id="304" name="Google Shape;304;g20a2c26ad3f_1_3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305" name="Google Shape;305;g20a2c26ad3f_1_323"/>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306" name="Google Shape;306;g20a2c26ad3f_1_323"/>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0a2c26ad3f_1_33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3" name="Google Shape;313;g20a2c26ad3f_1_339"/>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14" name="Google Shape;314;g20a2c26ad3f_1_339"/>
          <p:cNvSpPr txBox="1"/>
          <p:nvPr/>
        </p:nvSpPr>
        <p:spPr>
          <a:xfrm>
            <a:off x="2029650" y="3428999"/>
            <a:ext cx="8638500" cy="2947500"/>
          </a:xfrm>
          <a:prstGeom prst="rect">
            <a:avLst/>
          </a:prstGeom>
          <a:noFill/>
          <a:ln>
            <a:noFill/>
          </a:ln>
        </p:spPr>
        <p:txBody>
          <a:bodyPr anchorCtr="0" anchor="ctr" bIns="45700" lIns="91425" spcFirstLastPara="1" rIns="91425" wrap="square" tIns="45700">
            <a:noAutofit/>
          </a:bodyPr>
          <a:lstStyle/>
          <a:p>
            <a:pPr indent="0" lvl="0" marL="0" marR="0" rtl="0" algn="l">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p:txBody>
      </p:sp>
      <p:sp>
        <p:nvSpPr>
          <p:cNvPr id="315" name="Google Shape;315;g20a2c26ad3f_1_3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16" name="Google Shape;316;g20a2c26ad3f_1_339"/>
          <p:cNvSpPr txBox="1"/>
          <p:nvPr/>
        </p:nvSpPr>
        <p:spPr>
          <a:xfrm>
            <a:off x="8494800" y="1435900"/>
            <a:ext cx="3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17" name="Google Shape;317;g20a2c26ad3f_1_339"/>
          <p:cNvSpPr txBox="1"/>
          <p:nvPr/>
        </p:nvSpPr>
        <p:spPr>
          <a:xfrm>
            <a:off x="565200" y="706238"/>
            <a:ext cx="1033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FF0000"/>
                </a:solidFill>
                <a:latin typeface="Calibri"/>
                <a:ea typeface="Calibri"/>
                <a:cs typeface="Calibri"/>
                <a:sym typeface="Calibri"/>
              </a:rPr>
              <a:t>An Efficient and Scalable Traffic Load Balancing Based on </a:t>
            </a:r>
            <a:r>
              <a:rPr b="1" lang="en-US" sz="2400">
                <a:solidFill>
                  <a:srgbClr val="FF0000"/>
                </a:solidFill>
                <a:latin typeface="Calibri"/>
                <a:ea typeface="Calibri"/>
                <a:cs typeface="Calibri"/>
                <a:sym typeface="Calibri"/>
              </a:rPr>
              <a:t>Web Server</a:t>
            </a:r>
            <a:r>
              <a:rPr b="1" lang="en-US" sz="2400">
                <a:solidFill>
                  <a:srgbClr val="FF0000"/>
                </a:solidFill>
                <a:latin typeface="Calibri"/>
                <a:ea typeface="Calibri"/>
                <a:cs typeface="Calibri"/>
                <a:sym typeface="Calibri"/>
              </a:rPr>
              <a:t> Container Resource Utilization using Kubernetes Cluster</a:t>
            </a:r>
            <a:endParaRPr b="1" sz="2400">
              <a:solidFill>
                <a:srgbClr val="FF0000"/>
              </a:solidFill>
              <a:latin typeface="Calibri"/>
              <a:ea typeface="Calibri"/>
              <a:cs typeface="Calibri"/>
              <a:sym typeface="Calibri"/>
            </a:endParaRPr>
          </a:p>
        </p:txBody>
      </p:sp>
      <p:sp>
        <p:nvSpPr>
          <p:cNvPr id="318" name="Google Shape;318;g20a2c26ad3f_1_339"/>
          <p:cNvSpPr txBox="1"/>
          <p:nvPr/>
        </p:nvSpPr>
        <p:spPr>
          <a:xfrm>
            <a:off x="498275" y="1931500"/>
            <a:ext cx="111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19" name="Google Shape;319;g20a2c26ad3f_1_339"/>
          <p:cNvSpPr txBox="1"/>
          <p:nvPr/>
        </p:nvSpPr>
        <p:spPr>
          <a:xfrm>
            <a:off x="417900" y="1864525"/>
            <a:ext cx="11412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320" name="Google Shape;320;g20a2c26ad3f_1_339"/>
          <p:cNvSpPr txBox="1"/>
          <p:nvPr/>
        </p:nvSpPr>
        <p:spPr>
          <a:xfrm>
            <a:off x="511675" y="1904700"/>
            <a:ext cx="11171100" cy="46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Times New Roman"/>
                <a:ea typeface="Times New Roman"/>
                <a:cs typeface="Times New Roman"/>
                <a:sym typeface="Times New Roman"/>
              </a:rPr>
              <a:t>METHODOLOGY: PROPOSED ALGORITHM</a:t>
            </a:r>
            <a:endParaRPr b="1" sz="2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Horizontal Container Scaling Algorithm:</a:t>
            </a:r>
            <a:endParaRPr sz="19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Desired App Replicas = ceil [current App Replicas* (current Scaling Metric Value / desired Scaling Metric Value)]</a:t>
            </a:r>
            <a:endParaRPr sz="19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200">
                <a:solidFill>
                  <a:schemeClr val="dk1"/>
                </a:solidFill>
                <a:latin typeface="Times New Roman"/>
                <a:ea typeface="Times New Roman"/>
                <a:cs typeface="Times New Roman"/>
                <a:sym typeface="Times New Roman"/>
              </a:rPr>
              <a:t>EXPERIMENT:</a:t>
            </a:r>
            <a:endParaRPr b="1"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Let us say we have a scaling configuration with a target  CPU usage of 70%, a minimum pod count of 4, and a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maximum pod count of 20. The current deployment status is six pods averaging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900">
                <a:solidFill>
                  <a:schemeClr val="dk1"/>
                </a:solidFill>
                <a:latin typeface="Times New Roman"/>
                <a:ea typeface="Times New Roman"/>
                <a:cs typeface="Times New Roman"/>
                <a:sym typeface="Times New Roman"/>
              </a:rPr>
              <a:t>95% usage. Desired Replicas = ceil [6*(85/70)] = ceil (8.14) = 9</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900">
                <a:solidFill>
                  <a:schemeClr val="dk1"/>
                </a:solidFill>
                <a:latin typeface="Times New Roman"/>
                <a:ea typeface="Times New Roman"/>
                <a:cs typeface="Times New Roman"/>
                <a:sym typeface="Times New Roman"/>
              </a:rPr>
              <a:t>Scaling down Algorithm:</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900">
                <a:solidFill>
                  <a:schemeClr val="dk1"/>
                </a:solidFill>
                <a:latin typeface="Times New Roman"/>
                <a:ea typeface="Times New Roman"/>
                <a:cs typeface="Times New Roman"/>
                <a:sym typeface="Times New Roman"/>
              </a:rPr>
              <a:t>Let us say we have a pod-scaling configuration with a target CPU usage of 70%, a minimum pod count of 4, and a maximum pod count of 20.The current application pod deployment status is: There are 10 total pods. 10 pods averaging 45% usages.The same algorithm we used to scale down the application pod:</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900">
                <a:solidFill>
                  <a:schemeClr val="dk1"/>
                </a:solidFill>
                <a:latin typeface="Times New Roman"/>
                <a:ea typeface="Times New Roman"/>
                <a:cs typeface="Times New Roman"/>
                <a:sym typeface="Times New Roman"/>
              </a:rPr>
              <a:t>The formula is applied to all normal pods.</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900">
                <a:solidFill>
                  <a:schemeClr val="dk1"/>
                </a:solidFill>
                <a:latin typeface="Times New Roman"/>
                <a:ea typeface="Times New Roman"/>
                <a:cs typeface="Times New Roman"/>
                <a:sym typeface="Times New Roman"/>
              </a:rPr>
              <a:t>Desired Replicas = ceil [10*(45/70)] = ceil (6.42) = 7 </a:t>
            </a:r>
            <a:endParaRPr sz="1900">
              <a:latin typeface="Times New Roman"/>
              <a:ea typeface="Times New Roman"/>
              <a:cs typeface="Times New Roman"/>
              <a:sym typeface="Times New Roman"/>
            </a:endParaRPr>
          </a:p>
        </p:txBody>
      </p:sp>
      <p:sp>
        <p:nvSpPr>
          <p:cNvPr id="321" name="Google Shape;321;g20a2c26ad3f_1_3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322" name="Google Shape;322;g20a2c26ad3f_1_339"/>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323" name="Google Shape;323;g20a2c26ad3f_1_339"/>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0a2c26ad3f_1_35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0" name="Google Shape;330;g20a2c26ad3f_1_355"/>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31" name="Google Shape;331;g20a2c26ad3f_1_3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32" name="Google Shape;332;g20a2c26ad3f_1_355"/>
          <p:cNvSpPr txBox="1"/>
          <p:nvPr/>
        </p:nvSpPr>
        <p:spPr>
          <a:xfrm>
            <a:off x="8494800" y="1435900"/>
            <a:ext cx="3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33" name="Google Shape;333;g20a2c26ad3f_1_355"/>
          <p:cNvSpPr txBox="1"/>
          <p:nvPr/>
        </p:nvSpPr>
        <p:spPr>
          <a:xfrm>
            <a:off x="565200" y="706238"/>
            <a:ext cx="1033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FF0000"/>
                </a:solidFill>
                <a:latin typeface="Calibri"/>
                <a:ea typeface="Calibri"/>
                <a:cs typeface="Calibri"/>
                <a:sym typeface="Calibri"/>
              </a:rPr>
              <a:t>An Efficient and Scalable Traffic Load Balancing Based on </a:t>
            </a:r>
            <a:r>
              <a:rPr b="1" lang="en-US" sz="2400">
                <a:solidFill>
                  <a:srgbClr val="FF0000"/>
                </a:solidFill>
                <a:latin typeface="Calibri"/>
                <a:ea typeface="Calibri"/>
                <a:cs typeface="Calibri"/>
                <a:sym typeface="Calibri"/>
              </a:rPr>
              <a:t>Web Server</a:t>
            </a:r>
            <a:r>
              <a:rPr b="1" lang="en-US" sz="2400">
                <a:solidFill>
                  <a:srgbClr val="FF0000"/>
                </a:solidFill>
                <a:latin typeface="Calibri"/>
                <a:ea typeface="Calibri"/>
                <a:cs typeface="Calibri"/>
                <a:sym typeface="Calibri"/>
              </a:rPr>
              <a:t> Container Resource Utilization using Kubernetes Cluster</a:t>
            </a:r>
            <a:endParaRPr b="1" sz="2400">
              <a:solidFill>
                <a:srgbClr val="FF0000"/>
              </a:solidFill>
              <a:latin typeface="Calibri"/>
              <a:ea typeface="Calibri"/>
              <a:cs typeface="Calibri"/>
              <a:sym typeface="Calibri"/>
            </a:endParaRPr>
          </a:p>
        </p:txBody>
      </p:sp>
      <p:pic>
        <p:nvPicPr>
          <p:cNvPr id="334" name="Google Shape;334;g20a2c26ad3f_1_355"/>
          <p:cNvPicPr preferRelativeResize="0"/>
          <p:nvPr/>
        </p:nvPicPr>
        <p:blipFill rotWithShape="1">
          <a:blip r:embed="rId3">
            <a:alphaModFix/>
          </a:blip>
          <a:srcRect b="0" l="0" r="0" t="13217"/>
          <a:stretch/>
        </p:blipFill>
        <p:spPr>
          <a:xfrm>
            <a:off x="4588825" y="4435125"/>
            <a:ext cx="7187450" cy="1839325"/>
          </a:xfrm>
          <a:prstGeom prst="rect">
            <a:avLst/>
          </a:prstGeom>
          <a:noFill/>
          <a:ln>
            <a:noFill/>
          </a:ln>
        </p:spPr>
      </p:pic>
      <p:pic>
        <p:nvPicPr>
          <p:cNvPr id="335" name="Google Shape;335;g20a2c26ad3f_1_355"/>
          <p:cNvPicPr preferRelativeResize="0"/>
          <p:nvPr/>
        </p:nvPicPr>
        <p:blipFill>
          <a:blip r:embed="rId4">
            <a:alphaModFix/>
          </a:blip>
          <a:stretch>
            <a:fillRect/>
          </a:stretch>
        </p:blipFill>
        <p:spPr>
          <a:xfrm>
            <a:off x="76200" y="1629650"/>
            <a:ext cx="6773101" cy="2723575"/>
          </a:xfrm>
          <a:prstGeom prst="rect">
            <a:avLst/>
          </a:prstGeom>
          <a:noFill/>
          <a:ln>
            <a:noFill/>
          </a:ln>
        </p:spPr>
      </p:pic>
      <p:sp>
        <p:nvSpPr>
          <p:cNvPr id="336" name="Google Shape;336;g20a2c26ad3f_1_3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337" name="Google Shape;337;g20a2c26ad3f_1_355"/>
          <p:cNvPicPr preferRelativeResize="0"/>
          <p:nvPr/>
        </p:nvPicPr>
        <p:blipFill rotWithShape="1">
          <a:blip r:embed="rId5">
            <a:alphaModFix/>
          </a:blip>
          <a:srcRect b="0" l="0" r="0" t="0"/>
          <a:stretch/>
        </p:blipFill>
        <p:spPr>
          <a:xfrm>
            <a:off x="10481069" y="29736"/>
            <a:ext cx="1681196" cy="765645"/>
          </a:xfrm>
          <a:prstGeom prst="rect">
            <a:avLst/>
          </a:prstGeom>
          <a:noFill/>
          <a:ln>
            <a:noFill/>
          </a:ln>
        </p:spPr>
      </p:pic>
      <p:sp>
        <p:nvSpPr>
          <p:cNvPr id="338" name="Google Shape;338;g20a2c26ad3f_1_355"/>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0a2c26ad3f_1_37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5" name="Google Shape;345;g20a2c26ad3f_1_37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46" name="Google Shape;346;g20a2c26ad3f_1_370"/>
          <p:cNvSpPr txBox="1"/>
          <p:nvPr/>
        </p:nvSpPr>
        <p:spPr>
          <a:xfrm>
            <a:off x="181200" y="4985075"/>
            <a:ext cx="11412300" cy="1464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200">
                <a:solidFill>
                  <a:schemeClr val="dk1"/>
                </a:solidFill>
                <a:latin typeface="Times New Roman"/>
                <a:ea typeface="Times New Roman"/>
                <a:cs typeface="Times New Roman"/>
                <a:sym typeface="Times New Roman"/>
              </a:rPr>
              <a:t>CONCLUSION:</a:t>
            </a:r>
            <a:endParaRPr b="1"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paper proposed a dynamic scaling algorithm considering backend latency for large traffic platforms and applications which will be dynamically scaled up and down as per user request and traffic demand.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900">
              <a:solidFill>
                <a:schemeClr val="dk1"/>
              </a:solidFill>
              <a:latin typeface="Calibri"/>
              <a:ea typeface="Calibri"/>
              <a:cs typeface="Calibri"/>
              <a:sym typeface="Calibri"/>
            </a:endParaRPr>
          </a:p>
        </p:txBody>
      </p:sp>
      <p:sp>
        <p:nvSpPr>
          <p:cNvPr id="347" name="Google Shape;347;g20a2c26ad3f_1_37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48" name="Google Shape;348;g20a2c26ad3f_1_370"/>
          <p:cNvSpPr txBox="1"/>
          <p:nvPr/>
        </p:nvSpPr>
        <p:spPr>
          <a:xfrm>
            <a:off x="8494800" y="1435900"/>
            <a:ext cx="3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49" name="Google Shape;349;g20a2c26ad3f_1_370"/>
          <p:cNvSpPr txBox="1"/>
          <p:nvPr/>
        </p:nvSpPr>
        <p:spPr>
          <a:xfrm>
            <a:off x="565200" y="706238"/>
            <a:ext cx="1033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FF0000"/>
                </a:solidFill>
                <a:latin typeface="Calibri"/>
                <a:ea typeface="Calibri"/>
                <a:cs typeface="Calibri"/>
                <a:sym typeface="Calibri"/>
              </a:rPr>
              <a:t>An Efficient and Scalable Traffic Load Balancing Based on Webserver Container Resource Utilization using Kubernetes Cluster</a:t>
            </a:r>
            <a:endParaRPr b="1" sz="2400">
              <a:solidFill>
                <a:srgbClr val="FF0000"/>
              </a:solidFill>
              <a:latin typeface="Calibri"/>
              <a:ea typeface="Calibri"/>
              <a:cs typeface="Calibri"/>
              <a:sym typeface="Calibri"/>
            </a:endParaRPr>
          </a:p>
        </p:txBody>
      </p:sp>
      <p:sp>
        <p:nvSpPr>
          <p:cNvPr id="350" name="Google Shape;350;g20a2c26ad3f_1_370"/>
          <p:cNvSpPr txBox="1"/>
          <p:nvPr/>
        </p:nvSpPr>
        <p:spPr>
          <a:xfrm>
            <a:off x="498275" y="1931500"/>
            <a:ext cx="111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51" name="Google Shape;351;g20a2c26ad3f_1_370"/>
          <p:cNvSpPr txBox="1"/>
          <p:nvPr/>
        </p:nvSpPr>
        <p:spPr>
          <a:xfrm>
            <a:off x="417900" y="1864525"/>
            <a:ext cx="11412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352" name="Google Shape;352;g20a2c26ad3f_1_370"/>
          <p:cNvSpPr txBox="1"/>
          <p:nvPr/>
        </p:nvSpPr>
        <p:spPr>
          <a:xfrm>
            <a:off x="511675" y="1904700"/>
            <a:ext cx="11171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353" name="Google Shape;353;g20a2c26ad3f_1_370"/>
          <p:cNvSpPr txBox="1"/>
          <p:nvPr/>
        </p:nvSpPr>
        <p:spPr>
          <a:xfrm>
            <a:off x="404525" y="1944875"/>
            <a:ext cx="115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354" name="Google Shape;354;g20a2c26ad3f_1_370"/>
          <p:cNvPicPr preferRelativeResize="0"/>
          <p:nvPr/>
        </p:nvPicPr>
        <p:blipFill>
          <a:blip r:embed="rId3">
            <a:alphaModFix/>
          </a:blip>
          <a:stretch>
            <a:fillRect/>
          </a:stretch>
        </p:blipFill>
        <p:spPr>
          <a:xfrm>
            <a:off x="181188" y="1937563"/>
            <a:ext cx="5648325" cy="2714625"/>
          </a:xfrm>
          <a:prstGeom prst="rect">
            <a:avLst/>
          </a:prstGeom>
          <a:noFill/>
          <a:ln>
            <a:noFill/>
          </a:ln>
        </p:spPr>
      </p:pic>
      <p:pic>
        <p:nvPicPr>
          <p:cNvPr id="355" name="Google Shape;355;g20a2c26ad3f_1_370"/>
          <p:cNvPicPr preferRelativeResize="0"/>
          <p:nvPr/>
        </p:nvPicPr>
        <p:blipFill>
          <a:blip r:embed="rId4">
            <a:alphaModFix/>
          </a:blip>
          <a:stretch>
            <a:fillRect/>
          </a:stretch>
        </p:blipFill>
        <p:spPr>
          <a:xfrm>
            <a:off x="5829525" y="2052050"/>
            <a:ext cx="5638800" cy="2362200"/>
          </a:xfrm>
          <a:prstGeom prst="rect">
            <a:avLst/>
          </a:prstGeom>
          <a:noFill/>
          <a:ln>
            <a:noFill/>
          </a:ln>
        </p:spPr>
      </p:pic>
      <p:sp>
        <p:nvSpPr>
          <p:cNvPr id="356" name="Google Shape;356;g20a2c26ad3f_1_37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357" name="Google Shape;357;g20a2c26ad3f_1_370"/>
          <p:cNvPicPr preferRelativeResize="0"/>
          <p:nvPr/>
        </p:nvPicPr>
        <p:blipFill rotWithShape="1">
          <a:blip r:embed="rId5">
            <a:alphaModFix/>
          </a:blip>
          <a:srcRect b="0" l="0" r="0" t="0"/>
          <a:stretch/>
        </p:blipFill>
        <p:spPr>
          <a:xfrm>
            <a:off x="10481069" y="29736"/>
            <a:ext cx="1681196" cy="765645"/>
          </a:xfrm>
          <a:prstGeom prst="rect">
            <a:avLst/>
          </a:prstGeom>
          <a:noFill/>
          <a:ln>
            <a:noFill/>
          </a:ln>
        </p:spPr>
      </p:pic>
      <p:sp>
        <p:nvSpPr>
          <p:cNvPr id="358" name="Google Shape;358;g20a2c26ad3f_1_370"/>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20a2c26ad3f_1_38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5" name="Google Shape;365;g20a2c26ad3f_1_389"/>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66" name="Google Shape;366;g20a2c26ad3f_1_38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67" name="Google Shape;367;g20a2c26ad3f_1_389"/>
          <p:cNvSpPr txBox="1"/>
          <p:nvPr/>
        </p:nvSpPr>
        <p:spPr>
          <a:xfrm>
            <a:off x="8494800" y="1435900"/>
            <a:ext cx="3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68" name="Google Shape;368;g20a2c26ad3f_1_389"/>
          <p:cNvSpPr txBox="1"/>
          <p:nvPr/>
        </p:nvSpPr>
        <p:spPr>
          <a:xfrm>
            <a:off x="816275" y="374588"/>
            <a:ext cx="10331400" cy="135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300">
                <a:solidFill>
                  <a:srgbClr val="FF0000"/>
                </a:solidFill>
                <a:highlight>
                  <a:srgbClr val="FFFFFF"/>
                </a:highlight>
              </a:rPr>
              <a:t>Paper 4</a:t>
            </a:r>
            <a:endParaRPr b="1" sz="2300">
              <a:solidFill>
                <a:srgbClr val="FF0000"/>
              </a:solidFill>
              <a:highlight>
                <a:srgbClr val="FFFFFF"/>
              </a:highlight>
            </a:endParaRPr>
          </a:p>
          <a:p>
            <a:pPr indent="0" lvl="0" marL="0" rtl="0" algn="l">
              <a:lnSpc>
                <a:spcPct val="115000"/>
              </a:lnSpc>
              <a:spcBef>
                <a:spcPts val="0"/>
              </a:spcBef>
              <a:spcAft>
                <a:spcPts val="0"/>
              </a:spcAft>
              <a:buNone/>
            </a:pPr>
            <a:r>
              <a:rPr b="1" lang="en-US" sz="2300">
                <a:solidFill>
                  <a:srgbClr val="FF0000"/>
                </a:solidFill>
                <a:highlight>
                  <a:srgbClr val="FFFFFF"/>
                </a:highlight>
              </a:rPr>
              <a:t>Managing Multi-Cloud Deployments on Kubernetes with Istio, Prometheus and Grafana (2022)</a:t>
            </a:r>
            <a:endParaRPr sz="2400">
              <a:solidFill>
                <a:srgbClr val="FF0000"/>
              </a:solidFill>
              <a:latin typeface="Calibri"/>
              <a:ea typeface="Calibri"/>
              <a:cs typeface="Calibri"/>
              <a:sym typeface="Calibri"/>
            </a:endParaRPr>
          </a:p>
        </p:txBody>
      </p:sp>
      <p:sp>
        <p:nvSpPr>
          <p:cNvPr id="369" name="Google Shape;369;g20a2c26ad3f_1_389"/>
          <p:cNvSpPr txBox="1"/>
          <p:nvPr/>
        </p:nvSpPr>
        <p:spPr>
          <a:xfrm>
            <a:off x="498275" y="1931500"/>
            <a:ext cx="111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70" name="Google Shape;370;g20a2c26ad3f_1_389"/>
          <p:cNvSpPr txBox="1"/>
          <p:nvPr/>
        </p:nvSpPr>
        <p:spPr>
          <a:xfrm>
            <a:off x="417900" y="1864525"/>
            <a:ext cx="11412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371" name="Google Shape;371;g20a2c26ad3f_1_389"/>
          <p:cNvSpPr txBox="1"/>
          <p:nvPr/>
        </p:nvSpPr>
        <p:spPr>
          <a:xfrm>
            <a:off x="511675" y="1904700"/>
            <a:ext cx="11171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372" name="Google Shape;372;g20a2c26ad3f_1_389"/>
          <p:cNvSpPr txBox="1"/>
          <p:nvPr/>
        </p:nvSpPr>
        <p:spPr>
          <a:xfrm>
            <a:off x="628050" y="1880550"/>
            <a:ext cx="10935900" cy="309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INTRODUCTION:</a:t>
            </a:r>
            <a:endParaRPr b="1" sz="2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200">
                <a:solidFill>
                  <a:srgbClr val="333333"/>
                </a:solidFill>
                <a:highlight>
                  <a:srgbClr val="FFFFFF"/>
                </a:highlight>
                <a:latin typeface="Times New Roman"/>
                <a:ea typeface="Times New Roman"/>
                <a:cs typeface="Times New Roman"/>
                <a:sym typeface="Times New Roman"/>
              </a:rPr>
              <a:t>To remove single-vendor dependency, Cloud-Architects use a multi-cloud environment. Multi-cloud refers to the use of many cloud providers and services in a single cloud network infrastructure. Multi-cloud environments are used to gain all benefits from different vendors like distribute computing resources, minimum downtime and high data availability.</a:t>
            </a:r>
            <a:endParaRPr sz="2200">
              <a:solidFill>
                <a:srgbClr val="333333"/>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US" sz="2200">
                <a:solidFill>
                  <a:srgbClr val="333333"/>
                </a:solidFill>
                <a:highlight>
                  <a:srgbClr val="FFFFFF"/>
                </a:highlight>
                <a:latin typeface="Times New Roman"/>
                <a:ea typeface="Times New Roman"/>
                <a:cs typeface="Times New Roman"/>
                <a:sym typeface="Times New Roman"/>
              </a:rPr>
              <a:t>This multi-cloud will be a mixed environment that will take advantage of many infrastructure environments, such as private and public clouds</a:t>
            </a:r>
            <a:endParaRPr sz="2200">
              <a:solidFill>
                <a:schemeClr val="dk1"/>
              </a:solidFill>
              <a:latin typeface="Times New Roman"/>
              <a:ea typeface="Times New Roman"/>
              <a:cs typeface="Times New Roman"/>
              <a:sym typeface="Times New Roman"/>
            </a:endParaRPr>
          </a:p>
        </p:txBody>
      </p:sp>
      <p:sp>
        <p:nvSpPr>
          <p:cNvPr id="373" name="Google Shape;373;g20a2c26ad3f_1_38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374" name="Google Shape;374;g20a2c26ad3f_1_389"/>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375" name="Google Shape;375;g20a2c26ad3f_1_389"/>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nvSpPr>
        <p:spPr>
          <a:xfrm>
            <a:off x="1638300" y="2514600"/>
            <a:ext cx="8915400" cy="4572000"/>
          </a:xfrm>
          <a:prstGeom prst="rect">
            <a:avLst/>
          </a:prstGeom>
          <a:noFill/>
          <a:ln>
            <a:noFill/>
          </a:ln>
        </p:spPr>
        <p:txBody>
          <a:bodyPr anchorCtr="0" anchor="t" bIns="45700" lIns="91425" spcFirstLastPara="1" rIns="91425" wrap="square" tIns="45700">
            <a:noAutofit/>
          </a:bodyPr>
          <a:lstStyle/>
          <a:p>
            <a:pPr indent="-190500" lvl="0" marL="685791" marR="0" rtl="0" algn="just">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p:txBody>
      </p:sp>
      <p:sp>
        <p:nvSpPr>
          <p:cNvPr id="101" name="Google Shape;101;p2"/>
          <p:cNvSpPr txBox="1"/>
          <p:nvPr>
            <p:ph type="title"/>
          </p:nvPr>
        </p:nvSpPr>
        <p:spPr>
          <a:xfrm>
            <a:off x="838200" y="719175"/>
            <a:ext cx="6781800" cy="594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5"/>
              </a:buClr>
              <a:buSzPct val="100000"/>
              <a:buFont typeface="Calibri"/>
              <a:buNone/>
            </a:pPr>
            <a:r>
              <a:rPr b="1" lang="en-US" sz="4000">
                <a:solidFill>
                  <a:schemeClr val="accent5"/>
                </a:solidFill>
                <a:latin typeface="Times New Roman"/>
                <a:ea typeface="Times New Roman"/>
                <a:cs typeface="Times New Roman"/>
                <a:sym typeface="Times New Roman"/>
              </a:rPr>
              <a:t>Outline</a:t>
            </a:r>
            <a:endParaRPr b="1">
              <a:solidFill>
                <a:schemeClr val="accent5"/>
              </a:solidFill>
              <a:latin typeface="Times New Roman"/>
              <a:ea typeface="Times New Roman"/>
              <a:cs typeface="Times New Roman"/>
              <a:sym typeface="Times New Roman"/>
            </a:endParaRPr>
          </a:p>
        </p:txBody>
      </p:sp>
      <p:sp>
        <p:nvSpPr>
          <p:cNvPr id="102" name="Google Shape;102;p2"/>
          <p:cNvSpPr txBox="1"/>
          <p:nvPr>
            <p:ph idx="1" type="body"/>
          </p:nvPr>
        </p:nvSpPr>
        <p:spPr>
          <a:xfrm>
            <a:off x="838200" y="1620475"/>
            <a:ext cx="10515600" cy="4351200"/>
          </a:xfrm>
          <a:prstGeom prst="rect">
            <a:avLst/>
          </a:prstGeom>
          <a:noFill/>
          <a:ln>
            <a:noFill/>
          </a:ln>
        </p:spPr>
        <p:txBody>
          <a:bodyPr anchorCtr="0" anchor="t" bIns="45700" lIns="91425" spcFirstLastPara="1" rIns="91425" wrap="square" tIns="45700">
            <a:normAutofit lnSpcReduction="20000"/>
          </a:bodyPr>
          <a:lstStyle/>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Abstract and Scope</a:t>
            </a:r>
            <a:endParaRPr>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Suggestions from Review – 3</a:t>
            </a:r>
            <a:endParaRPr>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Design Approach </a:t>
            </a:r>
            <a:endParaRPr>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Design Constraints, Assumptions &amp; Dependencies</a:t>
            </a:r>
            <a:endParaRPr>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Proposed Methodology / Approach</a:t>
            </a:r>
            <a:endParaRPr>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Architecture</a:t>
            </a:r>
            <a:endParaRPr>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Design Description</a:t>
            </a:r>
            <a:endParaRPr>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Technologies Used</a:t>
            </a:r>
            <a:endParaRPr>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Project Progress</a:t>
            </a:r>
            <a:endParaRPr sz="2800">
              <a:latin typeface="Times New Roman"/>
              <a:ea typeface="Times New Roman"/>
              <a:cs typeface="Times New Roman"/>
              <a:sym typeface="Times New Roman"/>
            </a:endParaRPr>
          </a:p>
          <a:p>
            <a:pPr indent="-342900" lvl="0" marL="457200" rtl="0" algn="just">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Plan for Phase 2</a:t>
            </a:r>
            <a:endParaRPr>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References</a:t>
            </a:r>
            <a:endParaRPr sz="2800">
              <a:latin typeface="Times New Roman"/>
              <a:ea typeface="Times New Roman"/>
              <a:cs typeface="Times New Roman"/>
              <a:sym typeface="Times New Roman"/>
            </a:endParaRPr>
          </a:p>
        </p:txBody>
      </p:sp>
      <p:sp>
        <p:nvSpPr>
          <p:cNvPr id="103" name="Google Shape;10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sp>
        <p:nvSpPr>
          <p:cNvPr id="104" name="Google Shape;10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2"/>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
        <p:nvSpPr>
          <p:cNvPr id="106" name="Google Shape;106;p2"/>
          <p:cNvSpPr/>
          <p:nvPr/>
        </p:nvSpPr>
        <p:spPr>
          <a:xfrm>
            <a:off x="0" y="1352555"/>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sz="1900">
              <a:solidFill>
                <a:schemeClr val="dk1"/>
              </a:solidFill>
              <a:latin typeface="Calibri"/>
              <a:ea typeface="Calibri"/>
              <a:cs typeface="Calibri"/>
              <a:sym typeface="Calibri"/>
            </a:endParaRPr>
          </a:p>
        </p:txBody>
      </p:sp>
      <p:pic>
        <p:nvPicPr>
          <p:cNvPr id="107" name="Google Shape;107;p2"/>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0a2c26ad3f_1_40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2" name="Google Shape;382;g20a2c26ad3f_1_405"/>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83" name="Google Shape;383;g20a2c26ad3f_1_40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84" name="Google Shape;384;g20a2c26ad3f_1_405"/>
          <p:cNvSpPr txBox="1"/>
          <p:nvPr/>
        </p:nvSpPr>
        <p:spPr>
          <a:xfrm>
            <a:off x="565200" y="706238"/>
            <a:ext cx="10331400" cy="9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300">
                <a:solidFill>
                  <a:srgbClr val="FF0000"/>
                </a:solidFill>
                <a:highlight>
                  <a:srgbClr val="FFFFFF"/>
                </a:highlight>
              </a:rPr>
              <a:t>Managing Multi-Cloud Deployments on Kubernetes with Istio, Prometheus and Grafana</a:t>
            </a:r>
            <a:endParaRPr sz="2400">
              <a:solidFill>
                <a:srgbClr val="FF0000"/>
              </a:solidFill>
              <a:latin typeface="Calibri"/>
              <a:ea typeface="Calibri"/>
              <a:cs typeface="Calibri"/>
              <a:sym typeface="Calibri"/>
            </a:endParaRPr>
          </a:p>
        </p:txBody>
      </p:sp>
      <p:sp>
        <p:nvSpPr>
          <p:cNvPr id="385" name="Google Shape;385;g20a2c26ad3f_1_405"/>
          <p:cNvSpPr txBox="1"/>
          <p:nvPr/>
        </p:nvSpPr>
        <p:spPr>
          <a:xfrm>
            <a:off x="491550" y="1520750"/>
            <a:ext cx="10478700" cy="494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Times New Roman"/>
                <a:ea typeface="Times New Roman"/>
                <a:cs typeface="Times New Roman"/>
                <a:sym typeface="Times New Roman"/>
              </a:rPr>
              <a:t>Pros and Cons of single vendor cloud :</a:t>
            </a:r>
            <a:endParaRPr b="1" sz="2200">
              <a:latin typeface="Times New Roman"/>
              <a:ea typeface="Times New Roman"/>
              <a:cs typeface="Times New Roman"/>
              <a:sym typeface="Times New Roman"/>
            </a:endParaRPr>
          </a:p>
          <a:p>
            <a:pPr indent="0" lvl="0" marL="0" rtl="0" algn="l">
              <a:spcBef>
                <a:spcPts val="0"/>
              </a:spcBef>
              <a:spcAft>
                <a:spcPts val="0"/>
              </a:spcAft>
              <a:buNone/>
            </a:pPr>
            <a:r>
              <a:rPr b="1" lang="en-US" sz="2000">
                <a:latin typeface="Times New Roman"/>
                <a:ea typeface="Times New Roman"/>
                <a:cs typeface="Times New Roman"/>
                <a:sym typeface="Times New Roman"/>
              </a:rPr>
              <a:t>PROS :</a:t>
            </a:r>
            <a:endParaRPr b="1" sz="20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Easy negotiation by having a single entity to negotiate with.</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No finger-pointing between the several vendors as single vendor is solely responsible for any issue.</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Easy procedure for support and services.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Easy integration of the services.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Less training required for users.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Chances of compatibility issues will be less.</a:t>
            </a:r>
            <a:endParaRPr sz="1900">
              <a:latin typeface="Times New Roman"/>
              <a:ea typeface="Times New Roman"/>
              <a:cs typeface="Times New Roman"/>
              <a:sym typeface="Times New Roman"/>
            </a:endParaRPr>
          </a:p>
          <a:p>
            <a:pPr indent="0" lvl="0" marL="0" rtl="0" algn="l">
              <a:spcBef>
                <a:spcPts val="0"/>
              </a:spcBef>
              <a:spcAft>
                <a:spcPts val="0"/>
              </a:spcAft>
              <a:buNone/>
            </a:pPr>
            <a:r>
              <a:rPr b="1" lang="en-US" sz="2000">
                <a:latin typeface="Times New Roman"/>
                <a:ea typeface="Times New Roman"/>
                <a:cs typeface="Times New Roman"/>
                <a:sym typeface="Times New Roman"/>
              </a:rPr>
              <a:t>CONS :</a:t>
            </a:r>
            <a:endParaRPr b="1" sz="20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Less power in price negotiations.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Dependence on the single vendor procedure in each case.</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Less freedom of choice for services.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Vendor lock-in problems are more probable.</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Training is required for every new service, which also sometimes a paid service.</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Not supportive for the technologies like operating systems, switches or protocols.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Might be the issue of the vendor lock-in like backup, disaster and recovery.</a:t>
            </a:r>
            <a:endParaRPr sz="1900">
              <a:latin typeface="Times New Roman"/>
              <a:ea typeface="Times New Roman"/>
              <a:cs typeface="Times New Roman"/>
              <a:sym typeface="Times New Roman"/>
            </a:endParaRPr>
          </a:p>
        </p:txBody>
      </p:sp>
      <p:sp>
        <p:nvSpPr>
          <p:cNvPr id="386" name="Google Shape;386;g20a2c26ad3f_1_40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387" name="Google Shape;387;g20a2c26ad3f_1_405"/>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388" name="Google Shape;388;g20a2c26ad3f_1_405"/>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20a2c26ad3f_1_42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5" name="Google Shape;395;g20a2c26ad3f_1_421"/>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96" name="Google Shape;396;g20a2c26ad3f_1_421"/>
          <p:cNvSpPr txBox="1"/>
          <p:nvPr>
            <p:ph idx="12" type="sldNum"/>
          </p:nvPr>
        </p:nvSpPr>
        <p:spPr>
          <a:xfrm>
            <a:off x="8610600" y="649290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97" name="Google Shape;397;g20a2c26ad3f_1_421"/>
          <p:cNvSpPr txBox="1"/>
          <p:nvPr/>
        </p:nvSpPr>
        <p:spPr>
          <a:xfrm>
            <a:off x="565200" y="706238"/>
            <a:ext cx="10331400" cy="9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300">
                <a:solidFill>
                  <a:srgbClr val="FF0000"/>
                </a:solidFill>
                <a:highlight>
                  <a:srgbClr val="FFFFFF"/>
                </a:highlight>
              </a:rPr>
              <a:t>Managing Multi-Cloud Deployments on Kubernetes with Istio, Prometheus and Grafana</a:t>
            </a:r>
            <a:endParaRPr sz="2400">
              <a:solidFill>
                <a:srgbClr val="FF0000"/>
              </a:solidFill>
              <a:latin typeface="Calibri"/>
              <a:ea typeface="Calibri"/>
              <a:cs typeface="Calibri"/>
              <a:sym typeface="Calibri"/>
            </a:endParaRPr>
          </a:p>
        </p:txBody>
      </p:sp>
      <p:sp>
        <p:nvSpPr>
          <p:cNvPr id="398" name="Google Shape;398;g20a2c26ad3f_1_421"/>
          <p:cNvSpPr txBox="1"/>
          <p:nvPr/>
        </p:nvSpPr>
        <p:spPr>
          <a:xfrm>
            <a:off x="417900" y="1652150"/>
            <a:ext cx="10478700" cy="46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Multi-Vendors Cloud :</a:t>
            </a:r>
            <a:endParaRPr b="1" sz="2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000">
                <a:solidFill>
                  <a:srgbClr val="333333"/>
                </a:solidFill>
                <a:highlight>
                  <a:srgbClr val="FFFFFF"/>
                </a:highlight>
                <a:latin typeface="Times New Roman"/>
                <a:ea typeface="Times New Roman"/>
                <a:cs typeface="Times New Roman"/>
                <a:sym typeface="Times New Roman"/>
              </a:rPr>
              <a:t>Anthos:- Anthos Service Mesh is Google's implementation of the powerful Istio open-source project, allowing you to manage, observe, and secure your services without having to change your application code</a:t>
            </a:r>
            <a:endParaRPr b="1" sz="20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000">
                <a:solidFill>
                  <a:srgbClr val="333333"/>
                </a:solidFill>
                <a:highlight>
                  <a:srgbClr val="FFFFFF"/>
                </a:highlight>
                <a:latin typeface="Times New Roman"/>
                <a:ea typeface="Times New Roman"/>
                <a:cs typeface="Times New Roman"/>
                <a:sym typeface="Times New Roman"/>
              </a:rPr>
              <a:t>M</a:t>
            </a:r>
            <a:r>
              <a:rPr lang="en-US" sz="2000">
                <a:solidFill>
                  <a:srgbClr val="333333"/>
                </a:solidFill>
                <a:highlight>
                  <a:srgbClr val="FFFFFF"/>
                </a:highlight>
                <a:latin typeface="Times New Roman"/>
                <a:ea typeface="Times New Roman"/>
                <a:cs typeface="Times New Roman"/>
                <a:sym typeface="Times New Roman"/>
              </a:rPr>
              <a:t>ulti-public cloud infrastructure has great advantages like negotiating power, risk mitigation, low latency etc and also use the unique features of various vendors platforms allow for innovation and specific requirement of the company. Various technologies like Kubernetes, Istio, Grafana and Prometheus</a:t>
            </a:r>
            <a:r>
              <a:rPr lang="en-US" sz="2000">
                <a:solidFill>
                  <a:schemeClr val="dk1"/>
                </a:solidFill>
                <a:latin typeface="Times New Roman"/>
                <a:ea typeface="Times New Roman"/>
                <a:cs typeface="Times New Roman"/>
                <a:sym typeface="Times New Roman"/>
              </a:rPr>
              <a:t> are used to bring this idea to reality</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000">
                <a:solidFill>
                  <a:srgbClr val="333333"/>
                </a:solidFill>
                <a:highlight>
                  <a:srgbClr val="FFFFFF"/>
                </a:highlight>
                <a:latin typeface="Times New Roman"/>
                <a:ea typeface="Times New Roman"/>
                <a:cs typeface="Times New Roman"/>
                <a:sym typeface="Times New Roman"/>
              </a:rPr>
              <a:t>VPN connection is used to connect two clusters running on Cloud vendors infrastructure.</a:t>
            </a:r>
            <a:endParaRPr sz="20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lang="en-US" sz="2000">
                <a:solidFill>
                  <a:srgbClr val="333333"/>
                </a:solidFill>
                <a:highlight>
                  <a:srgbClr val="FFFFFF"/>
                </a:highlight>
                <a:latin typeface="Times New Roman"/>
                <a:ea typeface="Times New Roman"/>
                <a:cs typeface="Times New Roman"/>
                <a:sym typeface="Times New Roman"/>
              </a:rPr>
              <a:t>Kubernetes plays a major role here of managing workloads across different cloud platforms and automates various manual process like horizontal scaling,  rollouts and rollbacks</a:t>
            </a:r>
            <a:endParaRPr sz="2000">
              <a:latin typeface="Times New Roman"/>
              <a:ea typeface="Times New Roman"/>
              <a:cs typeface="Times New Roman"/>
              <a:sym typeface="Times New Roman"/>
            </a:endParaRPr>
          </a:p>
        </p:txBody>
      </p:sp>
      <p:sp>
        <p:nvSpPr>
          <p:cNvPr id="399" name="Google Shape;399;g20a2c26ad3f_1_4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400" name="Google Shape;400;g20a2c26ad3f_1_421"/>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401" name="Google Shape;401;g20a2c26ad3f_1_421"/>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0a2c26ad3f_1_43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08" name="Google Shape;408;g20a2c26ad3f_1_437"/>
          <p:cNvSpPr txBox="1"/>
          <p:nvPr/>
        </p:nvSpPr>
        <p:spPr>
          <a:xfrm>
            <a:off x="322200" y="598900"/>
            <a:ext cx="11547600" cy="280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1900">
                <a:solidFill>
                  <a:srgbClr val="333333"/>
                </a:solidFill>
                <a:highlight>
                  <a:srgbClr val="FFFFFF"/>
                </a:highlight>
                <a:latin typeface="Times New Roman"/>
                <a:ea typeface="Times New Roman"/>
                <a:cs typeface="Times New Roman"/>
                <a:sym typeface="Times New Roman"/>
              </a:rPr>
              <a:t>Istio will provide a number of key capabilities across a network of services. It provides traffic management, observability and security to the services mesh.</a:t>
            </a:r>
            <a:endParaRPr sz="19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900">
                <a:solidFill>
                  <a:srgbClr val="333333"/>
                </a:solidFill>
                <a:highlight>
                  <a:srgbClr val="FFFFFF"/>
                </a:highlight>
                <a:latin typeface="Times New Roman"/>
                <a:ea typeface="Times New Roman"/>
                <a:cs typeface="Times New Roman"/>
                <a:sym typeface="Times New Roman"/>
              </a:rPr>
              <a:t>In this architecture, two or more kubernetes clusters running a remote configuration are connected to the Istio control plane, later in which Envoy can then form a mesh network across multiple clusters</a:t>
            </a:r>
            <a:endParaRPr sz="19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US" sz="1900">
                <a:solidFill>
                  <a:srgbClr val="333333"/>
                </a:solidFill>
                <a:highlight>
                  <a:srgbClr val="FFFFFF"/>
                </a:highlight>
                <a:latin typeface="Times New Roman"/>
                <a:ea typeface="Times New Roman"/>
                <a:cs typeface="Times New Roman"/>
                <a:sym typeface="Times New Roman"/>
              </a:rPr>
              <a:t>Grafana, an open source metric analytics &amp; visualization suite. It allows you to visualize, query, alert-on metrics data. Also, create, share, and explore dashboards with your team. Prometheus, a system monitoring and alerting open source toolkit</a:t>
            </a:r>
            <a:endParaRPr sz="1900">
              <a:solidFill>
                <a:srgbClr val="333333"/>
              </a:solidFill>
              <a:highlight>
                <a:srgbClr val="FFFFFF"/>
              </a:highlight>
              <a:latin typeface="Times New Roman"/>
              <a:ea typeface="Times New Roman"/>
              <a:cs typeface="Times New Roman"/>
              <a:sym typeface="Times New Roman"/>
            </a:endParaRPr>
          </a:p>
        </p:txBody>
      </p:sp>
      <p:pic>
        <p:nvPicPr>
          <p:cNvPr id="409" name="Google Shape;409;g20a2c26ad3f_1_437"/>
          <p:cNvPicPr preferRelativeResize="0"/>
          <p:nvPr/>
        </p:nvPicPr>
        <p:blipFill>
          <a:blip r:embed="rId3">
            <a:alphaModFix/>
          </a:blip>
          <a:stretch>
            <a:fillRect/>
          </a:stretch>
        </p:blipFill>
        <p:spPr>
          <a:xfrm>
            <a:off x="2810100" y="3178300"/>
            <a:ext cx="5520138" cy="3329700"/>
          </a:xfrm>
          <a:prstGeom prst="rect">
            <a:avLst/>
          </a:prstGeom>
          <a:noFill/>
          <a:ln>
            <a:noFill/>
          </a:ln>
        </p:spPr>
      </p:pic>
      <p:sp>
        <p:nvSpPr>
          <p:cNvPr id="410" name="Google Shape;410;g20a2c26ad3f_1_437"/>
          <p:cNvSpPr txBox="1"/>
          <p:nvPr>
            <p:ph idx="11" type="ftr"/>
          </p:nvPr>
        </p:nvSpPr>
        <p:spPr>
          <a:xfrm>
            <a:off x="4038600" y="6432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411" name="Google Shape;411;g20a2c26ad3f_1_437"/>
          <p:cNvPicPr preferRelativeResize="0"/>
          <p:nvPr/>
        </p:nvPicPr>
        <p:blipFill rotWithShape="1">
          <a:blip r:embed="rId4">
            <a:alphaModFix/>
          </a:blip>
          <a:srcRect b="0" l="0" r="0" t="0"/>
          <a:stretch/>
        </p:blipFill>
        <p:spPr>
          <a:xfrm>
            <a:off x="10481069" y="29736"/>
            <a:ext cx="1681196" cy="765645"/>
          </a:xfrm>
          <a:prstGeom prst="rect">
            <a:avLst/>
          </a:prstGeom>
          <a:noFill/>
          <a:ln>
            <a:noFill/>
          </a:ln>
        </p:spPr>
      </p:pic>
      <p:sp>
        <p:nvSpPr>
          <p:cNvPr id="412" name="Google Shape;412;g20a2c26ad3f_1_437"/>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0a2c26ad3f_0_121"/>
          <p:cNvSpPr txBox="1"/>
          <p:nvPr/>
        </p:nvSpPr>
        <p:spPr>
          <a:xfrm>
            <a:off x="70978" y="914400"/>
            <a:ext cx="51108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Summary of Literature Survey</a:t>
            </a:r>
            <a:endParaRPr/>
          </a:p>
        </p:txBody>
      </p:sp>
      <p:sp>
        <p:nvSpPr>
          <p:cNvPr id="419" name="Google Shape;419;g20a2c26ad3f_0_121"/>
          <p:cNvSpPr txBox="1"/>
          <p:nvPr/>
        </p:nvSpPr>
        <p:spPr>
          <a:xfrm>
            <a:off x="1414050" y="1989150"/>
            <a:ext cx="9363900" cy="364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After analysing all these papers, we get some insights on how to deploy and manage microservices in multiple public cloud platforms, by making use of various tools like istio, grafana, prometheus etc.</a:t>
            </a:r>
            <a:endParaRPr sz="2400">
              <a:latin typeface="Times New Roman"/>
              <a:ea typeface="Times New Roman"/>
              <a:cs typeface="Times New Roman"/>
              <a:sym typeface="Times New Roman"/>
            </a:endParaRPr>
          </a:p>
          <a:p>
            <a:pPr indent="0" lvl="0" marL="0" marR="0" rtl="0" algn="l">
              <a:spcBef>
                <a:spcPts val="0"/>
              </a:spcBef>
              <a:spcAft>
                <a:spcPts val="0"/>
              </a:spcAft>
              <a:buNone/>
            </a:pPr>
            <a:r>
              <a:rPr lang="en-US" sz="2400">
                <a:latin typeface="Times New Roman"/>
                <a:ea typeface="Times New Roman"/>
                <a:cs typeface="Times New Roman"/>
                <a:sym typeface="Times New Roman"/>
              </a:rPr>
              <a:t>We came across various algorithms that talk about efficient load balancing techniques - horizontal container scaling algorithm, scaling up and down algorithms, and dynamic scaling algorithms.</a:t>
            </a:r>
            <a:endParaRPr sz="2400">
              <a:latin typeface="Times New Roman"/>
              <a:ea typeface="Times New Roman"/>
              <a:cs typeface="Times New Roman"/>
              <a:sym typeface="Times New Roman"/>
            </a:endParaRPr>
          </a:p>
          <a:p>
            <a:pPr indent="0" lvl="0" marL="0" marR="0" rtl="0" algn="l">
              <a:spcBef>
                <a:spcPts val="0"/>
              </a:spcBef>
              <a:spcAft>
                <a:spcPts val="0"/>
              </a:spcAft>
              <a:buNone/>
            </a:pPr>
            <a:r>
              <a:rPr lang="en-US" sz="2400">
                <a:latin typeface="Times New Roman"/>
                <a:ea typeface="Times New Roman"/>
                <a:cs typeface="Times New Roman"/>
                <a:sym typeface="Times New Roman"/>
              </a:rPr>
              <a:t>We could also see that the default kubernetes algorithm can lead to inefficient usage of resources when the number of requests are high, hence the paper propose a custom controlled algorithm which actually gave 50% cost reduction.</a:t>
            </a:r>
            <a:endParaRPr sz="2300">
              <a:latin typeface="Times New Roman"/>
              <a:ea typeface="Times New Roman"/>
              <a:cs typeface="Times New Roman"/>
              <a:sym typeface="Times New Roman"/>
            </a:endParaRPr>
          </a:p>
        </p:txBody>
      </p:sp>
      <p:sp>
        <p:nvSpPr>
          <p:cNvPr id="420" name="Google Shape;420;g20a2c26ad3f_0_1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21" name="Google Shape;421;g20a2c26ad3f_0_1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422" name="Google Shape;422;g20a2c26ad3f_0_121"/>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423" name="Google Shape;423;g20a2c26ad3f_0_121"/>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
        <p:nvSpPr>
          <p:cNvPr id="424" name="Google Shape;424;g20a2c26ad3f_0_121"/>
          <p:cNvSpPr/>
          <p:nvPr/>
        </p:nvSpPr>
        <p:spPr>
          <a:xfrm>
            <a:off x="0" y="1352555"/>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sz="19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0a2c26ad3f_0_178"/>
          <p:cNvSpPr/>
          <p:nvPr/>
        </p:nvSpPr>
        <p:spPr>
          <a:xfrm>
            <a:off x="0" y="1392827"/>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b="0" i="0" sz="1900" u="none" cap="none" strike="noStrike">
              <a:solidFill>
                <a:schemeClr val="dk1"/>
              </a:solidFill>
              <a:latin typeface="Calibri"/>
              <a:ea typeface="Calibri"/>
              <a:cs typeface="Calibri"/>
              <a:sym typeface="Calibri"/>
            </a:endParaRPr>
          </a:p>
        </p:txBody>
      </p:sp>
      <p:sp>
        <p:nvSpPr>
          <p:cNvPr id="431" name="Google Shape;431;g20a2c26ad3f_0_178"/>
          <p:cNvSpPr txBox="1"/>
          <p:nvPr/>
        </p:nvSpPr>
        <p:spPr>
          <a:xfrm>
            <a:off x="747150" y="1599575"/>
            <a:ext cx="10697700" cy="4906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15000"/>
              </a:lnSpc>
              <a:spcBef>
                <a:spcPts val="1100"/>
              </a:spcBef>
              <a:spcAft>
                <a:spcPts val="0"/>
              </a:spcAft>
              <a:buClr>
                <a:schemeClr val="dk1"/>
              </a:buClr>
              <a:buSzPts val="2200"/>
              <a:buFont typeface="Times New Roman"/>
              <a:buChar char="●"/>
            </a:pPr>
            <a:r>
              <a:rPr i="0" lang="en-US" sz="2200" u="none" cap="none" strike="noStrike">
                <a:solidFill>
                  <a:schemeClr val="dk1"/>
                </a:solidFill>
                <a:latin typeface="Times New Roman"/>
                <a:ea typeface="Times New Roman"/>
                <a:cs typeface="Times New Roman"/>
                <a:sym typeface="Times New Roman"/>
              </a:rPr>
              <a:t>Resource limitations of the Kubernetes cluster, such as available CPU, memory, and storage. So</a:t>
            </a:r>
            <a:r>
              <a:rPr lang="en-US" sz="2200">
                <a:solidFill>
                  <a:schemeClr val="dk1"/>
                </a:solidFill>
                <a:latin typeface="Times New Roman"/>
                <a:ea typeface="Times New Roman"/>
                <a:cs typeface="Times New Roman"/>
                <a:sym typeface="Times New Roman"/>
              </a:rPr>
              <a:t>me of the features by Kubernetes that help to this are resource quotas, resource limits, and resource requests.</a:t>
            </a:r>
            <a:endParaRPr i="0" sz="2200" u="none" cap="none" strike="noStrike">
              <a:solidFill>
                <a:schemeClr val="dk1"/>
              </a:solidFill>
              <a:latin typeface="Times New Roman"/>
              <a:ea typeface="Times New Roman"/>
              <a:cs typeface="Times New Roman"/>
              <a:sym typeface="Times New Roman"/>
            </a:endParaRPr>
          </a:p>
          <a:p>
            <a:pPr indent="-228600" lvl="0" marL="228600" marR="0" rtl="0" algn="l">
              <a:lnSpc>
                <a:spcPct val="115000"/>
              </a:lnSpc>
              <a:spcBef>
                <a:spcPts val="0"/>
              </a:spcBef>
              <a:spcAft>
                <a:spcPts val="0"/>
              </a:spcAft>
              <a:buClr>
                <a:schemeClr val="dk1"/>
              </a:buClr>
              <a:buSzPts val="2200"/>
              <a:buFont typeface="Times New Roman"/>
              <a:buChar char="●"/>
            </a:pPr>
            <a:r>
              <a:rPr i="0" lang="en-US" sz="2200" u="none" cap="none" strike="noStrike">
                <a:solidFill>
                  <a:schemeClr val="dk1"/>
                </a:solidFill>
                <a:latin typeface="Times New Roman"/>
                <a:ea typeface="Times New Roman"/>
                <a:cs typeface="Times New Roman"/>
                <a:sym typeface="Times New Roman"/>
              </a:rPr>
              <a:t>Network connectivity between microservices and with external services, including load balancers and ingress controllers. Service objects, provide a stable IP address and DNS name</a:t>
            </a:r>
            <a:r>
              <a:rPr lang="en-US" sz="2200">
                <a:solidFill>
                  <a:schemeClr val="dk1"/>
                </a:solidFill>
                <a:latin typeface="Times New Roman"/>
                <a:ea typeface="Times New Roman"/>
                <a:cs typeface="Times New Roman"/>
                <a:sym typeface="Times New Roman"/>
              </a:rPr>
              <a:t> &amp;</a:t>
            </a:r>
            <a:r>
              <a:rPr i="0" lang="en-US" sz="2200" u="none" cap="none" strike="noStrike">
                <a:solidFill>
                  <a:schemeClr val="dk1"/>
                </a:solidFill>
                <a:latin typeface="Times New Roman"/>
                <a:ea typeface="Times New Roman"/>
                <a:cs typeface="Times New Roman"/>
                <a:sym typeface="Times New Roman"/>
              </a:rPr>
              <a:t> Ingress objects, which expose HTTP and HTTPS routes from outside the cluster.</a:t>
            </a:r>
            <a:endParaRPr i="0" sz="2200" u="none" cap="none" strike="noStrike">
              <a:solidFill>
                <a:schemeClr val="dk1"/>
              </a:solidFill>
              <a:latin typeface="Times New Roman"/>
              <a:ea typeface="Times New Roman"/>
              <a:cs typeface="Times New Roman"/>
              <a:sym typeface="Times New Roman"/>
            </a:endParaRPr>
          </a:p>
          <a:p>
            <a:pPr indent="-228600" lvl="0" marL="228600" marR="0" rtl="0" algn="l">
              <a:lnSpc>
                <a:spcPct val="115000"/>
              </a:lnSpc>
              <a:spcBef>
                <a:spcPts val="0"/>
              </a:spcBef>
              <a:spcAft>
                <a:spcPts val="0"/>
              </a:spcAft>
              <a:buClr>
                <a:schemeClr val="dk1"/>
              </a:buClr>
              <a:buSzPts val="2200"/>
              <a:buFont typeface="Times New Roman"/>
              <a:buChar char="●"/>
            </a:pPr>
            <a:r>
              <a:rPr i="0" lang="en-US" sz="2200" u="none" cap="none" strike="noStrike">
                <a:solidFill>
                  <a:schemeClr val="dk1"/>
                </a:solidFill>
                <a:latin typeface="Times New Roman"/>
                <a:ea typeface="Times New Roman"/>
                <a:cs typeface="Times New Roman"/>
                <a:sym typeface="Times New Roman"/>
              </a:rPr>
              <a:t>Security considerations, such as access control (R</a:t>
            </a:r>
            <a:r>
              <a:rPr lang="en-US" sz="2200">
                <a:solidFill>
                  <a:schemeClr val="dk1"/>
                </a:solidFill>
                <a:latin typeface="Times New Roman"/>
                <a:ea typeface="Times New Roman"/>
                <a:cs typeface="Times New Roman"/>
                <a:sym typeface="Times New Roman"/>
              </a:rPr>
              <a:t>BAC</a:t>
            </a:r>
            <a:r>
              <a:rPr i="0" lang="en-US" sz="2200" u="none" cap="none" strike="noStrike">
                <a:solidFill>
                  <a:schemeClr val="dk1"/>
                </a:solidFill>
                <a:latin typeface="Times New Roman"/>
                <a:ea typeface="Times New Roman"/>
                <a:cs typeface="Times New Roman"/>
                <a:sym typeface="Times New Roman"/>
              </a:rPr>
              <a:t>), authentication, and encryption.</a:t>
            </a:r>
            <a:endParaRPr i="0" sz="2200" u="none" cap="none" strike="noStrike">
              <a:solidFill>
                <a:schemeClr val="dk1"/>
              </a:solidFill>
              <a:latin typeface="Times New Roman"/>
              <a:ea typeface="Times New Roman"/>
              <a:cs typeface="Times New Roman"/>
              <a:sym typeface="Times New Roman"/>
            </a:endParaRPr>
          </a:p>
          <a:p>
            <a:pPr indent="-228600" lvl="0" marL="228600" marR="0" rtl="0" algn="l">
              <a:lnSpc>
                <a:spcPct val="115000"/>
              </a:lnSpc>
              <a:spcBef>
                <a:spcPts val="0"/>
              </a:spcBef>
              <a:spcAft>
                <a:spcPts val="0"/>
              </a:spcAft>
              <a:buClr>
                <a:schemeClr val="dk1"/>
              </a:buClr>
              <a:buSzPts val="2200"/>
              <a:buFont typeface="Times New Roman"/>
              <a:buChar char="●"/>
            </a:pPr>
            <a:r>
              <a:rPr i="0" lang="en-US" sz="2200" u="none" cap="none" strike="noStrike">
                <a:solidFill>
                  <a:schemeClr val="dk1"/>
                </a:solidFill>
                <a:latin typeface="Times New Roman"/>
                <a:ea typeface="Times New Roman"/>
                <a:cs typeface="Times New Roman"/>
                <a:sym typeface="Times New Roman"/>
              </a:rPr>
              <a:t>Monitoring and logging requirements to ensure service availability and troubleshoot issues. Used during testing phase.</a:t>
            </a:r>
            <a:endParaRPr i="0" sz="2200" u="none" cap="none" strike="noStrike">
              <a:solidFill>
                <a:schemeClr val="dk1"/>
              </a:solidFill>
              <a:latin typeface="Times New Roman"/>
              <a:ea typeface="Times New Roman"/>
              <a:cs typeface="Times New Roman"/>
              <a:sym typeface="Times New Roman"/>
            </a:endParaRPr>
          </a:p>
          <a:p>
            <a:pPr indent="-228600" lvl="0" marL="228600" marR="0" rtl="0" algn="l">
              <a:lnSpc>
                <a:spcPct val="115000"/>
              </a:lnSpc>
              <a:spcBef>
                <a:spcPts val="0"/>
              </a:spcBef>
              <a:spcAft>
                <a:spcPts val="0"/>
              </a:spcAft>
              <a:buClr>
                <a:schemeClr val="dk1"/>
              </a:buClr>
              <a:buSzPts val="2200"/>
              <a:buFont typeface="Times New Roman"/>
              <a:buChar char="●"/>
            </a:pPr>
            <a:r>
              <a:rPr i="0" lang="en-US" sz="2200" u="none" cap="none" strike="noStrike">
                <a:solidFill>
                  <a:schemeClr val="dk1"/>
                </a:solidFill>
                <a:latin typeface="Times New Roman"/>
                <a:ea typeface="Times New Roman"/>
                <a:cs typeface="Times New Roman"/>
                <a:sym typeface="Times New Roman"/>
              </a:rPr>
              <a:t>Platform compatibility: Kubernetes may have compatibility constraints with certain operating systems, programming languages (may not have</a:t>
            </a:r>
            <a:r>
              <a:rPr lang="en-US" sz="2200">
                <a:solidFill>
                  <a:schemeClr val="dk1"/>
                </a:solidFill>
                <a:latin typeface="Times New Roman"/>
                <a:ea typeface="Times New Roman"/>
                <a:cs typeface="Times New Roman"/>
                <a:sym typeface="Times New Roman"/>
              </a:rPr>
              <a:t> libraries</a:t>
            </a:r>
            <a:r>
              <a:rPr i="0" lang="en-US" sz="2200" u="none" cap="none" strike="noStrike">
                <a:solidFill>
                  <a:schemeClr val="dk1"/>
                </a:solidFill>
                <a:latin typeface="Times New Roman"/>
                <a:ea typeface="Times New Roman"/>
                <a:cs typeface="Times New Roman"/>
                <a:sym typeface="Times New Roman"/>
              </a:rPr>
              <a:t>), or other technologies that can limit the choice of tools and technologies used for deploying microservices.</a:t>
            </a:r>
            <a:endParaRPr i="0" sz="2200" u="none" cap="none" strike="noStrike">
              <a:solidFill>
                <a:schemeClr val="dk1"/>
              </a:solidFill>
              <a:latin typeface="Times New Roman"/>
              <a:ea typeface="Times New Roman"/>
              <a:cs typeface="Times New Roman"/>
              <a:sym typeface="Times New Roman"/>
            </a:endParaRPr>
          </a:p>
        </p:txBody>
      </p:sp>
      <p:sp>
        <p:nvSpPr>
          <p:cNvPr id="432" name="Google Shape;432;g20a2c26ad3f_0_178"/>
          <p:cNvSpPr txBox="1"/>
          <p:nvPr/>
        </p:nvSpPr>
        <p:spPr>
          <a:xfrm>
            <a:off x="1143000" y="944756"/>
            <a:ext cx="6476700" cy="461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Design Constraints :</a:t>
            </a:r>
            <a:endParaRPr b="0" i="0" sz="2400" u="none" cap="none" strike="noStrike">
              <a:solidFill>
                <a:srgbClr val="FF0000"/>
              </a:solidFill>
              <a:latin typeface="Trebuchet MS"/>
              <a:ea typeface="Trebuchet MS"/>
              <a:cs typeface="Trebuchet MS"/>
              <a:sym typeface="Trebuchet MS"/>
            </a:endParaRPr>
          </a:p>
        </p:txBody>
      </p:sp>
      <p:sp>
        <p:nvSpPr>
          <p:cNvPr id="433" name="Google Shape;433;g20a2c26ad3f_0_178"/>
          <p:cNvSpPr txBox="1"/>
          <p:nvPr>
            <p:ph idx="12" type="sldNum"/>
          </p:nvPr>
        </p:nvSpPr>
        <p:spPr>
          <a:xfrm>
            <a:off x="11190813" y="6124809"/>
            <a:ext cx="548700" cy="393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34" name="Google Shape;434;g20a2c26ad3f_0_178"/>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pic>
        <p:nvPicPr>
          <p:cNvPr id="435" name="Google Shape;435;g20a2c26ad3f_0_178"/>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436" name="Google Shape;436;g20a2c26ad3f_0_178"/>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20a2c26ad3f_0_188"/>
          <p:cNvSpPr txBox="1"/>
          <p:nvPr/>
        </p:nvSpPr>
        <p:spPr>
          <a:xfrm>
            <a:off x="976650" y="1758675"/>
            <a:ext cx="10238700" cy="4451400"/>
          </a:xfrm>
          <a:prstGeom prst="rect">
            <a:avLst/>
          </a:prstGeom>
          <a:noFill/>
          <a:ln>
            <a:noFill/>
          </a:ln>
        </p:spPr>
        <p:txBody>
          <a:bodyPr anchorCtr="0" anchor="t" bIns="91425" lIns="91425" spcFirstLastPara="1" rIns="91425" wrap="square" tIns="91425">
            <a:spAutoFit/>
          </a:bodyPr>
          <a:lstStyle/>
          <a:p>
            <a:pPr indent="-228600" lvl="0" marL="228600" marR="0" rtl="0" algn="l">
              <a:lnSpc>
                <a:spcPct val="115000"/>
              </a:lnSpc>
              <a:spcBef>
                <a:spcPts val="11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microservices are designed to be stateless and scalable, with multiple replicas running in parallel to handle traffic.</a:t>
            </a:r>
            <a:endParaRPr sz="2200">
              <a:solidFill>
                <a:schemeClr val="dk1"/>
              </a:solidFill>
              <a:latin typeface="Times New Roman"/>
              <a:ea typeface="Times New Roman"/>
              <a:cs typeface="Times New Roman"/>
              <a:sym typeface="Times New Roman"/>
            </a:endParaRPr>
          </a:p>
          <a:p>
            <a:pPr indent="-228600" lvl="0" marL="228600" marR="0" rtl="0" algn="l">
              <a:lnSpc>
                <a:spcPct val="115000"/>
              </a:lnSpc>
              <a:spcBef>
                <a:spcPts val="11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Containerization: Microservices deployed on Kubernetes are typically containerized, so it is assumed that each microservice can be packaged as a container image that can be deployed on the platform.</a:t>
            </a:r>
            <a:endParaRPr sz="2200">
              <a:solidFill>
                <a:schemeClr val="dk1"/>
              </a:solidFill>
              <a:latin typeface="Times New Roman"/>
              <a:ea typeface="Times New Roman"/>
              <a:cs typeface="Times New Roman"/>
              <a:sym typeface="Times New Roman"/>
            </a:endParaRPr>
          </a:p>
          <a:p>
            <a:pPr indent="-228600" lvl="0" marL="228600" marR="0" rtl="0" algn="l">
              <a:lnSpc>
                <a:spcPct val="115000"/>
              </a:lnSpc>
              <a:spcBef>
                <a:spcPts val="11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Service Discovery: Service discovery is an important assumption when deploying microservices on Kubernetes. It is assumed that each microservice can be discovered by other services in the cluster, allowing them to communicate with each other.</a:t>
            </a:r>
            <a:endParaRPr sz="2200">
              <a:solidFill>
                <a:schemeClr val="dk1"/>
              </a:solidFill>
              <a:latin typeface="Times New Roman"/>
              <a:ea typeface="Times New Roman"/>
              <a:cs typeface="Times New Roman"/>
              <a:sym typeface="Times New Roman"/>
            </a:endParaRPr>
          </a:p>
          <a:p>
            <a:pPr indent="-228600" lvl="0" marL="228600" marR="0" rtl="0" algn="l">
              <a:lnSpc>
                <a:spcPct val="115000"/>
              </a:lnSpc>
              <a:spcBef>
                <a:spcPts val="11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microservices are independent and loosely coupled, with minimal dependencies on other microservices or infrastructure components.</a:t>
            </a:r>
            <a:endParaRPr sz="2200">
              <a:solidFill>
                <a:schemeClr val="dk1"/>
              </a:solidFill>
              <a:latin typeface="Times New Roman"/>
              <a:ea typeface="Times New Roman"/>
              <a:cs typeface="Times New Roman"/>
              <a:sym typeface="Times New Roman"/>
            </a:endParaRPr>
          </a:p>
        </p:txBody>
      </p:sp>
      <p:sp>
        <p:nvSpPr>
          <p:cNvPr id="442" name="Google Shape;442;g20a2c26ad3f_0_188"/>
          <p:cNvSpPr txBox="1"/>
          <p:nvPr>
            <p:ph idx="12" type="sldNum"/>
          </p:nvPr>
        </p:nvSpPr>
        <p:spPr>
          <a:xfrm>
            <a:off x="11559013" y="5962776"/>
            <a:ext cx="548700" cy="393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43" name="Google Shape;443;g20a2c26ad3f_0_188"/>
          <p:cNvSpPr/>
          <p:nvPr/>
        </p:nvSpPr>
        <p:spPr>
          <a:xfrm>
            <a:off x="0" y="1340721"/>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b="0" i="0" sz="1900" u="none" cap="none" strike="noStrike">
              <a:solidFill>
                <a:schemeClr val="dk1"/>
              </a:solidFill>
              <a:latin typeface="Calibri"/>
              <a:ea typeface="Calibri"/>
              <a:cs typeface="Calibri"/>
              <a:sym typeface="Calibri"/>
            </a:endParaRPr>
          </a:p>
        </p:txBody>
      </p:sp>
      <p:sp>
        <p:nvSpPr>
          <p:cNvPr id="444" name="Google Shape;444;g20a2c26ad3f_0_188"/>
          <p:cNvSpPr txBox="1"/>
          <p:nvPr/>
        </p:nvSpPr>
        <p:spPr>
          <a:xfrm>
            <a:off x="1143200" y="879119"/>
            <a:ext cx="6476700" cy="461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Assumptions:</a:t>
            </a:r>
            <a:endParaRPr b="0" i="0" sz="2400" u="none" cap="none" strike="noStrike">
              <a:solidFill>
                <a:srgbClr val="FF0000"/>
              </a:solidFill>
              <a:latin typeface="Trebuchet MS"/>
              <a:ea typeface="Trebuchet MS"/>
              <a:cs typeface="Trebuchet MS"/>
              <a:sym typeface="Trebuchet MS"/>
            </a:endParaRPr>
          </a:p>
        </p:txBody>
      </p:sp>
      <p:pic>
        <p:nvPicPr>
          <p:cNvPr id="445" name="Google Shape;445;g20a2c26ad3f_0_188"/>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446" name="Google Shape;446;g20a2c26ad3f_0_188"/>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447" name="Google Shape;447;g20a2c26ad3f_0_188"/>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20a2c26ad3f_0_197"/>
          <p:cNvSpPr txBox="1"/>
          <p:nvPr/>
        </p:nvSpPr>
        <p:spPr>
          <a:xfrm>
            <a:off x="608467" y="2042755"/>
            <a:ext cx="10713300" cy="356430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500"/>
              </a:spcBef>
              <a:spcAft>
                <a:spcPts val="0"/>
              </a:spcAft>
              <a:buClr>
                <a:schemeClr val="dk1"/>
              </a:buClr>
              <a:buSzPts val="1500"/>
              <a:buFont typeface="Calibri"/>
              <a:buNone/>
            </a:pPr>
            <a:r>
              <a:t/>
            </a:r>
            <a:endParaRPr b="0" i="0" sz="1500" u="none" cap="none" strike="noStrike">
              <a:solidFill>
                <a:schemeClr val="dk1"/>
              </a:solidFill>
              <a:latin typeface="Calibri"/>
              <a:ea typeface="Calibri"/>
              <a:cs typeface="Calibri"/>
              <a:sym typeface="Calibri"/>
            </a:endParaRPr>
          </a:p>
        </p:txBody>
      </p:sp>
      <p:sp>
        <p:nvSpPr>
          <p:cNvPr id="453" name="Google Shape;453;g20a2c26ad3f_0_197"/>
          <p:cNvSpPr txBox="1"/>
          <p:nvPr>
            <p:ph idx="12" type="sldNum"/>
          </p:nvPr>
        </p:nvSpPr>
        <p:spPr>
          <a:xfrm>
            <a:off x="11125513" y="6122343"/>
            <a:ext cx="548700" cy="393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54" name="Google Shape;454;g20a2c26ad3f_0_197"/>
          <p:cNvSpPr txBox="1"/>
          <p:nvPr/>
        </p:nvSpPr>
        <p:spPr>
          <a:xfrm>
            <a:off x="772050" y="1930327"/>
            <a:ext cx="10647900" cy="4028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1100"/>
              </a:spcBef>
              <a:spcAft>
                <a:spcPts val="0"/>
              </a:spcAft>
              <a:buClr>
                <a:schemeClr val="dk1"/>
              </a:buClr>
              <a:buSzPts val="2200"/>
              <a:buFont typeface="Times New Roman"/>
              <a:buChar char="●"/>
            </a:pPr>
            <a:r>
              <a:rPr i="0" lang="en-US" sz="2200" u="none" cap="none" strike="noStrike">
                <a:solidFill>
                  <a:schemeClr val="dk1"/>
                </a:solidFill>
                <a:latin typeface="Times New Roman"/>
                <a:ea typeface="Times New Roman"/>
                <a:cs typeface="Times New Roman"/>
                <a:sym typeface="Times New Roman"/>
              </a:rPr>
              <a:t>Kubernetes resources such as pods, deployments, services, and ingress controllers, are used to manage the lifecycle and networking of microservices.</a:t>
            </a:r>
            <a:endParaRPr i="0" sz="2200" u="none" cap="none" strike="noStrike">
              <a:solidFill>
                <a:schemeClr val="dk1"/>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1"/>
              </a:buClr>
              <a:buSzPts val="2200"/>
              <a:buFont typeface="Times New Roman"/>
              <a:buChar char="●"/>
            </a:pPr>
            <a:r>
              <a:rPr i="0" lang="en-US" sz="2200" u="none" cap="none" strike="noStrike">
                <a:solidFill>
                  <a:schemeClr val="dk1"/>
                </a:solidFill>
                <a:latin typeface="Times New Roman"/>
                <a:ea typeface="Times New Roman"/>
                <a:cs typeface="Times New Roman"/>
                <a:sym typeface="Times New Roman"/>
              </a:rPr>
              <a:t>Container images are stored in a container registry, such as Docker Hub or Google Container Registry and pulled by Kubernetes nodes when needed.</a:t>
            </a:r>
            <a:endParaRPr i="0" sz="2200" u="none" cap="none" strike="noStrike">
              <a:solidFill>
                <a:schemeClr val="dk1"/>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1"/>
              </a:buClr>
              <a:buSzPts val="2200"/>
              <a:buFont typeface="Times New Roman"/>
              <a:buChar char="●"/>
            </a:pPr>
            <a:r>
              <a:rPr i="0" lang="en-US" sz="2200" u="none" cap="none" strike="noStrike">
                <a:solidFill>
                  <a:schemeClr val="dk1"/>
                </a:solidFill>
                <a:latin typeface="Times New Roman"/>
                <a:ea typeface="Times New Roman"/>
                <a:cs typeface="Times New Roman"/>
                <a:sym typeface="Times New Roman"/>
              </a:rPr>
              <a:t>Service discovery and load balancing are provided by Kubernetes services, which can route traffic to the appropriate microservice instance.</a:t>
            </a:r>
            <a:endParaRPr i="0" sz="2200" u="none" cap="none" strike="noStrike">
              <a:solidFill>
                <a:schemeClr val="dk1"/>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1"/>
              </a:buClr>
              <a:buSzPts val="2200"/>
              <a:buFont typeface="Times New Roman"/>
              <a:buChar char="●"/>
            </a:pPr>
            <a:r>
              <a:rPr i="0" lang="en-US" sz="2200" u="none" cap="none" strike="noStrike">
                <a:solidFill>
                  <a:schemeClr val="dk1"/>
                </a:solidFill>
                <a:latin typeface="Times New Roman"/>
                <a:ea typeface="Times New Roman"/>
                <a:cs typeface="Times New Roman"/>
                <a:sym typeface="Times New Roman"/>
              </a:rPr>
              <a:t>Persistent storage for microservices, such as databases or file systems, are provisioned using Kubernetes Persistent Volumes and Claims. Thus it is important to ensure that storage is properly configured and accessible by the microservices.</a:t>
            </a:r>
            <a:endParaRPr i="0" sz="1700" u="none" cap="none" strike="noStrike">
              <a:solidFill>
                <a:srgbClr val="FF0000"/>
              </a:solidFill>
              <a:highlight>
                <a:schemeClr val="lt1"/>
              </a:highlight>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1"/>
              </a:buClr>
              <a:buSzPts val="2200"/>
              <a:buFont typeface="Times New Roman"/>
              <a:buChar char="●"/>
            </a:pPr>
            <a:r>
              <a:rPr i="0" lang="en-US" sz="2200" u="none" cap="none" strike="noStrike">
                <a:solidFill>
                  <a:schemeClr val="dk1"/>
                </a:solidFill>
                <a:latin typeface="Times New Roman"/>
                <a:ea typeface="Times New Roman"/>
                <a:cs typeface="Times New Roman"/>
                <a:sym typeface="Times New Roman"/>
              </a:rPr>
              <a:t>A well configured network to enable communication between microservice.</a:t>
            </a:r>
            <a:endParaRPr i="0" sz="2200" u="none" cap="none" strike="noStrike">
              <a:solidFill>
                <a:schemeClr val="dk1"/>
              </a:solidFill>
              <a:latin typeface="Times New Roman"/>
              <a:ea typeface="Times New Roman"/>
              <a:cs typeface="Times New Roman"/>
              <a:sym typeface="Times New Roman"/>
            </a:endParaRPr>
          </a:p>
        </p:txBody>
      </p:sp>
      <p:pic>
        <p:nvPicPr>
          <p:cNvPr id="455" name="Google Shape;455;g20a2c26ad3f_0_197"/>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456" name="Google Shape;456;g20a2c26ad3f_0_197"/>
          <p:cNvSpPr/>
          <p:nvPr/>
        </p:nvSpPr>
        <p:spPr>
          <a:xfrm>
            <a:off x="0" y="1581155"/>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b="0" i="0" sz="1900" u="none" cap="none" strike="noStrike">
              <a:solidFill>
                <a:schemeClr val="dk1"/>
              </a:solidFill>
              <a:latin typeface="Calibri"/>
              <a:ea typeface="Calibri"/>
              <a:cs typeface="Calibri"/>
              <a:sym typeface="Calibri"/>
            </a:endParaRPr>
          </a:p>
        </p:txBody>
      </p:sp>
      <p:sp>
        <p:nvSpPr>
          <p:cNvPr id="457" name="Google Shape;457;g20a2c26ad3f_0_197"/>
          <p:cNvSpPr txBox="1"/>
          <p:nvPr/>
        </p:nvSpPr>
        <p:spPr>
          <a:xfrm>
            <a:off x="1143000" y="1143001"/>
            <a:ext cx="6476700" cy="461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Dependencies</a:t>
            </a:r>
            <a:endParaRPr b="0" i="0" sz="2400" u="none" cap="none" strike="noStrike">
              <a:solidFill>
                <a:schemeClr val="dk1"/>
              </a:solidFill>
              <a:latin typeface="Calibri"/>
              <a:ea typeface="Calibri"/>
              <a:cs typeface="Calibri"/>
              <a:sym typeface="Calibri"/>
            </a:endParaRPr>
          </a:p>
        </p:txBody>
      </p:sp>
      <p:sp>
        <p:nvSpPr>
          <p:cNvPr id="458" name="Google Shape;458;g20a2c26ad3f_0_197"/>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459" name="Google Shape;459;g20a2c26ad3f_0_197"/>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20a2c26ad3f_0_286"/>
          <p:cNvSpPr txBox="1"/>
          <p:nvPr/>
        </p:nvSpPr>
        <p:spPr>
          <a:xfrm>
            <a:off x="1087125" y="2070751"/>
            <a:ext cx="9399600" cy="4278900"/>
          </a:xfrm>
          <a:prstGeom prst="rect">
            <a:avLst/>
          </a:prstGeom>
          <a:noFill/>
          <a:ln>
            <a:noFill/>
          </a:ln>
        </p:spPr>
        <p:txBody>
          <a:bodyPr anchorCtr="0" anchor="ctr" bIns="45700" lIns="91425" spcFirstLastPara="1" rIns="91425" wrap="square" tIns="45700">
            <a:spAutoFit/>
          </a:bodyPr>
          <a:lstStyle/>
          <a:p>
            <a:pPr indent="0" lvl="0" marL="0" marR="0" rtl="0" algn="l">
              <a:lnSpc>
                <a:spcPct val="115000"/>
              </a:lnSpc>
              <a:spcBef>
                <a:spcPts val="1900"/>
              </a:spcBef>
              <a:spcAft>
                <a:spcPts val="0"/>
              </a:spcAft>
              <a:buClr>
                <a:schemeClr val="dk1"/>
              </a:buClr>
              <a:buSzPts val="1100"/>
              <a:buFont typeface="Arial"/>
              <a:buNone/>
            </a:pPr>
            <a:r>
              <a:rPr b="1" i="0" lang="en-US" sz="2400" u="none" cap="none" strike="noStrike">
                <a:solidFill>
                  <a:schemeClr val="dk1"/>
                </a:solidFill>
                <a:latin typeface="Times New Roman"/>
                <a:ea typeface="Times New Roman"/>
                <a:cs typeface="Times New Roman"/>
                <a:sym typeface="Times New Roman"/>
              </a:rPr>
              <a:t>Methodology for microservice deployment on Kubernetes</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i="0" lang="en-US" sz="2200" u="none" cap="none" strike="noStrike">
                <a:solidFill>
                  <a:schemeClr val="dk1"/>
                </a:solidFill>
                <a:latin typeface="Times New Roman"/>
                <a:ea typeface="Times New Roman"/>
                <a:cs typeface="Times New Roman"/>
                <a:sym typeface="Times New Roman"/>
              </a:rPr>
              <a:t>To address the challenges of microservice deployment on Kubernetes, we propose a methodology that includes the following steps: design, build, test, deploy, and monitor.</a:t>
            </a:r>
            <a:endParaRPr i="0" sz="22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i="0" lang="en-US" sz="2200" u="none" cap="none" strike="noStrike">
                <a:solidFill>
                  <a:schemeClr val="dk1"/>
                </a:solidFill>
                <a:latin typeface="Times New Roman"/>
                <a:ea typeface="Times New Roman"/>
                <a:cs typeface="Times New Roman"/>
                <a:sym typeface="Times New Roman"/>
              </a:rPr>
              <a:t>During the design phase, the microservices are identified and their dependencies are mapped out. In the build phase, the services are developed and containerized. Testing ensures that each service works correctly and communicates with other services. Deployment involves setting up the Kubernetes cluster and deploying the services. Finally, monitoring ensures that the services are running correctly and alerts are raised if any issues arise.</a:t>
            </a:r>
            <a:endParaRPr i="0" sz="3400" u="none" cap="none" strike="noStrike">
              <a:solidFill>
                <a:schemeClr val="dk1"/>
              </a:solidFill>
              <a:latin typeface="Times New Roman"/>
              <a:ea typeface="Times New Roman"/>
              <a:cs typeface="Times New Roman"/>
              <a:sym typeface="Times New Roman"/>
            </a:endParaRPr>
          </a:p>
        </p:txBody>
      </p:sp>
      <p:sp>
        <p:nvSpPr>
          <p:cNvPr id="465" name="Google Shape;465;g20a2c26ad3f_0_286"/>
          <p:cNvSpPr txBox="1"/>
          <p:nvPr>
            <p:ph idx="12" type="sldNum"/>
          </p:nvPr>
        </p:nvSpPr>
        <p:spPr>
          <a:xfrm>
            <a:off x="11123522" y="6151051"/>
            <a:ext cx="548700" cy="393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66" name="Google Shape;466;g20a2c26ad3f_0_286"/>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467" name="Google Shape;467;g20a2c26ad3f_0_286"/>
          <p:cNvSpPr/>
          <p:nvPr/>
        </p:nvSpPr>
        <p:spPr>
          <a:xfrm>
            <a:off x="0" y="1581155"/>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b="0" i="0" sz="1900" u="none" cap="none" strike="noStrike">
              <a:solidFill>
                <a:schemeClr val="dk1"/>
              </a:solidFill>
              <a:latin typeface="Calibri"/>
              <a:ea typeface="Calibri"/>
              <a:cs typeface="Calibri"/>
              <a:sym typeface="Calibri"/>
            </a:endParaRPr>
          </a:p>
        </p:txBody>
      </p:sp>
      <p:sp>
        <p:nvSpPr>
          <p:cNvPr id="468" name="Google Shape;468;g20a2c26ad3f_0_286"/>
          <p:cNvSpPr txBox="1"/>
          <p:nvPr/>
        </p:nvSpPr>
        <p:spPr>
          <a:xfrm>
            <a:off x="1143000" y="1143001"/>
            <a:ext cx="6476700" cy="461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Proposed Methodology / Approach</a:t>
            </a:r>
            <a:endParaRPr b="0" i="0" sz="2400" u="none" cap="none" strike="noStrike">
              <a:solidFill>
                <a:schemeClr val="dk1"/>
              </a:solidFill>
              <a:latin typeface="Calibri"/>
              <a:ea typeface="Calibri"/>
              <a:cs typeface="Calibri"/>
              <a:sym typeface="Calibri"/>
            </a:endParaRPr>
          </a:p>
        </p:txBody>
      </p:sp>
      <p:sp>
        <p:nvSpPr>
          <p:cNvPr id="469" name="Google Shape;469;g20a2c26ad3f_0_286"/>
          <p:cNvSpPr txBox="1"/>
          <p:nvPr/>
        </p:nvSpPr>
        <p:spPr>
          <a:xfrm>
            <a:off x="107925" y="220275"/>
            <a:ext cx="5839500" cy="307800"/>
          </a:xfrm>
          <a:prstGeom prst="rect">
            <a:avLst/>
          </a:prstGeom>
          <a:noFill/>
          <a:ln>
            <a:noFill/>
          </a:ln>
        </p:spPr>
        <p:txBody>
          <a:bodyPr anchorCtr="0" anchor="t" bIns="60925" lIns="121900" spcFirstLastPara="1" rIns="121900" wrap="square" tIns="60925">
            <a:spAutoFit/>
          </a:bodyPr>
          <a:lstStyle/>
          <a:p>
            <a:pPr indent="0" lvl="0" marL="0" marR="0" rtl="0" algn="ctr">
              <a:spcBef>
                <a:spcPts val="0"/>
              </a:spcBef>
              <a:spcAft>
                <a:spcPts val="0"/>
              </a:spcAft>
              <a:buNone/>
            </a:pPr>
            <a:r>
              <a:rPr b="0" i="0" lang="en-US" sz="1200" u="none" cap="none" strike="noStrike">
                <a:solidFill>
                  <a:srgbClr val="888888"/>
                </a:solidFill>
                <a:latin typeface="Arial"/>
                <a:ea typeface="Arial"/>
                <a:cs typeface="Arial"/>
                <a:sym typeface="Arial"/>
              </a:rPr>
              <a:t>Deploy EOX microservices using cloud platform service and improving scalability</a:t>
            </a:r>
            <a:endParaRPr b="0" i="0" sz="1200" u="none" cap="none" strike="noStrike">
              <a:solidFill>
                <a:schemeClr val="dk1"/>
              </a:solidFill>
              <a:latin typeface="Calibri"/>
              <a:ea typeface="Calibri"/>
              <a:cs typeface="Calibri"/>
              <a:sym typeface="Calibri"/>
            </a:endParaRPr>
          </a:p>
        </p:txBody>
      </p:sp>
      <p:sp>
        <p:nvSpPr>
          <p:cNvPr id="470" name="Google Shape;470;g20a2c26ad3f_0_286"/>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20a2c26ad3f_0_295"/>
          <p:cNvSpPr txBox="1"/>
          <p:nvPr/>
        </p:nvSpPr>
        <p:spPr>
          <a:xfrm>
            <a:off x="237561" y="1850071"/>
            <a:ext cx="9399600" cy="969900"/>
          </a:xfrm>
          <a:prstGeom prst="rect">
            <a:avLst/>
          </a:prstGeom>
          <a:noFill/>
          <a:ln>
            <a:noFill/>
          </a:ln>
        </p:spPr>
        <p:txBody>
          <a:bodyPr anchorCtr="0" anchor="ctr" bIns="45700" lIns="91425" spcFirstLastPara="1" rIns="91425" wrap="square" tIns="45700">
            <a:noAutofit/>
          </a:bodyPr>
          <a:lstStyle/>
          <a:p>
            <a:pPr indent="0" lvl="0" marL="0" marR="0" rtl="0" algn="just">
              <a:spcBef>
                <a:spcPts val="500"/>
              </a:spcBef>
              <a:spcAft>
                <a:spcPts val="0"/>
              </a:spcAft>
              <a:buClr>
                <a:srgbClr val="FF0000"/>
              </a:buClr>
              <a:buSzPts val="1900"/>
              <a:buFont typeface="Arial"/>
              <a:buNone/>
            </a:pPr>
            <a:r>
              <a:rPr b="1" i="0" lang="en-US" sz="2700" u="none" cap="none" strike="noStrike">
                <a:solidFill>
                  <a:schemeClr val="dk1"/>
                </a:solidFill>
                <a:latin typeface="Calibri"/>
                <a:ea typeface="Calibri"/>
                <a:cs typeface="Calibri"/>
                <a:sym typeface="Calibri"/>
              </a:rPr>
              <a:t>The methodology for load balancing and scalability</a:t>
            </a:r>
            <a:endParaRPr b="1" i="0" sz="27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b="1" i="0" lang="en-US" sz="1900" u="none" cap="none" strike="noStrike">
                <a:solidFill>
                  <a:schemeClr val="dk1"/>
                </a:solidFill>
                <a:latin typeface="Calibri"/>
                <a:ea typeface="Calibri"/>
                <a:cs typeface="Calibri"/>
                <a:sym typeface="Calibri"/>
              </a:rPr>
              <a:t>Custom Controller Algorithm</a:t>
            </a:r>
            <a:endParaRPr b="1" i="0" sz="1900" u="none" cap="none" strike="noStrike">
              <a:solidFill>
                <a:schemeClr val="dk1"/>
              </a:solidFill>
              <a:latin typeface="Calibri"/>
              <a:ea typeface="Calibri"/>
              <a:cs typeface="Calibri"/>
              <a:sym typeface="Calibri"/>
            </a:endParaRPr>
          </a:p>
          <a:p>
            <a:pPr indent="0" lvl="0" marL="0" marR="0" rtl="0" algn="just">
              <a:spcBef>
                <a:spcPts val="500"/>
              </a:spcBef>
              <a:spcAft>
                <a:spcPts val="0"/>
              </a:spcAft>
              <a:buClr>
                <a:srgbClr val="FF0000"/>
              </a:buClr>
              <a:buSzPts val="1900"/>
              <a:buFont typeface="Arial"/>
              <a:buNone/>
            </a:pPr>
            <a:r>
              <a:t/>
            </a:r>
            <a:endParaRPr b="1" i="0" sz="3100" u="none" cap="none" strike="noStrike">
              <a:solidFill>
                <a:schemeClr val="dk1"/>
              </a:solidFill>
              <a:latin typeface="Trebuchet MS"/>
              <a:ea typeface="Trebuchet MS"/>
              <a:cs typeface="Trebuchet MS"/>
              <a:sym typeface="Trebuchet MS"/>
            </a:endParaRPr>
          </a:p>
        </p:txBody>
      </p:sp>
      <p:sp>
        <p:nvSpPr>
          <p:cNvPr id="476" name="Google Shape;476;g20a2c26ad3f_0_295"/>
          <p:cNvSpPr txBox="1"/>
          <p:nvPr>
            <p:ph idx="12" type="sldNum"/>
          </p:nvPr>
        </p:nvSpPr>
        <p:spPr>
          <a:xfrm>
            <a:off x="8451047" y="4736976"/>
            <a:ext cx="548700" cy="393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77" name="Google Shape;477;g20a2c26ad3f_0_295"/>
          <p:cNvSpPr txBox="1"/>
          <p:nvPr/>
        </p:nvSpPr>
        <p:spPr>
          <a:xfrm>
            <a:off x="1102800" y="6150959"/>
            <a:ext cx="9462300" cy="1015800"/>
          </a:xfrm>
          <a:prstGeom prst="rect">
            <a:avLst/>
          </a:prstGeom>
          <a:noFill/>
          <a:ln>
            <a:noFill/>
          </a:ln>
        </p:spPr>
        <p:txBody>
          <a:bodyPr anchorCtr="0" anchor="t" bIns="91425" lIns="91425" spcFirstLastPara="1" rIns="91425" wrap="square" tIns="91425">
            <a:spAutoFit/>
          </a:bodyPr>
          <a:lstStyle/>
          <a:p>
            <a:pPr indent="0" lvl="0" marL="457200" marR="0" rtl="0" algn="l">
              <a:spcBef>
                <a:spcPts val="0"/>
              </a:spcBef>
              <a:spcAft>
                <a:spcPts val="0"/>
              </a:spcAft>
              <a:buClr>
                <a:schemeClr val="dk1"/>
              </a:buClr>
              <a:buSzPts val="1300"/>
              <a:buFont typeface="Calibri"/>
              <a:buNone/>
            </a:pPr>
            <a:r>
              <a:rPr b="0" i="0" lang="en-US" sz="1300" u="none" cap="none" strike="noStrike">
                <a:solidFill>
                  <a:schemeClr val="dk1"/>
                </a:solidFill>
                <a:latin typeface="Calibri"/>
                <a:ea typeface="Calibri"/>
                <a:cs typeface="Calibri"/>
                <a:sym typeface="Calibri"/>
              </a:rPr>
              <a:t>Deshpande, Neha (2021) </a:t>
            </a:r>
            <a:r>
              <a:rPr b="0" i="1" lang="en-US" sz="1300" u="none" cap="none" strike="noStrike">
                <a:solidFill>
                  <a:schemeClr val="dk1"/>
                </a:solidFill>
                <a:latin typeface="Calibri"/>
                <a:ea typeface="Calibri"/>
                <a:cs typeface="Calibri"/>
                <a:sym typeface="Calibri"/>
              </a:rPr>
              <a:t>Autoscaling Cloud-Native Applications using Custom Controller of Kubernetes.</a:t>
            </a:r>
            <a:r>
              <a:rPr b="0" i="0" lang="en-US" sz="1300" u="none" cap="none" strike="noStrike">
                <a:solidFill>
                  <a:schemeClr val="dk1"/>
                </a:solidFill>
                <a:latin typeface="Calibri"/>
                <a:ea typeface="Calibri"/>
                <a:cs typeface="Calibri"/>
                <a:sym typeface="Calibri"/>
              </a:rPr>
              <a:t> </a:t>
            </a:r>
            <a:endParaRPr b="0" i="0" sz="1300" u="none" cap="none" strike="noStrike">
              <a:solidFill>
                <a:schemeClr val="dk1"/>
              </a:solidFill>
              <a:latin typeface="Calibri"/>
              <a:ea typeface="Calibri"/>
              <a:cs typeface="Calibri"/>
              <a:sym typeface="Calibri"/>
            </a:endParaRPr>
          </a:p>
          <a:p>
            <a:pPr indent="457200" lvl="0" marL="0" marR="0" rtl="0" algn="l">
              <a:spcBef>
                <a:spcPts val="0"/>
              </a:spcBef>
              <a:spcAft>
                <a:spcPts val="0"/>
              </a:spcAft>
              <a:buClr>
                <a:schemeClr val="dk1"/>
              </a:buClr>
              <a:buSzPts val="1100"/>
              <a:buFont typeface="Arial"/>
              <a:buNone/>
            </a:pPr>
            <a:r>
              <a:rPr b="0" i="0" lang="en-US" sz="1300" u="sng" cap="none" strike="noStrike">
                <a:solidFill>
                  <a:schemeClr val="hlink"/>
                </a:solidFill>
                <a:latin typeface="Calibri"/>
                <a:ea typeface="Calibri"/>
                <a:cs typeface="Calibri"/>
                <a:sym typeface="Calibri"/>
                <a:hlinkClick r:id="rId3"/>
              </a:rPr>
              <a:t>https://norma.ncirl.ie/5089/</a:t>
            </a:r>
            <a:endParaRPr b="0" i="0" sz="1300" u="none" cap="none" strike="noStrike">
              <a:solidFill>
                <a:schemeClr val="dk1"/>
              </a:solidFill>
              <a:latin typeface="Calibri"/>
              <a:ea typeface="Calibri"/>
              <a:cs typeface="Calibri"/>
              <a:sym typeface="Calibri"/>
            </a:endParaRPr>
          </a:p>
          <a:p>
            <a:pPr indent="457200" lvl="0" marL="0" marR="0" rtl="0" algn="l">
              <a:spcBef>
                <a:spcPts val="0"/>
              </a:spcBef>
              <a:spcAft>
                <a:spcPts val="0"/>
              </a:spcAft>
              <a:buClr>
                <a:schemeClr val="dk1"/>
              </a:buClr>
              <a:buSzPts val="1100"/>
              <a:buFont typeface="Arial"/>
              <a:buNone/>
            </a:pPr>
            <a:r>
              <a:rPr b="0" i="0" lang="en-US" sz="1300" u="none" cap="none" strike="noStrike">
                <a:solidFill>
                  <a:schemeClr val="dk1"/>
                </a:solidFill>
                <a:latin typeface="Calibri"/>
                <a:ea typeface="Calibri"/>
                <a:cs typeface="Calibri"/>
                <a:sym typeface="Calibri"/>
              </a:rPr>
              <a:t>Masters thesis, Dublin, National College of Ireland.</a:t>
            </a:r>
            <a:endParaRPr b="0"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500"/>
              <a:buFont typeface="Calibri"/>
              <a:buNone/>
            </a:pPr>
            <a:r>
              <a:t/>
            </a:r>
            <a:endParaRPr b="0" i="0" sz="1500" u="none" cap="none" strike="noStrike">
              <a:solidFill>
                <a:schemeClr val="dk1"/>
              </a:solidFill>
              <a:latin typeface="Calibri"/>
              <a:ea typeface="Calibri"/>
              <a:cs typeface="Calibri"/>
              <a:sym typeface="Calibri"/>
            </a:endParaRPr>
          </a:p>
        </p:txBody>
      </p:sp>
      <p:pic>
        <p:nvPicPr>
          <p:cNvPr id="478" name="Google Shape;478;g20a2c26ad3f_0_295"/>
          <p:cNvPicPr preferRelativeResize="0"/>
          <p:nvPr/>
        </p:nvPicPr>
        <p:blipFill rotWithShape="1">
          <a:blip r:embed="rId4">
            <a:alphaModFix/>
          </a:blip>
          <a:srcRect b="0" l="0" r="0" t="0"/>
          <a:stretch/>
        </p:blipFill>
        <p:spPr>
          <a:xfrm>
            <a:off x="3019951" y="2481200"/>
            <a:ext cx="6617209" cy="3585304"/>
          </a:xfrm>
          <a:prstGeom prst="rect">
            <a:avLst/>
          </a:prstGeom>
          <a:noFill/>
          <a:ln>
            <a:noFill/>
          </a:ln>
        </p:spPr>
      </p:pic>
      <p:pic>
        <p:nvPicPr>
          <p:cNvPr id="479" name="Google Shape;479;g20a2c26ad3f_0_295"/>
          <p:cNvPicPr preferRelativeResize="0"/>
          <p:nvPr/>
        </p:nvPicPr>
        <p:blipFill rotWithShape="1">
          <a:blip r:embed="rId5">
            <a:alphaModFix/>
          </a:blip>
          <a:srcRect b="0" l="0" r="0" t="0"/>
          <a:stretch/>
        </p:blipFill>
        <p:spPr>
          <a:xfrm>
            <a:off x="10481069" y="29736"/>
            <a:ext cx="1681196" cy="765645"/>
          </a:xfrm>
          <a:prstGeom prst="rect">
            <a:avLst/>
          </a:prstGeom>
          <a:noFill/>
          <a:ln>
            <a:noFill/>
          </a:ln>
        </p:spPr>
      </p:pic>
      <p:sp>
        <p:nvSpPr>
          <p:cNvPr id="480" name="Google Shape;480;g20a2c26ad3f_0_295"/>
          <p:cNvSpPr/>
          <p:nvPr/>
        </p:nvSpPr>
        <p:spPr>
          <a:xfrm>
            <a:off x="0" y="1581155"/>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b="0" i="0" sz="1900" u="none" cap="none" strike="noStrike">
              <a:solidFill>
                <a:schemeClr val="dk1"/>
              </a:solidFill>
              <a:latin typeface="Calibri"/>
              <a:ea typeface="Calibri"/>
              <a:cs typeface="Calibri"/>
              <a:sym typeface="Calibri"/>
            </a:endParaRPr>
          </a:p>
        </p:txBody>
      </p:sp>
      <p:sp>
        <p:nvSpPr>
          <p:cNvPr id="481" name="Google Shape;481;g20a2c26ad3f_0_295"/>
          <p:cNvSpPr txBox="1"/>
          <p:nvPr/>
        </p:nvSpPr>
        <p:spPr>
          <a:xfrm>
            <a:off x="1143000" y="1143001"/>
            <a:ext cx="6476700" cy="461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Proposed Methodology / Approach</a:t>
            </a:r>
            <a:endParaRPr b="0" i="0" sz="2400" u="none" cap="none" strike="noStrike">
              <a:solidFill>
                <a:schemeClr val="dk1"/>
              </a:solidFill>
              <a:latin typeface="Calibri"/>
              <a:ea typeface="Calibri"/>
              <a:cs typeface="Calibri"/>
              <a:sym typeface="Calibri"/>
            </a:endParaRPr>
          </a:p>
        </p:txBody>
      </p:sp>
      <p:sp>
        <p:nvSpPr>
          <p:cNvPr id="482" name="Google Shape;482;g20a2c26ad3f_0_295"/>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483" name="Google Shape;483;g20a2c26ad3f_0_295"/>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20a2c26ad3f_0_306"/>
          <p:cNvSpPr txBox="1"/>
          <p:nvPr/>
        </p:nvSpPr>
        <p:spPr>
          <a:xfrm>
            <a:off x="867425" y="1865995"/>
            <a:ext cx="10169100" cy="45561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r>
              <a:rPr b="1" i="0" lang="en-US" sz="2400" u="none" cap="none" strike="noStrike">
                <a:solidFill>
                  <a:schemeClr val="dk1"/>
                </a:solidFill>
                <a:latin typeface="Times New Roman"/>
                <a:ea typeface="Times New Roman"/>
                <a:cs typeface="Times New Roman"/>
                <a:sym typeface="Times New Roman"/>
              </a:rPr>
              <a:t>METHODOLOGY:</a:t>
            </a:r>
            <a:endParaRPr b="1"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i="0" lang="en-US" sz="2200" u="none" cap="none" strike="noStrike">
                <a:solidFill>
                  <a:schemeClr val="dk1"/>
                </a:solidFill>
                <a:latin typeface="Times New Roman"/>
                <a:ea typeface="Times New Roman"/>
                <a:cs typeface="Times New Roman"/>
                <a:sym typeface="Times New Roman"/>
              </a:rPr>
              <a:t>The setup contains one master node and two worker nodes,In this research an attempt is made to write a custom controller to schedule the required number of pods to overcome resource wastage and website crashes. There is a component called Kube-controllermanager.YAML in the Kubernetes cluster. To control replicas, the parameters in the YAML file are transferred to the Kube-API server, and then to the Kube-controller manager. Next, the Kube-API server informs the custom controller to start or create new pods.</a:t>
            </a:r>
            <a:endParaRPr sz="20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t/>
            </a:r>
            <a:endParaRPr i="0" sz="22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b="1" i="0" lang="en-US" sz="2400" u="none" cap="none" strike="noStrike">
                <a:solidFill>
                  <a:schemeClr val="dk1"/>
                </a:solidFill>
                <a:latin typeface="Times New Roman"/>
                <a:ea typeface="Times New Roman"/>
                <a:cs typeface="Times New Roman"/>
                <a:sym typeface="Times New Roman"/>
              </a:rPr>
              <a:t>CONCLUSION:</a:t>
            </a:r>
            <a:endParaRPr b="1"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i="0" lang="en-US" sz="2200" u="none" cap="none" strike="noStrike">
                <a:solidFill>
                  <a:schemeClr val="dk1"/>
                </a:solidFill>
                <a:latin typeface="Times New Roman"/>
                <a:ea typeface="Times New Roman"/>
                <a:cs typeface="Times New Roman"/>
                <a:sym typeface="Times New Roman"/>
              </a:rPr>
              <a:t>By using a custom controller which makes the autoscaling decisions and schedules the pods, this research attempts to solve the issue of inefficient pod allocation to applications.</a:t>
            </a:r>
            <a:endParaRPr b="1" i="0" sz="2800" u="none" cap="none" strike="noStrike">
              <a:solidFill>
                <a:schemeClr val="dk1"/>
              </a:solidFill>
              <a:latin typeface="Times New Roman"/>
              <a:ea typeface="Times New Roman"/>
              <a:cs typeface="Times New Roman"/>
              <a:sym typeface="Times New Roman"/>
            </a:endParaRPr>
          </a:p>
        </p:txBody>
      </p:sp>
      <p:pic>
        <p:nvPicPr>
          <p:cNvPr id="489" name="Google Shape;489;g20a2c26ad3f_0_306"/>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490" name="Google Shape;490;g20a2c26ad3f_0_306"/>
          <p:cNvSpPr/>
          <p:nvPr/>
        </p:nvSpPr>
        <p:spPr>
          <a:xfrm>
            <a:off x="0" y="1581155"/>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b="0" i="0" sz="1900" u="none" cap="none" strike="noStrike">
              <a:solidFill>
                <a:schemeClr val="dk1"/>
              </a:solidFill>
              <a:latin typeface="Calibri"/>
              <a:ea typeface="Calibri"/>
              <a:cs typeface="Calibri"/>
              <a:sym typeface="Calibri"/>
            </a:endParaRPr>
          </a:p>
        </p:txBody>
      </p:sp>
      <p:sp>
        <p:nvSpPr>
          <p:cNvPr id="491" name="Google Shape;491;g20a2c26ad3f_0_306"/>
          <p:cNvSpPr txBox="1"/>
          <p:nvPr/>
        </p:nvSpPr>
        <p:spPr>
          <a:xfrm>
            <a:off x="1143000" y="1143001"/>
            <a:ext cx="6476700" cy="461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Proposed Methodology / Approach</a:t>
            </a:r>
            <a:endParaRPr b="0" i="0" sz="2400" u="none" cap="none" strike="noStrike">
              <a:solidFill>
                <a:schemeClr val="dk1"/>
              </a:solidFill>
              <a:latin typeface="Calibri"/>
              <a:ea typeface="Calibri"/>
              <a:cs typeface="Calibri"/>
              <a:sym typeface="Calibri"/>
            </a:endParaRPr>
          </a:p>
        </p:txBody>
      </p:sp>
      <p:sp>
        <p:nvSpPr>
          <p:cNvPr id="492" name="Google Shape;492;g20a2c26ad3f_0_306"/>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493" name="Google Shape;493;g20a2c26ad3f_0_306"/>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Problem Statement</a:t>
            </a:r>
            <a:endParaRPr/>
          </a:p>
        </p:txBody>
      </p:sp>
      <p:sp>
        <p:nvSpPr>
          <p:cNvPr id="113" name="Google Shape;113;p4"/>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114" name="Google Shape;114;p4"/>
          <p:cNvSpPr txBox="1"/>
          <p:nvPr>
            <p:ph idx="1" type="body"/>
          </p:nvPr>
        </p:nvSpPr>
        <p:spPr>
          <a:xfrm>
            <a:off x="838200" y="1825625"/>
            <a:ext cx="10515600" cy="4069500"/>
          </a:xfrm>
          <a:prstGeom prst="rect">
            <a:avLst/>
          </a:prstGeom>
          <a:noFill/>
          <a:ln>
            <a:noFill/>
          </a:ln>
        </p:spPr>
        <p:txBody>
          <a:bodyPr anchorCtr="0" anchor="t" bIns="45700" lIns="91425" spcFirstLastPara="1" rIns="91425" wrap="square" tIns="45700">
            <a:normAutofit/>
          </a:bodyPr>
          <a:lstStyle/>
          <a:p>
            <a:pPr indent="0" lvl="0" marL="177800" rtl="0" algn="l">
              <a:lnSpc>
                <a:spcPct val="90000"/>
              </a:lnSpc>
              <a:spcBef>
                <a:spcPts val="1000"/>
              </a:spcBef>
              <a:spcAft>
                <a:spcPts val="0"/>
              </a:spcAft>
              <a:buClr>
                <a:schemeClr val="dk1"/>
              </a:buClr>
              <a:buSzPts val="2800"/>
              <a:buNone/>
            </a:pPr>
            <a:r>
              <a:rPr lang="en-US" sz="2600">
                <a:latin typeface="Times New Roman"/>
                <a:ea typeface="Times New Roman"/>
                <a:cs typeface="Times New Roman"/>
                <a:sym typeface="Times New Roman"/>
              </a:rPr>
              <a:t>This project deals with </a:t>
            </a:r>
            <a:r>
              <a:rPr lang="en-US" sz="2600">
                <a:latin typeface="Times New Roman"/>
                <a:ea typeface="Times New Roman"/>
                <a:cs typeface="Times New Roman"/>
                <a:sym typeface="Times New Roman"/>
              </a:rPr>
              <a:t>deploying</a:t>
            </a:r>
            <a:r>
              <a:rPr lang="en-US" sz="2600">
                <a:latin typeface="Times New Roman"/>
                <a:ea typeface="Times New Roman"/>
                <a:cs typeface="Times New Roman"/>
                <a:sym typeface="Times New Roman"/>
              </a:rPr>
              <a:t> EOX microservices on Kubernetes platform. </a:t>
            </a:r>
            <a:r>
              <a:rPr lang="en-US" sz="2600">
                <a:latin typeface="Times New Roman"/>
                <a:ea typeface="Times New Roman"/>
                <a:cs typeface="Times New Roman"/>
                <a:sym typeface="Times New Roman"/>
              </a:rPr>
              <a:t>The research and implementation is used to reduce the life-cycle of deployment of the finished containers into cloud In a microservices architecture, each microservice performs a simple task and communicates with clients or other microservices by using lightweight mechanisms such as REST API requests. The microservices can be coded using a programming language that's best suited for the task that it performs. Microservices-based applications are easier to deploy and maintain.</a:t>
            </a:r>
            <a:endParaRPr sz="2600">
              <a:latin typeface="Times New Roman"/>
              <a:ea typeface="Times New Roman"/>
              <a:cs typeface="Times New Roman"/>
              <a:sym typeface="Times New Roman"/>
            </a:endParaRPr>
          </a:p>
        </p:txBody>
      </p:sp>
      <p:sp>
        <p:nvSpPr>
          <p:cNvPr id="115" name="Google Shape;1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sz="1400"/>
          </a:p>
        </p:txBody>
      </p:sp>
      <p:sp>
        <p:nvSpPr>
          <p:cNvPr id="116" name="Google Shape;1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7" name="Google Shape;117;p4"/>
          <p:cNvSpPr/>
          <p:nvPr/>
        </p:nvSpPr>
        <p:spPr>
          <a:xfrm>
            <a:off x="0" y="1352555"/>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sz="1900">
              <a:solidFill>
                <a:schemeClr val="dk1"/>
              </a:solidFill>
              <a:latin typeface="Calibri"/>
              <a:ea typeface="Calibri"/>
              <a:cs typeface="Calibri"/>
              <a:sym typeface="Calibri"/>
            </a:endParaRPr>
          </a:p>
        </p:txBody>
      </p:sp>
      <p:pic>
        <p:nvPicPr>
          <p:cNvPr id="118" name="Google Shape;118;p4"/>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119" name="Google Shape;119;p4"/>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20a2c26ad3f_0_314"/>
          <p:cNvSpPr txBox="1"/>
          <p:nvPr/>
        </p:nvSpPr>
        <p:spPr>
          <a:xfrm>
            <a:off x="1396200" y="2034150"/>
            <a:ext cx="9399600" cy="339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b="1" i="0" lang="en-US" sz="2800" u="none" cap="none" strike="noStrike">
                <a:solidFill>
                  <a:schemeClr val="dk1"/>
                </a:solidFill>
                <a:latin typeface="Times New Roman"/>
                <a:ea typeface="Times New Roman"/>
                <a:cs typeface="Times New Roman"/>
                <a:sym typeface="Times New Roman"/>
              </a:rPr>
              <a:t>Benefits and Drawbacks of the proposed methodology</a:t>
            </a:r>
            <a:endParaRPr b="1" i="0" sz="2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t/>
            </a:r>
            <a:endParaRPr b="1" i="0" sz="2300" u="none" cap="none" strike="noStrike">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200"/>
              <a:buFont typeface="Times New Roman"/>
              <a:buChar char="●"/>
            </a:pPr>
            <a:r>
              <a:rPr i="0" lang="en-US" sz="2400" u="none" cap="none" strike="noStrike">
                <a:solidFill>
                  <a:schemeClr val="dk1"/>
                </a:solidFill>
                <a:latin typeface="Times New Roman"/>
                <a:ea typeface="Times New Roman"/>
                <a:cs typeface="Times New Roman"/>
                <a:sym typeface="Times New Roman"/>
              </a:rPr>
              <a:t>Reduce cost for maintaining Quality of Service(QoS)</a:t>
            </a:r>
            <a:endParaRPr i="0" sz="2400" u="none" cap="none" strike="noStrike">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200"/>
              <a:buFont typeface="Times New Roman"/>
              <a:buChar char="●"/>
            </a:pPr>
            <a:r>
              <a:rPr i="0" lang="en-US" sz="2400" u="none" cap="none" strike="noStrike">
                <a:solidFill>
                  <a:schemeClr val="dk1"/>
                </a:solidFill>
                <a:latin typeface="Times New Roman"/>
                <a:ea typeface="Times New Roman"/>
                <a:cs typeface="Times New Roman"/>
                <a:sym typeface="Times New Roman"/>
              </a:rPr>
              <a:t>Supports only CPU intensive microservices</a:t>
            </a:r>
            <a:endParaRPr b="1" i="0" sz="2400" u="none" cap="none" strike="noStrike">
              <a:solidFill>
                <a:schemeClr val="dk1"/>
              </a:solidFill>
              <a:latin typeface="Times New Roman"/>
              <a:ea typeface="Times New Roman"/>
              <a:cs typeface="Times New Roman"/>
              <a:sym typeface="Times New Roman"/>
            </a:endParaRPr>
          </a:p>
        </p:txBody>
      </p:sp>
      <p:sp>
        <p:nvSpPr>
          <p:cNvPr id="499" name="Google Shape;499;g20a2c26ad3f_0_314"/>
          <p:cNvSpPr txBox="1"/>
          <p:nvPr/>
        </p:nvSpPr>
        <p:spPr>
          <a:xfrm>
            <a:off x="1401075" y="5857500"/>
            <a:ext cx="9164100" cy="4155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500"/>
              <a:buFont typeface="Calibri"/>
              <a:buNone/>
            </a:pPr>
            <a:r>
              <a:t/>
            </a:r>
            <a:endParaRPr b="0" i="0" sz="1500" u="none" cap="none" strike="noStrike">
              <a:solidFill>
                <a:schemeClr val="dk1"/>
              </a:solidFill>
              <a:latin typeface="Calibri"/>
              <a:ea typeface="Calibri"/>
              <a:cs typeface="Calibri"/>
              <a:sym typeface="Calibri"/>
            </a:endParaRPr>
          </a:p>
        </p:txBody>
      </p:sp>
      <p:pic>
        <p:nvPicPr>
          <p:cNvPr id="500" name="Google Shape;500;g20a2c26ad3f_0_314"/>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501" name="Google Shape;501;g20a2c26ad3f_0_314"/>
          <p:cNvSpPr/>
          <p:nvPr/>
        </p:nvSpPr>
        <p:spPr>
          <a:xfrm>
            <a:off x="0" y="1581155"/>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b="0" i="0" sz="1900" u="none" cap="none" strike="noStrike">
              <a:solidFill>
                <a:schemeClr val="dk1"/>
              </a:solidFill>
              <a:latin typeface="Calibri"/>
              <a:ea typeface="Calibri"/>
              <a:cs typeface="Calibri"/>
              <a:sym typeface="Calibri"/>
            </a:endParaRPr>
          </a:p>
        </p:txBody>
      </p:sp>
      <p:sp>
        <p:nvSpPr>
          <p:cNvPr id="502" name="Google Shape;502;g20a2c26ad3f_0_314"/>
          <p:cNvSpPr txBox="1"/>
          <p:nvPr/>
        </p:nvSpPr>
        <p:spPr>
          <a:xfrm>
            <a:off x="1143000" y="1143001"/>
            <a:ext cx="6476700" cy="461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Proposed Methodology / Approach</a:t>
            </a:r>
            <a:endParaRPr b="0" i="0" sz="2400" u="none" cap="none" strike="noStrike">
              <a:solidFill>
                <a:schemeClr val="dk1"/>
              </a:solidFill>
              <a:latin typeface="Calibri"/>
              <a:ea typeface="Calibri"/>
              <a:cs typeface="Calibri"/>
              <a:sym typeface="Calibri"/>
            </a:endParaRPr>
          </a:p>
        </p:txBody>
      </p:sp>
      <p:sp>
        <p:nvSpPr>
          <p:cNvPr id="503" name="Google Shape;503;g20a2c26ad3f_0_314"/>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504" name="Google Shape;504;g20a2c26ad3f_0_314"/>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20a2c26ad3f_1_502"/>
          <p:cNvSpPr txBox="1"/>
          <p:nvPr>
            <p:ph type="ctrTitle"/>
          </p:nvPr>
        </p:nvSpPr>
        <p:spPr>
          <a:xfrm>
            <a:off x="763240" y="720967"/>
            <a:ext cx="10972800" cy="2497200"/>
          </a:xfrm>
          <a:prstGeom prst="rect">
            <a:avLst/>
          </a:prstGeom>
          <a:noFill/>
          <a:ln>
            <a:noFill/>
          </a:ln>
        </p:spPr>
        <p:txBody>
          <a:bodyPr anchorCtr="0" anchor="ctr" bIns="121900" lIns="121900" spcFirstLastPara="1" rIns="121900" wrap="square" tIns="121900">
            <a:normAutofit/>
          </a:bodyPr>
          <a:lstStyle/>
          <a:p>
            <a:pPr indent="0" lvl="0" marL="0" rtl="0" algn="l">
              <a:lnSpc>
                <a:spcPct val="90000"/>
              </a:lnSpc>
              <a:spcBef>
                <a:spcPts val="0"/>
              </a:spcBef>
              <a:spcAft>
                <a:spcPts val="0"/>
              </a:spcAft>
              <a:buClr>
                <a:schemeClr val="dk1"/>
              </a:buClr>
              <a:buSzPts val="4300"/>
              <a:buFont typeface="Calibri"/>
              <a:buNone/>
            </a:pPr>
            <a:r>
              <a:rPr lang="en-US" sz="4400">
                <a:latin typeface="Times New Roman"/>
                <a:ea typeface="Times New Roman"/>
                <a:cs typeface="Times New Roman"/>
                <a:sym typeface="Times New Roman"/>
              </a:rPr>
              <a:t>Deployment architecture of microservices in kubernetes cluster</a:t>
            </a:r>
            <a:endParaRPr sz="4400">
              <a:latin typeface="Times New Roman"/>
              <a:ea typeface="Times New Roman"/>
              <a:cs typeface="Times New Roman"/>
              <a:sym typeface="Times New Roman"/>
            </a:endParaRPr>
          </a:p>
        </p:txBody>
      </p:sp>
      <p:pic>
        <p:nvPicPr>
          <p:cNvPr id="510" name="Google Shape;510;g20a2c26ad3f_1_502"/>
          <p:cNvPicPr preferRelativeResize="0"/>
          <p:nvPr/>
        </p:nvPicPr>
        <p:blipFill rotWithShape="1">
          <a:blip r:embed="rId3">
            <a:alphaModFix/>
          </a:blip>
          <a:srcRect b="0" l="0" r="0" t="0"/>
          <a:stretch/>
        </p:blipFill>
        <p:spPr>
          <a:xfrm>
            <a:off x="2805217" y="3148781"/>
            <a:ext cx="6581566" cy="3455300"/>
          </a:xfrm>
          <a:prstGeom prst="rect">
            <a:avLst/>
          </a:prstGeom>
          <a:noFill/>
          <a:ln>
            <a:noFill/>
          </a:ln>
        </p:spPr>
      </p:pic>
      <p:pic>
        <p:nvPicPr>
          <p:cNvPr id="511" name="Google Shape;511;g20a2c26ad3f_1_502"/>
          <p:cNvPicPr preferRelativeResize="0"/>
          <p:nvPr/>
        </p:nvPicPr>
        <p:blipFill rotWithShape="1">
          <a:blip r:embed="rId4">
            <a:alphaModFix/>
          </a:blip>
          <a:srcRect b="0" l="0" r="0" t="0"/>
          <a:stretch/>
        </p:blipFill>
        <p:spPr>
          <a:xfrm>
            <a:off x="10481069" y="29736"/>
            <a:ext cx="1681196" cy="765645"/>
          </a:xfrm>
          <a:prstGeom prst="rect">
            <a:avLst/>
          </a:prstGeom>
          <a:noFill/>
          <a:ln>
            <a:noFill/>
          </a:ln>
        </p:spPr>
      </p:pic>
      <p:sp>
        <p:nvSpPr>
          <p:cNvPr id="512" name="Google Shape;512;g20a2c26ad3f_1_502"/>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513" name="Google Shape;513;g20a2c26ad3f_1_502"/>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20a2c26ad3f_1_525"/>
          <p:cNvSpPr txBox="1"/>
          <p:nvPr>
            <p:ph type="title"/>
          </p:nvPr>
        </p:nvSpPr>
        <p:spPr>
          <a:xfrm>
            <a:off x="1408950" y="798100"/>
            <a:ext cx="9374100" cy="13323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chemeClr val="dk1"/>
              </a:buClr>
              <a:buSzPts val="4100"/>
              <a:buFont typeface="Calibri"/>
              <a:buNone/>
            </a:pPr>
            <a:r>
              <a:rPr lang="en-US" sz="3700">
                <a:latin typeface="Times New Roman"/>
                <a:ea typeface="Times New Roman"/>
                <a:cs typeface="Times New Roman"/>
                <a:sym typeface="Times New Roman"/>
              </a:rPr>
              <a:t>What are the design patterns used to deploy these microservices to kubernetes cluster</a:t>
            </a:r>
            <a:endParaRPr sz="3700">
              <a:latin typeface="Times New Roman"/>
              <a:ea typeface="Times New Roman"/>
              <a:cs typeface="Times New Roman"/>
              <a:sym typeface="Times New Roman"/>
            </a:endParaRPr>
          </a:p>
        </p:txBody>
      </p:sp>
      <p:sp>
        <p:nvSpPr>
          <p:cNvPr id="519" name="Google Shape;519;g20a2c26ad3f_1_525"/>
          <p:cNvSpPr txBox="1"/>
          <p:nvPr>
            <p:ph idx="1" type="body"/>
          </p:nvPr>
        </p:nvSpPr>
        <p:spPr>
          <a:xfrm>
            <a:off x="990974" y="2421600"/>
            <a:ext cx="5041800" cy="31815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chemeClr val="dk1"/>
              </a:buClr>
              <a:buSzPts val="1700"/>
              <a:buNone/>
            </a:pPr>
            <a:r>
              <a:rPr lang="en-US" sz="2500">
                <a:latin typeface="Times New Roman"/>
                <a:ea typeface="Times New Roman"/>
                <a:cs typeface="Times New Roman"/>
                <a:sym typeface="Times New Roman"/>
              </a:rPr>
              <a:t>There are various design patterns that can be used but depending on the application the pattern can used</a:t>
            </a:r>
            <a:endParaRPr sz="2500">
              <a:latin typeface="Times New Roman"/>
              <a:ea typeface="Times New Roman"/>
              <a:cs typeface="Times New Roman"/>
              <a:sym typeface="Times New Roman"/>
            </a:endParaRPr>
          </a:p>
          <a:p>
            <a:pPr indent="0" lvl="0" marL="0" rtl="0" algn="l">
              <a:lnSpc>
                <a:spcPct val="90000"/>
              </a:lnSpc>
              <a:spcBef>
                <a:spcPts val="1600"/>
              </a:spcBef>
              <a:spcAft>
                <a:spcPts val="1600"/>
              </a:spcAft>
              <a:buClr>
                <a:schemeClr val="dk1"/>
              </a:buClr>
              <a:buSzPts val="1700"/>
              <a:buNone/>
            </a:pPr>
            <a:r>
              <a:rPr lang="en-US" sz="2500">
                <a:latin typeface="Times New Roman"/>
                <a:ea typeface="Times New Roman"/>
                <a:cs typeface="Times New Roman"/>
                <a:sym typeface="Times New Roman"/>
              </a:rPr>
              <a:t>One such design pattern is the sidecar design pattern</a:t>
            </a:r>
            <a:endParaRPr sz="2500">
              <a:latin typeface="Times New Roman"/>
              <a:ea typeface="Times New Roman"/>
              <a:cs typeface="Times New Roman"/>
              <a:sym typeface="Times New Roman"/>
            </a:endParaRPr>
          </a:p>
        </p:txBody>
      </p:sp>
      <p:pic>
        <p:nvPicPr>
          <p:cNvPr id="520" name="Google Shape;520;g20a2c26ad3f_1_525"/>
          <p:cNvPicPr preferRelativeResize="0"/>
          <p:nvPr/>
        </p:nvPicPr>
        <p:blipFill rotWithShape="1">
          <a:blip r:embed="rId3">
            <a:alphaModFix/>
          </a:blip>
          <a:srcRect b="0" l="0" r="0" t="0"/>
          <a:stretch/>
        </p:blipFill>
        <p:spPr>
          <a:xfrm>
            <a:off x="6088300" y="2130500"/>
            <a:ext cx="5916298" cy="3380750"/>
          </a:xfrm>
          <a:prstGeom prst="rect">
            <a:avLst/>
          </a:prstGeom>
          <a:noFill/>
          <a:ln>
            <a:noFill/>
          </a:ln>
        </p:spPr>
      </p:pic>
      <p:pic>
        <p:nvPicPr>
          <p:cNvPr id="521" name="Google Shape;521;g20a2c26ad3f_1_525"/>
          <p:cNvPicPr preferRelativeResize="0"/>
          <p:nvPr/>
        </p:nvPicPr>
        <p:blipFill rotWithShape="1">
          <a:blip r:embed="rId4">
            <a:alphaModFix/>
          </a:blip>
          <a:srcRect b="0" l="0" r="0" t="0"/>
          <a:stretch/>
        </p:blipFill>
        <p:spPr>
          <a:xfrm>
            <a:off x="10481069" y="29736"/>
            <a:ext cx="1681196" cy="765645"/>
          </a:xfrm>
          <a:prstGeom prst="rect">
            <a:avLst/>
          </a:prstGeom>
          <a:noFill/>
          <a:ln>
            <a:noFill/>
          </a:ln>
        </p:spPr>
      </p:pic>
      <p:sp>
        <p:nvSpPr>
          <p:cNvPr id="522" name="Google Shape;522;g20a2c26ad3f_1_525"/>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523" name="Google Shape;523;g20a2c26ad3f_1_525"/>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20a2c26ad3f_1_533"/>
          <p:cNvSpPr txBox="1"/>
          <p:nvPr>
            <p:ph type="title"/>
          </p:nvPr>
        </p:nvSpPr>
        <p:spPr>
          <a:xfrm>
            <a:off x="1107075" y="589600"/>
            <a:ext cx="9374100" cy="681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dk1"/>
              </a:buClr>
              <a:buSzPct val="84090"/>
              <a:buFont typeface="Calibri"/>
              <a:buNone/>
            </a:pPr>
            <a:r>
              <a:rPr lang="en-US">
                <a:latin typeface="Times New Roman"/>
                <a:ea typeface="Times New Roman"/>
                <a:cs typeface="Times New Roman"/>
                <a:sym typeface="Times New Roman"/>
              </a:rPr>
              <a:t>Sidecar design pattern</a:t>
            </a:r>
            <a:endParaRPr>
              <a:latin typeface="Times New Roman"/>
              <a:ea typeface="Times New Roman"/>
              <a:cs typeface="Times New Roman"/>
              <a:sym typeface="Times New Roman"/>
            </a:endParaRPr>
          </a:p>
        </p:txBody>
      </p:sp>
      <p:sp>
        <p:nvSpPr>
          <p:cNvPr id="529" name="Google Shape;529;g20a2c26ad3f_1_533"/>
          <p:cNvSpPr txBox="1"/>
          <p:nvPr>
            <p:ph idx="1" type="body"/>
          </p:nvPr>
        </p:nvSpPr>
        <p:spPr>
          <a:xfrm>
            <a:off x="447450" y="4579775"/>
            <a:ext cx="11297100" cy="17928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1700"/>
              <a:buNone/>
            </a:pPr>
            <a:r>
              <a:rPr lang="en-US" sz="2400">
                <a:latin typeface="Times New Roman"/>
                <a:ea typeface="Times New Roman"/>
                <a:cs typeface="Times New Roman"/>
                <a:sym typeface="Times New Roman"/>
              </a:rPr>
              <a:t>Each microservice is associated with a sidecar, which is used to manage traffic flow between the microservices gathers telemetry data, and enforces policies.</a:t>
            </a:r>
            <a:endParaRPr sz="2400">
              <a:latin typeface="Times New Roman"/>
              <a:ea typeface="Times New Roman"/>
              <a:cs typeface="Times New Roman"/>
              <a:sym typeface="Times New Roman"/>
            </a:endParaRPr>
          </a:p>
          <a:p>
            <a:pPr indent="0" lvl="0" marL="0" rtl="0" algn="l">
              <a:lnSpc>
                <a:spcPct val="90000"/>
              </a:lnSpc>
              <a:spcBef>
                <a:spcPts val="1600"/>
              </a:spcBef>
              <a:spcAft>
                <a:spcPts val="1600"/>
              </a:spcAft>
              <a:buClr>
                <a:schemeClr val="dk1"/>
              </a:buClr>
              <a:buSzPts val="1700"/>
              <a:buNone/>
            </a:pPr>
            <a:r>
              <a:rPr lang="en-US" sz="2400">
                <a:latin typeface="Times New Roman"/>
                <a:ea typeface="Times New Roman"/>
                <a:cs typeface="Times New Roman"/>
                <a:sym typeface="Times New Roman"/>
              </a:rPr>
              <a:t>The sidecars abstract away complexity from the application and handle functionalities like service discovery, traffic management, load balancing, circuit breaking, etc.</a:t>
            </a:r>
            <a:endParaRPr sz="2400">
              <a:latin typeface="Times New Roman"/>
              <a:ea typeface="Times New Roman"/>
              <a:cs typeface="Times New Roman"/>
              <a:sym typeface="Times New Roman"/>
            </a:endParaRPr>
          </a:p>
        </p:txBody>
      </p:sp>
      <p:pic>
        <p:nvPicPr>
          <p:cNvPr id="530" name="Google Shape;530;g20a2c26ad3f_1_533"/>
          <p:cNvPicPr preferRelativeResize="0"/>
          <p:nvPr/>
        </p:nvPicPr>
        <p:blipFill rotWithShape="1">
          <a:blip r:embed="rId3">
            <a:alphaModFix/>
          </a:blip>
          <a:srcRect b="0" l="0" r="0" t="0"/>
          <a:stretch/>
        </p:blipFill>
        <p:spPr>
          <a:xfrm>
            <a:off x="2871579" y="1333968"/>
            <a:ext cx="5844980" cy="2993566"/>
          </a:xfrm>
          <a:prstGeom prst="rect">
            <a:avLst/>
          </a:prstGeom>
          <a:noFill/>
          <a:ln>
            <a:noFill/>
          </a:ln>
        </p:spPr>
      </p:pic>
      <p:pic>
        <p:nvPicPr>
          <p:cNvPr id="531" name="Google Shape;531;g20a2c26ad3f_1_533"/>
          <p:cNvPicPr preferRelativeResize="0"/>
          <p:nvPr/>
        </p:nvPicPr>
        <p:blipFill rotWithShape="1">
          <a:blip r:embed="rId4">
            <a:alphaModFix/>
          </a:blip>
          <a:srcRect b="0" l="0" r="0" t="0"/>
          <a:stretch/>
        </p:blipFill>
        <p:spPr>
          <a:xfrm>
            <a:off x="10481069" y="29736"/>
            <a:ext cx="1681196" cy="765645"/>
          </a:xfrm>
          <a:prstGeom prst="rect">
            <a:avLst/>
          </a:prstGeom>
          <a:noFill/>
          <a:ln>
            <a:noFill/>
          </a:ln>
        </p:spPr>
      </p:pic>
      <p:sp>
        <p:nvSpPr>
          <p:cNvPr id="532" name="Google Shape;532;g20a2c26ad3f_1_533"/>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533" name="Google Shape;533;g20a2c26ad3f_1_533"/>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g20a2c26ad3f_1_541"/>
          <p:cNvPicPr preferRelativeResize="0"/>
          <p:nvPr/>
        </p:nvPicPr>
        <p:blipFill rotWithShape="1">
          <a:blip r:embed="rId3">
            <a:alphaModFix/>
          </a:blip>
          <a:srcRect b="0" l="0" r="0" t="0"/>
          <a:stretch/>
        </p:blipFill>
        <p:spPr>
          <a:xfrm>
            <a:off x="1986116" y="1708065"/>
            <a:ext cx="8527685" cy="4361667"/>
          </a:xfrm>
          <a:prstGeom prst="rect">
            <a:avLst/>
          </a:prstGeom>
          <a:noFill/>
          <a:ln>
            <a:noFill/>
          </a:ln>
        </p:spPr>
      </p:pic>
      <p:pic>
        <p:nvPicPr>
          <p:cNvPr id="539" name="Google Shape;539;g20a2c26ad3f_1_541"/>
          <p:cNvPicPr preferRelativeResize="0"/>
          <p:nvPr/>
        </p:nvPicPr>
        <p:blipFill rotWithShape="1">
          <a:blip r:embed="rId4">
            <a:alphaModFix/>
          </a:blip>
          <a:srcRect b="0" l="0" r="0" t="0"/>
          <a:stretch/>
        </p:blipFill>
        <p:spPr>
          <a:xfrm>
            <a:off x="10481069" y="29736"/>
            <a:ext cx="1681196" cy="765645"/>
          </a:xfrm>
          <a:prstGeom prst="rect">
            <a:avLst/>
          </a:prstGeom>
          <a:noFill/>
          <a:ln>
            <a:noFill/>
          </a:ln>
        </p:spPr>
      </p:pic>
      <p:sp>
        <p:nvSpPr>
          <p:cNvPr id="540" name="Google Shape;540;g20a2c26ad3f_1_541"/>
          <p:cNvSpPr txBox="1"/>
          <p:nvPr/>
        </p:nvSpPr>
        <p:spPr>
          <a:xfrm>
            <a:off x="858064" y="1039276"/>
            <a:ext cx="6476700" cy="461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0000"/>
              </a:buClr>
              <a:buSzPts val="2400"/>
              <a:buFont typeface="Trebuchet MS"/>
              <a:buNone/>
            </a:pPr>
            <a:r>
              <a:rPr lang="en-US" sz="2400">
                <a:solidFill>
                  <a:srgbClr val="FF0000"/>
                </a:solidFill>
                <a:latin typeface="Trebuchet MS"/>
                <a:ea typeface="Trebuchet MS"/>
                <a:cs typeface="Trebuchet MS"/>
                <a:sym typeface="Trebuchet MS"/>
              </a:rPr>
              <a:t>Service-mesh Architecture </a:t>
            </a:r>
            <a:endParaRPr sz="1500">
              <a:solidFill>
                <a:schemeClr val="dk1"/>
              </a:solidFill>
              <a:latin typeface="Calibri"/>
              <a:ea typeface="Calibri"/>
              <a:cs typeface="Calibri"/>
              <a:sym typeface="Calibri"/>
            </a:endParaRPr>
          </a:p>
        </p:txBody>
      </p:sp>
      <p:sp>
        <p:nvSpPr>
          <p:cNvPr id="541" name="Google Shape;541;g20a2c26ad3f_1_541"/>
          <p:cNvSpPr/>
          <p:nvPr/>
        </p:nvSpPr>
        <p:spPr>
          <a:xfrm>
            <a:off x="0" y="1581155"/>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sz="1900">
              <a:solidFill>
                <a:schemeClr val="dk1"/>
              </a:solidFill>
              <a:latin typeface="Calibri"/>
              <a:ea typeface="Calibri"/>
              <a:cs typeface="Calibri"/>
              <a:sym typeface="Calibri"/>
            </a:endParaRPr>
          </a:p>
        </p:txBody>
      </p:sp>
      <p:sp>
        <p:nvSpPr>
          <p:cNvPr id="542" name="Google Shape;542;g20a2c26ad3f_1_541"/>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543" name="Google Shape;543;g20a2c26ad3f_1_541"/>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g20a2c26ad3f_1_549"/>
          <p:cNvSpPr txBox="1"/>
          <p:nvPr>
            <p:ph idx="1" type="body"/>
          </p:nvPr>
        </p:nvSpPr>
        <p:spPr>
          <a:xfrm>
            <a:off x="1156200" y="934350"/>
            <a:ext cx="9879600" cy="49893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chemeClr val="dk1"/>
              </a:buClr>
              <a:buSzPts val="1700"/>
              <a:buNone/>
            </a:pPr>
            <a:r>
              <a:rPr lang="en-US">
                <a:latin typeface="Times New Roman"/>
                <a:ea typeface="Times New Roman"/>
                <a:cs typeface="Times New Roman"/>
                <a:sym typeface="Times New Roman"/>
              </a:rPr>
              <a:t>Key features:</a:t>
            </a:r>
            <a:endParaRPr>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700"/>
              <a:buNone/>
            </a:pPr>
            <a:r>
              <a:rPr lang="en-US" sz="2400">
                <a:latin typeface="Times New Roman"/>
                <a:ea typeface="Times New Roman"/>
                <a:cs typeface="Times New Roman"/>
                <a:sym typeface="Times New Roman"/>
              </a:rPr>
              <a:t>1</a:t>
            </a:r>
            <a:r>
              <a:rPr lang="en-US" sz="2600">
                <a:latin typeface="Times New Roman"/>
                <a:ea typeface="Times New Roman"/>
                <a:cs typeface="Times New Roman"/>
                <a:sym typeface="Times New Roman"/>
              </a:rPr>
              <a:t>.</a:t>
            </a:r>
            <a:r>
              <a:rPr b="1" lang="en-US" sz="2600">
                <a:latin typeface="Times New Roman"/>
                <a:ea typeface="Times New Roman"/>
                <a:cs typeface="Times New Roman"/>
                <a:sym typeface="Times New Roman"/>
              </a:rPr>
              <a:t> Data plane:</a:t>
            </a:r>
            <a:r>
              <a:rPr lang="en-US" sz="2400">
                <a:latin typeface="Times New Roman"/>
                <a:ea typeface="Times New Roman"/>
                <a:cs typeface="Times New Roman"/>
                <a:sym typeface="Times New Roman"/>
              </a:rPr>
              <a:t> The data plane is responsible for managing the traffic between the microservices. It is typically composed of a set of lightweight proxy instances, such as Envoy, that are deployed alongside each microservice instance. These proxies handle all of the network traffic between microservices and provide features such as load balancing, routing, and service discovery.</a:t>
            </a:r>
            <a:endParaRPr sz="24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700"/>
              <a:buNone/>
            </a:pPr>
            <a:r>
              <a:rPr lang="en-US" sz="2400">
                <a:latin typeface="Times New Roman"/>
                <a:ea typeface="Times New Roman"/>
                <a:cs typeface="Times New Roman"/>
                <a:sym typeface="Times New Roman"/>
              </a:rPr>
              <a:t>2</a:t>
            </a:r>
            <a:r>
              <a:rPr lang="en-US" sz="2600">
                <a:latin typeface="Times New Roman"/>
                <a:ea typeface="Times New Roman"/>
                <a:cs typeface="Times New Roman"/>
                <a:sym typeface="Times New Roman"/>
              </a:rPr>
              <a:t>. </a:t>
            </a:r>
            <a:r>
              <a:rPr b="1" lang="en-US" sz="2600">
                <a:latin typeface="Times New Roman"/>
                <a:ea typeface="Times New Roman"/>
                <a:cs typeface="Times New Roman"/>
                <a:sym typeface="Times New Roman"/>
              </a:rPr>
              <a:t>Control plane:</a:t>
            </a:r>
            <a:r>
              <a:rPr lang="en-US" sz="2400">
                <a:latin typeface="Times New Roman"/>
                <a:ea typeface="Times New Roman"/>
                <a:cs typeface="Times New Roman"/>
                <a:sym typeface="Times New Roman"/>
              </a:rPr>
              <a:t> The control plane is responsible for managing the data plane proxies and providing high-level policies and configuration for the microservices deployment. It typically includes a set of control plane components, such as Istio or Linkerd, that work together to configure and manage the proxies.</a:t>
            </a:r>
            <a:endParaRPr>
              <a:latin typeface="Times New Roman"/>
              <a:ea typeface="Times New Roman"/>
              <a:cs typeface="Times New Roman"/>
              <a:sym typeface="Times New Roman"/>
            </a:endParaRPr>
          </a:p>
        </p:txBody>
      </p:sp>
      <p:pic>
        <p:nvPicPr>
          <p:cNvPr id="549" name="Google Shape;549;g20a2c26ad3f_1_549"/>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550" name="Google Shape;550;g20a2c26ad3f_1_549"/>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551" name="Google Shape;551;g20a2c26ad3f_1_549"/>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20a2c26ad3f_1_555"/>
          <p:cNvSpPr txBox="1"/>
          <p:nvPr>
            <p:ph type="title"/>
          </p:nvPr>
        </p:nvSpPr>
        <p:spPr>
          <a:xfrm>
            <a:off x="1409000" y="457751"/>
            <a:ext cx="9374100" cy="10242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chemeClr val="dk1"/>
              </a:buClr>
              <a:buSzPts val="3700"/>
              <a:buFont typeface="Calibri"/>
              <a:buNone/>
            </a:pPr>
            <a:r>
              <a:rPr lang="en-US"/>
              <a:t>Istio service mesh architecture</a:t>
            </a:r>
            <a:endParaRPr/>
          </a:p>
        </p:txBody>
      </p:sp>
      <p:pic>
        <p:nvPicPr>
          <p:cNvPr id="557" name="Google Shape;557;g20a2c26ad3f_1_555"/>
          <p:cNvPicPr preferRelativeResize="0"/>
          <p:nvPr/>
        </p:nvPicPr>
        <p:blipFill rotWithShape="1">
          <a:blip r:embed="rId3">
            <a:alphaModFix/>
          </a:blip>
          <a:srcRect b="0" l="0" r="0" t="0"/>
          <a:stretch/>
        </p:blipFill>
        <p:spPr>
          <a:xfrm>
            <a:off x="1940841" y="1246717"/>
            <a:ext cx="8540226" cy="5180323"/>
          </a:xfrm>
          <a:prstGeom prst="rect">
            <a:avLst/>
          </a:prstGeom>
          <a:noFill/>
          <a:ln>
            <a:noFill/>
          </a:ln>
        </p:spPr>
      </p:pic>
      <p:pic>
        <p:nvPicPr>
          <p:cNvPr id="558" name="Google Shape;558;g20a2c26ad3f_1_555"/>
          <p:cNvPicPr preferRelativeResize="0"/>
          <p:nvPr/>
        </p:nvPicPr>
        <p:blipFill rotWithShape="1">
          <a:blip r:embed="rId4">
            <a:alphaModFix/>
          </a:blip>
          <a:srcRect b="0" l="0" r="0" t="0"/>
          <a:stretch/>
        </p:blipFill>
        <p:spPr>
          <a:xfrm>
            <a:off x="10481069" y="29736"/>
            <a:ext cx="1681196" cy="765645"/>
          </a:xfrm>
          <a:prstGeom prst="rect">
            <a:avLst/>
          </a:prstGeom>
          <a:noFill/>
          <a:ln>
            <a:noFill/>
          </a:ln>
        </p:spPr>
      </p:pic>
      <p:sp>
        <p:nvSpPr>
          <p:cNvPr id="559" name="Google Shape;559;g20a2c26ad3f_1_555"/>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560" name="Google Shape;560;g20a2c26ad3f_1_555"/>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20a2c26ad3f_1_562"/>
          <p:cNvSpPr txBox="1"/>
          <p:nvPr>
            <p:ph idx="1" type="body"/>
          </p:nvPr>
        </p:nvSpPr>
        <p:spPr>
          <a:xfrm>
            <a:off x="1409000" y="727350"/>
            <a:ext cx="9374100" cy="5403300"/>
          </a:xfrm>
          <a:prstGeom prst="rect">
            <a:avLst/>
          </a:prstGeom>
          <a:noFill/>
          <a:ln>
            <a:noFill/>
          </a:ln>
        </p:spPr>
        <p:txBody>
          <a:bodyPr anchorCtr="0" anchor="t" bIns="121900" lIns="121900" spcFirstLastPara="1" rIns="121900" wrap="square" tIns="121900">
            <a:normAutofit lnSpcReduction="10000"/>
          </a:bodyPr>
          <a:lstStyle/>
          <a:p>
            <a:pPr indent="0" lvl="0" marL="0" rtl="0" algn="l">
              <a:lnSpc>
                <a:spcPct val="90000"/>
              </a:lnSpc>
              <a:spcBef>
                <a:spcPts val="0"/>
              </a:spcBef>
              <a:spcAft>
                <a:spcPts val="0"/>
              </a:spcAft>
              <a:buClr>
                <a:schemeClr val="dk1"/>
              </a:buClr>
              <a:buSzPts val="1900"/>
              <a:buNone/>
            </a:pPr>
            <a:r>
              <a:rPr lang="en-US" sz="2100">
                <a:latin typeface="Times New Roman"/>
                <a:ea typeface="Times New Roman"/>
                <a:cs typeface="Times New Roman"/>
                <a:sym typeface="Times New Roman"/>
              </a:rPr>
              <a:t>Istio is an open-source service mesh platform</a:t>
            </a:r>
            <a:endParaRPr sz="21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900"/>
              <a:buNone/>
            </a:pPr>
            <a:r>
              <a:rPr lang="en-US" sz="2100">
                <a:latin typeface="Times New Roman"/>
                <a:ea typeface="Times New Roman"/>
                <a:cs typeface="Times New Roman"/>
                <a:sym typeface="Times New Roman"/>
              </a:rPr>
              <a:t>It helps manage and secure microservices in a Kubernetes cluster</a:t>
            </a:r>
            <a:endParaRPr sz="21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900"/>
              <a:buNone/>
            </a:pPr>
            <a:r>
              <a:rPr b="1" lang="en-US" sz="2550">
                <a:latin typeface="Times New Roman"/>
                <a:ea typeface="Times New Roman"/>
                <a:cs typeface="Times New Roman"/>
                <a:sym typeface="Times New Roman"/>
              </a:rPr>
              <a:t>1. </a:t>
            </a:r>
            <a:r>
              <a:rPr b="1" lang="en-US" sz="2400">
                <a:latin typeface="Times New Roman"/>
                <a:ea typeface="Times New Roman"/>
                <a:cs typeface="Times New Roman"/>
                <a:sym typeface="Times New Roman"/>
              </a:rPr>
              <a:t>Envoy proxy: </a:t>
            </a:r>
            <a:r>
              <a:rPr lang="en-US" sz="2400">
                <a:latin typeface="Times New Roman"/>
                <a:ea typeface="Times New Roman"/>
                <a:cs typeface="Times New Roman"/>
                <a:sym typeface="Times New Roman"/>
              </a:rPr>
              <a:t>Istio deploys a sidecar proxy, the Envoy proxy, alongside each service instance in the cluster. The proxy intercepts all inbound and outbound traffic to the service instance and sends it through the Istio data plane.</a:t>
            </a:r>
            <a:endParaRPr sz="24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900"/>
              <a:buNone/>
            </a:pPr>
            <a:r>
              <a:rPr b="1" lang="en-US" sz="2400">
                <a:latin typeface="Times New Roman"/>
                <a:ea typeface="Times New Roman"/>
                <a:cs typeface="Times New Roman"/>
                <a:sym typeface="Times New Roman"/>
              </a:rPr>
              <a:t>2. Istio data plane:</a:t>
            </a:r>
            <a:r>
              <a:rPr lang="en-US" sz="2400">
                <a:latin typeface="Times New Roman"/>
                <a:ea typeface="Times New Roman"/>
                <a:cs typeface="Times New Roman"/>
                <a:sym typeface="Times New Roman"/>
              </a:rPr>
              <a:t> The Istio data plane consists of a set of Envoy proxies and a control plane. The Envoy proxies forward requests to other services and implement the various Istio features such as traffic management, security, and observability.</a:t>
            </a:r>
            <a:endParaRPr sz="24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900"/>
              <a:buNone/>
            </a:pPr>
            <a:r>
              <a:rPr b="1" lang="en-US" sz="2400">
                <a:latin typeface="Times New Roman"/>
                <a:ea typeface="Times New Roman"/>
                <a:cs typeface="Times New Roman"/>
                <a:sym typeface="Times New Roman"/>
              </a:rPr>
              <a:t>3. Istio control plane:</a:t>
            </a:r>
            <a:r>
              <a:rPr lang="en-US" sz="2400">
                <a:latin typeface="Times New Roman"/>
                <a:ea typeface="Times New Roman"/>
                <a:cs typeface="Times New Roman"/>
                <a:sym typeface="Times New Roman"/>
              </a:rPr>
              <a:t> The Istio control plane manages the Envoy proxies and their configuration. It provides a central place to configure and manage the various Istio features, such as routing rules, security policies, and telemetry.</a:t>
            </a:r>
            <a:endParaRPr sz="2400">
              <a:latin typeface="Times New Roman"/>
              <a:ea typeface="Times New Roman"/>
              <a:cs typeface="Times New Roman"/>
              <a:sym typeface="Times New Roman"/>
            </a:endParaRPr>
          </a:p>
        </p:txBody>
      </p:sp>
      <p:pic>
        <p:nvPicPr>
          <p:cNvPr id="566" name="Google Shape;566;g20a2c26ad3f_1_562"/>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567" name="Google Shape;567;g20a2c26ad3f_1_562"/>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568" name="Google Shape;568;g20a2c26ad3f_1_562"/>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20a2c26ad3f_1_568"/>
          <p:cNvSpPr txBox="1"/>
          <p:nvPr>
            <p:ph idx="1" type="body"/>
          </p:nvPr>
        </p:nvSpPr>
        <p:spPr>
          <a:xfrm>
            <a:off x="1408950" y="1413900"/>
            <a:ext cx="9374100" cy="40302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chemeClr val="dk1"/>
              </a:buClr>
              <a:buSzPts val="1700"/>
              <a:buNone/>
            </a:pPr>
            <a:r>
              <a:rPr b="1" lang="en-US" sz="2400">
                <a:latin typeface="Times New Roman"/>
                <a:ea typeface="Times New Roman"/>
                <a:cs typeface="Times New Roman"/>
                <a:sym typeface="Times New Roman"/>
              </a:rPr>
              <a:t>4. Traffic management:</a:t>
            </a:r>
            <a:r>
              <a:rPr lang="en-US" sz="2400">
                <a:latin typeface="Times New Roman"/>
                <a:ea typeface="Times New Roman"/>
                <a:cs typeface="Times New Roman"/>
                <a:sym typeface="Times New Roman"/>
              </a:rPr>
              <a:t> Istio can route traffic between services based on various criteria, such as HTTP headers, source IP address, or user identity. It can also implement features like load balancing, circuit breaking, and retries.</a:t>
            </a:r>
            <a:endParaRPr sz="24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700"/>
              <a:buNone/>
            </a:pPr>
            <a:r>
              <a:rPr b="1" lang="en-US" sz="2400">
                <a:latin typeface="Times New Roman"/>
                <a:ea typeface="Times New Roman"/>
                <a:cs typeface="Times New Roman"/>
                <a:sym typeface="Times New Roman"/>
              </a:rPr>
              <a:t>5. Security: </a:t>
            </a:r>
            <a:r>
              <a:rPr lang="en-US" sz="2400">
                <a:latin typeface="Times New Roman"/>
                <a:ea typeface="Times New Roman"/>
                <a:cs typeface="Times New Roman"/>
                <a:sym typeface="Times New Roman"/>
              </a:rPr>
              <a:t>Istio can enforce mutual TLS authentication between services, implement access control policies, and provide encryption for service-to-service communication.</a:t>
            </a:r>
            <a:endParaRPr sz="24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700"/>
              <a:buNone/>
            </a:pPr>
            <a:r>
              <a:rPr b="1" lang="en-US" sz="2400">
                <a:latin typeface="Times New Roman"/>
                <a:ea typeface="Times New Roman"/>
                <a:cs typeface="Times New Roman"/>
                <a:sym typeface="Times New Roman"/>
              </a:rPr>
              <a:t>6. Observability: </a:t>
            </a:r>
            <a:r>
              <a:rPr lang="en-US" sz="2400">
                <a:latin typeface="Times New Roman"/>
                <a:ea typeface="Times New Roman"/>
                <a:cs typeface="Times New Roman"/>
                <a:sym typeface="Times New Roman"/>
              </a:rPr>
              <a:t>Istio provides various telemetry features such as request tracing, metrics, and logging. This allows operators to understand how traffic is flowing through the system and to diagnose issue</a:t>
            </a:r>
            <a:r>
              <a:rPr lang="en-US" sz="2400">
                <a:latin typeface="Times New Roman"/>
                <a:ea typeface="Times New Roman"/>
                <a:cs typeface="Times New Roman"/>
                <a:sym typeface="Times New Roman"/>
              </a:rPr>
              <a:t>s</a:t>
            </a:r>
            <a:endParaRPr sz="2400">
              <a:latin typeface="Times New Roman"/>
              <a:ea typeface="Times New Roman"/>
              <a:cs typeface="Times New Roman"/>
              <a:sym typeface="Times New Roman"/>
            </a:endParaRPr>
          </a:p>
        </p:txBody>
      </p:sp>
      <p:pic>
        <p:nvPicPr>
          <p:cNvPr id="574" name="Google Shape;574;g20a2c26ad3f_1_568"/>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575" name="Google Shape;575;g20a2c26ad3f_1_568"/>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576" name="Google Shape;576;g20a2c26ad3f_1_568"/>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g20a2c26ad3f_1_574"/>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dk1"/>
              </a:buClr>
              <a:buSzPct val="93181"/>
              <a:buFont typeface="Calibri"/>
              <a:buNone/>
            </a:pPr>
            <a:r>
              <a:rPr lang="en-US">
                <a:latin typeface="Times New Roman"/>
                <a:ea typeface="Times New Roman"/>
                <a:cs typeface="Times New Roman"/>
                <a:sym typeface="Times New Roman"/>
              </a:rPr>
              <a:t>Using service-mesh architecture on top of kubernetes </a:t>
            </a:r>
            <a:endParaRPr>
              <a:latin typeface="Times New Roman"/>
              <a:ea typeface="Times New Roman"/>
              <a:cs typeface="Times New Roman"/>
              <a:sym typeface="Times New Roman"/>
            </a:endParaRPr>
          </a:p>
        </p:txBody>
      </p:sp>
      <p:sp>
        <p:nvSpPr>
          <p:cNvPr id="582" name="Google Shape;582;g20a2c26ad3f_1_574"/>
          <p:cNvSpPr txBox="1"/>
          <p:nvPr>
            <p:ph idx="1" type="body"/>
          </p:nvPr>
        </p:nvSpPr>
        <p:spPr>
          <a:xfrm>
            <a:off x="1408950" y="2130500"/>
            <a:ext cx="9374100" cy="42678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This will result in addon benefits from both the aspects,</a:t>
            </a:r>
            <a:endParaRPr sz="22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2200"/>
              <a:buNone/>
            </a:pPr>
            <a:r>
              <a:rPr lang="en-US" sz="2200">
                <a:latin typeface="Times New Roman"/>
                <a:ea typeface="Times New Roman"/>
                <a:cs typeface="Times New Roman"/>
                <a:sym typeface="Times New Roman"/>
              </a:rPr>
              <a:t>Inherent properties of kubernetes like autoscaling, self healing, service discovery and load balancing etc and communication advantages from service mesh architecture</a:t>
            </a:r>
            <a:endParaRPr sz="22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2200"/>
              <a:buNone/>
            </a:pPr>
            <a:r>
              <a:rPr lang="en-US" sz="2200">
                <a:latin typeface="Times New Roman"/>
                <a:ea typeface="Times New Roman"/>
                <a:cs typeface="Times New Roman"/>
                <a:sym typeface="Times New Roman"/>
              </a:rPr>
              <a:t>We are basically thinking to implement service mesh architecture of deployment on kubernetes this will allows better communication and scalability and performance.</a:t>
            </a:r>
            <a:endParaRPr sz="2200">
              <a:latin typeface="Times New Roman"/>
              <a:ea typeface="Times New Roman"/>
              <a:cs typeface="Times New Roman"/>
              <a:sym typeface="Times New Roman"/>
            </a:endParaRPr>
          </a:p>
          <a:p>
            <a:pPr indent="0" lvl="0" marL="0" rtl="0" algn="l">
              <a:lnSpc>
                <a:spcPct val="90000"/>
              </a:lnSpc>
              <a:spcBef>
                <a:spcPts val="1600"/>
              </a:spcBef>
              <a:spcAft>
                <a:spcPts val="1600"/>
              </a:spcAft>
              <a:buClr>
                <a:schemeClr val="dk1"/>
              </a:buClr>
              <a:buSzPts val="2200"/>
              <a:buNone/>
            </a:pPr>
            <a:r>
              <a:rPr lang="en-US" sz="2200">
                <a:latin typeface="Times New Roman"/>
                <a:ea typeface="Times New Roman"/>
                <a:cs typeface="Times New Roman"/>
                <a:sym typeface="Times New Roman"/>
              </a:rPr>
              <a:t>We can also have an abstraction layer to implement custom control algorithm for autoscaling of pods because in literature we saw that default kubernetes algorithm play bad when lot of requests are directed autoscaling will simply deploy too many nodes and result in wastage of resources.</a:t>
            </a:r>
            <a:endParaRPr sz="2200">
              <a:latin typeface="Times New Roman"/>
              <a:ea typeface="Times New Roman"/>
              <a:cs typeface="Times New Roman"/>
              <a:sym typeface="Times New Roman"/>
            </a:endParaRPr>
          </a:p>
        </p:txBody>
      </p:sp>
      <p:pic>
        <p:nvPicPr>
          <p:cNvPr id="583" name="Google Shape;583;g20a2c26ad3f_1_574"/>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584" name="Google Shape;584;g20a2c26ad3f_1_574"/>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585" name="Google Shape;585;g20a2c26ad3f_1_574"/>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Abstract and Scope</a:t>
            </a:r>
            <a:endParaRPr b="1">
              <a:solidFill>
                <a:schemeClr val="accent5"/>
              </a:solidFill>
            </a:endParaRPr>
          </a:p>
        </p:txBody>
      </p:sp>
      <p:sp>
        <p:nvSpPr>
          <p:cNvPr id="125" name="Google Shape;125;p3"/>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126" name="Google Shape;12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480"/>
              </a:spcBef>
              <a:spcAft>
                <a:spcPts val="0"/>
              </a:spcAft>
              <a:buSzPts val="2400"/>
              <a:buFont typeface="Times New Roman"/>
              <a:buChar char="●"/>
            </a:pPr>
            <a:r>
              <a:rPr lang="en-US" sz="2400">
                <a:latin typeface="Times New Roman"/>
                <a:ea typeface="Times New Roman"/>
                <a:cs typeface="Times New Roman"/>
                <a:sym typeface="Times New Roman"/>
              </a:rPr>
              <a:t>Our project mainly deals with deploying microservices on cloud.</a:t>
            </a:r>
            <a:endParaRPr sz="2400">
              <a:latin typeface="Times New Roman"/>
              <a:ea typeface="Times New Roman"/>
              <a:cs typeface="Times New Roman"/>
              <a:sym typeface="Times New Roman"/>
            </a:endParaRPr>
          </a:p>
          <a:p>
            <a:pPr indent="0" lvl="0" marL="457200" rtl="0" algn="l">
              <a:lnSpc>
                <a:spcPct val="100000"/>
              </a:lnSpc>
              <a:spcBef>
                <a:spcPts val="480"/>
              </a:spcBef>
              <a:spcAft>
                <a:spcPts val="0"/>
              </a:spcAft>
              <a:buClr>
                <a:schemeClr val="dk1"/>
              </a:buClr>
              <a:buFont typeface="Arial"/>
              <a:buNone/>
            </a:pPr>
            <a:r>
              <a:t/>
            </a:r>
            <a:endParaRPr sz="2400">
              <a:latin typeface="Times New Roman"/>
              <a:ea typeface="Times New Roman"/>
              <a:cs typeface="Times New Roman"/>
              <a:sym typeface="Times New Roman"/>
            </a:endParaRPr>
          </a:p>
          <a:p>
            <a:pPr indent="-381000" lvl="0" marL="457200" rtl="0" algn="l">
              <a:lnSpc>
                <a:spcPct val="100000"/>
              </a:lnSpc>
              <a:spcBef>
                <a:spcPts val="480"/>
              </a:spcBef>
              <a:spcAft>
                <a:spcPts val="0"/>
              </a:spcAft>
              <a:buSzPts val="2400"/>
              <a:buFont typeface="Times New Roman"/>
              <a:buChar char="●"/>
            </a:pPr>
            <a:r>
              <a:rPr lang="en-US" sz="2400">
                <a:latin typeface="Times New Roman"/>
                <a:ea typeface="Times New Roman"/>
                <a:cs typeface="Times New Roman"/>
                <a:sym typeface="Times New Roman"/>
              </a:rPr>
              <a:t>There are various challenges like security, performance, scalability, cost management, interoperability and flexibility, high dependence on network, and multi cloud environment.</a:t>
            </a:r>
            <a:endParaRPr sz="2400">
              <a:latin typeface="Times New Roman"/>
              <a:ea typeface="Times New Roman"/>
              <a:cs typeface="Times New Roman"/>
              <a:sym typeface="Times New Roman"/>
            </a:endParaRPr>
          </a:p>
          <a:p>
            <a:pPr indent="0" lvl="0" marL="457200" rtl="0" algn="l">
              <a:lnSpc>
                <a:spcPct val="100000"/>
              </a:lnSpc>
              <a:spcBef>
                <a:spcPts val="480"/>
              </a:spcBef>
              <a:spcAft>
                <a:spcPts val="0"/>
              </a:spcAft>
              <a:buClr>
                <a:schemeClr val="dk1"/>
              </a:buClr>
              <a:buFont typeface="Arial"/>
              <a:buNone/>
            </a:pPr>
            <a:r>
              <a:t/>
            </a:r>
            <a:endParaRPr sz="2400">
              <a:latin typeface="Times New Roman"/>
              <a:ea typeface="Times New Roman"/>
              <a:cs typeface="Times New Roman"/>
              <a:sym typeface="Times New Roman"/>
            </a:endParaRPr>
          </a:p>
          <a:p>
            <a:pPr indent="-381000" lvl="0" marL="457200" rtl="0" algn="l">
              <a:lnSpc>
                <a:spcPct val="100000"/>
              </a:lnSpc>
              <a:spcBef>
                <a:spcPts val="480"/>
              </a:spcBef>
              <a:spcAft>
                <a:spcPts val="0"/>
              </a:spcAft>
              <a:buSzPts val="2400"/>
              <a:buFont typeface="Times New Roman"/>
              <a:buChar char="●"/>
            </a:pPr>
            <a:r>
              <a:rPr lang="en-US" sz="2400">
                <a:latin typeface="Times New Roman"/>
                <a:ea typeface="Times New Roman"/>
                <a:cs typeface="Times New Roman"/>
                <a:sym typeface="Times New Roman"/>
              </a:rPr>
              <a:t>Here we are concerned with performance and scalability while deploying microservices using hybrid cloud platforms. </a:t>
            </a:r>
            <a:endParaRPr sz="2400">
              <a:latin typeface="Times New Roman"/>
              <a:ea typeface="Times New Roman"/>
              <a:cs typeface="Times New Roman"/>
              <a:sym typeface="Times New Roman"/>
            </a:endParaRPr>
          </a:p>
          <a:p>
            <a:pPr indent="0" lvl="0" marL="457200" rtl="0" algn="l">
              <a:lnSpc>
                <a:spcPct val="100000"/>
              </a:lnSpc>
              <a:spcBef>
                <a:spcPts val="480"/>
              </a:spcBef>
              <a:spcAft>
                <a:spcPts val="0"/>
              </a:spcAft>
              <a:buClr>
                <a:schemeClr val="dk1"/>
              </a:buClr>
              <a:buFont typeface="Arial"/>
              <a:buNone/>
            </a:pPr>
            <a:r>
              <a:rPr lang="en-US" sz="2400">
                <a:latin typeface="Times New Roman"/>
                <a:ea typeface="Times New Roman"/>
                <a:cs typeface="Times New Roman"/>
                <a:sym typeface="Times New Roman"/>
              </a:rPr>
              <a:t>This is a complex and difficult process when cross-platform comes into play. </a:t>
            </a:r>
            <a:endParaRPr sz="2400">
              <a:latin typeface="Times New Roman"/>
              <a:ea typeface="Times New Roman"/>
              <a:cs typeface="Times New Roman"/>
              <a:sym typeface="Times New Roman"/>
            </a:endParaRPr>
          </a:p>
        </p:txBody>
      </p:sp>
      <p:sp>
        <p:nvSpPr>
          <p:cNvPr id="127" name="Google Shape;12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sz="1400"/>
          </a:p>
        </p:txBody>
      </p:sp>
      <p:sp>
        <p:nvSpPr>
          <p:cNvPr id="128" name="Google Shape;12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9" name="Google Shape;129;p3"/>
          <p:cNvSpPr/>
          <p:nvPr/>
        </p:nvSpPr>
        <p:spPr>
          <a:xfrm>
            <a:off x="0" y="1352555"/>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sz="1900">
              <a:solidFill>
                <a:schemeClr val="dk1"/>
              </a:solidFill>
              <a:latin typeface="Calibri"/>
              <a:ea typeface="Calibri"/>
              <a:cs typeface="Calibri"/>
              <a:sym typeface="Calibri"/>
            </a:endParaRPr>
          </a:p>
        </p:txBody>
      </p:sp>
      <p:pic>
        <p:nvPicPr>
          <p:cNvPr id="130" name="Google Shape;130;p3"/>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131" name="Google Shape;131;p3"/>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20a2c26ad3f_1_581"/>
          <p:cNvSpPr txBox="1"/>
          <p:nvPr>
            <p:ph type="title"/>
          </p:nvPr>
        </p:nvSpPr>
        <p:spPr>
          <a:xfrm>
            <a:off x="1738400" y="798100"/>
            <a:ext cx="9374100" cy="8715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chemeClr val="dk1"/>
              </a:buClr>
              <a:buSzPts val="3700"/>
              <a:buFont typeface="Calibri"/>
              <a:buNone/>
            </a:pPr>
            <a:r>
              <a:rPr lang="en-US" sz="4000">
                <a:latin typeface="Times New Roman"/>
                <a:ea typeface="Times New Roman"/>
                <a:cs typeface="Times New Roman"/>
                <a:sym typeface="Times New Roman"/>
              </a:rPr>
              <a:t>How do we deploy it</a:t>
            </a:r>
            <a:endParaRPr sz="4000">
              <a:latin typeface="Times New Roman"/>
              <a:ea typeface="Times New Roman"/>
              <a:cs typeface="Times New Roman"/>
              <a:sym typeface="Times New Roman"/>
            </a:endParaRPr>
          </a:p>
        </p:txBody>
      </p:sp>
      <p:sp>
        <p:nvSpPr>
          <p:cNvPr id="591" name="Google Shape;591;g20a2c26ad3f_1_581"/>
          <p:cNvSpPr txBox="1"/>
          <p:nvPr>
            <p:ph idx="1" type="body"/>
          </p:nvPr>
        </p:nvSpPr>
        <p:spPr>
          <a:xfrm>
            <a:off x="914550" y="2010425"/>
            <a:ext cx="10362900" cy="7137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1600"/>
              </a:spcAft>
              <a:buClr>
                <a:schemeClr val="dk1"/>
              </a:buClr>
              <a:buSzPts val="2800"/>
              <a:buNone/>
            </a:pPr>
            <a:r>
              <a:rPr lang="en-US" sz="2400">
                <a:latin typeface="Times New Roman"/>
                <a:ea typeface="Times New Roman"/>
                <a:cs typeface="Times New Roman"/>
                <a:sym typeface="Times New Roman"/>
              </a:rPr>
              <a:t>There are various strategies of deployment rolling, bluegreen, canary deployment</a:t>
            </a:r>
            <a:endParaRPr sz="2400">
              <a:latin typeface="Times New Roman"/>
              <a:ea typeface="Times New Roman"/>
              <a:cs typeface="Times New Roman"/>
              <a:sym typeface="Times New Roman"/>
            </a:endParaRPr>
          </a:p>
        </p:txBody>
      </p:sp>
      <p:pic>
        <p:nvPicPr>
          <p:cNvPr id="592" name="Google Shape;592;g20a2c26ad3f_1_581"/>
          <p:cNvPicPr preferRelativeResize="0"/>
          <p:nvPr/>
        </p:nvPicPr>
        <p:blipFill rotWithShape="1">
          <a:blip r:embed="rId3">
            <a:alphaModFix/>
          </a:blip>
          <a:srcRect b="0" l="0" r="0" t="0"/>
          <a:stretch/>
        </p:blipFill>
        <p:spPr>
          <a:xfrm>
            <a:off x="1279501" y="2489300"/>
            <a:ext cx="9095976" cy="3822275"/>
          </a:xfrm>
          <a:prstGeom prst="rect">
            <a:avLst/>
          </a:prstGeom>
          <a:noFill/>
          <a:ln>
            <a:noFill/>
          </a:ln>
        </p:spPr>
      </p:pic>
      <p:pic>
        <p:nvPicPr>
          <p:cNvPr id="593" name="Google Shape;593;g20a2c26ad3f_1_581"/>
          <p:cNvPicPr preferRelativeResize="0"/>
          <p:nvPr/>
        </p:nvPicPr>
        <p:blipFill rotWithShape="1">
          <a:blip r:embed="rId4">
            <a:alphaModFix/>
          </a:blip>
          <a:srcRect b="0" l="0" r="0" t="0"/>
          <a:stretch/>
        </p:blipFill>
        <p:spPr>
          <a:xfrm>
            <a:off x="10481069" y="29736"/>
            <a:ext cx="1681196" cy="765645"/>
          </a:xfrm>
          <a:prstGeom prst="rect">
            <a:avLst/>
          </a:prstGeom>
          <a:noFill/>
          <a:ln>
            <a:noFill/>
          </a:ln>
        </p:spPr>
      </p:pic>
      <p:sp>
        <p:nvSpPr>
          <p:cNvPr id="594" name="Google Shape;594;g20a2c26ad3f_1_581"/>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595" name="Google Shape;595;g20a2c26ad3f_1_581"/>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g20a2c26ad3f_1_589"/>
          <p:cNvSpPr txBox="1"/>
          <p:nvPr>
            <p:ph idx="1" type="body"/>
          </p:nvPr>
        </p:nvSpPr>
        <p:spPr>
          <a:xfrm>
            <a:off x="1215750" y="881625"/>
            <a:ext cx="9760500" cy="52920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1700"/>
              <a:buNone/>
            </a:pPr>
            <a:r>
              <a:rPr lang="en-US" sz="2200" u="sng">
                <a:latin typeface="Times New Roman"/>
                <a:ea typeface="Times New Roman"/>
                <a:cs typeface="Times New Roman"/>
                <a:sym typeface="Times New Roman"/>
              </a:rPr>
              <a:t>Canary deployment</a:t>
            </a:r>
            <a:endParaRPr sz="2200" u="sng">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700"/>
              <a:buNone/>
            </a:pPr>
            <a:r>
              <a:rPr lang="en-US" sz="1900">
                <a:latin typeface="Times New Roman"/>
                <a:ea typeface="Times New Roman"/>
                <a:cs typeface="Times New Roman"/>
                <a:sym typeface="Times New Roman"/>
              </a:rPr>
              <a:t>Kubernetes canary deployment is a technique for rolling out new features or changes to a small subset of users or servers before releasing the update to the entire system. This is done by creating a new replica set with the updated version of the software while keeping the original replica set running. A small percentage of traffic is then routed to the new replica set, while the majority of the traffic continues to be served by the original replica set.</a:t>
            </a:r>
            <a:endParaRPr sz="19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700"/>
              <a:buNone/>
            </a:pPr>
            <a:r>
              <a:rPr lang="en-US" sz="2200" u="sng">
                <a:latin typeface="Times New Roman"/>
                <a:ea typeface="Times New Roman"/>
                <a:cs typeface="Times New Roman"/>
                <a:sym typeface="Times New Roman"/>
              </a:rPr>
              <a:t>Rolling deployment</a:t>
            </a:r>
            <a:endParaRPr sz="31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700"/>
              <a:buNone/>
            </a:pPr>
            <a:r>
              <a:rPr lang="en-US" sz="1900">
                <a:latin typeface="Times New Roman"/>
                <a:ea typeface="Times New Roman"/>
                <a:cs typeface="Times New Roman"/>
                <a:sym typeface="Times New Roman"/>
              </a:rPr>
              <a:t>Rolling deployment involves creating a new replica set with the updated version of the software while gradually scaling down the old replica set. </a:t>
            </a:r>
            <a:endParaRPr sz="19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700"/>
              <a:buNone/>
            </a:pPr>
            <a:r>
              <a:rPr lang="en-US" sz="2200" u="sng">
                <a:latin typeface="Times New Roman"/>
                <a:ea typeface="Times New Roman"/>
                <a:cs typeface="Times New Roman"/>
                <a:sym typeface="Times New Roman"/>
              </a:rPr>
              <a:t>Blue-green deployment</a:t>
            </a:r>
            <a:endParaRPr sz="2200" u="sng">
              <a:latin typeface="Times New Roman"/>
              <a:ea typeface="Times New Roman"/>
              <a:cs typeface="Times New Roman"/>
              <a:sym typeface="Times New Roman"/>
            </a:endParaRPr>
          </a:p>
          <a:p>
            <a:pPr indent="0" lvl="0" marL="0" rtl="0" algn="l">
              <a:lnSpc>
                <a:spcPct val="90000"/>
              </a:lnSpc>
              <a:spcBef>
                <a:spcPts val="1600"/>
              </a:spcBef>
              <a:spcAft>
                <a:spcPts val="1600"/>
              </a:spcAft>
              <a:buClr>
                <a:schemeClr val="dk1"/>
              </a:buClr>
              <a:buSzPts val="1700"/>
              <a:buNone/>
            </a:pPr>
            <a:r>
              <a:rPr lang="en-US" sz="1900">
                <a:latin typeface="Times New Roman"/>
                <a:ea typeface="Times New Roman"/>
                <a:cs typeface="Times New Roman"/>
                <a:sym typeface="Times New Roman"/>
              </a:rPr>
              <a:t>The Blue-Green Kubernetes deployment strategy is a technique for releasing new versions of an application to minimise downtime and risk. It involves running two identical environments, one serving as the active production environment (blue) and the other as a new release candidate (green). The new release candidate is thoroughly tested before being switched with the production environment, allowing for a smooth transition without any downtime or errors.</a:t>
            </a:r>
            <a:endParaRPr sz="1900">
              <a:latin typeface="Times New Roman"/>
              <a:ea typeface="Times New Roman"/>
              <a:cs typeface="Times New Roman"/>
              <a:sym typeface="Times New Roman"/>
            </a:endParaRPr>
          </a:p>
        </p:txBody>
      </p:sp>
      <p:pic>
        <p:nvPicPr>
          <p:cNvPr id="601" name="Google Shape;601;g20a2c26ad3f_1_589"/>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602" name="Google Shape;602;g20a2c26ad3f_1_589"/>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603" name="Google Shape;603;g20a2c26ad3f_1_589"/>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20a2c26ad3f_1_595"/>
          <p:cNvSpPr txBox="1"/>
          <p:nvPr>
            <p:ph type="title"/>
          </p:nvPr>
        </p:nvSpPr>
        <p:spPr>
          <a:xfrm>
            <a:off x="1408950" y="798100"/>
            <a:ext cx="9374100" cy="13323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4100"/>
              <a:buFont typeface="Calibri"/>
              <a:buNone/>
            </a:pPr>
            <a:r>
              <a:rPr lang="en-US" sz="4000">
                <a:latin typeface="Times New Roman"/>
                <a:ea typeface="Times New Roman"/>
                <a:cs typeface="Times New Roman"/>
                <a:sym typeface="Times New Roman"/>
              </a:rPr>
              <a:t>CI/CD Pipeline to Deploy Microservices on Kubernetes</a:t>
            </a:r>
            <a:endParaRPr sz="4000">
              <a:latin typeface="Times New Roman"/>
              <a:ea typeface="Times New Roman"/>
              <a:cs typeface="Times New Roman"/>
              <a:sym typeface="Times New Roman"/>
            </a:endParaRPr>
          </a:p>
        </p:txBody>
      </p:sp>
      <p:sp>
        <p:nvSpPr>
          <p:cNvPr id="609" name="Google Shape;609;g20a2c26ad3f_1_595"/>
          <p:cNvSpPr txBox="1"/>
          <p:nvPr>
            <p:ph idx="1" type="body"/>
          </p:nvPr>
        </p:nvSpPr>
        <p:spPr>
          <a:xfrm>
            <a:off x="968675" y="2162875"/>
            <a:ext cx="4393800" cy="4028400"/>
          </a:xfrm>
          <a:prstGeom prst="rect">
            <a:avLst/>
          </a:prstGeom>
          <a:noFill/>
          <a:ln>
            <a:noFill/>
          </a:ln>
        </p:spPr>
        <p:txBody>
          <a:bodyPr anchorCtr="0" anchor="t" bIns="121900" lIns="121900" spcFirstLastPara="1" rIns="121900" wrap="square" tIns="121900">
            <a:noAutofit/>
          </a:bodyPr>
          <a:lstStyle/>
          <a:p>
            <a:pPr indent="-374650" lvl="0" marL="457200" rtl="0" algn="l">
              <a:lnSpc>
                <a:spcPct val="9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In a microservice ecosystem, containers make it easy for you to build and deploy services. You can orchestrate the deployments of these containers using Kubernetes in Azure Container Service</a:t>
            </a:r>
            <a:endParaRPr sz="2300">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1000">
              <a:latin typeface="Times New Roman"/>
              <a:ea typeface="Times New Roman"/>
              <a:cs typeface="Times New Roman"/>
              <a:sym typeface="Times New Roman"/>
            </a:endParaRPr>
          </a:p>
          <a:p>
            <a:pPr indent="-374650" lvl="0" marL="457200" rtl="0" algn="l">
              <a:lnSpc>
                <a:spcPct val="90000"/>
              </a:lnSpc>
              <a:spcBef>
                <a:spcPts val="1600"/>
              </a:spcBef>
              <a:spcAft>
                <a:spcPts val="0"/>
              </a:spcAft>
              <a:buSzPts val="2300"/>
              <a:buFont typeface="Times New Roman"/>
              <a:buChar char="●"/>
            </a:pPr>
            <a:r>
              <a:rPr lang="en-US" sz="2300">
                <a:latin typeface="Times New Roman"/>
                <a:ea typeface="Times New Roman"/>
                <a:cs typeface="Times New Roman"/>
                <a:sym typeface="Times New Roman"/>
              </a:rPr>
              <a:t>In the below CI/CD Pipeline leveraging Azure DevOps, a developer modifies the code and checks it into GitHub.</a:t>
            </a:r>
            <a:endParaRPr sz="2300">
              <a:latin typeface="Times New Roman"/>
              <a:ea typeface="Times New Roman"/>
              <a:cs typeface="Times New Roman"/>
              <a:sym typeface="Times New Roman"/>
            </a:endParaRPr>
          </a:p>
        </p:txBody>
      </p:sp>
      <p:pic>
        <p:nvPicPr>
          <p:cNvPr id="610" name="Google Shape;610;g20a2c26ad3f_1_595"/>
          <p:cNvPicPr preferRelativeResize="0"/>
          <p:nvPr/>
        </p:nvPicPr>
        <p:blipFill rotWithShape="1">
          <a:blip r:embed="rId3">
            <a:alphaModFix/>
          </a:blip>
          <a:srcRect b="0" l="0" r="0" t="0"/>
          <a:stretch/>
        </p:blipFill>
        <p:spPr>
          <a:xfrm>
            <a:off x="5255525" y="2130500"/>
            <a:ext cx="6635775" cy="3656725"/>
          </a:xfrm>
          <a:prstGeom prst="rect">
            <a:avLst/>
          </a:prstGeom>
          <a:noFill/>
          <a:ln>
            <a:noFill/>
          </a:ln>
        </p:spPr>
      </p:pic>
      <p:pic>
        <p:nvPicPr>
          <p:cNvPr id="611" name="Google Shape;611;g20a2c26ad3f_1_595"/>
          <p:cNvPicPr preferRelativeResize="0"/>
          <p:nvPr/>
        </p:nvPicPr>
        <p:blipFill rotWithShape="1">
          <a:blip r:embed="rId4">
            <a:alphaModFix/>
          </a:blip>
          <a:srcRect b="0" l="0" r="0" t="0"/>
          <a:stretch/>
        </p:blipFill>
        <p:spPr>
          <a:xfrm>
            <a:off x="10481069" y="29736"/>
            <a:ext cx="1681196" cy="765645"/>
          </a:xfrm>
          <a:prstGeom prst="rect">
            <a:avLst/>
          </a:prstGeom>
          <a:noFill/>
          <a:ln>
            <a:noFill/>
          </a:ln>
        </p:spPr>
      </p:pic>
      <p:sp>
        <p:nvSpPr>
          <p:cNvPr id="612" name="Google Shape;612;g20a2c26ad3f_1_595"/>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613" name="Google Shape;613;g20a2c26ad3f_1_595"/>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g20a2c26ad3f_1_603"/>
          <p:cNvSpPr txBox="1"/>
          <p:nvPr>
            <p:ph idx="1" type="body"/>
          </p:nvPr>
        </p:nvSpPr>
        <p:spPr>
          <a:xfrm>
            <a:off x="942450" y="1675500"/>
            <a:ext cx="10307100" cy="3507000"/>
          </a:xfrm>
          <a:prstGeom prst="rect">
            <a:avLst/>
          </a:prstGeom>
          <a:noFill/>
          <a:ln>
            <a:noFill/>
          </a:ln>
        </p:spPr>
        <p:txBody>
          <a:bodyPr anchorCtr="0" anchor="t" bIns="121900" lIns="121900" spcFirstLastPara="1" rIns="121900" wrap="square" tIns="121900">
            <a:normAutofit lnSpcReduction="10000"/>
          </a:bodyPr>
          <a:lstStyle/>
          <a:p>
            <a:pPr indent="0" lvl="0" marL="0" rtl="0" algn="l">
              <a:lnSpc>
                <a:spcPct val="90000"/>
              </a:lnSpc>
              <a:spcBef>
                <a:spcPts val="1600"/>
              </a:spcBef>
              <a:spcAft>
                <a:spcPts val="0"/>
              </a:spcAft>
              <a:buClr>
                <a:schemeClr val="dk1"/>
              </a:buClr>
              <a:buSzPts val="1700"/>
              <a:buNone/>
            </a:pPr>
            <a:r>
              <a:rPr lang="en-US">
                <a:latin typeface="Times New Roman"/>
                <a:ea typeface="Times New Roman"/>
                <a:cs typeface="Times New Roman"/>
                <a:sym typeface="Times New Roman"/>
              </a:rPr>
              <a:t>Using Azure DevOps, continuous integration triggers the application build, the container image is built and the unit tests are executed.</a:t>
            </a:r>
            <a:endParaRPr>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700"/>
              <a:buNone/>
            </a:pPr>
            <a:r>
              <a:t/>
            </a:r>
            <a:endParaRPr>
              <a:latin typeface="Times New Roman"/>
              <a:ea typeface="Times New Roman"/>
              <a:cs typeface="Times New Roman"/>
              <a:sym typeface="Times New Roman"/>
            </a:endParaRPr>
          </a:p>
          <a:p>
            <a:pPr indent="-336550" lvl="0" marL="457200" rtl="0" algn="l">
              <a:lnSpc>
                <a:spcPct val="90000"/>
              </a:lnSpc>
              <a:spcBef>
                <a:spcPts val="1600"/>
              </a:spcBef>
              <a:spcAft>
                <a:spcPts val="0"/>
              </a:spcAft>
              <a:buSzPts val="1700"/>
              <a:buFont typeface="Times New Roman"/>
              <a:buChar char="●"/>
            </a:pPr>
            <a:r>
              <a:rPr lang="en-US">
                <a:latin typeface="Times New Roman"/>
                <a:ea typeface="Times New Roman"/>
                <a:cs typeface="Times New Roman"/>
                <a:sym typeface="Times New Roman"/>
              </a:rPr>
              <a:t>The container image is pushed to Azure Container Registry.</a:t>
            </a:r>
            <a:endParaRPr>
              <a:latin typeface="Times New Roman"/>
              <a:ea typeface="Times New Roman"/>
              <a:cs typeface="Times New Roman"/>
              <a:sym typeface="Times New Roman"/>
            </a:endParaRPr>
          </a:p>
          <a:p>
            <a:pPr indent="0" lvl="0" marL="0" rtl="0" algn="l">
              <a:lnSpc>
                <a:spcPct val="90000"/>
              </a:lnSpc>
              <a:spcBef>
                <a:spcPts val="1600"/>
              </a:spcBef>
              <a:spcAft>
                <a:spcPts val="0"/>
              </a:spcAft>
              <a:buNone/>
            </a:pPr>
            <a:r>
              <a:t/>
            </a:r>
            <a:endParaRPr>
              <a:latin typeface="Times New Roman"/>
              <a:ea typeface="Times New Roman"/>
              <a:cs typeface="Times New Roman"/>
              <a:sym typeface="Times New Roman"/>
            </a:endParaRPr>
          </a:p>
          <a:p>
            <a:pPr indent="-336550" lvl="0" marL="457200" rtl="0" algn="l">
              <a:lnSpc>
                <a:spcPct val="90000"/>
              </a:lnSpc>
              <a:spcBef>
                <a:spcPts val="1600"/>
              </a:spcBef>
              <a:spcAft>
                <a:spcPts val="0"/>
              </a:spcAft>
              <a:buSzPts val="1700"/>
              <a:buFont typeface="Times New Roman"/>
              <a:buChar char="●"/>
            </a:pPr>
            <a:r>
              <a:rPr lang="en-US">
                <a:latin typeface="Times New Roman"/>
                <a:ea typeface="Times New Roman"/>
                <a:cs typeface="Times New Roman"/>
                <a:sym typeface="Times New Roman"/>
              </a:rPr>
              <a:t>Continuous deployment triggers the application deployment into Managed Kubernetes — Azure Container Service</a:t>
            </a:r>
            <a:endParaRPr>
              <a:latin typeface="Times New Roman"/>
              <a:ea typeface="Times New Roman"/>
              <a:cs typeface="Times New Roman"/>
              <a:sym typeface="Times New Roman"/>
            </a:endParaRPr>
          </a:p>
        </p:txBody>
      </p:sp>
      <p:pic>
        <p:nvPicPr>
          <p:cNvPr id="619" name="Google Shape;619;g20a2c26ad3f_1_603"/>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620" name="Google Shape;620;g20a2c26ad3f_1_603"/>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621" name="Google Shape;621;g20a2c26ad3f_1_603"/>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g20a2c26ad3f_1_609"/>
          <p:cNvSpPr txBox="1"/>
          <p:nvPr>
            <p:ph type="title"/>
          </p:nvPr>
        </p:nvSpPr>
        <p:spPr>
          <a:xfrm>
            <a:off x="1001132" y="798099"/>
            <a:ext cx="10605900" cy="1008000"/>
          </a:xfrm>
          <a:prstGeom prst="rect">
            <a:avLst/>
          </a:prstGeom>
          <a:noFill/>
          <a:ln>
            <a:noFill/>
          </a:ln>
        </p:spPr>
        <p:txBody>
          <a:bodyPr anchorCtr="0" anchor="t" bIns="121900" lIns="121900" spcFirstLastPara="1" rIns="121900" wrap="square" tIns="121900">
            <a:normAutofit fontScale="90000"/>
          </a:bodyPr>
          <a:lstStyle/>
          <a:p>
            <a:pPr indent="0" lvl="0" marL="0" rtl="0" algn="ctr">
              <a:lnSpc>
                <a:spcPct val="90000"/>
              </a:lnSpc>
              <a:spcBef>
                <a:spcPts val="0"/>
              </a:spcBef>
              <a:spcAft>
                <a:spcPts val="0"/>
              </a:spcAft>
              <a:buClr>
                <a:schemeClr val="dk1"/>
              </a:buClr>
              <a:buSzPct val="93181"/>
              <a:buFont typeface="Calibri"/>
              <a:buNone/>
            </a:pPr>
            <a:r>
              <a:rPr lang="en-US">
                <a:latin typeface="Times New Roman"/>
                <a:ea typeface="Times New Roman"/>
                <a:cs typeface="Times New Roman"/>
                <a:sym typeface="Times New Roman"/>
              </a:rPr>
              <a:t>EOX vantage  logical  architecture  of  application and services</a:t>
            </a:r>
            <a:endParaRPr>
              <a:latin typeface="Times New Roman"/>
              <a:ea typeface="Times New Roman"/>
              <a:cs typeface="Times New Roman"/>
              <a:sym typeface="Times New Roman"/>
            </a:endParaRPr>
          </a:p>
        </p:txBody>
      </p:sp>
      <p:sp>
        <p:nvSpPr>
          <p:cNvPr id="627" name="Google Shape;627;g20a2c26ad3f_1_609"/>
          <p:cNvSpPr txBox="1"/>
          <p:nvPr>
            <p:ph idx="1" type="body"/>
          </p:nvPr>
        </p:nvSpPr>
        <p:spPr>
          <a:xfrm>
            <a:off x="1738400" y="2653400"/>
            <a:ext cx="9374100" cy="33888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1600"/>
              </a:spcAft>
              <a:buClr>
                <a:schemeClr val="dk1"/>
              </a:buClr>
              <a:buSzPts val="1700"/>
              <a:buNone/>
            </a:pPr>
            <a:r>
              <a:t/>
            </a:r>
            <a:endParaRPr/>
          </a:p>
        </p:txBody>
      </p:sp>
      <p:pic>
        <p:nvPicPr>
          <p:cNvPr id="628" name="Google Shape;628;g20a2c26ad3f_1_609"/>
          <p:cNvPicPr preferRelativeResize="0"/>
          <p:nvPr/>
        </p:nvPicPr>
        <p:blipFill rotWithShape="1">
          <a:blip r:embed="rId3">
            <a:alphaModFix/>
          </a:blip>
          <a:srcRect b="0" l="0" r="0" t="0"/>
          <a:stretch/>
        </p:blipFill>
        <p:spPr>
          <a:xfrm>
            <a:off x="288133" y="2169271"/>
            <a:ext cx="11615733" cy="4236266"/>
          </a:xfrm>
          <a:prstGeom prst="rect">
            <a:avLst/>
          </a:prstGeom>
          <a:noFill/>
          <a:ln>
            <a:noFill/>
          </a:ln>
        </p:spPr>
      </p:pic>
      <p:pic>
        <p:nvPicPr>
          <p:cNvPr id="629" name="Google Shape;629;g20a2c26ad3f_1_609"/>
          <p:cNvPicPr preferRelativeResize="0"/>
          <p:nvPr/>
        </p:nvPicPr>
        <p:blipFill rotWithShape="1">
          <a:blip r:embed="rId4">
            <a:alphaModFix/>
          </a:blip>
          <a:srcRect b="0" l="0" r="0" t="0"/>
          <a:stretch/>
        </p:blipFill>
        <p:spPr>
          <a:xfrm>
            <a:off x="10481069" y="29736"/>
            <a:ext cx="1681196" cy="765645"/>
          </a:xfrm>
          <a:prstGeom prst="rect">
            <a:avLst/>
          </a:prstGeom>
          <a:noFill/>
          <a:ln>
            <a:noFill/>
          </a:ln>
        </p:spPr>
      </p:pic>
      <p:sp>
        <p:nvSpPr>
          <p:cNvPr id="630" name="Google Shape;630;g20a2c26ad3f_1_609"/>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631" name="Google Shape;631;g20a2c26ad3f_1_609"/>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20a2c26ad3f_1_700"/>
          <p:cNvSpPr txBox="1"/>
          <p:nvPr/>
        </p:nvSpPr>
        <p:spPr>
          <a:xfrm>
            <a:off x="106075" y="1517174"/>
            <a:ext cx="11742000" cy="4832700"/>
          </a:xfrm>
          <a:prstGeom prst="rect">
            <a:avLst/>
          </a:prstGeom>
          <a:noFill/>
          <a:ln>
            <a:noFill/>
          </a:ln>
        </p:spPr>
        <p:txBody>
          <a:bodyPr anchorCtr="0" anchor="ctr" bIns="45700" lIns="91425" spcFirstLastPara="1" rIns="91425" wrap="square" tIns="45700">
            <a:noAutofit/>
          </a:bodyPr>
          <a:lstStyle/>
          <a:p>
            <a:pPr indent="-355600" lvl="0" marL="457200" marR="0" rtl="0" algn="just">
              <a:spcBef>
                <a:spcPts val="0"/>
              </a:spcBef>
              <a:spcAft>
                <a:spcPts val="0"/>
              </a:spcAft>
              <a:buClr>
                <a:schemeClr val="dk1"/>
              </a:buClr>
              <a:buSzPts val="2000"/>
              <a:buFont typeface="Trebuchet MS"/>
              <a:buChar char="❏"/>
            </a:pPr>
            <a:r>
              <a:rPr b="1" lang="en-US" sz="2000">
                <a:solidFill>
                  <a:schemeClr val="dk1"/>
                </a:solidFill>
                <a:latin typeface="Times New Roman"/>
                <a:ea typeface="Times New Roman"/>
                <a:cs typeface="Times New Roman"/>
                <a:sym typeface="Times New Roman"/>
              </a:rPr>
              <a:t>Docker: </a:t>
            </a:r>
            <a:r>
              <a:rPr lang="en-US" sz="2000">
                <a:solidFill>
                  <a:schemeClr val="dk1"/>
                </a:solidFill>
                <a:latin typeface="Times New Roman"/>
                <a:ea typeface="Times New Roman"/>
                <a:cs typeface="Times New Roman"/>
                <a:sym typeface="Times New Roman"/>
              </a:rPr>
              <a:t>Docker is a software platform that enables developers to use containers for their applications. Containers are self-contained environments with all the necessary dependencies and configurations for </a:t>
            </a:r>
            <a:r>
              <a:rPr lang="en-US" sz="2000">
                <a:solidFill>
                  <a:schemeClr val="dk1"/>
                </a:solidFill>
                <a:latin typeface="Times New Roman"/>
                <a:ea typeface="Times New Roman"/>
                <a:cs typeface="Times New Roman"/>
                <a:sym typeface="Times New Roman"/>
              </a:rPr>
              <a:t>a</a:t>
            </a:r>
            <a:r>
              <a:rPr lang="en-US" sz="2000">
                <a:solidFill>
                  <a:schemeClr val="dk1"/>
                </a:solidFill>
                <a:latin typeface="Times New Roman"/>
                <a:ea typeface="Times New Roman"/>
                <a:cs typeface="Times New Roman"/>
                <a:sym typeface="Times New Roman"/>
              </a:rPr>
              <a:t>n application to run. Docker provides tools and services such as Docker Engine, Docker Hub, Docker Compose and Docker Swarm to help developers create, share and manage containers across various platforms and environments.</a:t>
            </a:r>
            <a:endParaRPr sz="2000">
              <a:latin typeface="Times New Roman"/>
              <a:ea typeface="Times New Roman"/>
              <a:cs typeface="Times New Roman"/>
              <a:sym typeface="Times New Roman"/>
            </a:endParaRPr>
          </a:p>
          <a:p>
            <a:pPr indent="0" lvl="0" marL="114300" marR="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81000" lvl="0" marL="4953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Kubernetes:</a:t>
            </a:r>
            <a:r>
              <a:rPr lang="en-US" sz="2000">
                <a:solidFill>
                  <a:schemeClr val="dk1"/>
                </a:solidFill>
                <a:latin typeface="Times New Roman"/>
                <a:ea typeface="Times New Roman"/>
                <a:cs typeface="Times New Roman"/>
                <a:sym typeface="Times New Roman"/>
              </a:rPr>
              <a:t> Kubernetes is a software that orchestrates containers, such as Docker, on a cluster of servers. Kubernetes allows you to deploy, scale and manage our co</a:t>
            </a:r>
            <a:r>
              <a:rPr lang="en-US" sz="2000">
                <a:solidFill>
                  <a:schemeClr val="dk1"/>
                </a:solidFill>
                <a:latin typeface="Times New Roman"/>
                <a:ea typeface="Times New Roman"/>
                <a:cs typeface="Times New Roman"/>
                <a:sym typeface="Times New Roman"/>
              </a:rPr>
              <a:t>ntainerized</a:t>
            </a:r>
            <a:r>
              <a:rPr lang="en-US" sz="2000">
                <a:solidFill>
                  <a:schemeClr val="dk1"/>
                </a:solidFill>
                <a:latin typeface="Times New Roman"/>
                <a:ea typeface="Times New Roman"/>
                <a:cs typeface="Times New Roman"/>
                <a:sym typeface="Times New Roman"/>
              </a:rPr>
              <a:t> applications in a portable and extensible way. Kubernetes can also handle the health and availability of our applications, as well as the network and storage resources they need.</a:t>
            </a:r>
            <a:endParaRPr sz="2000">
              <a:latin typeface="Times New Roman"/>
              <a:ea typeface="Times New Roman"/>
              <a:cs typeface="Times New Roman"/>
              <a:sym typeface="Times New Roman"/>
            </a:endParaRPr>
          </a:p>
          <a:p>
            <a:pPr indent="0" lvl="0" marL="114300" marR="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87350" lvl="0" marL="495300" marR="0" rtl="0" algn="just">
              <a:spcBef>
                <a:spcPts val="0"/>
              </a:spcBef>
              <a:spcAft>
                <a:spcPts val="0"/>
              </a:spcAft>
              <a:buClr>
                <a:schemeClr val="dk1"/>
              </a:buClr>
              <a:buSzPts val="2100"/>
              <a:buFont typeface="Noto Sans Symbols"/>
              <a:buChar char="❑"/>
            </a:pPr>
            <a:r>
              <a:rPr b="1" lang="en-US" sz="2000">
                <a:solidFill>
                  <a:schemeClr val="dk1"/>
                </a:solidFill>
                <a:latin typeface="Times New Roman"/>
                <a:ea typeface="Times New Roman"/>
                <a:cs typeface="Times New Roman"/>
                <a:sym typeface="Times New Roman"/>
              </a:rPr>
              <a:t>Minikube:</a:t>
            </a:r>
            <a:r>
              <a:rPr lang="en-US" sz="2000">
                <a:solidFill>
                  <a:schemeClr val="dk1"/>
                </a:solidFill>
                <a:latin typeface="Times New Roman"/>
                <a:ea typeface="Times New Roman"/>
                <a:cs typeface="Times New Roman"/>
                <a:sym typeface="Times New Roman"/>
              </a:rPr>
              <a:t> Minikube is a tool that lets you run Kubernetes locally on your personal computer. It creates a single-node or a multi-node cluster that you can use to test and develop applications for Kubernetes. Minikube uses Docker as the default container runtime, but you can change it to other runtimes such as containerd. With minikube, you can easily access Kubernetes features such as Services, Ingress, and Dashboard</a:t>
            </a:r>
            <a:r>
              <a:rPr lang="en-US" sz="2000">
                <a:solidFill>
                  <a:srgbClr val="0033CC"/>
                </a:solidFill>
                <a:latin typeface="Times New Roman"/>
                <a:ea typeface="Times New Roman"/>
                <a:cs typeface="Times New Roman"/>
                <a:sym typeface="Times New Roman"/>
              </a:rPr>
              <a:t>.</a:t>
            </a:r>
            <a:endParaRPr sz="2600">
              <a:solidFill>
                <a:srgbClr val="0033CC"/>
              </a:solidFill>
              <a:latin typeface="Times New Roman"/>
              <a:ea typeface="Times New Roman"/>
              <a:cs typeface="Times New Roman"/>
              <a:sym typeface="Times New Roman"/>
            </a:endParaRPr>
          </a:p>
        </p:txBody>
      </p:sp>
      <p:sp>
        <p:nvSpPr>
          <p:cNvPr id="638" name="Google Shape;638;g20a2c26ad3f_1_700"/>
          <p:cNvSpPr/>
          <p:nvPr/>
        </p:nvSpPr>
        <p:spPr>
          <a:xfrm>
            <a:off x="10189629" y="76200"/>
            <a:ext cx="1926000" cy="8775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639" name="Google Shape;639;g20a2c26ad3f_1_700"/>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640" name="Google Shape;640;g20a2c26ad3f_1_700"/>
          <p:cNvSpPr/>
          <p:nvPr/>
        </p:nvSpPr>
        <p:spPr>
          <a:xfrm>
            <a:off x="0" y="1422563"/>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sz="1900">
              <a:solidFill>
                <a:schemeClr val="dk1"/>
              </a:solidFill>
              <a:latin typeface="Calibri"/>
              <a:ea typeface="Calibri"/>
              <a:cs typeface="Calibri"/>
              <a:sym typeface="Calibri"/>
            </a:endParaRPr>
          </a:p>
        </p:txBody>
      </p:sp>
      <p:sp>
        <p:nvSpPr>
          <p:cNvPr id="641" name="Google Shape;641;g20a2c26ad3f_1_700"/>
          <p:cNvSpPr txBox="1"/>
          <p:nvPr/>
        </p:nvSpPr>
        <p:spPr>
          <a:xfrm>
            <a:off x="1143200" y="785257"/>
            <a:ext cx="6476700" cy="646500"/>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accent5"/>
              </a:buClr>
              <a:buSzPts val="4000"/>
              <a:buFont typeface="Calibri"/>
              <a:buNone/>
            </a:pPr>
            <a:r>
              <a:rPr b="1" lang="en-US" sz="4000">
                <a:solidFill>
                  <a:schemeClr val="accent5"/>
                </a:solidFill>
                <a:latin typeface="Calibri"/>
                <a:ea typeface="Calibri"/>
                <a:cs typeface="Calibri"/>
                <a:sym typeface="Calibri"/>
              </a:rPr>
              <a:t>Technologies Used</a:t>
            </a:r>
            <a:endParaRPr b="1" sz="4000">
              <a:solidFill>
                <a:schemeClr val="accent5"/>
              </a:solidFill>
              <a:latin typeface="Calibri"/>
              <a:ea typeface="Calibri"/>
              <a:cs typeface="Calibri"/>
              <a:sym typeface="Calibri"/>
            </a:endParaRPr>
          </a:p>
        </p:txBody>
      </p:sp>
      <p:sp>
        <p:nvSpPr>
          <p:cNvPr id="642" name="Google Shape;642;g20a2c26ad3f_1_700"/>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643" name="Google Shape;643;g20a2c26ad3f_1_700"/>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g20a2c26ad3f_0_491"/>
          <p:cNvSpPr txBox="1"/>
          <p:nvPr/>
        </p:nvSpPr>
        <p:spPr>
          <a:xfrm>
            <a:off x="1485750" y="2315250"/>
            <a:ext cx="9220500" cy="2227500"/>
          </a:xfrm>
          <a:prstGeom prst="rect">
            <a:avLst/>
          </a:prstGeom>
          <a:noFill/>
          <a:ln>
            <a:noFill/>
          </a:ln>
        </p:spPr>
        <p:txBody>
          <a:bodyPr anchorCtr="0" anchor="t" bIns="45700" lIns="91425" spcFirstLastPara="1" rIns="91425" wrap="square" tIns="45700">
            <a:noAutofit/>
          </a:bodyPr>
          <a:lstStyle/>
          <a:p>
            <a:pPr indent="-457200" lvl="0" marL="60960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Install of Docker and setup</a:t>
            </a:r>
            <a:endParaRPr sz="2400">
              <a:solidFill>
                <a:schemeClr val="dk1"/>
              </a:solidFill>
              <a:latin typeface="Times New Roman"/>
              <a:ea typeface="Times New Roman"/>
              <a:cs typeface="Times New Roman"/>
              <a:sym typeface="Times New Roman"/>
            </a:endParaRPr>
          </a:p>
          <a:p>
            <a:pPr indent="-457200" lvl="0" marL="60960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Install MySql 5.7</a:t>
            </a:r>
            <a:endParaRPr sz="2400">
              <a:solidFill>
                <a:schemeClr val="dk1"/>
              </a:solidFill>
              <a:latin typeface="Times New Roman"/>
              <a:ea typeface="Times New Roman"/>
              <a:cs typeface="Times New Roman"/>
              <a:sym typeface="Times New Roman"/>
            </a:endParaRPr>
          </a:p>
          <a:p>
            <a:pPr indent="-457200" lvl="0" marL="60960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Database Creation and configuration of rules.</a:t>
            </a:r>
            <a:endParaRPr sz="2400">
              <a:solidFill>
                <a:schemeClr val="dk1"/>
              </a:solidFill>
              <a:latin typeface="Times New Roman"/>
              <a:ea typeface="Times New Roman"/>
              <a:cs typeface="Times New Roman"/>
              <a:sym typeface="Times New Roman"/>
            </a:endParaRPr>
          </a:p>
          <a:p>
            <a:pPr indent="-457200" lvl="0" marL="60960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Build API using docker-compose</a:t>
            </a:r>
            <a:endParaRPr sz="1900">
              <a:latin typeface="Times New Roman"/>
              <a:ea typeface="Times New Roman"/>
              <a:cs typeface="Times New Roman"/>
              <a:sym typeface="Times New Roman"/>
            </a:endParaRPr>
          </a:p>
          <a:p>
            <a:pPr indent="-457200" lvl="0" marL="60960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Database Migration (ongoing currently)</a:t>
            </a:r>
            <a:endParaRPr sz="2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700"/>
              <a:buFont typeface="Calibri"/>
              <a:buNone/>
            </a:pPr>
            <a:r>
              <a:t/>
            </a:r>
            <a:endParaRPr sz="2700">
              <a:solidFill>
                <a:schemeClr val="dk1"/>
              </a:solidFill>
              <a:latin typeface="Times New Roman"/>
              <a:ea typeface="Times New Roman"/>
              <a:cs typeface="Times New Roman"/>
              <a:sym typeface="Times New Roman"/>
            </a:endParaRPr>
          </a:p>
        </p:txBody>
      </p:sp>
      <p:sp>
        <p:nvSpPr>
          <p:cNvPr id="650" name="Google Shape;650;g20a2c26ad3f_0_491"/>
          <p:cNvSpPr/>
          <p:nvPr/>
        </p:nvSpPr>
        <p:spPr>
          <a:xfrm>
            <a:off x="10189629" y="76200"/>
            <a:ext cx="1926000" cy="8775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651" name="Google Shape;651;g20a2c26ad3f_0_491"/>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652" name="Google Shape;652;g20a2c26ad3f_0_491"/>
          <p:cNvSpPr/>
          <p:nvPr/>
        </p:nvSpPr>
        <p:spPr>
          <a:xfrm>
            <a:off x="0" y="1581155"/>
            <a:ext cx="7620000" cy="36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5"/>
              </a:buClr>
              <a:buSzPts val="4000"/>
              <a:buFont typeface="Calibri"/>
              <a:buNone/>
            </a:pPr>
            <a:r>
              <a:t/>
            </a:r>
            <a:endParaRPr b="1" sz="4000">
              <a:solidFill>
                <a:schemeClr val="accent5"/>
              </a:solidFill>
              <a:latin typeface="Calibri"/>
              <a:ea typeface="Calibri"/>
              <a:cs typeface="Calibri"/>
              <a:sym typeface="Calibri"/>
            </a:endParaRPr>
          </a:p>
        </p:txBody>
      </p:sp>
      <p:sp>
        <p:nvSpPr>
          <p:cNvPr id="653" name="Google Shape;653;g20a2c26ad3f_0_491"/>
          <p:cNvSpPr txBox="1"/>
          <p:nvPr/>
        </p:nvSpPr>
        <p:spPr>
          <a:xfrm>
            <a:off x="1143000" y="685801"/>
            <a:ext cx="6476700" cy="646500"/>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accent5"/>
              </a:buClr>
              <a:buSzPts val="4000"/>
              <a:buFont typeface="Calibri"/>
              <a:buNone/>
            </a:pPr>
            <a:r>
              <a:rPr b="1" lang="en-US" sz="4000">
                <a:solidFill>
                  <a:schemeClr val="accent5"/>
                </a:solidFill>
                <a:latin typeface="Calibri"/>
                <a:ea typeface="Calibri"/>
                <a:cs typeface="Calibri"/>
                <a:sym typeface="Calibri"/>
              </a:rPr>
              <a:t>Project Progress</a:t>
            </a:r>
            <a:endParaRPr b="1" sz="4000">
              <a:solidFill>
                <a:schemeClr val="accent5"/>
              </a:solidFill>
              <a:latin typeface="Calibri"/>
              <a:ea typeface="Calibri"/>
              <a:cs typeface="Calibri"/>
              <a:sym typeface="Calibri"/>
            </a:endParaRPr>
          </a:p>
        </p:txBody>
      </p:sp>
      <p:sp>
        <p:nvSpPr>
          <p:cNvPr id="654" name="Google Shape;654;g20a2c26ad3f_0_491"/>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655" name="Google Shape;655;g20a2c26ad3f_0_491"/>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
        <p:nvSpPr>
          <p:cNvPr id="656" name="Google Shape;656;g20a2c26ad3f_0_491"/>
          <p:cNvSpPr/>
          <p:nvPr/>
        </p:nvSpPr>
        <p:spPr>
          <a:xfrm>
            <a:off x="0" y="1352555"/>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sz="19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5"/>
          <p:cNvSpPr txBox="1"/>
          <p:nvPr>
            <p:ph type="title"/>
          </p:nvPr>
        </p:nvSpPr>
        <p:spPr>
          <a:xfrm>
            <a:off x="838200" y="599777"/>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Summary of work done in Capstone Phase-1</a:t>
            </a:r>
            <a:endParaRPr/>
          </a:p>
        </p:txBody>
      </p:sp>
      <p:sp>
        <p:nvSpPr>
          <p:cNvPr id="662" name="Google Shape;662;p15"/>
          <p:cNvSpPr txBox="1"/>
          <p:nvPr>
            <p:ph idx="1" type="body"/>
          </p:nvPr>
        </p:nvSpPr>
        <p:spPr>
          <a:xfrm>
            <a:off x="838200" y="1839150"/>
            <a:ext cx="10515600" cy="3179700"/>
          </a:xfrm>
          <a:prstGeom prst="rect">
            <a:avLst/>
          </a:prstGeom>
          <a:noFill/>
          <a:ln>
            <a:noFill/>
          </a:ln>
        </p:spPr>
        <p:txBody>
          <a:bodyPr anchorCtr="0" anchor="t" bIns="45700" lIns="91425" spcFirstLastPara="1" rIns="91425" wrap="square" tIns="45700">
            <a:normAutofit lnSpcReduction="20000"/>
          </a:bodyPr>
          <a:lstStyle/>
          <a:p>
            <a:pPr indent="-165100" lvl="0" marL="2286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U</a:t>
            </a:r>
            <a:r>
              <a:rPr lang="en-US">
                <a:latin typeface="Times New Roman"/>
                <a:ea typeface="Times New Roman"/>
                <a:cs typeface="Times New Roman"/>
                <a:sym typeface="Times New Roman"/>
              </a:rPr>
              <a:t>nderstanding the problem statement, challenges, and outcome.</a:t>
            </a:r>
            <a:endParaRPr>
              <a:latin typeface="Times New Roman"/>
              <a:ea typeface="Times New Roman"/>
              <a:cs typeface="Times New Roman"/>
              <a:sym typeface="Times New Roman"/>
            </a:endParaRPr>
          </a:p>
          <a:p>
            <a:pPr indent="0" lvl="0" marL="2286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165100" lvl="0" marL="2286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Literature survey on the problem statement and figuring out the architecture and design approach to the problem.</a:t>
            </a:r>
            <a:endParaRPr>
              <a:latin typeface="Times New Roman"/>
              <a:ea typeface="Times New Roman"/>
              <a:cs typeface="Times New Roman"/>
              <a:sym typeface="Times New Roman"/>
            </a:endParaRPr>
          </a:p>
          <a:p>
            <a:pPr indent="0" lvl="0" marL="2286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165100" lvl="0" marL="2286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Understanding how these approaches will help in solving the problem of scalability and performance.</a:t>
            </a:r>
            <a:endParaRPr>
              <a:latin typeface="Times New Roman"/>
              <a:ea typeface="Times New Roman"/>
              <a:cs typeface="Times New Roman"/>
              <a:sym typeface="Times New Roman"/>
            </a:endParaRPr>
          </a:p>
          <a:p>
            <a:pPr indent="0" lvl="0" marL="2286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165100" lvl="0" marL="2286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Rough idea on the architecture and solution along with plans for implementation in phase 2</a:t>
            </a:r>
            <a:endParaRPr>
              <a:latin typeface="Times New Roman"/>
              <a:ea typeface="Times New Roman"/>
              <a:cs typeface="Times New Roman"/>
              <a:sym typeface="Times New Roman"/>
            </a:endParaRPr>
          </a:p>
        </p:txBody>
      </p:sp>
      <p:sp>
        <p:nvSpPr>
          <p:cNvPr id="663" name="Google Shape;66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4" name="Google Shape;664;p15"/>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665" name="Google Shape;665;p15"/>
          <p:cNvSpPr/>
          <p:nvPr/>
        </p:nvSpPr>
        <p:spPr>
          <a:xfrm>
            <a:off x="0" y="1352555"/>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sz="1900">
              <a:solidFill>
                <a:schemeClr val="dk1"/>
              </a:solidFill>
              <a:latin typeface="Calibri"/>
              <a:ea typeface="Calibri"/>
              <a:cs typeface="Calibri"/>
              <a:sym typeface="Calibri"/>
            </a:endParaRPr>
          </a:p>
        </p:txBody>
      </p:sp>
      <p:pic>
        <p:nvPicPr>
          <p:cNvPr id="666" name="Google Shape;666;p15"/>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667" name="Google Shape;667;p15"/>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6"/>
          <p:cNvSpPr txBox="1"/>
          <p:nvPr>
            <p:ph type="title"/>
          </p:nvPr>
        </p:nvSpPr>
        <p:spPr>
          <a:xfrm>
            <a:off x="838200" y="532457"/>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Project Plan for Capstone Phase-2</a:t>
            </a:r>
            <a:endParaRPr/>
          </a:p>
        </p:txBody>
      </p:sp>
      <p:sp>
        <p:nvSpPr>
          <p:cNvPr id="673" name="Google Shape;67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65100" lvl="0" marL="2286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Phase 2 will involve the implementation of the proposed architecture and design to the problem.</a:t>
            </a:r>
            <a:endParaRPr>
              <a:latin typeface="Times New Roman"/>
              <a:ea typeface="Times New Roman"/>
              <a:cs typeface="Times New Roman"/>
              <a:sym typeface="Times New Roman"/>
            </a:endParaRPr>
          </a:p>
          <a:p>
            <a:pPr indent="0" lvl="0" marL="2286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165100" lvl="0" marL="2286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Deployment of finished containers on the kubernetes cluster using the proposed solution</a:t>
            </a:r>
            <a:endParaRPr>
              <a:latin typeface="Times New Roman"/>
              <a:ea typeface="Times New Roman"/>
              <a:cs typeface="Times New Roman"/>
              <a:sym typeface="Times New Roman"/>
            </a:endParaRPr>
          </a:p>
          <a:p>
            <a:pPr indent="0" lvl="0" marL="2286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165100" lvl="0" marL="2286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Testing using tools like kiali, prometheus, grafana or features provided by the istio.</a:t>
            </a:r>
            <a:endParaRPr>
              <a:latin typeface="Times New Roman"/>
              <a:ea typeface="Times New Roman"/>
              <a:cs typeface="Times New Roman"/>
              <a:sym typeface="Times New Roman"/>
            </a:endParaRPr>
          </a:p>
          <a:p>
            <a:pPr indent="0" lvl="0" marL="2286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165100" lvl="0" marL="2286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We might have to use an e-commerce application for the demonstration purpose</a:t>
            </a:r>
            <a:endParaRPr>
              <a:latin typeface="Times New Roman"/>
              <a:ea typeface="Times New Roman"/>
              <a:cs typeface="Times New Roman"/>
              <a:sym typeface="Times New Roman"/>
            </a:endParaRPr>
          </a:p>
        </p:txBody>
      </p:sp>
      <p:sp>
        <p:nvSpPr>
          <p:cNvPr id="674" name="Google Shape;67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5" name="Google Shape;675;p16"/>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676" name="Google Shape;676;p16"/>
          <p:cNvSpPr/>
          <p:nvPr/>
        </p:nvSpPr>
        <p:spPr>
          <a:xfrm>
            <a:off x="0" y="1352555"/>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sz="1900">
              <a:solidFill>
                <a:schemeClr val="dk1"/>
              </a:solidFill>
              <a:latin typeface="Calibri"/>
              <a:ea typeface="Calibri"/>
              <a:cs typeface="Calibri"/>
              <a:sym typeface="Calibri"/>
            </a:endParaRPr>
          </a:p>
        </p:txBody>
      </p:sp>
      <p:pic>
        <p:nvPicPr>
          <p:cNvPr id="677" name="Google Shape;677;p16"/>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678" name="Google Shape;678;p16"/>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g20a2c26ad3f_0_402"/>
          <p:cNvSpPr txBox="1"/>
          <p:nvPr/>
        </p:nvSpPr>
        <p:spPr>
          <a:xfrm>
            <a:off x="1027050" y="1555575"/>
            <a:ext cx="10137900" cy="4925400"/>
          </a:xfrm>
          <a:prstGeom prst="rect">
            <a:avLst/>
          </a:prstGeom>
          <a:noFill/>
          <a:ln>
            <a:noFill/>
          </a:ln>
        </p:spPr>
        <p:txBody>
          <a:bodyPr anchorCtr="0" anchor="t" bIns="45700" lIns="91425" spcFirstLastPara="1" rIns="91425" wrap="square" tIns="45700">
            <a:spAutoFit/>
          </a:bodyPr>
          <a:lstStyle/>
          <a:p>
            <a:pPr indent="-323850" lvl="0" marL="457200" marR="0" rtl="0" algn="l">
              <a:spcBef>
                <a:spcPts val="0"/>
              </a:spcBef>
              <a:spcAft>
                <a:spcPts val="0"/>
              </a:spcAft>
              <a:buClr>
                <a:srgbClr val="000000"/>
              </a:buClr>
              <a:buSzPts val="1700"/>
              <a:buFont typeface="Calibri"/>
              <a:buChar char="●"/>
            </a:pPr>
            <a:r>
              <a:rPr lang="en-US" sz="1700">
                <a:solidFill>
                  <a:schemeClr val="dk1"/>
                </a:solidFill>
                <a:latin typeface="Calibri"/>
                <a:ea typeface="Calibri"/>
                <a:cs typeface="Calibri"/>
                <a:sym typeface="Calibri"/>
              </a:rPr>
              <a:t>Deshpande, Neha (2021) </a:t>
            </a:r>
            <a:r>
              <a:rPr i="1" lang="en-US" sz="1700">
                <a:solidFill>
                  <a:schemeClr val="dk1"/>
                </a:solidFill>
                <a:latin typeface="Calibri"/>
                <a:ea typeface="Calibri"/>
                <a:cs typeface="Calibri"/>
                <a:sym typeface="Calibri"/>
              </a:rPr>
              <a:t>Autoscaling Cloud-Native Applications using Custom Controller of Kubernetes.</a:t>
            </a:r>
            <a:r>
              <a:rPr lang="en-US" sz="1700">
                <a:solidFill>
                  <a:schemeClr val="dk1"/>
                </a:solidFill>
                <a:latin typeface="Calibri"/>
                <a:ea typeface="Calibri"/>
                <a:cs typeface="Calibri"/>
                <a:sym typeface="Calibri"/>
              </a:rPr>
              <a:t> </a:t>
            </a:r>
            <a:endParaRPr sz="1700">
              <a:solidFill>
                <a:schemeClr val="dk1"/>
              </a:solidFill>
              <a:latin typeface="Calibri"/>
              <a:ea typeface="Calibri"/>
              <a:cs typeface="Calibri"/>
              <a:sym typeface="Calibri"/>
            </a:endParaRPr>
          </a:p>
          <a:p>
            <a:pPr indent="457200" lvl="0" marL="0" marR="0" rtl="0" algn="l">
              <a:spcBef>
                <a:spcPts val="0"/>
              </a:spcBef>
              <a:spcAft>
                <a:spcPts val="0"/>
              </a:spcAft>
              <a:buClr>
                <a:schemeClr val="dk1"/>
              </a:buClr>
              <a:buSzPts val="1100"/>
              <a:buFont typeface="Arial"/>
              <a:buNone/>
            </a:pPr>
            <a:r>
              <a:rPr lang="en-US" sz="1700" u="sng">
                <a:solidFill>
                  <a:schemeClr val="hlink"/>
                </a:solidFill>
                <a:latin typeface="Calibri"/>
                <a:ea typeface="Calibri"/>
                <a:cs typeface="Calibri"/>
                <a:sym typeface="Calibri"/>
                <a:hlinkClick r:id="rId3"/>
              </a:rPr>
              <a:t>https://norma.ncirl.ie/5089/</a:t>
            </a:r>
            <a:endParaRPr sz="1700">
              <a:solidFill>
                <a:schemeClr val="dk1"/>
              </a:solidFill>
              <a:latin typeface="Calibri"/>
              <a:ea typeface="Calibri"/>
              <a:cs typeface="Calibri"/>
              <a:sym typeface="Calibri"/>
            </a:endParaRPr>
          </a:p>
          <a:p>
            <a:pPr indent="457200" lvl="0" marL="0" marR="0" rtl="0" algn="l">
              <a:spcBef>
                <a:spcPts val="0"/>
              </a:spcBef>
              <a:spcAft>
                <a:spcPts val="0"/>
              </a:spcAft>
              <a:buClr>
                <a:schemeClr val="dk1"/>
              </a:buClr>
              <a:buSzPts val="1100"/>
              <a:buFont typeface="Arial"/>
              <a:buNone/>
            </a:pPr>
            <a:r>
              <a:rPr lang="en-US" sz="1700">
                <a:solidFill>
                  <a:schemeClr val="dk1"/>
                </a:solidFill>
                <a:latin typeface="Calibri"/>
                <a:ea typeface="Calibri"/>
                <a:cs typeface="Calibri"/>
                <a:sym typeface="Calibri"/>
              </a:rPr>
              <a:t>Masters thesis, Dublin, National College of Ireland.</a:t>
            </a:r>
            <a:endParaRPr sz="17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323850" lvl="0" marL="457200" marR="0" rtl="0" algn="l">
              <a:spcBef>
                <a:spcPts val="0"/>
              </a:spcBef>
              <a:spcAft>
                <a:spcPts val="0"/>
              </a:spcAft>
              <a:buClr>
                <a:srgbClr val="000000"/>
              </a:buClr>
              <a:buSzPts val="1700"/>
              <a:buFont typeface="Calibri"/>
              <a:buChar char="●"/>
            </a:pPr>
            <a:r>
              <a:rPr lang="en-US" sz="1700">
                <a:solidFill>
                  <a:schemeClr val="dk1"/>
                </a:solidFill>
                <a:latin typeface="Calibri"/>
                <a:ea typeface="Calibri"/>
                <a:cs typeface="Calibri"/>
                <a:sym typeface="Calibri"/>
              </a:rPr>
              <a:t>Shitole, Abishek Sanjay (2022) </a:t>
            </a:r>
            <a:r>
              <a:rPr i="1" lang="en-US" sz="1700">
                <a:solidFill>
                  <a:schemeClr val="dk1"/>
                </a:solidFill>
                <a:latin typeface="Calibri"/>
                <a:ea typeface="Calibri"/>
                <a:cs typeface="Calibri"/>
                <a:sym typeface="Calibri"/>
              </a:rPr>
              <a:t>Dynamic Load Balancing of Microservices in Kubernetes Clusters using Service Mesh.</a:t>
            </a:r>
            <a:endParaRPr i="1" sz="1700">
              <a:solidFill>
                <a:schemeClr val="dk1"/>
              </a:solidFill>
              <a:latin typeface="Calibri"/>
              <a:ea typeface="Calibri"/>
              <a:cs typeface="Calibri"/>
              <a:sym typeface="Calibri"/>
            </a:endParaRPr>
          </a:p>
          <a:p>
            <a:pPr indent="457200" lvl="0" marL="0" marR="0" rtl="0" algn="l">
              <a:spcBef>
                <a:spcPts val="0"/>
              </a:spcBef>
              <a:spcAft>
                <a:spcPts val="0"/>
              </a:spcAft>
              <a:buClr>
                <a:schemeClr val="dk1"/>
              </a:buClr>
              <a:buSzPts val="1100"/>
              <a:buFont typeface="Arial"/>
              <a:buNone/>
            </a:pPr>
            <a:r>
              <a:rPr lang="en-US" sz="1700" u="sng">
                <a:solidFill>
                  <a:schemeClr val="hlink"/>
                </a:solidFill>
                <a:latin typeface="Calibri"/>
                <a:ea typeface="Calibri"/>
                <a:cs typeface="Calibri"/>
                <a:sym typeface="Calibri"/>
                <a:hlinkClick r:id="rId4"/>
              </a:rPr>
              <a:t>https://norma.ncirl.ie/5943/</a:t>
            </a:r>
            <a:endParaRPr sz="1700">
              <a:solidFill>
                <a:schemeClr val="dk1"/>
              </a:solidFill>
              <a:latin typeface="Calibri"/>
              <a:ea typeface="Calibri"/>
              <a:cs typeface="Calibri"/>
              <a:sym typeface="Calibri"/>
            </a:endParaRPr>
          </a:p>
          <a:p>
            <a:pPr indent="457200" lvl="0" marL="0" marR="0" rtl="0" algn="l">
              <a:spcBef>
                <a:spcPts val="0"/>
              </a:spcBef>
              <a:spcAft>
                <a:spcPts val="0"/>
              </a:spcAft>
              <a:buClr>
                <a:schemeClr val="dk1"/>
              </a:buClr>
              <a:buSzPts val="1100"/>
              <a:buFont typeface="Arial"/>
              <a:buNone/>
            </a:pPr>
            <a:r>
              <a:rPr lang="en-US" sz="1700">
                <a:solidFill>
                  <a:schemeClr val="dk1"/>
                </a:solidFill>
                <a:latin typeface="Calibri"/>
                <a:ea typeface="Calibri"/>
                <a:cs typeface="Calibri"/>
                <a:sym typeface="Calibri"/>
              </a:rPr>
              <a:t>Masters thesis, Dublin, National College of Ireland.</a:t>
            </a:r>
            <a:endParaRPr sz="17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900"/>
              <a:buFont typeface="Arial"/>
              <a:buNone/>
            </a:pPr>
            <a:r>
              <a:t/>
            </a:r>
            <a:endParaRPr sz="2200">
              <a:solidFill>
                <a:schemeClr val="dk1"/>
              </a:solidFill>
              <a:latin typeface="Calibri"/>
              <a:ea typeface="Calibri"/>
              <a:cs typeface="Calibri"/>
              <a:sym typeface="Calibri"/>
            </a:endParaRPr>
          </a:p>
          <a:p>
            <a:pPr indent="-323850" lvl="0" marL="457200" marR="0" rtl="0" algn="l">
              <a:spcBef>
                <a:spcPts val="0"/>
              </a:spcBef>
              <a:spcAft>
                <a:spcPts val="0"/>
              </a:spcAft>
              <a:buClr>
                <a:srgbClr val="000000"/>
              </a:buClr>
              <a:buSzPts val="1700"/>
              <a:buFont typeface="Calibri"/>
              <a:buChar char="●"/>
            </a:pPr>
            <a:r>
              <a:rPr lang="en-US" sz="1700">
                <a:solidFill>
                  <a:schemeClr val="dk1"/>
                </a:solidFill>
                <a:latin typeface="Calibri"/>
                <a:ea typeface="Calibri"/>
                <a:cs typeface="Calibri"/>
                <a:sym typeface="Calibri"/>
              </a:rPr>
              <a:t>An Efficient and Scalable Traffic Load Balancing Based on Web Server Container Resource Utilization using Kubernetes Cluster.(</a:t>
            </a:r>
            <a:r>
              <a:rPr b="1" lang="en-US" sz="1700">
                <a:solidFill>
                  <a:schemeClr val="dk1"/>
                </a:solidFill>
                <a:latin typeface="Calibri"/>
                <a:ea typeface="Calibri"/>
                <a:cs typeface="Calibri"/>
                <a:sym typeface="Calibri"/>
              </a:rPr>
              <a:t>May – 2022) Ashok L Pomnar</a:t>
            </a:r>
            <a:r>
              <a:rPr lang="en-US" sz="1700">
                <a:solidFill>
                  <a:schemeClr val="dk1"/>
                </a:solidFill>
                <a:latin typeface="Calibri"/>
                <a:ea typeface="Calibri"/>
                <a:cs typeface="Calibri"/>
                <a:sym typeface="Calibri"/>
              </a:rPr>
              <a:t>,</a:t>
            </a:r>
            <a:endParaRPr sz="1700">
              <a:solidFill>
                <a:schemeClr val="dk1"/>
              </a:solidFill>
              <a:latin typeface="Calibri"/>
              <a:ea typeface="Calibri"/>
              <a:cs typeface="Calibri"/>
              <a:sym typeface="Calibri"/>
            </a:endParaRPr>
          </a:p>
          <a:p>
            <a:pPr indent="457200" lvl="0" marL="0" marR="0" rtl="0" algn="l">
              <a:spcBef>
                <a:spcPts val="0"/>
              </a:spcBef>
              <a:spcAft>
                <a:spcPts val="0"/>
              </a:spcAft>
              <a:buClr>
                <a:schemeClr val="dk1"/>
              </a:buClr>
              <a:buSzPts val="1100"/>
              <a:buFont typeface="Arial"/>
              <a:buNone/>
            </a:pPr>
            <a:r>
              <a:rPr lang="en-US" sz="1700">
                <a:solidFill>
                  <a:schemeClr val="dk1"/>
                </a:solidFill>
                <a:latin typeface="Calibri"/>
                <a:ea typeface="Calibri"/>
                <a:cs typeface="Calibri"/>
                <a:sym typeface="Calibri"/>
              </a:rPr>
              <a:t>AVCOE Sangamner 422 605,Maharashtra, India.</a:t>
            </a:r>
            <a:endParaRPr sz="1700">
              <a:solidFill>
                <a:schemeClr val="dk1"/>
              </a:solidFill>
              <a:latin typeface="Calibri"/>
              <a:ea typeface="Calibri"/>
              <a:cs typeface="Calibri"/>
              <a:sym typeface="Calibri"/>
            </a:endParaRPr>
          </a:p>
          <a:p>
            <a:pPr indent="457200" lvl="0" marL="0" marR="0" rtl="0" algn="l">
              <a:spcBef>
                <a:spcPts val="0"/>
              </a:spcBef>
              <a:spcAft>
                <a:spcPts val="0"/>
              </a:spcAft>
              <a:buClr>
                <a:schemeClr val="dk1"/>
              </a:buClr>
              <a:buSzPts val="1100"/>
              <a:buFont typeface="Arial"/>
              <a:buNone/>
            </a:pPr>
            <a:r>
              <a:rPr lang="en-US" sz="1700" u="sng">
                <a:solidFill>
                  <a:schemeClr val="hlink"/>
                </a:solidFill>
                <a:latin typeface="Calibri"/>
                <a:ea typeface="Calibri"/>
                <a:cs typeface="Calibri"/>
                <a:sym typeface="Calibri"/>
                <a:hlinkClick r:id="rId5"/>
              </a:rPr>
              <a:t>https://ijisrt.com/assets/upload/files/IJISRT22MAY1644_(1)_(1).pdf</a:t>
            </a:r>
            <a:endParaRPr sz="17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1" sz="1900">
              <a:solidFill>
                <a:schemeClr val="dk1"/>
              </a:solidFill>
              <a:latin typeface="Calibri"/>
              <a:ea typeface="Calibri"/>
              <a:cs typeface="Calibri"/>
              <a:sym typeface="Calibri"/>
            </a:endParaRPr>
          </a:p>
          <a:p>
            <a:pPr indent="-323850" lvl="0" marL="457200" marR="0" rtl="0" algn="l">
              <a:spcBef>
                <a:spcPts val="0"/>
              </a:spcBef>
              <a:spcAft>
                <a:spcPts val="0"/>
              </a:spcAft>
              <a:buClr>
                <a:srgbClr val="000000"/>
              </a:buClr>
              <a:buSzPts val="1700"/>
              <a:buFont typeface="Calibri"/>
              <a:buChar char="●"/>
            </a:pPr>
            <a:r>
              <a:rPr b="1" lang="en-US" sz="1700">
                <a:solidFill>
                  <a:schemeClr val="dk1"/>
                </a:solidFill>
                <a:latin typeface="Calibri"/>
                <a:ea typeface="Calibri"/>
                <a:cs typeface="Calibri"/>
                <a:sym typeface="Calibri"/>
              </a:rPr>
              <a:t>V. Sharma,</a:t>
            </a:r>
            <a:r>
              <a:rPr lang="en-US" sz="1700">
                <a:solidFill>
                  <a:schemeClr val="dk1"/>
                </a:solidFill>
                <a:latin typeface="Calibri"/>
                <a:ea typeface="Calibri"/>
                <a:cs typeface="Calibri"/>
                <a:sym typeface="Calibri"/>
              </a:rPr>
              <a:t> "Managing Multi-Cloud Deployments on Kubernetes with Istio, Prometheus and Grafana," </a:t>
            </a:r>
            <a:r>
              <a:rPr b="1" lang="en-US" sz="1700">
                <a:solidFill>
                  <a:schemeClr val="dk1"/>
                </a:solidFill>
                <a:latin typeface="Calibri"/>
                <a:ea typeface="Calibri"/>
                <a:cs typeface="Calibri"/>
                <a:sym typeface="Calibri"/>
              </a:rPr>
              <a:t>2022</a:t>
            </a:r>
            <a:r>
              <a:rPr lang="en-US" sz="1700">
                <a:solidFill>
                  <a:schemeClr val="dk1"/>
                </a:solidFill>
                <a:latin typeface="Calibri"/>
                <a:ea typeface="Calibri"/>
                <a:cs typeface="Calibri"/>
                <a:sym typeface="Calibri"/>
              </a:rPr>
              <a:t> 8th International Conference on Advanced Computing and Communication Systems (ICACCS), Coimbatore, India, </a:t>
            </a:r>
            <a:endParaRPr sz="1700">
              <a:solidFill>
                <a:schemeClr val="dk1"/>
              </a:solidFill>
              <a:latin typeface="Calibri"/>
              <a:ea typeface="Calibri"/>
              <a:cs typeface="Calibri"/>
              <a:sym typeface="Calibri"/>
            </a:endParaRPr>
          </a:p>
          <a:p>
            <a:pPr indent="457200" lvl="0" marL="0" marR="0" rtl="0" algn="l">
              <a:spcBef>
                <a:spcPts val="0"/>
              </a:spcBef>
              <a:spcAft>
                <a:spcPts val="0"/>
              </a:spcAft>
              <a:buClr>
                <a:schemeClr val="dk1"/>
              </a:buClr>
              <a:buSzPts val="1100"/>
              <a:buFont typeface="Arial"/>
              <a:buNone/>
            </a:pPr>
            <a:r>
              <a:rPr lang="en-US" sz="1700" u="sng">
                <a:solidFill>
                  <a:schemeClr val="hlink"/>
                </a:solidFill>
                <a:latin typeface="Calibri"/>
                <a:ea typeface="Calibri"/>
                <a:cs typeface="Calibri"/>
                <a:sym typeface="Calibri"/>
                <a:hlinkClick r:id="rId6"/>
              </a:rPr>
              <a:t>https://doi.org/10.1109/ICACCS54159.2022.9785124</a:t>
            </a:r>
            <a:endParaRPr sz="3000">
              <a:solidFill>
                <a:schemeClr val="dk1"/>
              </a:solidFill>
              <a:latin typeface="Trebuchet MS"/>
              <a:ea typeface="Trebuchet MS"/>
              <a:cs typeface="Trebuchet MS"/>
              <a:sym typeface="Trebuchet MS"/>
            </a:endParaRPr>
          </a:p>
        </p:txBody>
      </p:sp>
      <p:sp>
        <p:nvSpPr>
          <p:cNvPr id="685" name="Google Shape;685;g20a2c26ad3f_0_402"/>
          <p:cNvSpPr/>
          <p:nvPr/>
        </p:nvSpPr>
        <p:spPr>
          <a:xfrm>
            <a:off x="10189629" y="76200"/>
            <a:ext cx="1926000" cy="8775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686" name="Google Shape;686;g20a2c26ad3f_0_402"/>
          <p:cNvPicPr preferRelativeResize="0"/>
          <p:nvPr/>
        </p:nvPicPr>
        <p:blipFill rotWithShape="1">
          <a:blip r:embed="rId7">
            <a:alphaModFix/>
          </a:blip>
          <a:srcRect b="0" l="0" r="0" t="0"/>
          <a:stretch/>
        </p:blipFill>
        <p:spPr>
          <a:xfrm>
            <a:off x="10481069" y="29736"/>
            <a:ext cx="1681196" cy="765645"/>
          </a:xfrm>
          <a:prstGeom prst="rect">
            <a:avLst/>
          </a:prstGeom>
          <a:noFill/>
          <a:ln>
            <a:noFill/>
          </a:ln>
        </p:spPr>
      </p:pic>
      <p:sp>
        <p:nvSpPr>
          <p:cNvPr id="687" name="Google Shape;687;g20a2c26ad3f_0_402"/>
          <p:cNvSpPr/>
          <p:nvPr/>
        </p:nvSpPr>
        <p:spPr>
          <a:xfrm>
            <a:off x="0" y="1352555"/>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900"/>
              <a:buFont typeface="Calibri"/>
              <a:buNone/>
            </a:pPr>
            <a:r>
              <a:t/>
            </a:r>
            <a:endParaRPr sz="1900">
              <a:solidFill>
                <a:schemeClr val="dk1"/>
              </a:solidFill>
              <a:latin typeface="Calibri"/>
              <a:ea typeface="Calibri"/>
              <a:cs typeface="Calibri"/>
              <a:sym typeface="Calibri"/>
            </a:endParaRPr>
          </a:p>
        </p:txBody>
      </p:sp>
      <p:sp>
        <p:nvSpPr>
          <p:cNvPr id="688" name="Google Shape;688;g20a2c26ad3f_0_402"/>
          <p:cNvSpPr txBox="1"/>
          <p:nvPr/>
        </p:nvSpPr>
        <p:spPr>
          <a:xfrm>
            <a:off x="1066800" y="685801"/>
            <a:ext cx="6476700" cy="646500"/>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accent5"/>
              </a:buClr>
              <a:buSzPts val="4000"/>
              <a:buFont typeface="Calibri"/>
              <a:buNone/>
            </a:pPr>
            <a:r>
              <a:rPr b="1" lang="en-US" sz="4000">
                <a:solidFill>
                  <a:schemeClr val="accent5"/>
                </a:solidFill>
                <a:latin typeface="Calibri"/>
                <a:ea typeface="Calibri"/>
                <a:cs typeface="Calibri"/>
                <a:sym typeface="Calibri"/>
              </a:rPr>
              <a:t>References</a:t>
            </a:r>
            <a:endParaRPr b="1" sz="4000">
              <a:solidFill>
                <a:schemeClr val="accent5"/>
              </a:solidFill>
              <a:latin typeface="Calibri"/>
              <a:ea typeface="Calibri"/>
              <a:cs typeface="Calibri"/>
              <a:sym typeface="Calibri"/>
            </a:endParaRPr>
          </a:p>
        </p:txBody>
      </p:sp>
      <p:sp>
        <p:nvSpPr>
          <p:cNvPr id="689" name="Google Shape;689;g20a2c26ad3f_0_402"/>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sp>
        <p:nvSpPr>
          <p:cNvPr id="690" name="Google Shape;690;g20a2c26ad3f_0_402"/>
          <p:cNvSpPr txBox="1"/>
          <p:nvPr/>
        </p:nvSpPr>
        <p:spPr>
          <a:xfrm>
            <a:off x="228600" y="2529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nvSpPr>
        <p:spPr>
          <a:xfrm>
            <a:off x="1962625"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137" name="Google Shape;137;p5"/>
          <p:cNvSpPr txBox="1"/>
          <p:nvPr>
            <p:ph idx="1" type="body"/>
          </p:nvPr>
        </p:nvSpPr>
        <p:spPr>
          <a:xfrm>
            <a:off x="743425" y="1825625"/>
            <a:ext cx="10515600" cy="4351200"/>
          </a:xfrm>
          <a:prstGeom prst="rect">
            <a:avLst/>
          </a:prstGeom>
          <a:noFill/>
          <a:ln>
            <a:noFill/>
          </a:ln>
        </p:spPr>
        <p:txBody>
          <a:bodyPr anchorCtr="0" anchor="t" bIns="45700" lIns="91425" spcFirstLastPara="1" rIns="91425" wrap="square" tIns="45700">
            <a:normAutofit/>
          </a:bodyPr>
          <a:lstStyle/>
          <a:p>
            <a:pPr indent="0" lvl="0" marL="3200400" rtl="0" algn="l">
              <a:spcBef>
                <a:spcPts val="0"/>
              </a:spcBef>
              <a:spcAft>
                <a:spcPts val="0"/>
              </a:spcAft>
              <a:buClr>
                <a:schemeClr val="accent5"/>
              </a:buClr>
              <a:buSzPts val="4000"/>
              <a:buNone/>
            </a:pPr>
            <a:r>
              <a:t/>
            </a:r>
            <a:endParaRPr b="1" sz="5400">
              <a:solidFill>
                <a:schemeClr val="accent5"/>
              </a:solidFill>
            </a:endParaRPr>
          </a:p>
          <a:p>
            <a:pPr indent="0" lvl="0" marL="0" rtl="0" algn="l">
              <a:spcBef>
                <a:spcPts val="0"/>
              </a:spcBef>
              <a:spcAft>
                <a:spcPts val="0"/>
              </a:spcAft>
              <a:buClr>
                <a:schemeClr val="accent5"/>
              </a:buClr>
              <a:buSzPts val="4000"/>
              <a:buFont typeface="Calibri"/>
              <a:buNone/>
            </a:pPr>
            <a:r>
              <a:rPr b="1" lang="en-US" sz="5400">
                <a:solidFill>
                  <a:schemeClr val="accent5"/>
                </a:solidFill>
              </a:rPr>
              <a:t>               </a:t>
            </a:r>
            <a:r>
              <a:rPr b="1" lang="en-US" sz="5400">
                <a:solidFill>
                  <a:schemeClr val="accent5"/>
                </a:solidFill>
              </a:rPr>
              <a:t>Literature  Survey</a:t>
            </a:r>
            <a:endParaRPr sz="5800"/>
          </a:p>
          <a:p>
            <a:pPr indent="-50800" lvl="0" marL="3429000" rtl="0" algn="l">
              <a:lnSpc>
                <a:spcPct val="90000"/>
              </a:lnSpc>
              <a:spcBef>
                <a:spcPts val="1000"/>
              </a:spcBef>
              <a:spcAft>
                <a:spcPts val="0"/>
              </a:spcAft>
              <a:buClr>
                <a:schemeClr val="dk1"/>
              </a:buClr>
              <a:buSzPts val="2800"/>
              <a:buNone/>
            </a:pPr>
            <a:r>
              <a:t/>
            </a:r>
            <a:endParaRPr b="1" sz="5400">
              <a:solidFill>
                <a:schemeClr val="accent5"/>
              </a:solidFill>
            </a:endParaRPr>
          </a:p>
        </p:txBody>
      </p:sp>
      <p:sp>
        <p:nvSpPr>
          <p:cNvPr id="138" name="Google Shape;138;p5"/>
          <p:cNvSpPr txBox="1"/>
          <p:nvPr>
            <p:ph idx="11" type="ftr"/>
          </p:nvPr>
        </p:nvSpPr>
        <p:spPr>
          <a:xfrm>
            <a:off x="3943825"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sp>
        <p:nvSpPr>
          <p:cNvPr id="139" name="Google Shape;139;p5"/>
          <p:cNvSpPr txBox="1"/>
          <p:nvPr>
            <p:ph idx="12" type="sldNum"/>
          </p:nvPr>
        </p:nvSpPr>
        <p:spPr>
          <a:xfrm>
            <a:off x="8515825"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0" name="Google Shape;140;p5"/>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141" name="Google Shape;141;p5"/>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9"/>
          <p:cNvSpPr/>
          <p:nvPr/>
        </p:nvSpPr>
        <p:spPr>
          <a:xfrm>
            <a:off x="4232254" y="2514600"/>
            <a:ext cx="4438073" cy="110799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6600" u="none" cap="none" strike="noStrike">
                <a:solidFill>
                  <a:schemeClr val="accent1"/>
                </a:solidFill>
                <a:latin typeface="Arial"/>
                <a:ea typeface="Arial"/>
                <a:cs typeface="Arial"/>
                <a:sym typeface="Arial"/>
              </a:rPr>
              <a:t>Thank You</a:t>
            </a:r>
            <a:endParaRPr/>
          </a:p>
        </p:txBody>
      </p:sp>
      <p:sp>
        <p:nvSpPr>
          <p:cNvPr id="697" name="Google Shape;69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8" name="Google Shape;698;p19"/>
          <p:cNvSpPr txBox="1"/>
          <p:nvPr/>
        </p:nvSpPr>
        <p:spPr>
          <a:xfrm>
            <a:off x="76200" y="100525"/>
            <a:ext cx="5634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Deploy EOX microservices using cloud platform service and improving scalability</a:t>
            </a:r>
            <a:endParaRPr sz="1200">
              <a:solidFill>
                <a:srgbClr val="888888"/>
              </a:solidFill>
            </a:endParaRPr>
          </a:p>
        </p:txBody>
      </p:sp>
      <p:sp>
        <p:nvSpPr>
          <p:cNvPr id="699" name="Google Shape;699;p19"/>
          <p:cNvSpPr txBox="1"/>
          <p:nvPr/>
        </p:nvSpPr>
        <p:spPr>
          <a:xfrm>
            <a:off x="4596000" y="6429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Veena, Adarsh, Suchit, Yuvaraj</a:t>
            </a:r>
            <a:endParaRPr/>
          </a:p>
        </p:txBody>
      </p:sp>
      <p:pic>
        <p:nvPicPr>
          <p:cNvPr id="700" name="Google Shape;700;p19"/>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0a2c26ad3f_1_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8" name="Google Shape;148;g20a2c26ad3f_1_3"/>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49" name="Google Shape;149;g20a2c26ad3f_1_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0" name="Google Shape;150;g20a2c26ad3f_1_3"/>
          <p:cNvSpPr txBox="1"/>
          <p:nvPr/>
        </p:nvSpPr>
        <p:spPr>
          <a:xfrm>
            <a:off x="8494800" y="1435900"/>
            <a:ext cx="3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1" name="Google Shape;151;g20a2c26ad3f_1_3"/>
          <p:cNvSpPr txBox="1"/>
          <p:nvPr/>
        </p:nvSpPr>
        <p:spPr>
          <a:xfrm>
            <a:off x="601425" y="0"/>
            <a:ext cx="11049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solidFill>
                <a:srgbClr val="FF0000"/>
              </a:solidFill>
              <a:latin typeface="Calibri"/>
              <a:ea typeface="Calibri"/>
              <a:cs typeface="Calibri"/>
              <a:sym typeface="Calibri"/>
            </a:endParaRPr>
          </a:p>
          <a:p>
            <a:pPr indent="0" lvl="0" marL="0" rtl="0" algn="l">
              <a:spcBef>
                <a:spcPts val="0"/>
              </a:spcBef>
              <a:spcAft>
                <a:spcPts val="0"/>
              </a:spcAft>
              <a:buNone/>
            </a:pPr>
            <a:r>
              <a:rPr b="1" lang="en-US" sz="2400">
                <a:solidFill>
                  <a:srgbClr val="FF0000"/>
                </a:solidFill>
                <a:latin typeface="Calibri"/>
                <a:ea typeface="Calibri"/>
                <a:cs typeface="Calibri"/>
                <a:sym typeface="Calibri"/>
              </a:rPr>
              <a:t>Paper 1</a:t>
            </a:r>
            <a:endParaRPr b="1" sz="2400">
              <a:solidFill>
                <a:srgbClr val="FF0000"/>
              </a:solidFill>
              <a:latin typeface="Calibri"/>
              <a:ea typeface="Calibri"/>
              <a:cs typeface="Calibri"/>
              <a:sym typeface="Calibri"/>
            </a:endParaRPr>
          </a:p>
          <a:p>
            <a:pPr indent="0" lvl="0" marL="0" rtl="0" algn="l">
              <a:spcBef>
                <a:spcPts val="0"/>
              </a:spcBef>
              <a:spcAft>
                <a:spcPts val="0"/>
              </a:spcAft>
              <a:buNone/>
            </a:pPr>
            <a:r>
              <a:rPr b="1" lang="en-US" sz="2400">
                <a:solidFill>
                  <a:srgbClr val="FF0000"/>
                </a:solidFill>
                <a:latin typeface="Calibri"/>
                <a:ea typeface="Calibri"/>
                <a:cs typeface="Calibri"/>
                <a:sym typeface="Calibri"/>
              </a:rPr>
              <a:t>Autoscaling Cloud-Native Applications using Custom Controller of Kubernetes.(2021)</a:t>
            </a:r>
            <a:endParaRPr b="1" sz="2400">
              <a:solidFill>
                <a:srgbClr val="FF0000"/>
              </a:solidFill>
              <a:latin typeface="Calibri"/>
              <a:ea typeface="Calibri"/>
              <a:cs typeface="Calibri"/>
              <a:sym typeface="Calibri"/>
            </a:endParaRPr>
          </a:p>
        </p:txBody>
      </p:sp>
      <p:sp>
        <p:nvSpPr>
          <p:cNvPr id="152" name="Google Shape;152;g20a2c26ad3f_1_3"/>
          <p:cNvSpPr txBox="1"/>
          <p:nvPr/>
        </p:nvSpPr>
        <p:spPr>
          <a:xfrm>
            <a:off x="186575" y="1617750"/>
            <a:ext cx="6994800" cy="537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Introduction:</a:t>
            </a:r>
            <a:endParaRPr b="1" sz="2400">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Kubernetes default algorithm leads to improper resource allocation,</a:t>
            </a:r>
            <a:endParaRPr sz="1900">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performance degradation, increased maintenance cost. So they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came up with the new algorithm i.e Custom Controller. Default Algorithm is more expensive then Custom Controller. By implementing the Custom Controller the maintenance cost was reduced by almost 50%.</a:t>
            </a:r>
            <a:endParaRPr sz="1900">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Custom Controller dynamically manages and scales the pods depending on the workload.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Pods will be scheduled based on the number of request coming towards the server. For this research Amazon web services t3.</a:t>
            </a:r>
            <a:r>
              <a:rPr lang="en-US" sz="1900">
                <a:latin typeface="Times New Roman"/>
                <a:ea typeface="Times New Roman"/>
                <a:cs typeface="Times New Roman"/>
                <a:sym typeface="Times New Roman"/>
              </a:rPr>
              <a:t>2xlarge</a:t>
            </a:r>
            <a:r>
              <a:rPr lang="en-US" sz="1900">
                <a:latin typeface="Times New Roman"/>
                <a:ea typeface="Times New Roman"/>
                <a:cs typeface="Times New Roman"/>
                <a:sym typeface="Times New Roman"/>
              </a:rPr>
              <a:t> instance was used. The microservice-based application is developed in PHP language to perform the computing intensive operations.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To carry out the research in this study, following technologies and tools have been used: Kubernetes, Kubeadm, Kubectl, Docker, PHP-Apache.</a:t>
            </a:r>
            <a:endParaRPr sz="19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p:txBody>
      </p:sp>
      <p:pic>
        <p:nvPicPr>
          <p:cNvPr id="153" name="Google Shape;153;g20a2c26ad3f_1_3"/>
          <p:cNvPicPr preferRelativeResize="0"/>
          <p:nvPr/>
        </p:nvPicPr>
        <p:blipFill>
          <a:blip r:embed="rId3">
            <a:alphaModFix/>
          </a:blip>
          <a:stretch>
            <a:fillRect/>
          </a:stretch>
        </p:blipFill>
        <p:spPr>
          <a:xfrm>
            <a:off x="6847250" y="1759925"/>
            <a:ext cx="5344750" cy="3533924"/>
          </a:xfrm>
          <a:prstGeom prst="rect">
            <a:avLst/>
          </a:prstGeom>
          <a:noFill/>
          <a:ln>
            <a:noFill/>
          </a:ln>
        </p:spPr>
      </p:pic>
      <p:sp>
        <p:nvSpPr>
          <p:cNvPr id="154" name="Google Shape;154;g20a2c26ad3f_1_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155" name="Google Shape;155;g20a2c26ad3f_1_3"/>
          <p:cNvPicPr preferRelativeResize="0"/>
          <p:nvPr/>
        </p:nvPicPr>
        <p:blipFill rotWithShape="1">
          <a:blip r:embed="rId4">
            <a:alphaModFix/>
          </a:blip>
          <a:srcRect b="0" l="0" r="0" t="0"/>
          <a:stretch/>
        </p:blipFill>
        <p:spPr>
          <a:xfrm>
            <a:off x="10510794" y="11"/>
            <a:ext cx="1681196" cy="765645"/>
          </a:xfrm>
          <a:prstGeom prst="rect">
            <a:avLst/>
          </a:prstGeom>
          <a:noFill/>
          <a:ln>
            <a:noFill/>
          </a:ln>
        </p:spPr>
      </p:pic>
      <p:sp>
        <p:nvSpPr>
          <p:cNvPr id="156" name="Google Shape;156;g20a2c26ad3f_1_3"/>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0a2c26ad3f_1_6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3" name="Google Shape;163;g20a2c26ad3f_1_62"/>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64" name="Google Shape;164;g20a2c26ad3f_1_62"/>
          <p:cNvSpPr txBox="1"/>
          <p:nvPr/>
        </p:nvSpPr>
        <p:spPr>
          <a:xfrm>
            <a:off x="2029650" y="3428999"/>
            <a:ext cx="8638500" cy="2947500"/>
          </a:xfrm>
          <a:prstGeom prst="rect">
            <a:avLst/>
          </a:prstGeom>
          <a:noFill/>
          <a:ln>
            <a:noFill/>
          </a:ln>
        </p:spPr>
        <p:txBody>
          <a:bodyPr anchorCtr="0" anchor="ctr" bIns="45700" lIns="91425" spcFirstLastPara="1" rIns="91425" wrap="square" tIns="45700">
            <a:noAutofit/>
          </a:bodyPr>
          <a:lstStyle/>
          <a:p>
            <a:pPr indent="0" lvl="0" marL="0" marR="0" rtl="0" algn="l">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p:txBody>
      </p:sp>
      <p:sp>
        <p:nvSpPr>
          <p:cNvPr id="165" name="Google Shape;165;g20a2c26ad3f_1_6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6" name="Google Shape;166;g20a2c26ad3f_1_62"/>
          <p:cNvSpPr txBox="1"/>
          <p:nvPr/>
        </p:nvSpPr>
        <p:spPr>
          <a:xfrm>
            <a:off x="8494800" y="1435900"/>
            <a:ext cx="3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7" name="Google Shape;167;g20a2c26ad3f_1_62"/>
          <p:cNvSpPr txBox="1"/>
          <p:nvPr/>
        </p:nvSpPr>
        <p:spPr>
          <a:xfrm>
            <a:off x="565250" y="993875"/>
            <a:ext cx="1033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FF0000"/>
                </a:solidFill>
                <a:latin typeface="Calibri"/>
                <a:ea typeface="Calibri"/>
                <a:cs typeface="Calibri"/>
                <a:sym typeface="Calibri"/>
              </a:rPr>
              <a:t>Autoscaling Cloud-Native Applications using Custom Controller of Kubernetes.</a:t>
            </a:r>
            <a:endParaRPr b="1" sz="2400">
              <a:solidFill>
                <a:srgbClr val="FF0000"/>
              </a:solidFill>
              <a:latin typeface="Calibri"/>
              <a:ea typeface="Calibri"/>
              <a:cs typeface="Calibri"/>
              <a:sym typeface="Calibri"/>
            </a:endParaRPr>
          </a:p>
        </p:txBody>
      </p:sp>
      <p:sp>
        <p:nvSpPr>
          <p:cNvPr id="168" name="Google Shape;168;g20a2c26ad3f_1_62"/>
          <p:cNvSpPr txBox="1"/>
          <p:nvPr/>
        </p:nvSpPr>
        <p:spPr>
          <a:xfrm>
            <a:off x="510450" y="2009700"/>
            <a:ext cx="111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69" name="Google Shape;169;g20a2c26ad3f_1_62"/>
          <p:cNvPicPr preferRelativeResize="0"/>
          <p:nvPr/>
        </p:nvPicPr>
        <p:blipFill>
          <a:blip r:embed="rId3">
            <a:alphaModFix/>
          </a:blip>
          <a:stretch>
            <a:fillRect/>
          </a:stretch>
        </p:blipFill>
        <p:spPr>
          <a:xfrm>
            <a:off x="1857675" y="2129000"/>
            <a:ext cx="8017735" cy="4301375"/>
          </a:xfrm>
          <a:prstGeom prst="rect">
            <a:avLst/>
          </a:prstGeom>
          <a:noFill/>
          <a:ln>
            <a:noFill/>
          </a:ln>
        </p:spPr>
      </p:pic>
      <p:sp>
        <p:nvSpPr>
          <p:cNvPr id="170" name="Google Shape;170;g20a2c26ad3f_1_62"/>
          <p:cNvSpPr txBox="1"/>
          <p:nvPr/>
        </p:nvSpPr>
        <p:spPr>
          <a:xfrm>
            <a:off x="1857675" y="1642525"/>
            <a:ext cx="762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Custom Controller Algorithm</a:t>
            </a:r>
            <a:endParaRPr b="1" sz="1800">
              <a:latin typeface="Times New Roman"/>
              <a:ea typeface="Times New Roman"/>
              <a:cs typeface="Times New Roman"/>
              <a:sym typeface="Times New Roman"/>
            </a:endParaRPr>
          </a:p>
        </p:txBody>
      </p:sp>
      <p:sp>
        <p:nvSpPr>
          <p:cNvPr id="171" name="Google Shape;171;g20a2c26ad3f_1_62"/>
          <p:cNvSpPr txBox="1"/>
          <p:nvPr>
            <p:ph idx="11" type="ftr"/>
          </p:nvPr>
        </p:nvSpPr>
        <p:spPr>
          <a:xfrm>
            <a:off x="4026425" y="649290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000"/>
              <a:t>Veena, Adarsh, Suchit, Yuvaraj</a:t>
            </a:r>
            <a:endParaRPr sz="1000"/>
          </a:p>
        </p:txBody>
      </p:sp>
      <p:pic>
        <p:nvPicPr>
          <p:cNvPr id="172" name="Google Shape;172;g20a2c26ad3f_1_62"/>
          <p:cNvPicPr preferRelativeResize="0"/>
          <p:nvPr/>
        </p:nvPicPr>
        <p:blipFill rotWithShape="1">
          <a:blip r:embed="rId4">
            <a:alphaModFix/>
          </a:blip>
          <a:srcRect b="0" l="0" r="0" t="0"/>
          <a:stretch/>
        </p:blipFill>
        <p:spPr>
          <a:xfrm>
            <a:off x="10481069" y="29736"/>
            <a:ext cx="1681196" cy="765645"/>
          </a:xfrm>
          <a:prstGeom prst="rect">
            <a:avLst/>
          </a:prstGeom>
          <a:noFill/>
          <a:ln>
            <a:noFill/>
          </a:ln>
        </p:spPr>
      </p:pic>
      <p:sp>
        <p:nvSpPr>
          <p:cNvPr id="173" name="Google Shape;173;g20a2c26ad3f_1_62"/>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0a2c26ad3f_1_12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0" name="Google Shape;180;g20a2c26ad3f_1_123"/>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81" name="Google Shape;181;g20a2c26ad3f_1_123"/>
          <p:cNvSpPr txBox="1"/>
          <p:nvPr/>
        </p:nvSpPr>
        <p:spPr>
          <a:xfrm>
            <a:off x="2029650" y="3428999"/>
            <a:ext cx="8638500" cy="2947500"/>
          </a:xfrm>
          <a:prstGeom prst="rect">
            <a:avLst/>
          </a:prstGeom>
          <a:noFill/>
          <a:ln>
            <a:noFill/>
          </a:ln>
        </p:spPr>
        <p:txBody>
          <a:bodyPr anchorCtr="0" anchor="ctr" bIns="45700" lIns="91425" spcFirstLastPara="1" rIns="91425" wrap="square" tIns="45700">
            <a:noAutofit/>
          </a:bodyPr>
          <a:lstStyle/>
          <a:p>
            <a:pPr indent="0" lvl="0" marL="0" marR="0" rtl="0" algn="l">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p:txBody>
      </p:sp>
      <p:sp>
        <p:nvSpPr>
          <p:cNvPr id="182" name="Google Shape;182;g20a2c26ad3f_1_1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83" name="Google Shape;183;g20a2c26ad3f_1_123"/>
          <p:cNvSpPr txBox="1"/>
          <p:nvPr/>
        </p:nvSpPr>
        <p:spPr>
          <a:xfrm>
            <a:off x="8494800" y="1435900"/>
            <a:ext cx="3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4" name="Google Shape;184;g20a2c26ad3f_1_123"/>
          <p:cNvSpPr txBox="1"/>
          <p:nvPr/>
        </p:nvSpPr>
        <p:spPr>
          <a:xfrm>
            <a:off x="565250" y="993875"/>
            <a:ext cx="1033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FF0000"/>
                </a:solidFill>
                <a:latin typeface="Calibri"/>
                <a:ea typeface="Calibri"/>
                <a:cs typeface="Calibri"/>
                <a:sym typeface="Calibri"/>
              </a:rPr>
              <a:t>Autoscaling Cloud-Native Applications using Custom Controller of Kubernetes.</a:t>
            </a:r>
            <a:endParaRPr b="1" sz="2400">
              <a:solidFill>
                <a:srgbClr val="FF0000"/>
              </a:solidFill>
              <a:latin typeface="Calibri"/>
              <a:ea typeface="Calibri"/>
              <a:cs typeface="Calibri"/>
              <a:sym typeface="Calibri"/>
            </a:endParaRPr>
          </a:p>
        </p:txBody>
      </p:sp>
      <p:sp>
        <p:nvSpPr>
          <p:cNvPr id="185" name="Google Shape;185;g20a2c26ad3f_1_123"/>
          <p:cNvSpPr txBox="1"/>
          <p:nvPr/>
        </p:nvSpPr>
        <p:spPr>
          <a:xfrm>
            <a:off x="498275" y="1931500"/>
            <a:ext cx="111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6" name="Google Shape;186;g20a2c26ad3f_1_123"/>
          <p:cNvSpPr txBox="1"/>
          <p:nvPr/>
        </p:nvSpPr>
        <p:spPr>
          <a:xfrm>
            <a:off x="389850" y="1592625"/>
            <a:ext cx="114123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latin typeface="Times New Roman"/>
                <a:ea typeface="Times New Roman"/>
                <a:cs typeface="Times New Roman"/>
                <a:sym typeface="Times New Roman"/>
              </a:rPr>
              <a:t>METHODOLOGY: </a:t>
            </a:r>
            <a:r>
              <a:rPr lang="en-US" sz="1800">
                <a:latin typeface="Times New Roman"/>
                <a:ea typeface="Times New Roman"/>
                <a:cs typeface="Times New Roman"/>
                <a:sym typeface="Times New Roman"/>
              </a:rPr>
              <a:t>The setup contains one master node and two worker nodes,In this research an attempt is made to write a custom controller to schedule the required number of pods to overcome resource wastage and website crashes. There is a component called Kube-controllermanager.YAML in the Kubernetes cluster. To control replicas, the parameters in the YAML file are transferred to the Kube-API server, and then to the Kube-controller manager. Next, the Kube-API server informs the custom controller to start or create new pods.</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700">
                <a:latin typeface="Times New Roman"/>
                <a:ea typeface="Times New Roman"/>
                <a:cs typeface="Times New Roman"/>
                <a:sym typeface="Times New Roman"/>
              </a:rPr>
              <a:t>EXPERIMENT:</a:t>
            </a:r>
            <a:endParaRPr b="1"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Total 3 experiments were conducted in the timeframe of 2 min, 8</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min, 15min. The performance of Custom Controller was compared</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with the performance of Kubernetes default algorithm.</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The experiments demonstrated that during the first 2 minutes</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of workload custom controller allocated 0 pods and KHPA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allocated 3 pods. After 8 minutes of workload generation</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Custom controller scheduled 2 pods whereas KHPA schedules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7 pods,extra 4 pods were scheduled by KHPA which is over</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provisioning of resources. During the 15 minutes of workload</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generation Custom Controller scheduled 5 pods whereas KHPA</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scheduled only 1 pod, this leads to performance degradation.</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87" name="Google Shape;187;g20a2c26ad3f_1_123"/>
          <p:cNvPicPr preferRelativeResize="0"/>
          <p:nvPr/>
        </p:nvPicPr>
        <p:blipFill>
          <a:blip r:embed="rId3">
            <a:alphaModFix/>
          </a:blip>
          <a:stretch>
            <a:fillRect/>
          </a:stretch>
        </p:blipFill>
        <p:spPr>
          <a:xfrm>
            <a:off x="6496100" y="3022997"/>
            <a:ext cx="5173275" cy="3413200"/>
          </a:xfrm>
          <a:prstGeom prst="rect">
            <a:avLst/>
          </a:prstGeom>
          <a:noFill/>
          <a:ln>
            <a:noFill/>
          </a:ln>
        </p:spPr>
      </p:pic>
      <p:sp>
        <p:nvSpPr>
          <p:cNvPr id="188" name="Google Shape;188;g20a2c26ad3f_1_123"/>
          <p:cNvSpPr txBox="1"/>
          <p:nvPr>
            <p:ph idx="11" type="ftr"/>
          </p:nvPr>
        </p:nvSpPr>
        <p:spPr>
          <a:xfrm>
            <a:off x="3673550" y="649290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189" name="Google Shape;189;g20a2c26ad3f_1_123"/>
          <p:cNvPicPr preferRelativeResize="0"/>
          <p:nvPr/>
        </p:nvPicPr>
        <p:blipFill rotWithShape="1">
          <a:blip r:embed="rId4">
            <a:alphaModFix/>
          </a:blip>
          <a:srcRect b="0" l="0" r="0" t="0"/>
          <a:stretch/>
        </p:blipFill>
        <p:spPr>
          <a:xfrm>
            <a:off x="10481069" y="29736"/>
            <a:ext cx="1681196" cy="765645"/>
          </a:xfrm>
          <a:prstGeom prst="rect">
            <a:avLst/>
          </a:prstGeom>
          <a:noFill/>
          <a:ln>
            <a:noFill/>
          </a:ln>
        </p:spPr>
      </p:pic>
      <p:sp>
        <p:nvSpPr>
          <p:cNvPr id="190" name="Google Shape;190;g20a2c26ad3f_1_123"/>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0a2c26ad3f_1_18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7" name="Google Shape;197;g20a2c26ad3f_1_184"/>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98" name="Google Shape;198;g20a2c26ad3f_1_18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9" name="Google Shape;199;g20a2c26ad3f_1_184"/>
          <p:cNvSpPr txBox="1"/>
          <p:nvPr/>
        </p:nvSpPr>
        <p:spPr>
          <a:xfrm>
            <a:off x="8494800" y="1435900"/>
            <a:ext cx="3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0" name="Google Shape;200;g20a2c26ad3f_1_184"/>
          <p:cNvSpPr txBox="1"/>
          <p:nvPr/>
        </p:nvSpPr>
        <p:spPr>
          <a:xfrm>
            <a:off x="565250" y="993875"/>
            <a:ext cx="1033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FF0000"/>
                </a:solidFill>
                <a:latin typeface="Calibri"/>
                <a:ea typeface="Calibri"/>
                <a:cs typeface="Calibri"/>
                <a:sym typeface="Calibri"/>
              </a:rPr>
              <a:t>Autoscaling Cloud-Native Applications using Custom Controller of Kubernetes.</a:t>
            </a:r>
            <a:endParaRPr b="1" sz="2400">
              <a:solidFill>
                <a:srgbClr val="FF0000"/>
              </a:solidFill>
              <a:latin typeface="Calibri"/>
              <a:ea typeface="Calibri"/>
              <a:cs typeface="Calibri"/>
              <a:sym typeface="Calibri"/>
            </a:endParaRPr>
          </a:p>
        </p:txBody>
      </p:sp>
      <p:sp>
        <p:nvSpPr>
          <p:cNvPr id="201" name="Google Shape;201;g20a2c26ad3f_1_184"/>
          <p:cNvSpPr txBox="1"/>
          <p:nvPr/>
        </p:nvSpPr>
        <p:spPr>
          <a:xfrm>
            <a:off x="498275" y="1931500"/>
            <a:ext cx="111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2" name="Google Shape;202;g20a2c26ad3f_1_184"/>
          <p:cNvSpPr txBox="1"/>
          <p:nvPr/>
        </p:nvSpPr>
        <p:spPr>
          <a:xfrm>
            <a:off x="389850" y="2209200"/>
            <a:ext cx="11412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Times New Roman"/>
                <a:ea typeface="Times New Roman"/>
                <a:cs typeface="Times New Roman"/>
                <a:sym typeface="Times New Roman"/>
              </a:rPr>
              <a:t>CONCLUSION:</a:t>
            </a:r>
            <a:endParaRPr b="1" sz="2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By using a custom controller which makes the autoscaling decisions and schedules the pods, this research attempts to solve the issue of inefficient pod allocation to applications.</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600">
                <a:latin typeface="Times New Roman"/>
                <a:ea typeface="Times New Roman"/>
                <a:cs typeface="Times New Roman"/>
                <a:sym typeface="Times New Roman"/>
              </a:rPr>
              <a:t>FUTURE WORK:</a:t>
            </a:r>
            <a:endParaRPr b="1" sz="2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Since replicas take some time to stabilize, this problem can be considered in the future, In addition, the algorithm inside the custom controller can be enhanced for memory and storage intensive microservices so that it will support all type of microservices in the future.</a:t>
            </a:r>
            <a:endParaRPr sz="2400">
              <a:latin typeface="Times New Roman"/>
              <a:ea typeface="Times New Roman"/>
              <a:cs typeface="Times New Roman"/>
              <a:sym typeface="Times New Roman"/>
            </a:endParaRPr>
          </a:p>
        </p:txBody>
      </p:sp>
      <p:sp>
        <p:nvSpPr>
          <p:cNvPr id="203" name="Google Shape;203;g20a2c26ad3f_1_18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Veena, Adarsh, Suchit, Yuvaraj</a:t>
            </a:r>
            <a:endParaRPr/>
          </a:p>
        </p:txBody>
      </p:sp>
      <p:pic>
        <p:nvPicPr>
          <p:cNvPr id="204" name="Google Shape;204;g20a2c26ad3f_1_184"/>
          <p:cNvPicPr preferRelativeResize="0"/>
          <p:nvPr/>
        </p:nvPicPr>
        <p:blipFill rotWithShape="1">
          <a:blip r:embed="rId3">
            <a:alphaModFix/>
          </a:blip>
          <a:srcRect b="0" l="0" r="0" t="0"/>
          <a:stretch/>
        </p:blipFill>
        <p:spPr>
          <a:xfrm>
            <a:off x="10481069" y="29736"/>
            <a:ext cx="1681196" cy="765645"/>
          </a:xfrm>
          <a:prstGeom prst="rect">
            <a:avLst/>
          </a:prstGeom>
          <a:noFill/>
          <a:ln>
            <a:noFill/>
          </a:ln>
        </p:spPr>
      </p:pic>
      <p:sp>
        <p:nvSpPr>
          <p:cNvPr id="205" name="Google Shape;205;g20a2c26ad3f_1_184"/>
          <p:cNvSpPr txBox="1"/>
          <p:nvPr/>
        </p:nvSpPr>
        <p:spPr>
          <a:xfrm>
            <a:off x="76200" y="100525"/>
            <a:ext cx="3666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200">
                <a:solidFill>
                  <a:srgbClr val="888888"/>
                </a:solidFill>
                <a:latin typeface="Times New Roman"/>
                <a:ea typeface="Times New Roman"/>
                <a:cs typeface="Times New Roman"/>
                <a:sym typeface="Times New Roman"/>
              </a:rPr>
              <a:t>Deploy EOX microservices on Kubernetes Cluster</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2023-02-02T07:40:50Z</dcterms:created>
  <dc:creator>Microsoft account</dc:creator>
</cp:coreProperties>
</file>