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hqAh2OZzis/BtNFffMFH+qRlkb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0C54DD-F94C-4292-A22A-938BF8CED4D0}">
  <a:tblStyle styleId="{8D0C54DD-F94C-4292-A22A-938BF8CED4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
        <p:nvSpPr>
          <p:cNvPr id="132" name="Google Shape;132;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f1935bb9d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f1935bb9d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1f1935bb9df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6f026ac43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06f026ac4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2" name="Google Shape;14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5" name="Google Shape;155;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9" name="Google Shape;169;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3" name="Google Shape;183;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7" name="Google Shape;197;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8" name="Google Shape;198;p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6230b83e5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6230b83e5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06230b83e5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1935bb9d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1935bb9d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Three ways to use kubernatives:</a:t>
            </a:r>
            <a:endParaRPr/>
          </a:p>
          <a:p>
            <a:pPr indent="0" lvl="0" marL="0" rtl="0" algn="l">
              <a:spcBef>
                <a:spcPts val="0"/>
              </a:spcBef>
              <a:spcAft>
                <a:spcPts val="0"/>
              </a:spcAft>
              <a:buClr>
                <a:schemeClr val="dk1"/>
              </a:buClr>
              <a:buSzPts val="1100"/>
              <a:buFont typeface="Arial"/>
              <a:buNone/>
            </a:pPr>
            <a:r>
              <a:rPr lang="en-US"/>
              <a:t>i) Hosted </a:t>
            </a:r>
            <a:endParaRPr/>
          </a:p>
          <a:p>
            <a:pPr indent="0" lvl="0" marL="0" rtl="0" algn="l">
              <a:spcBef>
                <a:spcPts val="0"/>
              </a:spcBef>
              <a:spcAft>
                <a:spcPts val="0"/>
              </a:spcAft>
              <a:buClr>
                <a:schemeClr val="dk1"/>
              </a:buClr>
              <a:buSzPts val="1100"/>
              <a:buFont typeface="Arial"/>
              <a:buNone/>
            </a:pPr>
            <a:r>
              <a:rPr lang="en-US"/>
              <a:t>ii) Self-Hosted - minicubes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3" name="Google Shape;233;g1f1935bb9d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3" name="Shape 13"/>
        <p:cNvGrpSpPr/>
        <p:nvPr/>
      </p:nvGrpSpPr>
      <p:grpSpPr>
        <a:xfrm>
          <a:off x="0" y="0"/>
          <a:ext cx="0" cy="0"/>
          <a:chOff x="0" y="0"/>
          <a:chExt cx="0" cy="0"/>
        </a:xfrm>
      </p:grpSpPr>
      <p:sp>
        <p:nvSpPr>
          <p:cNvPr id="14" name="Google Shape;14;g205ba572206_7_1081"/>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205ba572206_7_1081"/>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205ba572206_7_1081"/>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205ba572206_7_1081"/>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8" name="Google Shape;18;g205ba572206_7_1081"/>
          <p:cNvGrpSpPr/>
          <p:nvPr/>
        </p:nvGrpSpPr>
        <p:grpSpPr>
          <a:xfrm>
            <a:off x="340259" y="790"/>
            <a:ext cx="3000409" cy="1392365"/>
            <a:chOff x="255200" y="592"/>
            <a:chExt cx="2250363" cy="1044300"/>
          </a:xfrm>
        </p:grpSpPr>
        <p:sp>
          <p:nvSpPr>
            <p:cNvPr id="19" name="Google Shape;19;g205ba572206_7_1081"/>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205ba572206_7_1081"/>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205ba572206_7_1081"/>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205ba572206_7_1081"/>
          <p:cNvGrpSpPr/>
          <p:nvPr/>
        </p:nvGrpSpPr>
        <p:grpSpPr>
          <a:xfrm>
            <a:off x="1207163" y="790"/>
            <a:ext cx="3000409" cy="1392365"/>
            <a:chOff x="905395" y="592"/>
            <a:chExt cx="2250363" cy="1044300"/>
          </a:xfrm>
        </p:grpSpPr>
        <p:sp>
          <p:nvSpPr>
            <p:cNvPr id="23" name="Google Shape;23;g205ba572206_7_1081"/>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205ba572206_7_1081"/>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05ba572206_7_1081"/>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g205ba572206_7_1081"/>
          <p:cNvGrpSpPr/>
          <p:nvPr/>
        </p:nvGrpSpPr>
        <p:grpSpPr>
          <a:xfrm>
            <a:off x="9409957" y="6784"/>
            <a:ext cx="2468376" cy="1002839"/>
            <a:chOff x="6917201" y="0"/>
            <a:chExt cx="2227777" cy="863400"/>
          </a:xfrm>
        </p:grpSpPr>
        <p:sp>
          <p:nvSpPr>
            <p:cNvPr id="27" name="Google Shape;27;g205ba572206_7_1081"/>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05ba572206_7_1081"/>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205ba572206_7_1081"/>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g205ba572206_7_1081"/>
          <p:cNvGrpSpPr/>
          <p:nvPr/>
        </p:nvGrpSpPr>
        <p:grpSpPr>
          <a:xfrm>
            <a:off x="8737606" y="5623802"/>
            <a:ext cx="3185498" cy="1234317"/>
            <a:chOff x="6917201" y="0"/>
            <a:chExt cx="2227777" cy="863400"/>
          </a:xfrm>
        </p:grpSpPr>
        <p:sp>
          <p:nvSpPr>
            <p:cNvPr id="31" name="Google Shape;31;g205ba572206_7_1081"/>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05ba572206_7_1081"/>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205ba572206_7_1081"/>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4" name="Google Shape;34;g205ba572206_7_1081"/>
          <p:cNvGrpSpPr/>
          <p:nvPr/>
        </p:nvGrpSpPr>
        <p:grpSpPr>
          <a:xfrm>
            <a:off x="265762" y="5407536"/>
            <a:ext cx="3727293" cy="1444382"/>
            <a:chOff x="6917201" y="0"/>
            <a:chExt cx="2227777" cy="863400"/>
          </a:xfrm>
        </p:grpSpPr>
        <p:sp>
          <p:nvSpPr>
            <p:cNvPr id="35" name="Google Shape;35;g205ba572206_7_1081"/>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205ba572206_7_1081"/>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05ba572206_7_1081"/>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8" name="Google Shape;38;g205ba572206_7_1081"/>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5100"/>
              <a:buNone/>
              <a:defRPr sz="51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39" name="Google Shape;39;g205ba572206_7_1081"/>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lt1"/>
              </a:buClr>
              <a:buSzPts val="2100"/>
              <a:buNone/>
              <a:defRPr sz="21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40" name="Google Shape;40;g205ba572206_7_108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3" name="Shape 113"/>
        <p:cNvGrpSpPr/>
        <p:nvPr/>
      </p:nvGrpSpPr>
      <p:grpSpPr>
        <a:xfrm>
          <a:off x="0" y="0"/>
          <a:ext cx="0" cy="0"/>
          <a:chOff x="0" y="0"/>
          <a:chExt cx="0" cy="0"/>
        </a:xfrm>
      </p:grpSpPr>
      <p:sp>
        <p:nvSpPr>
          <p:cNvPr id="114" name="Google Shape;114;g205ba572206_7_1181"/>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5" name="Google Shape;115;g205ba572206_7_1181"/>
          <p:cNvGrpSpPr/>
          <p:nvPr/>
        </p:nvGrpSpPr>
        <p:grpSpPr>
          <a:xfrm>
            <a:off x="7945629" y="5492768"/>
            <a:ext cx="3361269" cy="1365553"/>
            <a:chOff x="6917201" y="0"/>
            <a:chExt cx="2227777" cy="863400"/>
          </a:xfrm>
        </p:grpSpPr>
        <p:sp>
          <p:nvSpPr>
            <p:cNvPr id="116" name="Google Shape;116;g205ba572206_7_1181"/>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05ba572206_7_1181"/>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205ba572206_7_1181"/>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9" name="Google Shape;119;g205ba572206_7_1181"/>
          <p:cNvGrpSpPr/>
          <p:nvPr/>
        </p:nvGrpSpPr>
        <p:grpSpPr>
          <a:xfrm>
            <a:off x="265762" y="3"/>
            <a:ext cx="3727293" cy="1444382"/>
            <a:chOff x="6917201" y="0"/>
            <a:chExt cx="2227777" cy="863400"/>
          </a:xfrm>
        </p:grpSpPr>
        <p:sp>
          <p:nvSpPr>
            <p:cNvPr id="120" name="Google Shape;120;g205ba572206_7_1181"/>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205ba572206_7_1181"/>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205ba572206_7_1181"/>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3" name="Google Shape;123;g205ba572206_7_1181"/>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dk2"/>
              </a:buClr>
              <a:buSzPts val="11500"/>
              <a:buNone/>
              <a:defRPr sz="11500">
                <a:solidFill>
                  <a:schemeClr val="dk2"/>
                </a:solidFill>
              </a:defRPr>
            </a:lvl1pPr>
            <a:lvl2pPr lvl="1" rtl="0" algn="ctr">
              <a:spcBef>
                <a:spcPts val="0"/>
              </a:spcBef>
              <a:spcAft>
                <a:spcPts val="0"/>
              </a:spcAft>
              <a:buClr>
                <a:schemeClr val="dk2"/>
              </a:buClr>
              <a:buSzPts val="11500"/>
              <a:buNone/>
              <a:defRPr sz="11500">
                <a:solidFill>
                  <a:schemeClr val="dk2"/>
                </a:solidFill>
              </a:defRPr>
            </a:lvl2pPr>
            <a:lvl3pPr lvl="2" rtl="0" algn="ctr">
              <a:spcBef>
                <a:spcPts val="0"/>
              </a:spcBef>
              <a:spcAft>
                <a:spcPts val="0"/>
              </a:spcAft>
              <a:buClr>
                <a:schemeClr val="dk2"/>
              </a:buClr>
              <a:buSzPts val="11500"/>
              <a:buNone/>
              <a:defRPr sz="11500">
                <a:solidFill>
                  <a:schemeClr val="dk2"/>
                </a:solidFill>
              </a:defRPr>
            </a:lvl3pPr>
            <a:lvl4pPr lvl="3" rtl="0" algn="ctr">
              <a:spcBef>
                <a:spcPts val="0"/>
              </a:spcBef>
              <a:spcAft>
                <a:spcPts val="0"/>
              </a:spcAft>
              <a:buClr>
                <a:schemeClr val="dk2"/>
              </a:buClr>
              <a:buSzPts val="11500"/>
              <a:buNone/>
              <a:defRPr sz="11500">
                <a:solidFill>
                  <a:schemeClr val="dk2"/>
                </a:solidFill>
              </a:defRPr>
            </a:lvl4pPr>
            <a:lvl5pPr lvl="4" rtl="0" algn="ctr">
              <a:spcBef>
                <a:spcPts val="0"/>
              </a:spcBef>
              <a:spcAft>
                <a:spcPts val="0"/>
              </a:spcAft>
              <a:buClr>
                <a:schemeClr val="dk2"/>
              </a:buClr>
              <a:buSzPts val="11500"/>
              <a:buNone/>
              <a:defRPr sz="11500">
                <a:solidFill>
                  <a:schemeClr val="dk2"/>
                </a:solidFill>
              </a:defRPr>
            </a:lvl5pPr>
            <a:lvl6pPr lvl="5" rtl="0" algn="ctr">
              <a:spcBef>
                <a:spcPts val="0"/>
              </a:spcBef>
              <a:spcAft>
                <a:spcPts val="0"/>
              </a:spcAft>
              <a:buClr>
                <a:schemeClr val="dk2"/>
              </a:buClr>
              <a:buSzPts val="11500"/>
              <a:buNone/>
              <a:defRPr sz="11500">
                <a:solidFill>
                  <a:schemeClr val="dk2"/>
                </a:solidFill>
              </a:defRPr>
            </a:lvl6pPr>
            <a:lvl7pPr lvl="6" rtl="0" algn="ctr">
              <a:spcBef>
                <a:spcPts val="0"/>
              </a:spcBef>
              <a:spcAft>
                <a:spcPts val="0"/>
              </a:spcAft>
              <a:buClr>
                <a:schemeClr val="dk2"/>
              </a:buClr>
              <a:buSzPts val="11500"/>
              <a:buNone/>
              <a:defRPr sz="11500">
                <a:solidFill>
                  <a:schemeClr val="dk2"/>
                </a:solidFill>
              </a:defRPr>
            </a:lvl7pPr>
            <a:lvl8pPr lvl="7" rtl="0" algn="ctr">
              <a:spcBef>
                <a:spcPts val="0"/>
              </a:spcBef>
              <a:spcAft>
                <a:spcPts val="0"/>
              </a:spcAft>
              <a:buClr>
                <a:schemeClr val="dk2"/>
              </a:buClr>
              <a:buSzPts val="11500"/>
              <a:buNone/>
              <a:defRPr sz="11500">
                <a:solidFill>
                  <a:schemeClr val="dk2"/>
                </a:solidFill>
              </a:defRPr>
            </a:lvl8pPr>
            <a:lvl9pPr lvl="8" rtl="0" algn="ctr">
              <a:spcBef>
                <a:spcPts val="0"/>
              </a:spcBef>
              <a:spcAft>
                <a:spcPts val="0"/>
              </a:spcAft>
              <a:buClr>
                <a:schemeClr val="dk2"/>
              </a:buClr>
              <a:buSzPts val="11500"/>
              <a:buNone/>
              <a:defRPr sz="11500">
                <a:solidFill>
                  <a:schemeClr val="dk2"/>
                </a:solidFill>
              </a:defRPr>
            </a:lvl9pPr>
          </a:lstStyle>
          <a:p>
            <a:r>
              <a:t>xx%</a:t>
            </a:r>
          </a:p>
        </p:txBody>
      </p:sp>
      <p:sp>
        <p:nvSpPr>
          <p:cNvPr id="124" name="Google Shape;124;g205ba572206_7_1181"/>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rtl="0" algn="ctr">
              <a:spcBef>
                <a:spcPts val="0"/>
              </a:spcBef>
              <a:spcAft>
                <a:spcPts val="0"/>
              </a:spcAft>
              <a:buSzPts val="1700"/>
              <a:buChar char="●"/>
              <a:defRPr/>
            </a:lvl1pPr>
            <a:lvl2pPr indent="-323850" lvl="1" marL="914400" rtl="0" algn="ctr">
              <a:spcBef>
                <a:spcPts val="0"/>
              </a:spcBef>
              <a:spcAft>
                <a:spcPts val="0"/>
              </a:spcAft>
              <a:buSzPts val="1500"/>
              <a:buChar char="○"/>
              <a:defRPr/>
            </a:lvl2pPr>
            <a:lvl3pPr indent="-323850" lvl="2" marL="1371600" rtl="0" algn="ctr">
              <a:spcBef>
                <a:spcPts val="0"/>
              </a:spcBef>
              <a:spcAft>
                <a:spcPts val="0"/>
              </a:spcAft>
              <a:buSzPts val="1500"/>
              <a:buChar char="■"/>
              <a:defRPr/>
            </a:lvl3pPr>
            <a:lvl4pPr indent="-323850" lvl="3" marL="1828800" rtl="0" algn="ctr">
              <a:spcBef>
                <a:spcPts val="0"/>
              </a:spcBef>
              <a:spcAft>
                <a:spcPts val="0"/>
              </a:spcAft>
              <a:buSzPts val="1500"/>
              <a:buChar char="●"/>
              <a:defRPr/>
            </a:lvl4pPr>
            <a:lvl5pPr indent="-323850" lvl="4" marL="2286000" rtl="0" algn="ctr">
              <a:spcBef>
                <a:spcPts val="0"/>
              </a:spcBef>
              <a:spcAft>
                <a:spcPts val="0"/>
              </a:spcAft>
              <a:buSzPts val="1500"/>
              <a:buChar char="○"/>
              <a:defRPr/>
            </a:lvl5pPr>
            <a:lvl6pPr indent="-323850" lvl="5" marL="2743200" rtl="0" algn="ctr">
              <a:spcBef>
                <a:spcPts val="0"/>
              </a:spcBef>
              <a:spcAft>
                <a:spcPts val="0"/>
              </a:spcAft>
              <a:buSzPts val="1500"/>
              <a:buChar char="■"/>
              <a:defRPr/>
            </a:lvl6pPr>
            <a:lvl7pPr indent="-323850" lvl="6" marL="3200400" rtl="0" algn="ctr">
              <a:spcBef>
                <a:spcPts val="0"/>
              </a:spcBef>
              <a:spcAft>
                <a:spcPts val="0"/>
              </a:spcAft>
              <a:buSzPts val="1500"/>
              <a:buChar char="●"/>
              <a:defRPr/>
            </a:lvl7pPr>
            <a:lvl8pPr indent="-323850" lvl="7" marL="3657600" rtl="0" algn="ctr">
              <a:spcBef>
                <a:spcPts val="0"/>
              </a:spcBef>
              <a:spcAft>
                <a:spcPts val="0"/>
              </a:spcAft>
              <a:buSzPts val="1500"/>
              <a:buChar char="○"/>
              <a:defRPr/>
            </a:lvl8pPr>
            <a:lvl9pPr indent="-323850" lvl="8" marL="4114800" rtl="0" algn="ctr">
              <a:spcBef>
                <a:spcPts val="0"/>
              </a:spcBef>
              <a:spcAft>
                <a:spcPts val="0"/>
              </a:spcAft>
              <a:buSzPts val="1500"/>
              <a:buChar char="■"/>
              <a:defRPr/>
            </a:lvl9pPr>
          </a:lstStyle>
          <a:p/>
        </p:txBody>
      </p:sp>
      <p:sp>
        <p:nvSpPr>
          <p:cNvPr id="125" name="Google Shape;125;g205ba572206_7_118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g205ba572206_7_119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1" name="Shape 41"/>
        <p:cNvGrpSpPr/>
        <p:nvPr/>
      </p:nvGrpSpPr>
      <p:grpSpPr>
        <a:xfrm>
          <a:off x="0" y="0"/>
          <a:ext cx="0" cy="0"/>
          <a:chOff x="0" y="0"/>
          <a:chExt cx="0" cy="0"/>
        </a:xfrm>
      </p:grpSpPr>
      <p:sp>
        <p:nvSpPr>
          <p:cNvPr id="42" name="Google Shape;42;g205ba572206_7_1109"/>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3" name="Google Shape;43;g205ba572206_7_1109"/>
          <p:cNvGrpSpPr/>
          <p:nvPr/>
        </p:nvGrpSpPr>
        <p:grpSpPr>
          <a:xfrm>
            <a:off x="7458691" y="5281486"/>
            <a:ext cx="3880118" cy="1576482"/>
            <a:chOff x="6917201" y="0"/>
            <a:chExt cx="2227777" cy="863400"/>
          </a:xfrm>
        </p:grpSpPr>
        <p:sp>
          <p:nvSpPr>
            <p:cNvPr id="44" name="Google Shape;44;g205ba572206_7_1109"/>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205ba572206_7_1109"/>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205ba572206_7_1109"/>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7" name="Google Shape;47;g205ba572206_7_1109"/>
          <p:cNvGrpSpPr/>
          <p:nvPr/>
        </p:nvGrpSpPr>
        <p:grpSpPr>
          <a:xfrm>
            <a:off x="265762" y="3"/>
            <a:ext cx="3727293" cy="1444382"/>
            <a:chOff x="6917201" y="0"/>
            <a:chExt cx="2227777" cy="863400"/>
          </a:xfrm>
        </p:grpSpPr>
        <p:sp>
          <p:nvSpPr>
            <p:cNvPr id="48" name="Google Shape;48;g205ba572206_7_1109"/>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g205ba572206_7_1109"/>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g205ba572206_7_1109"/>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1" name="Google Shape;51;g205ba572206_7_1109"/>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dk2"/>
              </a:buClr>
              <a:buSzPts val="4300"/>
              <a:buNone/>
              <a:defRPr sz="4300">
                <a:solidFill>
                  <a:schemeClr val="dk2"/>
                </a:solidFill>
              </a:defRPr>
            </a:lvl1pPr>
            <a:lvl2pPr lvl="1" rtl="0" algn="ctr">
              <a:spcBef>
                <a:spcPts val="0"/>
              </a:spcBef>
              <a:spcAft>
                <a:spcPts val="0"/>
              </a:spcAft>
              <a:buClr>
                <a:schemeClr val="dk2"/>
              </a:buClr>
              <a:buSzPts val="4300"/>
              <a:buNone/>
              <a:defRPr sz="4300">
                <a:solidFill>
                  <a:schemeClr val="dk2"/>
                </a:solidFill>
              </a:defRPr>
            </a:lvl2pPr>
            <a:lvl3pPr lvl="2" rtl="0" algn="ctr">
              <a:spcBef>
                <a:spcPts val="0"/>
              </a:spcBef>
              <a:spcAft>
                <a:spcPts val="0"/>
              </a:spcAft>
              <a:buClr>
                <a:schemeClr val="dk2"/>
              </a:buClr>
              <a:buSzPts val="4300"/>
              <a:buNone/>
              <a:defRPr sz="4300">
                <a:solidFill>
                  <a:schemeClr val="dk2"/>
                </a:solidFill>
              </a:defRPr>
            </a:lvl3pPr>
            <a:lvl4pPr lvl="3" rtl="0" algn="ctr">
              <a:spcBef>
                <a:spcPts val="0"/>
              </a:spcBef>
              <a:spcAft>
                <a:spcPts val="0"/>
              </a:spcAft>
              <a:buClr>
                <a:schemeClr val="dk2"/>
              </a:buClr>
              <a:buSzPts val="4300"/>
              <a:buNone/>
              <a:defRPr sz="4300">
                <a:solidFill>
                  <a:schemeClr val="dk2"/>
                </a:solidFill>
              </a:defRPr>
            </a:lvl4pPr>
            <a:lvl5pPr lvl="4" rtl="0" algn="ctr">
              <a:spcBef>
                <a:spcPts val="0"/>
              </a:spcBef>
              <a:spcAft>
                <a:spcPts val="0"/>
              </a:spcAft>
              <a:buClr>
                <a:schemeClr val="dk2"/>
              </a:buClr>
              <a:buSzPts val="4300"/>
              <a:buNone/>
              <a:defRPr sz="4300">
                <a:solidFill>
                  <a:schemeClr val="dk2"/>
                </a:solidFill>
              </a:defRPr>
            </a:lvl5pPr>
            <a:lvl6pPr lvl="5" rtl="0" algn="ctr">
              <a:spcBef>
                <a:spcPts val="0"/>
              </a:spcBef>
              <a:spcAft>
                <a:spcPts val="0"/>
              </a:spcAft>
              <a:buClr>
                <a:schemeClr val="dk2"/>
              </a:buClr>
              <a:buSzPts val="4300"/>
              <a:buNone/>
              <a:defRPr sz="4300">
                <a:solidFill>
                  <a:schemeClr val="dk2"/>
                </a:solidFill>
              </a:defRPr>
            </a:lvl6pPr>
            <a:lvl7pPr lvl="6" rtl="0" algn="ctr">
              <a:spcBef>
                <a:spcPts val="0"/>
              </a:spcBef>
              <a:spcAft>
                <a:spcPts val="0"/>
              </a:spcAft>
              <a:buClr>
                <a:schemeClr val="dk2"/>
              </a:buClr>
              <a:buSzPts val="4300"/>
              <a:buNone/>
              <a:defRPr sz="4300">
                <a:solidFill>
                  <a:schemeClr val="dk2"/>
                </a:solidFill>
              </a:defRPr>
            </a:lvl7pPr>
            <a:lvl8pPr lvl="7" rtl="0" algn="ctr">
              <a:spcBef>
                <a:spcPts val="0"/>
              </a:spcBef>
              <a:spcAft>
                <a:spcPts val="0"/>
              </a:spcAft>
              <a:buClr>
                <a:schemeClr val="dk2"/>
              </a:buClr>
              <a:buSzPts val="4300"/>
              <a:buNone/>
              <a:defRPr sz="4300">
                <a:solidFill>
                  <a:schemeClr val="dk2"/>
                </a:solidFill>
              </a:defRPr>
            </a:lvl8pPr>
            <a:lvl9pPr lvl="8" rtl="0" algn="ctr">
              <a:spcBef>
                <a:spcPts val="0"/>
              </a:spcBef>
              <a:spcAft>
                <a:spcPts val="0"/>
              </a:spcAft>
              <a:buClr>
                <a:schemeClr val="dk2"/>
              </a:buClr>
              <a:buSzPts val="4300"/>
              <a:buNone/>
              <a:defRPr sz="4300">
                <a:solidFill>
                  <a:schemeClr val="dk2"/>
                </a:solidFill>
              </a:defRPr>
            </a:lvl9pPr>
          </a:lstStyle>
          <a:p/>
        </p:txBody>
      </p:sp>
      <p:sp>
        <p:nvSpPr>
          <p:cNvPr id="52" name="Google Shape;52;g205ba572206_7_110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3" name="Shape 53"/>
        <p:cNvGrpSpPr/>
        <p:nvPr/>
      </p:nvGrpSpPr>
      <p:grpSpPr>
        <a:xfrm>
          <a:off x="0" y="0"/>
          <a:ext cx="0" cy="0"/>
          <a:chOff x="0" y="0"/>
          <a:chExt cx="0" cy="0"/>
        </a:xfrm>
      </p:grpSpPr>
      <p:sp>
        <p:nvSpPr>
          <p:cNvPr id="54" name="Google Shape;54;g205ba572206_7_112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205ba572206_7_1121"/>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205ba572206_7_112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205ba572206_7_1121"/>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58" name="Google Shape;58;g205ba572206_7_1121"/>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9" name="Google Shape;59;g205ba572206_7_112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0" name="Shape 60"/>
        <p:cNvGrpSpPr/>
        <p:nvPr/>
      </p:nvGrpSpPr>
      <p:grpSpPr>
        <a:xfrm>
          <a:off x="0" y="0"/>
          <a:ext cx="0" cy="0"/>
          <a:chOff x="0" y="0"/>
          <a:chExt cx="0" cy="0"/>
        </a:xfrm>
      </p:grpSpPr>
      <p:sp>
        <p:nvSpPr>
          <p:cNvPr id="61" name="Google Shape;61;g205ba572206_7_1128"/>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205ba572206_7_1128"/>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g205ba572206_7_112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g205ba572206_7_1128"/>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5" name="Google Shape;65;g205ba572206_7_1128"/>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66" name="Google Shape;66;g205ba572206_7_1128"/>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67" name="Google Shape;67;g205ba572206_7_112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8" name="Shape 68"/>
        <p:cNvGrpSpPr/>
        <p:nvPr/>
      </p:nvGrpSpPr>
      <p:grpSpPr>
        <a:xfrm>
          <a:off x="0" y="0"/>
          <a:ext cx="0" cy="0"/>
          <a:chOff x="0" y="0"/>
          <a:chExt cx="0" cy="0"/>
        </a:xfrm>
      </p:grpSpPr>
      <p:sp>
        <p:nvSpPr>
          <p:cNvPr id="69" name="Google Shape;69;g205ba572206_7_113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205ba572206_7_113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 name="Google Shape;71;g205ba572206_7_113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205ba572206_7_1136"/>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3" name="Google Shape;73;g205ba572206_7_113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4" name="Shape 74"/>
        <p:cNvGrpSpPr/>
        <p:nvPr/>
      </p:nvGrpSpPr>
      <p:grpSpPr>
        <a:xfrm>
          <a:off x="0" y="0"/>
          <a:ext cx="0" cy="0"/>
          <a:chOff x="0" y="0"/>
          <a:chExt cx="0" cy="0"/>
        </a:xfrm>
      </p:grpSpPr>
      <p:sp>
        <p:nvSpPr>
          <p:cNvPr id="75" name="Google Shape;75;g205ba572206_7_1142"/>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205ba572206_7_1142"/>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205ba572206_7_114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205ba572206_7_1142"/>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9" name="Google Shape;79;g205ba572206_7_1142"/>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80" name="Google Shape;80;g205ba572206_7_114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1" name="Shape 81"/>
        <p:cNvGrpSpPr/>
        <p:nvPr/>
      </p:nvGrpSpPr>
      <p:grpSpPr>
        <a:xfrm>
          <a:off x="0" y="0"/>
          <a:ext cx="0" cy="0"/>
          <a:chOff x="0" y="0"/>
          <a:chExt cx="0" cy="0"/>
        </a:xfrm>
      </p:grpSpPr>
      <p:sp>
        <p:nvSpPr>
          <p:cNvPr id="82" name="Google Shape;82;g205ba572206_7_1149"/>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205ba572206_7_1149"/>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4" name="Google Shape;84;g205ba572206_7_1149"/>
          <p:cNvGrpSpPr/>
          <p:nvPr/>
        </p:nvGrpSpPr>
        <p:grpSpPr>
          <a:xfrm>
            <a:off x="341189" y="-11"/>
            <a:ext cx="3001758" cy="1391229"/>
            <a:chOff x="3961956" y="4383950"/>
            <a:chExt cx="1160548" cy="548700"/>
          </a:xfrm>
        </p:grpSpPr>
        <p:sp>
          <p:nvSpPr>
            <p:cNvPr id="85" name="Google Shape;85;g205ba572206_7_1149"/>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205ba572206_7_1149"/>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05ba572206_7_1149"/>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205ba572206_7_114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9" name="Google Shape;89;g205ba572206_7_1149"/>
          <p:cNvGrpSpPr/>
          <p:nvPr/>
        </p:nvGrpSpPr>
        <p:grpSpPr>
          <a:xfrm>
            <a:off x="46579" y="6029501"/>
            <a:ext cx="2124408" cy="822734"/>
            <a:chOff x="6917201" y="0"/>
            <a:chExt cx="2227777" cy="863400"/>
          </a:xfrm>
        </p:grpSpPr>
        <p:sp>
          <p:nvSpPr>
            <p:cNvPr id="90" name="Google Shape;90;g205ba572206_7_1149"/>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205ba572206_7_1149"/>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205ba572206_7_1149"/>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3" name="Google Shape;93;g205ba572206_7_1149"/>
          <p:cNvGrpSpPr/>
          <p:nvPr/>
        </p:nvGrpSpPr>
        <p:grpSpPr>
          <a:xfrm>
            <a:off x="7848470" y="1657"/>
            <a:ext cx="4343273" cy="1681990"/>
            <a:chOff x="6917201" y="0"/>
            <a:chExt cx="2227777" cy="863400"/>
          </a:xfrm>
        </p:grpSpPr>
        <p:sp>
          <p:nvSpPr>
            <p:cNvPr id="94" name="Google Shape;94;g205ba572206_7_1149"/>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g205ba572206_7_1149"/>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g205ba572206_7_1149"/>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 name="Google Shape;97;g205ba572206_7_1149"/>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300"/>
              <a:buNone/>
              <a:defRPr sz="4300"/>
            </a:lvl1pPr>
            <a:lvl2pPr lvl="1" rtl="0" algn="ctr">
              <a:spcBef>
                <a:spcPts val="0"/>
              </a:spcBef>
              <a:spcAft>
                <a:spcPts val="0"/>
              </a:spcAft>
              <a:buSzPts val="4300"/>
              <a:buNone/>
              <a:defRPr sz="4300"/>
            </a:lvl2pPr>
            <a:lvl3pPr lvl="2" rtl="0" algn="ctr">
              <a:spcBef>
                <a:spcPts val="0"/>
              </a:spcBef>
              <a:spcAft>
                <a:spcPts val="0"/>
              </a:spcAft>
              <a:buSzPts val="4300"/>
              <a:buNone/>
              <a:defRPr sz="4300"/>
            </a:lvl3pPr>
            <a:lvl4pPr lvl="3" rtl="0" algn="ctr">
              <a:spcBef>
                <a:spcPts val="0"/>
              </a:spcBef>
              <a:spcAft>
                <a:spcPts val="0"/>
              </a:spcAft>
              <a:buSzPts val="4300"/>
              <a:buNone/>
              <a:defRPr sz="4300"/>
            </a:lvl4pPr>
            <a:lvl5pPr lvl="4" rtl="0" algn="ctr">
              <a:spcBef>
                <a:spcPts val="0"/>
              </a:spcBef>
              <a:spcAft>
                <a:spcPts val="0"/>
              </a:spcAft>
              <a:buSzPts val="4300"/>
              <a:buNone/>
              <a:defRPr sz="4300"/>
            </a:lvl5pPr>
            <a:lvl6pPr lvl="5" rtl="0" algn="ctr">
              <a:spcBef>
                <a:spcPts val="0"/>
              </a:spcBef>
              <a:spcAft>
                <a:spcPts val="0"/>
              </a:spcAft>
              <a:buSzPts val="4300"/>
              <a:buNone/>
              <a:defRPr sz="4300"/>
            </a:lvl6pPr>
            <a:lvl7pPr lvl="6" rtl="0" algn="ctr">
              <a:spcBef>
                <a:spcPts val="0"/>
              </a:spcBef>
              <a:spcAft>
                <a:spcPts val="0"/>
              </a:spcAft>
              <a:buSzPts val="4300"/>
              <a:buNone/>
              <a:defRPr sz="4300"/>
            </a:lvl7pPr>
            <a:lvl8pPr lvl="7" rtl="0" algn="ctr">
              <a:spcBef>
                <a:spcPts val="0"/>
              </a:spcBef>
              <a:spcAft>
                <a:spcPts val="0"/>
              </a:spcAft>
              <a:buSzPts val="4300"/>
              <a:buNone/>
              <a:defRPr sz="4300"/>
            </a:lvl8pPr>
            <a:lvl9pPr lvl="8" rtl="0" algn="ctr">
              <a:spcBef>
                <a:spcPts val="0"/>
              </a:spcBef>
              <a:spcAft>
                <a:spcPts val="0"/>
              </a:spcAft>
              <a:buSzPts val="4300"/>
              <a:buNone/>
              <a:defRPr sz="4300"/>
            </a:lvl9pPr>
          </a:lstStyle>
          <a:p/>
        </p:txBody>
      </p:sp>
      <p:sp>
        <p:nvSpPr>
          <p:cNvPr id="98" name="Google Shape;98;g205ba572206_7_114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9" name="Shape 99"/>
        <p:cNvGrpSpPr/>
        <p:nvPr/>
      </p:nvGrpSpPr>
      <p:grpSpPr>
        <a:xfrm>
          <a:off x="0" y="0"/>
          <a:ext cx="0" cy="0"/>
          <a:chOff x="0" y="0"/>
          <a:chExt cx="0" cy="0"/>
        </a:xfrm>
      </p:grpSpPr>
      <p:sp>
        <p:nvSpPr>
          <p:cNvPr id="100" name="Google Shape;100;g205ba572206_7_1167"/>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 name="Google Shape;101;g205ba572206_7_1167"/>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205ba572206_7_116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g205ba572206_7_1167"/>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04" name="Google Shape;104;g205ba572206_7_1167"/>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05" name="Google Shape;105;g205ba572206_7_1167"/>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06" name="Google Shape;106;g205ba572206_7_116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7" name="Shape 107"/>
        <p:cNvGrpSpPr/>
        <p:nvPr/>
      </p:nvGrpSpPr>
      <p:grpSpPr>
        <a:xfrm>
          <a:off x="0" y="0"/>
          <a:ext cx="0" cy="0"/>
          <a:chOff x="0" y="0"/>
          <a:chExt cx="0" cy="0"/>
        </a:xfrm>
      </p:grpSpPr>
      <p:sp>
        <p:nvSpPr>
          <p:cNvPr id="108" name="Google Shape;108;g205ba572206_7_1175"/>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205ba572206_7_1175"/>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205ba572206_7_117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205ba572206_7_1175"/>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112" name="Google Shape;112;g205ba572206_7_117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9" name="Shape 9"/>
        <p:cNvGrpSpPr/>
        <p:nvPr/>
      </p:nvGrpSpPr>
      <p:grpSpPr>
        <a:xfrm>
          <a:off x="0" y="0"/>
          <a:ext cx="0" cy="0"/>
          <a:chOff x="0" y="0"/>
          <a:chExt cx="0" cy="0"/>
        </a:xfrm>
      </p:grpSpPr>
      <p:sp>
        <p:nvSpPr>
          <p:cNvPr id="10" name="Google Shape;10;g205ba572206_7_107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11" name="Google Shape;11;g205ba572206_7_1077"/>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12" name="Google Shape;12;g205ba572206_7_1077"/>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latin typeface="Nunito"/>
                <a:ea typeface="Nunito"/>
                <a:cs typeface="Nunito"/>
                <a:sym typeface="Nunito"/>
              </a:defRPr>
            </a:lvl1pPr>
            <a:lvl2pPr lvl="1" rtl="0" algn="r">
              <a:buNone/>
              <a:defRPr sz="1300">
                <a:solidFill>
                  <a:schemeClr val="dk2"/>
                </a:solidFill>
                <a:latin typeface="Nunito"/>
                <a:ea typeface="Nunito"/>
                <a:cs typeface="Nunito"/>
                <a:sym typeface="Nunito"/>
              </a:defRPr>
            </a:lvl2pPr>
            <a:lvl3pPr lvl="2" rtl="0" algn="r">
              <a:buNone/>
              <a:defRPr sz="1300">
                <a:solidFill>
                  <a:schemeClr val="dk2"/>
                </a:solidFill>
                <a:latin typeface="Nunito"/>
                <a:ea typeface="Nunito"/>
                <a:cs typeface="Nunito"/>
                <a:sym typeface="Nunito"/>
              </a:defRPr>
            </a:lvl3pPr>
            <a:lvl4pPr lvl="3" rtl="0" algn="r">
              <a:buNone/>
              <a:defRPr sz="1300">
                <a:solidFill>
                  <a:schemeClr val="dk2"/>
                </a:solidFill>
                <a:latin typeface="Nunito"/>
                <a:ea typeface="Nunito"/>
                <a:cs typeface="Nunito"/>
                <a:sym typeface="Nunito"/>
              </a:defRPr>
            </a:lvl4pPr>
            <a:lvl5pPr lvl="4" rtl="0" algn="r">
              <a:buNone/>
              <a:defRPr sz="1300">
                <a:solidFill>
                  <a:schemeClr val="dk2"/>
                </a:solidFill>
                <a:latin typeface="Nunito"/>
                <a:ea typeface="Nunito"/>
                <a:cs typeface="Nunito"/>
                <a:sym typeface="Nunito"/>
              </a:defRPr>
            </a:lvl5pPr>
            <a:lvl6pPr lvl="5" rtl="0" algn="r">
              <a:buNone/>
              <a:defRPr sz="1300">
                <a:solidFill>
                  <a:schemeClr val="dk2"/>
                </a:solidFill>
                <a:latin typeface="Nunito"/>
                <a:ea typeface="Nunito"/>
                <a:cs typeface="Nunito"/>
                <a:sym typeface="Nunito"/>
              </a:defRPr>
            </a:lvl6pPr>
            <a:lvl7pPr lvl="6" rtl="0" algn="r">
              <a:buNone/>
              <a:defRPr sz="1300">
                <a:solidFill>
                  <a:schemeClr val="dk2"/>
                </a:solidFill>
                <a:latin typeface="Nunito"/>
                <a:ea typeface="Nunito"/>
                <a:cs typeface="Nunito"/>
                <a:sym typeface="Nunito"/>
              </a:defRPr>
            </a:lvl7pPr>
            <a:lvl8pPr lvl="7" rtl="0" algn="r">
              <a:buNone/>
              <a:defRPr sz="1300">
                <a:solidFill>
                  <a:schemeClr val="dk2"/>
                </a:solidFill>
                <a:latin typeface="Nunito"/>
                <a:ea typeface="Nunito"/>
                <a:cs typeface="Nunito"/>
                <a:sym typeface="Nunito"/>
              </a:defRPr>
            </a:lvl8pPr>
            <a:lvl9pPr lvl="8" rtl="0"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hyperlink" Target="https://doi.org/10.3390/app1017579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hyperlink" Target="https://ieeexplore.ieee.org/document/9497237" TargetMode="External"/><Relationship Id="rId5" Type="http://schemas.openxmlformats.org/officeDocument/2006/relationships/hyperlink" Target="https://doi.org/10.3390/app10175797" TargetMode="External"/><Relationship Id="rId6" Type="http://schemas.openxmlformats.org/officeDocument/2006/relationships/hyperlink" Target="https://ieeexplore.ieee.org/document/8990350" TargetMode="External"/><Relationship Id="rId7"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hyperlink" Target="https://ieeexplore.ieee.org/document/9170208" TargetMode="External"/><Relationship Id="rId5" Type="http://schemas.openxmlformats.org/officeDocument/2006/relationships/hyperlink" Target="https://doi.org/10.1109/ISCC.2018.8538452" TargetMode="External"/><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hyperlink" Target="https://ieeexplore.ieee.org/document/9497237" TargetMode="External"/><Relationship Id="rId5" Type="http://schemas.openxmlformats.org/officeDocument/2006/relationships/hyperlink" Target="https://doi.org/10.1109/ISCC.2018.853845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ieeexplore.ieee.org/document/8990350" TargetMode="External"/><Relationship Id="rId4" Type="http://schemas.openxmlformats.org/officeDocument/2006/relationships/hyperlink" Target="https://ieeexplore.ieee.org/document/9170208" TargetMode="External"/><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p:nvPr/>
        </p:nvSpPr>
        <p:spPr>
          <a:xfrm>
            <a:off x="2057400" y="1219200"/>
            <a:ext cx="7924800" cy="1446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UE20CS390A </a:t>
            </a:r>
            <a:endParaRPr b="1" sz="2800">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 </a:t>
            </a:r>
            <a:r>
              <a:rPr b="1" i="0" lang="en-US" sz="3100" u="none" cap="none" strike="noStrike">
                <a:solidFill>
                  <a:srgbClr val="FF0000"/>
                </a:solidFill>
                <a:latin typeface="Trebuchet MS"/>
                <a:ea typeface="Trebuchet MS"/>
                <a:cs typeface="Trebuchet MS"/>
                <a:sym typeface="Trebuchet MS"/>
              </a:rPr>
              <a:t>Capstone Project Approval</a:t>
            </a:r>
            <a:endParaRPr b="1" sz="1700"/>
          </a:p>
          <a:p>
            <a:pPr indent="0" lvl="0" marL="0" marR="0" rtl="0" algn="ctr">
              <a:spcBef>
                <a:spcPts val="0"/>
              </a:spcBef>
              <a:spcAft>
                <a:spcPts val="0"/>
              </a:spcAft>
              <a:buNone/>
            </a:pPr>
            <a:r>
              <a:t/>
            </a:r>
            <a:endParaRPr b="1" i="0" sz="2800" u="none" cap="none" strike="noStrike">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3200" u="none" cap="none" strike="noStrike">
              <a:solidFill>
                <a:srgbClr val="FF0000"/>
              </a:solidFill>
              <a:latin typeface="Trebuchet MS"/>
              <a:ea typeface="Trebuchet MS"/>
              <a:cs typeface="Trebuchet MS"/>
              <a:sym typeface="Trebuchet MS"/>
            </a:endParaRPr>
          </a:p>
        </p:txBody>
      </p:sp>
      <p:sp>
        <p:nvSpPr>
          <p:cNvPr id="135" name="Google Shape;135;p1"/>
          <p:cNvSpPr txBox="1"/>
          <p:nvPr/>
        </p:nvSpPr>
        <p:spPr>
          <a:xfrm>
            <a:off x="1063500" y="2856050"/>
            <a:ext cx="9989700" cy="295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Build platform to </a:t>
            </a:r>
            <a:r>
              <a:rPr lang="en-US" sz="2400">
                <a:solidFill>
                  <a:srgbClr val="0033CC"/>
                </a:solidFill>
                <a:latin typeface="Trebuchet MS"/>
                <a:ea typeface="Trebuchet MS"/>
                <a:cs typeface="Trebuchet MS"/>
                <a:sym typeface="Trebuchet MS"/>
              </a:rPr>
              <a:t>D</a:t>
            </a:r>
            <a:r>
              <a:rPr b="0" i="0" lang="en-US" sz="2400" u="none" cap="none" strike="noStrike">
                <a:solidFill>
                  <a:srgbClr val="0033CC"/>
                </a:solidFill>
                <a:latin typeface="Trebuchet MS"/>
                <a:ea typeface="Trebuchet MS"/>
                <a:cs typeface="Trebuchet MS"/>
                <a:sym typeface="Trebuchet MS"/>
              </a:rPr>
              <a:t>oc</a:t>
            </a:r>
            <a:r>
              <a:rPr lang="en-US" sz="2400">
                <a:solidFill>
                  <a:srgbClr val="0033CC"/>
                </a:solidFill>
                <a:latin typeface="Trebuchet MS"/>
                <a:ea typeface="Trebuchet MS"/>
                <a:cs typeface="Trebuchet MS"/>
                <a:sym typeface="Trebuchet MS"/>
              </a:rPr>
              <a:t>kerize eox microservices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a:t>
            </a:r>
            <a:r>
              <a:rPr lang="en-US" sz="2400">
                <a:solidFill>
                  <a:srgbClr val="0033CC"/>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  : PW_23_</a:t>
            </a:r>
            <a:r>
              <a:rPr lang="en-US" sz="2400">
                <a:solidFill>
                  <a:srgbClr val="0033CC"/>
                </a:solidFill>
                <a:latin typeface="Trebuchet MS"/>
                <a:ea typeface="Trebuchet MS"/>
                <a:cs typeface="Trebuchet MS"/>
                <a:sym typeface="Trebuchet MS"/>
              </a:rPr>
              <a:t>VP_01</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Guide : Prof </a:t>
            </a:r>
            <a:r>
              <a:rPr lang="en-US" sz="2400">
                <a:solidFill>
                  <a:srgbClr val="0033CC"/>
                </a:solidFill>
                <a:latin typeface="Trebuchet MS"/>
                <a:ea typeface="Trebuchet MS"/>
                <a:cs typeface="Trebuchet MS"/>
                <a:sym typeface="Trebuchet MS"/>
              </a:rPr>
              <a:t>Venkatesh Prasad, Vijay R(EOX Vantage)</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a:t>
            </a:r>
            <a:endParaRPr sz="2400">
              <a:solidFill>
                <a:srgbClr val="0033CC"/>
              </a:solidFill>
              <a:latin typeface="Trebuchet MS"/>
              <a:ea typeface="Trebuchet MS"/>
              <a:cs typeface="Trebuchet MS"/>
              <a:sym typeface="Trebuchet MS"/>
            </a:endParaRPr>
          </a:p>
          <a:p>
            <a:pPr indent="-355600" lvl="0" marL="2286000" marR="0" rtl="0" algn="l">
              <a:spcBef>
                <a:spcPts val="0"/>
              </a:spcBef>
              <a:spcAft>
                <a:spcPts val="0"/>
              </a:spcAft>
              <a:buClr>
                <a:schemeClr val="dk1"/>
              </a:buClr>
              <a:buSzPts val="2000"/>
              <a:buFont typeface="Trebuchet MS"/>
              <a:buChar char="●"/>
            </a:pPr>
            <a:r>
              <a:rPr lang="en-US" sz="2000">
                <a:solidFill>
                  <a:srgbClr val="0033CC"/>
                </a:solidFill>
                <a:latin typeface="Trebuchet MS"/>
                <a:ea typeface="Trebuchet MS"/>
                <a:cs typeface="Trebuchet MS"/>
                <a:sym typeface="Trebuchet MS"/>
              </a:rPr>
              <a:t>Yuvaraj DC			PES1UG20CS521</a:t>
            </a:r>
            <a:endParaRPr sz="2000">
              <a:solidFill>
                <a:srgbClr val="0033CC"/>
              </a:solidFill>
              <a:latin typeface="Trebuchet MS"/>
              <a:ea typeface="Trebuchet MS"/>
              <a:cs typeface="Trebuchet MS"/>
              <a:sym typeface="Trebuchet MS"/>
            </a:endParaRPr>
          </a:p>
          <a:p>
            <a:pPr indent="-355600" lvl="0" marL="2286000" rtl="0" algn="l">
              <a:spcBef>
                <a:spcPts val="0"/>
              </a:spcBef>
              <a:spcAft>
                <a:spcPts val="0"/>
              </a:spcAft>
              <a:buClr>
                <a:schemeClr val="dk1"/>
              </a:buClr>
              <a:buSzPts val="2000"/>
              <a:buFont typeface="Trebuchet MS"/>
              <a:buChar char="●"/>
            </a:pPr>
            <a:r>
              <a:rPr lang="en-US" sz="2000">
                <a:solidFill>
                  <a:srgbClr val="0033CC"/>
                </a:solidFill>
                <a:latin typeface="Trebuchet MS"/>
                <a:ea typeface="Trebuchet MS"/>
                <a:cs typeface="Trebuchet MS"/>
                <a:sym typeface="Trebuchet MS"/>
              </a:rPr>
              <a:t>Veena Garag		PES1UG20CS492</a:t>
            </a:r>
            <a:endParaRPr sz="2000">
              <a:solidFill>
                <a:srgbClr val="0033CC"/>
              </a:solidFill>
              <a:latin typeface="Trebuchet MS"/>
              <a:ea typeface="Trebuchet MS"/>
              <a:cs typeface="Trebuchet MS"/>
              <a:sym typeface="Trebuchet MS"/>
            </a:endParaRPr>
          </a:p>
          <a:p>
            <a:pPr indent="0" lvl="0" marL="2286000" rtl="0" algn="l">
              <a:spcBef>
                <a:spcPts val="0"/>
              </a:spcBef>
              <a:spcAft>
                <a:spcPts val="0"/>
              </a:spcAft>
              <a:buNone/>
            </a:pPr>
            <a:r>
              <a:rPr lang="en-US" sz="2000">
                <a:solidFill>
                  <a:srgbClr val="0033CC"/>
                </a:solidFill>
                <a:latin typeface="Trebuchet MS"/>
                <a:ea typeface="Trebuchet MS"/>
                <a:cs typeface="Trebuchet MS"/>
                <a:sym typeface="Trebuchet MS"/>
              </a:rPr>
              <a:t>Adarsh Kumar		PES2UG20CS016</a:t>
            </a:r>
            <a:endParaRPr sz="2000">
              <a:solidFill>
                <a:srgbClr val="0033CC"/>
              </a:solidFill>
              <a:latin typeface="Trebuchet MS"/>
              <a:ea typeface="Trebuchet MS"/>
              <a:cs typeface="Trebuchet MS"/>
              <a:sym typeface="Trebuchet MS"/>
            </a:endParaRPr>
          </a:p>
          <a:p>
            <a:pPr indent="-355600" lvl="0" marL="2286000" rtl="0" algn="l">
              <a:spcBef>
                <a:spcPts val="0"/>
              </a:spcBef>
              <a:spcAft>
                <a:spcPts val="0"/>
              </a:spcAft>
              <a:buClr>
                <a:schemeClr val="dk1"/>
              </a:buClr>
              <a:buSzPts val="2000"/>
              <a:buFont typeface="Trebuchet MS"/>
              <a:buChar char="●"/>
            </a:pPr>
            <a:r>
              <a:rPr lang="en-US" sz="2000">
                <a:solidFill>
                  <a:srgbClr val="0033CC"/>
                </a:solidFill>
                <a:latin typeface="Trebuchet MS"/>
                <a:ea typeface="Trebuchet MS"/>
                <a:cs typeface="Trebuchet MS"/>
                <a:sym typeface="Trebuchet MS"/>
              </a:rPr>
              <a:t>Suchit S Kallapur	PES1UG20CS438</a:t>
            </a:r>
            <a:endParaRPr sz="2000">
              <a:solidFill>
                <a:srgbClr val="0033CC"/>
              </a:solidFill>
              <a:latin typeface="Trebuchet MS"/>
              <a:ea typeface="Trebuchet MS"/>
              <a:cs typeface="Trebuchet MS"/>
              <a:sym typeface="Trebuchet MS"/>
            </a:endParaRPr>
          </a:p>
          <a:p>
            <a:pPr indent="-355600" lvl="0" marL="2286000" rtl="0" algn="l">
              <a:spcBef>
                <a:spcPts val="0"/>
              </a:spcBef>
              <a:spcAft>
                <a:spcPts val="0"/>
              </a:spcAft>
              <a:buClr>
                <a:schemeClr val="dk1"/>
              </a:buClr>
              <a:buSzPts val="2000"/>
              <a:buFont typeface="Trebuchet MS"/>
              <a:buChar char="●"/>
            </a:pPr>
            <a:r>
              <a:t/>
            </a:r>
            <a:endParaRPr b="0" i="0" sz="2400" u="none" cap="none" strike="noStrike">
              <a:solidFill>
                <a:srgbClr val="0033CC"/>
              </a:solidFill>
              <a:latin typeface="Trebuchet MS"/>
              <a:ea typeface="Trebuchet MS"/>
              <a:cs typeface="Trebuchet MS"/>
              <a:sym typeface="Trebuchet MS"/>
            </a:endParaRPr>
          </a:p>
        </p:txBody>
      </p:sp>
      <p:pic>
        <p:nvPicPr>
          <p:cNvPr id="136" name="Google Shape;136;p1"/>
          <p:cNvPicPr preferRelativeResize="0"/>
          <p:nvPr/>
        </p:nvPicPr>
        <p:blipFill>
          <a:blip r:embed="rId3">
            <a:alphaModFix/>
          </a:blip>
          <a:stretch>
            <a:fillRect/>
          </a:stretch>
        </p:blipFill>
        <p:spPr>
          <a:xfrm>
            <a:off x="10440375" y="0"/>
            <a:ext cx="1751624" cy="898076"/>
          </a:xfrm>
          <a:prstGeom prst="rect">
            <a:avLst/>
          </a:prstGeom>
          <a:noFill/>
          <a:ln>
            <a:noFill/>
          </a:ln>
        </p:spPr>
      </p:pic>
      <p:pic>
        <p:nvPicPr>
          <p:cNvPr id="137" name="Google Shape;137;p1"/>
          <p:cNvPicPr preferRelativeResize="0"/>
          <p:nvPr/>
        </p:nvPicPr>
        <p:blipFill>
          <a:blip r:embed="rId4">
            <a:alphaModFix/>
          </a:blip>
          <a:stretch>
            <a:fillRect/>
          </a:stretch>
        </p:blipFill>
        <p:spPr>
          <a:xfrm>
            <a:off x="307500" y="240522"/>
            <a:ext cx="2378250" cy="2031400"/>
          </a:xfrm>
          <a:prstGeom prst="rect">
            <a:avLst/>
          </a:prstGeom>
          <a:noFill/>
          <a:ln>
            <a:noFill/>
          </a:ln>
        </p:spPr>
      </p:pic>
      <p:pic>
        <p:nvPicPr>
          <p:cNvPr id="138" name="Google Shape;138;p1"/>
          <p:cNvPicPr preferRelativeResize="0"/>
          <p:nvPr/>
        </p:nvPicPr>
        <p:blipFill>
          <a:blip r:embed="rId5">
            <a:alphaModFix/>
          </a:blip>
          <a:stretch>
            <a:fillRect/>
          </a:stretch>
        </p:blipFill>
        <p:spPr>
          <a:xfrm>
            <a:off x="9822350" y="5045601"/>
            <a:ext cx="1952735" cy="1480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g1f1935bb9df_0_6"/>
          <p:cNvPicPr preferRelativeResize="0"/>
          <p:nvPr/>
        </p:nvPicPr>
        <p:blipFill>
          <a:blip r:embed="rId3">
            <a:alphaModFix/>
          </a:blip>
          <a:stretch>
            <a:fillRect/>
          </a:stretch>
        </p:blipFill>
        <p:spPr>
          <a:xfrm>
            <a:off x="10440375" y="0"/>
            <a:ext cx="1751624" cy="898076"/>
          </a:xfrm>
          <a:prstGeom prst="rect">
            <a:avLst/>
          </a:prstGeom>
          <a:noFill/>
          <a:ln>
            <a:noFill/>
          </a:ln>
        </p:spPr>
      </p:pic>
      <p:sp>
        <p:nvSpPr>
          <p:cNvPr id="247" name="Google Shape;247;g1f1935bb9df_0_6"/>
          <p:cNvSpPr txBox="1"/>
          <p:nvPr/>
        </p:nvSpPr>
        <p:spPr>
          <a:xfrm>
            <a:off x="76200" y="106257"/>
            <a:ext cx="4507500" cy="65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rgbClr val="0000FF"/>
                </a:solidFill>
              </a:rPr>
              <a:t>Container and Kubernetes</a:t>
            </a:r>
            <a:endParaRPr b="0" sz="1900" u="none">
              <a:solidFill>
                <a:srgbClr val="0000FF"/>
              </a:solidFill>
              <a:latin typeface="Arial"/>
              <a:ea typeface="Arial"/>
              <a:cs typeface="Arial"/>
              <a:sym typeface="Arial"/>
            </a:endParaRPr>
          </a:p>
        </p:txBody>
      </p:sp>
      <p:sp>
        <p:nvSpPr>
          <p:cNvPr id="248" name="Google Shape;248;g1f1935bb9df_0_6"/>
          <p:cNvSpPr txBox="1"/>
          <p:nvPr>
            <p:ph idx="11" type="ftr"/>
          </p:nvPr>
        </p:nvSpPr>
        <p:spPr>
          <a:xfrm>
            <a:off x="1963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a:t>
            </a:r>
            <a:r>
              <a:rPr lang="en-US" sz="1100">
                <a:solidFill>
                  <a:srgbClr val="666666"/>
                </a:solidFill>
              </a:rPr>
              <a:t>Adarsh,</a:t>
            </a:r>
            <a:r>
              <a:rPr lang="en-US" sz="1100">
                <a:solidFill>
                  <a:srgbClr val="666666"/>
                </a:solidFill>
              </a:rPr>
              <a:t> Suchit</a:t>
            </a:r>
            <a:endParaRPr sz="1100">
              <a:solidFill>
                <a:srgbClr val="666666"/>
              </a:solidFill>
            </a:endParaRPr>
          </a:p>
        </p:txBody>
      </p:sp>
      <p:graphicFrame>
        <p:nvGraphicFramePr>
          <p:cNvPr id="249" name="Google Shape;249;g1f1935bb9df_0_6"/>
          <p:cNvGraphicFramePr/>
          <p:nvPr/>
        </p:nvGraphicFramePr>
        <p:xfrm>
          <a:off x="76175" y="981688"/>
          <a:ext cx="3000000" cy="3000000"/>
        </p:xfrm>
        <a:graphic>
          <a:graphicData uri="http://schemas.openxmlformats.org/drawingml/2006/table">
            <a:tbl>
              <a:tblPr>
                <a:noFill/>
                <a:tableStyleId>{8D0C54DD-F94C-4292-A22A-938BF8CED4D0}</a:tableStyleId>
              </a:tblPr>
              <a:tblGrid>
                <a:gridCol w="454925"/>
                <a:gridCol w="3471000"/>
                <a:gridCol w="1534125"/>
                <a:gridCol w="2196575"/>
                <a:gridCol w="1727450"/>
                <a:gridCol w="2648875"/>
              </a:tblGrid>
              <a:tr h="716300">
                <a:tc>
                  <a:txBody>
                    <a:bodyPr/>
                    <a:lstStyle/>
                    <a:p>
                      <a:pPr indent="0" lvl="0" marL="0" rtl="0" algn="l">
                        <a:spcBef>
                          <a:spcPts val="0"/>
                        </a:spcBef>
                        <a:spcAft>
                          <a:spcPts val="0"/>
                        </a:spcAft>
                        <a:buNone/>
                      </a:pPr>
                      <a:r>
                        <a:rPr b="1" lang="en-US" sz="1500"/>
                        <a:t>Sl. No</a:t>
                      </a:r>
                      <a:endParaRPr b="1" sz="1500"/>
                    </a:p>
                  </a:txBody>
                  <a:tcPr marT="91425" marB="91425" marR="91425" marL="91425"/>
                </a:tc>
                <a:tc>
                  <a:txBody>
                    <a:bodyPr/>
                    <a:lstStyle/>
                    <a:p>
                      <a:pPr indent="0" lvl="0" marL="0" rtl="0" algn="l">
                        <a:spcBef>
                          <a:spcPts val="0"/>
                        </a:spcBef>
                        <a:spcAft>
                          <a:spcPts val="0"/>
                        </a:spcAft>
                        <a:buNone/>
                      </a:pPr>
                      <a:r>
                        <a:rPr b="1" lang="en-US" sz="1500"/>
                        <a:t>Title</a:t>
                      </a:r>
                      <a:endParaRPr b="1" sz="1500"/>
                    </a:p>
                  </a:txBody>
                  <a:tcPr marT="91425" marB="91425" marR="91425" marL="91425"/>
                </a:tc>
                <a:tc>
                  <a:txBody>
                    <a:bodyPr/>
                    <a:lstStyle/>
                    <a:p>
                      <a:pPr indent="0" lvl="0" marL="0" rtl="0" algn="l">
                        <a:spcBef>
                          <a:spcPts val="0"/>
                        </a:spcBef>
                        <a:spcAft>
                          <a:spcPts val="0"/>
                        </a:spcAft>
                        <a:buNone/>
                      </a:pPr>
                      <a:r>
                        <a:rPr b="1" lang="en-US" sz="1500"/>
                        <a:t>Paper Link</a:t>
                      </a:r>
                      <a:endParaRPr b="1" sz="1500"/>
                    </a:p>
                  </a:txBody>
                  <a:tcPr marT="91425" marB="91425" marR="91425" marL="91425"/>
                </a:tc>
                <a:tc>
                  <a:txBody>
                    <a:bodyPr/>
                    <a:lstStyle/>
                    <a:p>
                      <a:pPr indent="0" lvl="0" marL="0" rtl="0" algn="l">
                        <a:spcBef>
                          <a:spcPts val="0"/>
                        </a:spcBef>
                        <a:spcAft>
                          <a:spcPts val="0"/>
                        </a:spcAft>
                        <a:buNone/>
                      </a:pPr>
                      <a:r>
                        <a:rPr b="1" lang="en-US" sz="1500"/>
                        <a:t>Abstract</a:t>
                      </a:r>
                      <a:endParaRPr b="1" sz="1500"/>
                    </a:p>
                  </a:txBody>
                  <a:tcPr marT="91425" marB="91425" marR="91425" marL="91425"/>
                </a:tc>
                <a:tc>
                  <a:txBody>
                    <a:bodyPr/>
                    <a:lstStyle/>
                    <a:p>
                      <a:pPr indent="0" lvl="0" marL="0" rtl="0" algn="l">
                        <a:spcBef>
                          <a:spcPts val="0"/>
                        </a:spcBef>
                        <a:spcAft>
                          <a:spcPts val="0"/>
                        </a:spcAft>
                        <a:buNone/>
                      </a:pPr>
                      <a:r>
                        <a:rPr b="1" lang="en-US" sz="1500"/>
                        <a:t>Solution/</a:t>
                      </a:r>
                      <a:endParaRPr b="1" sz="1500"/>
                    </a:p>
                    <a:p>
                      <a:pPr indent="0" lvl="0" marL="0" rtl="0" algn="l">
                        <a:spcBef>
                          <a:spcPts val="0"/>
                        </a:spcBef>
                        <a:spcAft>
                          <a:spcPts val="0"/>
                        </a:spcAft>
                        <a:buNone/>
                      </a:pPr>
                      <a:r>
                        <a:rPr b="1" lang="en-US" sz="1500"/>
                        <a:t>Techniques</a:t>
                      </a:r>
                      <a:endParaRPr b="1" sz="1500"/>
                    </a:p>
                  </a:txBody>
                  <a:tcPr marT="91425" marB="91425" marR="91425" marL="91425"/>
                </a:tc>
                <a:tc>
                  <a:txBody>
                    <a:bodyPr/>
                    <a:lstStyle/>
                    <a:p>
                      <a:pPr indent="0" lvl="0" marL="0" rtl="0" algn="l">
                        <a:spcBef>
                          <a:spcPts val="0"/>
                        </a:spcBef>
                        <a:spcAft>
                          <a:spcPts val="0"/>
                        </a:spcAft>
                        <a:buNone/>
                      </a:pPr>
                      <a:r>
                        <a:rPr b="1" lang="en-US" sz="1500"/>
                        <a:t>Takeaway/</a:t>
                      </a:r>
                      <a:endParaRPr b="1" sz="1500"/>
                    </a:p>
                    <a:p>
                      <a:pPr indent="0" lvl="0" marL="0" rtl="0" algn="l">
                        <a:spcBef>
                          <a:spcPts val="0"/>
                        </a:spcBef>
                        <a:spcAft>
                          <a:spcPts val="0"/>
                        </a:spcAft>
                        <a:buNone/>
                      </a:pPr>
                      <a:r>
                        <a:rPr b="1" lang="en-US" sz="1500"/>
                        <a:t>Optimisations</a:t>
                      </a:r>
                      <a:endParaRPr b="1" sz="1500"/>
                    </a:p>
                  </a:txBody>
                  <a:tcPr marT="91425" marB="91425" marR="91425" marL="91425"/>
                </a:tc>
              </a:tr>
              <a:tr h="3703275">
                <a:tc>
                  <a:txBody>
                    <a:bodyPr/>
                    <a:lstStyle/>
                    <a:p>
                      <a:pPr indent="0" lvl="0" marL="0" rtl="0" algn="l">
                        <a:spcBef>
                          <a:spcPts val="0"/>
                        </a:spcBef>
                        <a:spcAft>
                          <a:spcPts val="0"/>
                        </a:spcAft>
                        <a:buNone/>
                      </a:pPr>
                      <a:r>
                        <a:rPr lang="en-US" sz="1300"/>
                        <a:t>5</a:t>
                      </a:r>
                      <a:r>
                        <a:rPr lang="en-US" sz="1300"/>
                        <a:t>.</a:t>
                      </a:r>
                      <a:endParaRPr sz="1300"/>
                    </a:p>
                  </a:txBody>
                  <a:tcPr marT="91425" marB="91425" marR="91425" marL="91425"/>
                </a:tc>
                <a:tc>
                  <a:txBody>
                    <a:bodyPr/>
                    <a:lstStyle/>
                    <a:p>
                      <a:pPr indent="0" lvl="0" marL="0" rtl="0" algn="l">
                        <a:spcBef>
                          <a:spcPts val="0"/>
                        </a:spcBef>
                        <a:spcAft>
                          <a:spcPts val="0"/>
                        </a:spcAft>
                        <a:buNone/>
                      </a:pPr>
                      <a:r>
                        <a:rPr b="1" lang="en-US"/>
                        <a:t>From Monolithic Systems to Microservices: A Comparative Study of Performance</a:t>
                      </a:r>
                      <a:endParaRPr b="1"/>
                    </a:p>
                    <a:p>
                      <a:pPr indent="0" lvl="0" marL="0" rtl="0" algn="l">
                        <a:spcBef>
                          <a:spcPts val="0"/>
                        </a:spcBef>
                        <a:spcAft>
                          <a:spcPts val="0"/>
                        </a:spcAft>
                        <a:buNone/>
                      </a:pPr>
                      <a:r>
                        <a:t/>
                      </a:r>
                      <a:endParaRPr b="1" sz="1300"/>
                    </a:p>
                    <a:p>
                      <a:pPr indent="0" lvl="0" marL="0" rtl="0" algn="l">
                        <a:spcBef>
                          <a:spcPts val="0"/>
                        </a:spcBef>
                        <a:spcAft>
                          <a:spcPts val="0"/>
                        </a:spcAft>
                        <a:buNone/>
                      </a:pPr>
                      <a:r>
                        <a:rPr b="1" lang="en-US" sz="1100">
                          <a:solidFill>
                            <a:srgbClr val="222222"/>
                          </a:solidFill>
                          <a:highlight>
                            <a:schemeClr val="dk1"/>
                          </a:highlight>
                        </a:rPr>
                        <a:t>Tapia, F.; Mora, M.Á.; Fuertes, W.; Aules, H.; Flores, E.; Toulkeridis, T. From Monolithic Systems to Microservices: A Comparative Study of Performance. </a:t>
                      </a:r>
                      <a:r>
                        <a:rPr b="1" i="1" lang="en-US" sz="1100">
                          <a:solidFill>
                            <a:srgbClr val="222222"/>
                          </a:solidFill>
                          <a:highlight>
                            <a:schemeClr val="dk1"/>
                          </a:highlight>
                        </a:rPr>
                        <a:t>Appl. Sci.</a:t>
                      </a:r>
                      <a:r>
                        <a:rPr b="1" lang="en-US" sz="1100">
                          <a:solidFill>
                            <a:srgbClr val="222222"/>
                          </a:solidFill>
                          <a:highlight>
                            <a:schemeClr val="dk1"/>
                          </a:highlight>
                        </a:rPr>
                        <a:t> 2020, </a:t>
                      </a:r>
                      <a:r>
                        <a:rPr b="1" i="1" lang="en-US" sz="1100">
                          <a:solidFill>
                            <a:srgbClr val="222222"/>
                          </a:solidFill>
                          <a:highlight>
                            <a:schemeClr val="dk1"/>
                          </a:highlight>
                        </a:rPr>
                        <a:t>10</a:t>
                      </a:r>
                      <a:r>
                        <a:rPr b="1" lang="en-US" sz="1100">
                          <a:solidFill>
                            <a:srgbClr val="222222"/>
                          </a:solidFill>
                          <a:highlight>
                            <a:schemeClr val="dk1"/>
                          </a:highlight>
                        </a:rPr>
                        <a:t>, 5797.</a:t>
                      </a:r>
                      <a:endParaRPr b="1"/>
                    </a:p>
                  </a:txBody>
                  <a:tcPr marT="91425" marB="91425" marR="91425" marL="91425"/>
                </a:tc>
                <a:tc>
                  <a:txBody>
                    <a:bodyPr/>
                    <a:lstStyle/>
                    <a:p>
                      <a:pPr indent="0" lvl="0" marL="0" rtl="0" algn="l">
                        <a:spcBef>
                          <a:spcPts val="0"/>
                        </a:spcBef>
                        <a:spcAft>
                          <a:spcPts val="0"/>
                        </a:spcAft>
                        <a:buNone/>
                      </a:pPr>
                      <a:r>
                        <a:t/>
                      </a:r>
                      <a:endParaRPr b="1" sz="1000">
                        <a:solidFill>
                          <a:srgbClr val="0000FF"/>
                        </a:solidFill>
                      </a:endParaRPr>
                    </a:p>
                    <a:p>
                      <a:pPr indent="0" lvl="0" marL="0" rtl="0" algn="l">
                        <a:spcBef>
                          <a:spcPts val="0"/>
                        </a:spcBef>
                        <a:spcAft>
                          <a:spcPts val="0"/>
                        </a:spcAft>
                        <a:buNone/>
                      </a:pPr>
                      <a:r>
                        <a:rPr lang="en-US" sz="1200" u="sng">
                          <a:solidFill>
                            <a:schemeClr val="accent5"/>
                          </a:solidFill>
                          <a:latin typeface="Calibri"/>
                          <a:ea typeface="Calibri"/>
                          <a:cs typeface="Calibri"/>
                          <a:sym typeface="Calibri"/>
                          <a:hlinkClick r:id="rId4">
                            <a:extLst>
                              <a:ext uri="{A12FA001-AC4F-418D-AE19-62706E023703}">
                                <ahyp:hlinkClr val="tx"/>
                              </a:ext>
                            </a:extLst>
                          </a:hlinkClick>
                        </a:rPr>
                        <a:t>https://doi.org/10.3390/app10175797</a:t>
                      </a:r>
                      <a:endParaRPr sz="1200"/>
                    </a:p>
                  </a:txBody>
                  <a:tcPr marT="91425" marB="91425" marR="91425" marL="91425"/>
                </a:tc>
                <a:tc>
                  <a:txBody>
                    <a:bodyPr/>
                    <a:lstStyle/>
                    <a:p>
                      <a:pPr indent="0" lvl="0" marL="0" rtl="0" algn="l">
                        <a:spcBef>
                          <a:spcPts val="0"/>
                        </a:spcBef>
                        <a:spcAft>
                          <a:spcPts val="0"/>
                        </a:spcAft>
                        <a:buNone/>
                      </a:pPr>
                      <a:r>
                        <a:rPr b="1" lang="en-US" sz="1300"/>
                        <a:t>An analysis of the two architectures using two different scenarios when both architectures are given same hardware resources and gone through stress tests.</a:t>
                      </a:r>
                      <a:endParaRPr b="1" sz="1300"/>
                    </a:p>
                    <a:p>
                      <a:pPr indent="0" lvl="0" marL="0" rtl="0" algn="l">
                        <a:spcBef>
                          <a:spcPts val="0"/>
                        </a:spcBef>
                        <a:spcAft>
                          <a:spcPts val="0"/>
                        </a:spcAft>
                        <a:buNone/>
                      </a:pPr>
                      <a:r>
                        <a:rPr b="1" lang="en-US" sz="1300"/>
                        <a:t>(Microservices communicate through the network, which may cause communication failures or, in cases worse, to some slow communications.)</a:t>
                      </a:r>
                      <a:endParaRPr b="1" sz="1300"/>
                    </a:p>
                  </a:txBody>
                  <a:tcPr marT="91425" marB="91425" marR="91425" marL="91425"/>
                </a:tc>
                <a:tc>
                  <a:txBody>
                    <a:bodyPr/>
                    <a:lstStyle/>
                    <a:p>
                      <a:pPr indent="0" lvl="0" marL="0" rtl="0" algn="l">
                        <a:spcBef>
                          <a:spcPts val="0"/>
                        </a:spcBef>
                        <a:spcAft>
                          <a:spcPts val="0"/>
                        </a:spcAft>
                        <a:buNone/>
                      </a:pPr>
                      <a:r>
                        <a:rPr b="1" lang="en-US" sz="1300"/>
                        <a:t>Monolithic Service with KVM.</a:t>
                      </a:r>
                      <a:endParaRPr b="1" sz="1300"/>
                    </a:p>
                    <a:p>
                      <a:pPr indent="0" lvl="0" marL="0" rtl="0" algn="l">
                        <a:spcBef>
                          <a:spcPts val="0"/>
                        </a:spcBef>
                        <a:spcAft>
                          <a:spcPts val="0"/>
                        </a:spcAft>
                        <a:buNone/>
                      </a:pPr>
                      <a:r>
                        <a:rPr b="1" lang="en-US" sz="1300"/>
                        <a:t>Microservices Architecture running in Containers.</a:t>
                      </a:r>
                      <a:endParaRPr b="1" sz="1300"/>
                    </a:p>
                  </a:txBody>
                  <a:tcPr marT="91425" marB="91425" marR="91425" marL="91425"/>
                </a:tc>
                <a:tc>
                  <a:txBody>
                    <a:bodyPr/>
                    <a:lstStyle/>
                    <a:p>
                      <a:pPr indent="0" lvl="0" marL="0" rtl="0" algn="l">
                        <a:spcBef>
                          <a:spcPts val="0"/>
                        </a:spcBef>
                        <a:spcAft>
                          <a:spcPts val="0"/>
                        </a:spcAft>
                        <a:buNone/>
                      </a:pPr>
                      <a:r>
                        <a:rPr b="1" lang="en-US" sz="1100"/>
                        <a:t>Better results in the following categories :</a:t>
                      </a:r>
                      <a:endParaRPr b="1" sz="1100"/>
                    </a:p>
                    <a:p>
                      <a:pPr indent="-298450" lvl="0" marL="457200" rtl="0" algn="l">
                        <a:spcBef>
                          <a:spcPts val="0"/>
                        </a:spcBef>
                        <a:spcAft>
                          <a:spcPts val="0"/>
                        </a:spcAft>
                        <a:buSzPts val="1100"/>
                        <a:buAutoNum type="arabicPeriod"/>
                      </a:pPr>
                      <a:r>
                        <a:rPr b="1" lang="en-US" sz="1100"/>
                        <a:t>CPU Consumption(negligible difference)</a:t>
                      </a:r>
                      <a:endParaRPr b="1" sz="1100"/>
                    </a:p>
                    <a:p>
                      <a:pPr indent="-298450" lvl="0" marL="457200" rtl="0" algn="l">
                        <a:spcBef>
                          <a:spcPts val="0"/>
                        </a:spcBef>
                        <a:spcAft>
                          <a:spcPts val="0"/>
                        </a:spcAft>
                        <a:buSzPts val="1100"/>
                        <a:buAutoNum type="arabicPeriod"/>
                      </a:pPr>
                      <a:r>
                        <a:rPr b="1" lang="en-US" sz="1100"/>
                        <a:t>Memory Consumption(data is better adjusted)</a:t>
                      </a:r>
                      <a:endParaRPr b="1" sz="1100"/>
                    </a:p>
                    <a:p>
                      <a:pPr indent="-298450" lvl="0" marL="457200" rtl="0" algn="l">
                        <a:spcBef>
                          <a:spcPts val="0"/>
                        </a:spcBef>
                        <a:spcAft>
                          <a:spcPts val="0"/>
                        </a:spcAft>
                        <a:buSzPts val="1100"/>
                        <a:buAutoNum type="arabicPeriod"/>
                      </a:pPr>
                      <a:r>
                        <a:rPr b="1" lang="en-US" sz="1100"/>
                        <a:t>Network Transmission/Reception</a:t>
                      </a:r>
                      <a:endParaRPr b="1" sz="1100"/>
                    </a:p>
                    <a:p>
                      <a:pPr indent="0" lvl="0" marL="0" rtl="0" algn="l">
                        <a:spcBef>
                          <a:spcPts val="0"/>
                        </a:spcBef>
                        <a:spcAft>
                          <a:spcPts val="0"/>
                        </a:spcAft>
                        <a:buNone/>
                      </a:pPr>
                      <a:r>
                        <a:rPr b="1" lang="en-US" sz="1100"/>
                        <a:t>Optimisations :</a:t>
                      </a:r>
                      <a:endParaRPr b="1" sz="1100"/>
                    </a:p>
                    <a:p>
                      <a:pPr indent="-298450" lvl="0" marL="457200" rtl="0" algn="l">
                        <a:spcBef>
                          <a:spcPts val="0"/>
                        </a:spcBef>
                        <a:spcAft>
                          <a:spcPts val="0"/>
                        </a:spcAft>
                        <a:buSzPts val="1100"/>
                        <a:buChar char="●"/>
                      </a:pPr>
                      <a:r>
                        <a:rPr b="1" lang="en-US" sz="1100"/>
                        <a:t>To improve in disk writing speed which shows finer dispersion of Monolithic Data compare to Microservices which are better adjusted to data.</a:t>
                      </a:r>
                      <a:endParaRPr b="1" sz="1100"/>
                    </a:p>
                    <a:p>
                      <a:pPr indent="-298450" lvl="0" marL="457200" rtl="0" algn="l">
                        <a:spcBef>
                          <a:spcPts val="0"/>
                        </a:spcBef>
                        <a:spcAft>
                          <a:spcPts val="0"/>
                        </a:spcAft>
                        <a:buSzPts val="1100"/>
                        <a:buChar char="●"/>
                      </a:pPr>
                      <a:r>
                        <a:rPr b="1" lang="en-US" sz="1100"/>
                        <a:t>O</a:t>
                      </a:r>
                      <a:r>
                        <a:rPr b="1" lang="en-US" sz="1100"/>
                        <a:t>ptimize a collaborative native monolithic tool by migrating it to microservices. With intention to show the strengths and weaknesses of each of these architectures.</a:t>
                      </a:r>
                      <a:endParaRPr b="1" sz="1100"/>
                    </a:p>
                    <a:p>
                      <a:pPr indent="0" lvl="0" marL="0" rtl="0" algn="l">
                        <a:spcBef>
                          <a:spcPts val="0"/>
                        </a:spcBef>
                        <a:spcAft>
                          <a:spcPts val="0"/>
                        </a:spcAft>
                        <a:buNone/>
                      </a:pPr>
                      <a:r>
                        <a:rPr b="1" lang="en-US"/>
                        <a:t>We are only looking at the techniques used here and try them.</a:t>
                      </a:r>
                      <a:endParaRPr b="1"/>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8"/>
          <p:cNvSpPr txBox="1"/>
          <p:nvPr/>
        </p:nvSpPr>
        <p:spPr>
          <a:xfrm>
            <a:off x="2563050" y="115605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rgbClr val="FF0000"/>
              </a:solidFill>
              <a:latin typeface="Trebuchet MS"/>
              <a:ea typeface="Trebuchet MS"/>
              <a:cs typeface="Trebuchet MS"/>
              <a:sym typeface="Trebuchet MS"/>
            </a:endParaRPr>
          </a:p>
        </p:txBody>
      </p:sp>
      <p:sp>
        <p:nvSpPr>
          <p:cNvPr id="256" name="Google Shape;256;p8"/>
          <p:cNvSpPr txBox="1"/>
          <p:nvPr>
            <p:ph idx="12" type="sldNum"/>
          </p:nvPr>
        </p:nvSpPr>
        <p:spPr>
          <a:xfrm>
            <a:off x="11187645" y="6058224"/>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257" name="Google Shape;257;p8"/>
          <p:cNvPicPr preferRelativeResize="0"/>
          <p:nvPr/>
        </p:nvPicPr>
        <p:blipFill>
          <a:blip r:embed="rId3">
            <a:alphaModFix/>
          </a:blip>
          <a:stretch>
            <a:fillRect/>
          </a:stretch>
        </p:blipFill>
        <p:spPr>
          <a:xfrm>
            <a:off x="10440375" y="0"/>
            <a:ext cx="1751624" cy="898076"/>
          </a:xfrm>
          <a:prstGeom prst="rect">
            <a:avLst/>
          </a:prstGeom>
          <a:noFill/>
          <a:ln>
            <a:noFill/>
          </a:ln>
        </p:spPr>
      </p:pic>
      <p:sp>
        <p:nvSpPr>
          <p:cNvPr id="258" name="Google Shape;258;p8"/>
          <p:cNvSpPr txBox="1"/>
          <p:nvPr/>
        </p:nvSpPr>
        <p:spPr>
          <a:xfrm>
            <a:off x="879150" y="2220575"/>
            <a:ext cx="9456300" cy="4239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0000FF"/>
              </a:buClr>
              <a:buSzPts val="2200"/>
              <a:buChar char="●"/>
            </a:pPr>
            <a:r>
              <a:rPr b="1" lang="en-US" sz="2200">
                <a:solidFill>
                  <a:srgbClr val="0000FF"/>
                </a:solidFill>
              </a:rPr>
              <a:t>Understanding the Security Implications of Kubernetes Networking</a:t>
            </a:r>
            <a:endParaRPr b="1"/>
          </a:p>
          <a:p>
            <a:pPr indent="-317500" lvl="1" marL="914400" rtl="0" algn="l">
              <a:spcBef>
                <a:spcPts val="0"/>
              </a:spcBef>
              <a:spcAft>
                <a:spcPts val="0"/>
              </a:spcAft>
              <a:buSzPts val="1400"/>
              <a:buChar char="○"/>
            </a:pPr>
            <a:r>
              <a:rPr b="1" lang="en-US">
                <a:solidFill>
                  <a:srgbClr val="333333"/>
                </a:solidFill>
                <a:highlight>
                  <a:srgbClr val="FFFFFF"/>
                </a:highlight>
              </a:rPr>
              <a:t>F. Minna, A. Blaise, F. Rebecchi, B. Chandrasekaran and F. Massacci, "Understanding the Security Implications of Kubernetes Networking," in </a:t>
            </a:r>
            <a:r>
              <a:rPr b="1" i="1" lang="en-US">
                <a:solidFill>
                  <a:srgbClr val="333333"/>
                </a:solidFill>
                <a:highlight>
                  <a:srgbClr val="FFFFFF"/>
                </a:highlight>
              </a:rPr>
              <a:t>IEEE Security &amp; Privacy</a:t>
            </a:r>
            <a:r>
              <a:rPr b="1" lang="en-US">
                <a:solidFill>
                  <a:srgbClr val="333333"/>
                </a:solidFill>
                <a:highlight>
                  <a:srgbClr val="FFFFFF"/>
                </a:highlight>
              </a:rPr>
              <a:t>, vol. 19, no. 5, pp. 46-56, Sept.-Oct. 2021: </a:t>
            </a:r>
            <a:endParaRPr b="1">
              <a:solidFill>
                <a:srgbClr val="333333"/>
              </a:solidFill>
              <a:highlight>
                <a:srgbClr val="FFFFFF"/>
              </a:highlight>
            </a:endParaRPr>
          </a:p>
          <a:p>
            <a:pPr indent="-317500" lvl="1" marL="914400" rtl="0" algn="l">
              <a:spcBef>
                <a:spcPts val="0"/>
              </a:spcBef>
              <a:spcAft>
                <a:spcPts val="0"/>
              </a:spcAft>
              <a:buSzPts val="1400"/>
              <a:buFont typeface="Calibri"/>
              <a:buChar char="○"/>
            </a:pPr>
            <a:r>
              <a:rPr lang="en-US" u="sng">
                <a:solidFill>
                  <a:schemeClr val="hlink"/>
                </a:solidFill>
                <a:highlight>
                  <a:srgbClr val="FFFFFF"/>
                </a:highlight>
                <a:latin typeface="Calibri"/>
                <a:ea typeface="Calibri"/>
                <a:cs typeface="Calibri"/>
                <a:sym typeface="Calibri"/>
                <a:hlinkClick r:id="rId4"/>
              </a:rPr>
              <a:t>10.1109/MSEC.2021.3094726.</a:t>
            </a:r>
            <a:endParaRPr b="1">
              <a:latin typeface="Calibri"/>
              <a:ea typeface="Calibri"/>
              <a:cs typeface="Calibri"/>
              <a:sym typeface="Calibri"/>
            </a:endParaRPr>
          </a:p>
          <a:p>
            <a:pPr indent="-368300" lvl="0" marL="457200" rtl="0" algn="l">
              <a:spcBef>
                <a:spcPts val="0"/>
              </a:spcBef>
              <a:spcAft>
                <a:spcPts val="0"/>
              </a:spcAft>
              <a:buClr>
                <a:srgbClr val="0000FF"/>
              </a:buClr>
              <a:buSzPts val="2200"/>
              <a:buChar char="●"/>
            </a:pPr>
            <a:r>
              <a:rPr b="1" lang="en-US" sz="2200">
                <a:solidFill>
                  <a:srgbClr val="0000FF"/>
                </a:solidFill>
              </a:rPr>
              <a:t>From Monolithic Systems to Microservices: A Comparative Study of </a:t>
            </a:r>
            <a:r>
              <a:rPr b="1" lang="en-US" sz="2200">
                <a:solidFill>
                  <a:srgbClr val="0000FF"/>
                </a:solidFill>
                <a:extLst>
                  <a:ext uri="http://customooxmlschemas.google.com/">
                    <go:slidesCustomData xmlns:go="http://customooxmlschemas.google.com/" textRoundtripDataId="1"/>
                  </a:ext>
                </a:extLst>
              </a:rPr>
              <a:t>Performance</a:t>
            </a:r>
            <a:endParaRPr b="1" sz="2200">
              <a:solidFill>
                <a:srgbClr val="0000FF"/>
              </a:solidFill>
            </a:endParaRPr>
          </a:p>
          <a:p>
            <a:pPr indent="-317500" lvl="1" marL="914400" rtl="0" algn="l">
              <a:spcBef>
                <a:spcPts val="0"/>
              </a:spcBef>
              <a:spcAft>
                <a:spcPts val="0"/>
              </a:spcAft>
              <a:buSzPts val="1400"/>
              <a:buChar char="○"/>
            </a:pPr>
            <a:r>
              <a:rPr b="1" lang="en-US">
                <a:solidFill>
                  <a:srgbClr val="222222"/>
                </a:solidFill>
                <a:highlight>
                  <a:srgbClr val="FFFFFF"/>
                </a:highlight>
              </a:rPr>
              <a:t>Tapia, F.; Mora, M.Á.; Fuertes, W.; Aules, H.; Flores, E.; Toulkeridis, T. From Monolithic Systems to Microservices: A Comparative Study of Performance. </a:t>
            </a:r>
            <a:r>
              <a:rPr b="1" i="1" lang="en-US">
                <a:solidFill>
                  <a:srgbClr val="222222"/>
                </a:solidFill>
                <a:highlight>
                  <a:srgbClr val="FFFFFF"/>
                </a:highlight>
              </a:rPr>
              <a:t>Appl. Sci.</a:t>
            </a:r>
            <a:r>
              <a:rPr b="1" lang="en-US">
                <a:solidFill>
                  <a:srgbClr val="222222"/>
                </a:solidFill>
                <a:highlight>
                  <a:srgbClr val="FFFFFF"/>
                </a:highlight>
              </a:rPr>
              <a:t> 2020, </a:t>
            </a:r>
            <a:r>
              <a:rPr b="1" i="1" lang="en-US">
                <a:solidFill>
                  <a:srgbClr val="222222"/>
                </a:solidFill>
                <a:highlight>
                  <a:srgbClr val="FFFFFF"/>
                </a:highlight>
              </a:rPr>
              <a:t>10</a:t>
            </a:r>
            <a:r>
              <a:rPr b="1" lang="en-US">
                <a:solidFill>
                  <a:srgbClr val="222222"/>
                </a:solidFill>
                <a:highlight>
                  <a:srgbClr val="FFFFFF"/>
                </a:highlight>
              </a:rPr>
              <a:t>, 5797.</a:t>
            </a:r>
            <a:endParaRPr b="1" sz="1700">
              <a:solidFill>
                <a:srgbClr val="0000FF"/>
              </a:solidFill>
            </a:endParaRPr>
          </a:p>
          <a:p>
            <a:pPr indent="-317500" lvl="1" marL="914400" rtl="0" algn="l">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5"/>
              </a:rPr>
              <a:t>https://doi.org/10.3390/app10175797</a:t>
            </a:r>
            <a:endParaRPr sz="1300">
              <a:latin typeface="Calibri"/>
              <a:ea typeface="Calibri"/>
              <a:cs typeface="Calibri"/>
              <a:sym typeface="Calibri"/>
            </a:endParaRPr>
          </a:p>
          <a:p>
            <a:pPr indent="-368300" lvl="0" marL="457200" rtl="0" algn="l">
              <a:spcBef>
                <a:spcPts val="0"/>
              </a:spcBef>
              <a:spcAft>
                <a:spcPts val="0"/>
              </a:spcAft>
              <a:buClr>
                <a:schemeClr val="accent6"/>
              </a:buClr>
              <a:buSzPts val="2200"/>
              <a:buChar char="●"/>
            </a:pPr>
            <a:r>
              <a:rPr b="1" lang="en-US" sz="2200">
                <a:solidFill>
                  <a:schemeClr val="accent6"/>
                </a:solidFill>
              </a:rPr>
              <a:t>From Monolithic Architecture to Microservices Architecture</a:t>
            </a:r>
            <a:endParaRPr b="1" sz="2200">
              <a:solidFill>
                <a:schemeClr val="accent6"/>
              </a:solidFill>
            </a:endParaRPr>
          </a:p>
          <a:p>
            <a:pPr indent="-317500" lvl="1" marL="914400" rtl="0" algn="l">
              <a:spcBef>
                <a:spcPts val="0"/>
              </a:spcBef>
              <a:spcAft>
                <a:spcPts val="0"/>
              </a:spcAft>
              <a:buSzPts val="1400"/>
              <a:buChar char="○"/>
            </a:pPr>
            <a:r>
              <a:rPr b="1" lang="en-US"/>
              <a:t>L. De Lauretis, "From Monolithic Architecture to Microservices Architecture," 2019 IEEE International Symposium on Software Reliability Engineering Workshops (ISSREW), Berlin, Germany, 2019, pp. 93-96</a:t>
            </a:r>
            <a:endParaRPr b="1"/>
          </a:p>
          <a:p>
            <a:pPr indent="-317500" lvl="1" marL="914400" rtl="0" algn="l">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6"/>
              </a:rPr>
              <a:t>10.1109/ISSREW.2019.00050</a:t>
            </a:r>
            <a:endParaRPr>
              <a:solidFill>
                <a:srgbClr val="0000FF"/>
              </a:solidFill>
              <a:latin typeface="Calibri"/>
              <a:ea typeface="Calibri"/>
              <a:cs typeface="Calibri"/>
              <a:sym typeface="Calibri"/>
            </a:endParaRPr>
          </a:p>
          <a:p>
            <a:pPr indent="0" lvl="0" marL="0" rtl="0" algn="l">
              <a:spcBef>
                <a:spcPts val="0"/>
              </a:spcBef>
              <a:spcAft>
                <a:spcPts val="0"/>
              </a:spcAft>
              <a:buNone/>
            </a:pPr>
            <a:r>
              <a:t/>
            </a:r>
            <a:endParaRPr sz="1200">
              <a:solidFill>
                <a:srgbClr val="0000FF"/>
              </a:solidFill>
              <a:latin typeface="Calibri"/>
              <a:ea typeface="Calibri"/>
              <a:cs typeface="Calibri"/>
              <a:sym typeface="Calibri"/>
            </a:endParaRPr>
          </a:p>
        </p:txBody>
      </p:sp>
      <p:sp>
        <p:nvSpPr>
          <p:cNvPr id="259" name="Google Shape;259;p8"/>
          <p:cNvSpPr txBox="1"/>
          <p:nvPr/>
        </p:nvSpPr>
        <p:spPr>
          <a:xfrm>
            <a:off x="76200" y="106257"/>
            <a:ext cx="4507500" cy="65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rgbClr val="0000FF"/>
                </a:solidFill>
              </a:rPr>
              <a:t>Container and Kubernetes</a:t>
            </a:r>
            <a:endParaRPr b="0" sz="1900" u="none">
              <a:solidFill>
                <a:srgbClr val="0000FF"/>
              </a:solidFill>
              <a:latin typeface="Arial"/>
              <a:ea typeface="Arial"/>
              <a:cs typeface="Arial"/>
              <a:sym typeface="Arial"/>
            </a:endParaRPr>
          </a:p>
        </p:txBody>
      </p:sp>
      <p:pic>
        <p:nvPicPr>
          <p:cNvPr id="260" name="Google Shape;260;p8"/>
          <p:cNvPicPr preferRelativeResize="0"/>
          <p:nvPr/>
        </p:nvPicPr>
        <p:blipFill>
          <a:blip r:embed="rId7">
            <a:alphaModFix/>
          </a:blip>
          <a:stretch>
            <a:fillRect/>
          </a:stretch>
        </p:blipFill>
        <p:spPr>
          <a:xfrm>
            <a:off x="599775" y="898075"/>
            <a:ext cx="1334539" cy="1012025"/>
          </a:xfrm>
          <a:prstGeom prst="rect">
            <a:avLst/>
          </a:prstGeom>
          <a:noFill/>
          <a:ln>
            <a:noFill/>
          </a:ln>
        </p:spPr>
      </p:pic>
      <p:sp>
        <p:nvSpPr>
          <p:cNvPr id="261" name="Google Shape;261;p8"/>
          <p:cNvSpPr txBox="1"/>
          <p:nvPr>
            <p:ph idx="11" type="ftr"/>
          </p:nvPr>
        </p:nvSpPr>
        <p:spPr>
          <a:xfrm>
            <a:off x="2725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Suchit, Adarsh</a:t>
            </a:r>
            <a:endParaRPr sz="11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06f026ac43_2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g206f026ac43_2_0"/>
          <p:cNvSpPr txBox="1"/>
          <p:nvPr/>
        </p:nvSpPr>
        <p:spPr>
          <a:xfrm>
            <a:off x="2563050" y="115605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rgbClr val="FF0000"/>
              </a:solidFill>
              <a:latin typeface="Trebuchet MS"/>
              <a:ea typeface="Trebuchet MS"/>
              <a:cs typeface="Trebuchet MS"/>
              <a:sym typeface="Trebuchet MS"/>
            </a:endParaRPr>
          </a:p>
        </p:txBody>
      </p:sp>
      <p:sp>
        <p:nvSpPr>
          <p:cNvPr id="268" name="Google Shape;268;g206f026ac43_2_0"/>
          <p:cNvSpPr txBox="1"/>
          <p:nvPr>
            <p:ph idx="12" type="sldNum"/>
          </p:nvPr>
        </p:nvSpPr>
        <p:spPr>
          <a:xfrm>
            <a:off x="11187645" y="6058224"/>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269" name="Google Shape;269;g206f026ac43_2_0"/>
          <p:cNvPicPr preferRelativeResize="0"/>
          <p:nvPr/>
        </p:nvPicPr>
        <p:blipFill>
          <a:blip r:embed="rId3">
            <a:alphaModFix/>
          </a:blip>
          <a:stretch>
            <a:fillRect/>
          </a:stretch>
        </p:blipFill>
        <p:spPr>
          <a:xfrm>
            <a:off x="10440375" y="0"/>
            <a:ext cx="1751624" cy="898076"/>
          </a:xfrm>
          <a:prstGeom prst="rect">
            <a:avLst/>
          </a:prstGeom>
          <a:noFill/>
          <a:ln>
            <a:noFill/>
          </a:ln>
        </p:spPr>
      </p:pic>
      <p:sp>
        <p:nvSpPr>
          <p:cNvPr id="270" name="Google Shape;270;g206f026ac43_2_0"/>
          <p:cNvSpPr txBox="1"/>
          <p:nvPr/>
        </p:nvSpPr>
        <p:spPr>
          <a:xfrm>
            <a:off x="879150" y="2161125"/>
            <a:ext cx="10089000" cy="3509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000FF"/>
              </a:buClr>
              <a:buSzPts val="2000"/>
              <a:buChar char="●"/>
            </a:pPr>
            <a:r>
              <a:rPr b="1" lang="en-US" sz="2000">
                <a:solidFill>
                  <a:srgbClr val="0000FF"/>
                </a:solidFill>
              </a:rPr>
              <a:t>SELF-HOSTED KUBERNETES: DEPLOYING DOCKER CONTAINERS LOCALLY WITH MINIKUBE</a:t>
            </a:r>
            <a:endParaRPr b="1" sz="2000">
              <a:solidFill>
                <a:srgbClr val="0000FF"/>
              </a:solidFill>
            </a:endParaRPr>
          </a:p>
          <a:p>
            <a:pPr indent="-317500" lvl="1" marL="914400" rtl="0" algn="l">
              <a:spcBef>
                <a:spcPts val="0"/>
              </a:spcBef>
              <a:spcAft>
                <a:spcPts val="0"/>
              </a:spcAft>
              <a:buClr>
                <a:srgbClr val="222222"/>
              </a:buClr>
              <a:buSzPts val="1400"/>
              <a:buChar char="○"/>
            </a:pPr>
            <a:r>
              <a:rPr b="1" lang="en-US">
                <a:solidFill>
                  <a:srgbClr val="333333"/>
                </a:solidFill>
                <a:highlight>
                  <a:srgbClr val="FFFFFF"/>
                </a:highlight>
              </a:rPr>
              <a:t>R. Muddinagiri, S. Ambavane and S. Bayas, "Self-Hosted Kubernetes: Deploying Docker Containers Locally With Minikube," </a:t>
            </a:r>
            <a:r>
              <a:rPr b="1" i="1" lang="en-US">
                <a:solidFill>
                  <a:srgbClr val="333333"/>
                </a:solidFill>
                <a:highlight>
                  <a:srgbClr val="FFFFFF"/>
                </a:highlight>
              </a:rPr>
              <a:t>2019 International Conference on Innovative Trends and Advances in Engineering and Technology (ICITAET)</a:t>
            </a:r>
            <a:r>
              <a:rPr b="1" lang="en-US">
                <a:solidFill>
                  <a:srgbClr val="333333"/>
                </a:solidFill>
                <a:highlight>
                  <a:srgbClr val="FFFFFF"/>
                </a:highlight>
              </a:rPr>
              <a:t>, Shegoaon, India, 2019, pp. 239-243</a:t>
            </a:r>
            <a:endParaRPr b="1">
              <a:solidFill>
                <a:srgbClr val="333333"/>
              </a:solidFill>
              <a:highlight>
                <a:srgbClr val="FFFFFF"/>
              </a:highlight>
            </a:endParaRPr>
          </a:p>
          <a:p>
            <a:pPr indent="-317500" lvl="1" marL="914400" rtl="0" algn="l">
              <a:spcBef>
                <a:spcPts val="0"/>
              </a:spcBef>
              <a:spcAft>
                <a:spcPts val="0"/>
              </a:spcAft>
              <a:buClr>
                <a:srgbClr val="222222"/>
              </a:buClr>
              <a:buSzPts val="1400"/>
              <a:buChar char="○"/>
            </a:pPr>
            <a:r>
              <a:rPr lang="en-US" u="sng">
                <a:solidFill>
                  <a:schemeClr val="accent5"/>
                </a:solidFill>
                <a:highlight>
                  <a:srgbClr val="FFFFFF"/>
                </a:highlight>
                <a:latin typeface="Calibri"/>
                <a:ea typeface="Calibri"/>
                <a:cs typeface="Calibri"/>
                <a:sym typeface="Calibri"/>
                <a:hlinkClick r:id="rId4">
                  <a:extLst>
                    <a:ext uri="{A12FA001-AC4F-418D-AE19-62706E023703}">
                      <ahyp:hlinkClr val="tx"/>
                    </a:ext>
                  </a:extLst>
                </a:hlinkClick>
              </a:rPr>
              <a:t>10.1109/ICITAET47105.2019.9170208.</a:t>
            </a:r>
            <a:endParaRPr b="1" sz="2300">
              <a:solidFill>
                <a:srgbClr val="0000FF"/>
              </a:solidFill>
            </a:endParaRPr>
          </a:p>
          <a:p>
            <a:pPr indent="-355600" lvl="0" marL="457200" rtl="0" algn="l">
              <a:spcBef>
                <a:spcPts val="0"/>
              </a:spcBef>
              <a:spcAft>
                <a:spcPts val="0"/>
              </a:spcAft>
              <a:buClr>
                <a:srgbClr val="0000FF"/>
              </a:buClr>
              <a:buSzPts val="2000"/>
              <a:buChar char="●"/>
            </a:pPr>
            <a:r>
              <a:rPr b="1" lang="en-US" sz="2000">
                <a:solidFill>
                  <a:srgbClr val="0000FF"/>
                </a:solidFill>
              </a:rPr>
              <a:t>Koordinator: A Service Approach for Replicating Docker Containers in Kubernetes</a:t>
            </a:r>
            <a:endParaRPr b="1" sz="2000">
              <a:solidFill>
                <a:srgbClr val="0000FF"/>
              </a:solidFill>
            </a:endParaRPr>
          </a:p>
          <a:p>
            <a:pPr indent="-317500" lvl="1" marL="914400" rtl="0" algn="l">
              <a:spcBef>
                <a:spcPts val="0"/>
              </a:spcBef>
              <a:spcAft>
                <a:spcPts val="0"/>
              </a:spcAft>
              <a:buClr>
                <a:srgbClr val="222222"/>
              </a:buClr>
              <a:buSzPts val="1400"/>
              <a:buChar char="○"/>
            </a:pPr>
            <a:r>
              <a:rPr b="1" lang="en-US"/>
              <a:t>H. V. Netto, A. F. Luiz, M. Correia, L. de Oliveira Rech and C. P. Oliveira, "Koordinator: A Service Approach for Replicating Docker Containers in Kubernetes," </a:t>
            </a:r>
            <a:r>
              <a:rPr b="1" i="1" lang="en-US"/>
              <a:t>2018 IEEE Symposium on Computers and Communications (ISCC)</a:t>
            </a:r>
            <a:r>
              <a:rPr b="1" lang="en-US"/>
              <a:t>, Natal, Brazil, 2018, pp. 00058-00063</a:t>
            </a:r>
            <a:endParaRPr b="1"/>
          </a:p>
          <a:p>
            <a:pPr indent="-317500" lvl="1" marL="914400" rtl="0" algn="l">
              <a:spcBef>
                <a:spcPts val="0"/>
              </a:spcBef>
              <a:spcAft>
                <a:spcPts val="0"/>
              </a:spcAft>
              <a:buClr>
                <a:srgbClr val="222222"/>
              </a:buClr>
              <a:buSzPts val="1400"/>
              <a:buFont typeface="Calibri"/>
              <a:buChar char="○"/>
            </a:pPr>
            <a:r>
              <a:rPr lang="en-US" u="sng">
                <a:solidFill>
                  <a:schemeClr val="hlink"/>
                </a:solidFill>
                <a:latin typeface="Calibri"/>
                <a:ea typeface="Calibri"/>
                <a:cs typeface="Calibri"/>
                <a:sym typeface="Calibri"/>
                <a:hlinkClick r:id="rId5"/>
              </a:rPr>
              <a:t>https://doi.org/10.1109/ISCC.2018.8538452</a:t>
            </a:r>
            <a:endParaRPr>
              <a:latin typeface="Calibri"/>
              <a:ea typeface="Calibri"/>
              <a:cs typeface="Calibri"/>
              <a:sym typeface="Calibri"/>
            </a:endParaRPr>
          </a:p>
          <a:p>
            <a:pPr indent="0" lvl="0" marL="914400" rtl="0" algn="l">
              <a:spcBef>
                <a:spcPts val="0"/>
              </a:spcBef>
              <a:spcAft>
                <a:spcPts val="0"/>
              </a:spcAft>
              <a:buNone/>
            </a:pPr>
            <a:r>
              <a:t/>
            </a:r>
            <a:endParaRPr b="1" sz="1200">
              <a:solidFill>
                <a:srgbClr val="0033CC"/>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FF"/>
              </a:solidFill>
              <a:latin typeface="Calibri"/>
              <a:ea typeface="Calibri"/>
              <a:cs typeface="Calibri"/>
              <a:sym typeface="Calibri"/>
            </a:endParaRPr>
          </a:p>
        </p:txBody>
      </p:sp>
      <p:sp>
        <p:nvSpPr>
          <p:cNvPr id="271" name="Google Shape;271;g206f026ac43_2_0"/>
          <p:cNvSpPr txBox="1"/>
          <p:nvPr/>
        </p:nvSpPr>
        <p:spPr>
          <a:xfrm>
            <a:off x="76200" y="106257"/>
            <a:ext cx="4507500" cy="65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rgbClr val="0000FF"/>
                </a:solidFill>
              </a:rPr>
              <a:t>Container and Kubernetes</a:t>
            </a:r>
            <a:endParaRPr b="0" sz="1900" u="none">
              <a:solidFill>
                <a:srgbClr val="0000FF"/>
              </a:solidFill>
              <a:latin typeface="Arial"/>
              <a:ea typeface="Arial"/>
              <a:cs typeface="Arial"/>
              <a:sym typeface="Arial"/>
            </a:endParaRPr>
          </a:p>
        </p:txBody>
      </p:sp>
      <p:pic>
        <p:nvPicPr>
          <p:cNvPr id="272" name="Google Shape;272;g206f026ac43_2_0"/>
          <p:cNvPicPr preferRelativeResize="0"/>
          <p:nvPr/>
        </p:nvPicPr>
        <p:blipFill>
          <a:blip r:embed="rId6">
            <a:alphaModFix/>
          </a:blip>
          <a:stretch>
            <a:fillRect/>
          </a:stretch>
        </p:blipFill>
        <p:spPr>
          <a:xfrm>
            <a:off x="599775" y="898075"/>
            <a:ext cx="1334539" cy="1012025"/>
          </a:xfrm>
          <a:prstGeom prst="rect">
            <a:avLst/>
          </a:prstGeom>
          <a:noFill/>
          <a:ln>
            <a:noFill/>
          </a:ln>
        </p:spPr>
      </p:pic>
      <p:sp>
        <p:nvSpPr>
          <p:cNvPr id="273" name="Google Shape;273;g206f026ac43_2_0"/>
          <p:cNvSpPr txBox="1"/>
          <p:nvPr>
            <p:ph idx="11" type="ftr"/>
          </p:nvPr>
        </p:nvSpPr>
        <p:spPr>
          <a:xfrm>
            <a:off x="2725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Suchit, Adarsh</a:t>
            </a:r>
            <a:endParaRPr sz="11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9"/>
          <p:cNvSpPr/>
          <p:nvPr/>
        </p:nvSpPr>
        <p:spPr>
          <a:xfrm>
            <a:off x="4371485" y="3352800"/>
            <a:ext cx="2506500" cy="708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
        <p:nvSpPr>
          <p:cNvPr id="279" name="Google Shape;279;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2000">
              <a:solidFill>
                <a:srgbClr val="0033CC"/>
              </a:solidFill>
              <a:latin typeface="Calibri"/>
              <a:ea typeface="Calibri"/>
              <a:cs typeface="Calibri"/>
              <a:sym typeface="Calibri"/>
            </a:endParaRPr>
          </a:p>
          <a:p>
            <a:pPr indent="0" lvl="0" marL="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rtl="0" algn="ctr">
              <a:spcBef>
                <a:spcPts val="0"/>
              </a:spcBef>
              <a:spcAft>
                <a:spcPts val="0"/>
              </a:spcAft>
              <a:buNone/>
            </a:pPr>
            <a:r>
              <a:t/>
            </a:r>
            <a:endParaRPr/>
          </a:p>
        </p:txBody>
      </p:sp>
      <p:sp>
        <p:nvSpPr>
          <p:cNvPr id="280" name="Google Shape;280;p9"/>
          <p:cNvSpPr txBox="1"/>
          <p:nvPr>
            <p:ph idx="12" type="sldNum"/>
          </p:nvPr>
        </p:nvSpPr>
        <p:spPr>
          <a:xfrm>
            <a:off x="11187645" y="6058224"/>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281" name="Google Shape;281;p9"/>
          <p:cNvPicPr preferRelativeResize="0"/>
          <p:nvPr/>
        </p:nvPicPr>
        <p:blipFill rotWithShape="1">
          <a:blip r:embed="rId3">
            <a:alphaModFix/>
          </a:blip>
          <a:srcRect b="0" l="0" r="0" t="0"/>
          <a:stretch/>
        </p:blipFill>
        <p:spPr>
          <a:xfrm>
            <a:off x="10972800" y="0"/>
            <a:ext cx="1143000" cy="1012165"/>
          </a:xfrm>
          <a:prstGeom prst="rect">
            <a:avLst/>
          </a:prstGeom>
          <a:noFill/>
          <a:ln>
            <a:noFill/>
          </a:ln>
        </p:spPr>
      </p:pic>
      <p:pic>
        <p:nvPicPr>
          <p:cNvPr id="282" name="Google Shape;282;p9"/>
          <p:cNvPicPr preferRelativeResize="0"/>
          <p:nvPr/>
        </p:nvPicPr>
        <p:blipFill>
          <a:blip r:embed="rId4">
            <a:alphaModFix/>
          </a:blip>
          <a:stretch>
            <a:fillRect/>
          </a:stretch>
        </p:blipFill>
        <p:spPr>
          <a:xfrm>
            <a:off x="10440375" y="0"/>
            <a:ext cx="1751624" cy="898076"/>
          </a:xfrm>
          <a:prstGeom prst="rect">
            <a:avLst/>
          </a:prstGeom>
          <a:noFill/>
          <a:ln>
            <a:noFill/>
          </a:ln>
        </p:spPr>
      </p:pic>
      <p:sp>
        <p:nvSpPr>
          <p:cNvPr id="283" name="Google Shape;283;p9"/>
          <p:cNvSpPr txBox="1"/>
          <p:nvPr>
            <p:ph idx="2" type="ftr"/>
          </p:nvPr>
        </p:nvSpPr>
        <p:spPr>
          <a:xfrm>
            <a:off x="2725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Suchit, Adarsh</a:t>
            </a:r>
            <a:endParaRPr sz="1100">
              <a:solidFill>
                <a:srgbClr val="666666"/>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2"/>
          <p:cNvSpPr txBox="1"/>
          <p:nvPr/>
        </p:nvSpPr>
        <p:spPr>
          <a:xfrm>
            <a:off x="1828800" y="2291900"/>
            <a:ext cx="8534400" cy="30972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Problem Statement</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Scope and Feasibility study</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Applications/Use cases</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Expected Deliverables</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Capstone (Phase-I &amp; Phase-II) Project Timeline</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Any other information</a:t>
            </a:r>
            <a:endParaRPr/>
          </a:p>
        </p:txBody>
      </p:sp>
      <p:sp>
        <p:nvSpPr>
          <p:cNvPr id="147" name="Google Shape;147;p2"/>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
        <p:nvSpPr>
          <p:cNvPr id="148" name="Google Shape;148;p2"/>
          <p:cNvSpPr txBox="1"/>
          <p:nvPr>
            <p:ph idx="11" type="ftr"/>
          </p:nvPr>
        </p:nvSpPr>
        <p:spPr>
          <a:xfrm>
            <a:off x="2725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Suchit, Adarsh</a:t>
            </a:r>
            <a:endParaRPr sz="1100">
              <a:solidFill>
                <a:srgbClr val="666666"/>
              </a:solidFill>
            </a:endParaRPr>
          </a:p>
        </p:txBody>
      </p:sp>
      <p:sp>
        <p:nvSpPr>
          <p:cNvPr id="149" name="Google Shape;149;p2"/>
          <p:cNvSpPr txBox="1"/>
          <p:nvPr>
            <p:ph idx="12" type="sldNum"/>
          </p:nvPr>
        </p:nvSpPr>
        <p:spPr>
          <a:xfrm>
            <a:off x="11187645" y="6058224"/>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150" name="Google Shape;150;p2"/>
          <p:cNvSpPr txBox="1"/>
          <p:nvPr/>
        </p:nvSpPr>
        <p:spPr>
          <a:xfrm>
            <a:off x="76200" y="106257"/>
            <a:ext cx="4507500" cy="65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rgbClr val="0000FF"/>
                </a:solidFill>
              </a:rPr>
              <a:t>Container and Kubernetes</a:t>
            </a:r>
            <a:endParaRPr b="0" sz="1900" u="none">
              <a:solidFill>
                <a:srgbClr val="0000FF"/>
              </a:solidFill>
              <a:latin typeface="Arial"/>
              <a:ea typeface="Arial"/>
              <a:cs typeface="Arial"/>
              <a:sym typeface="Arial"/>
            </a:endParaRPr>
          </a:p>
        </p:txBody>
      </p:sp>
      <p:pic>
        <p:nvPicPr>
          <p:cNvPr id="151" name="Google Shape;151;p2"/>
          <p:cNvPicPr preferRelativeResize="0"/>
          <p:nvPr/>
        </p:nvPicPr>
        <p:blipFill>
          <a:blip r:embed="rId3">
            <a:alphaModFix/>
          </a:blip>
          <a:stretch>
            <a:fillRect/>
          </a:stretch>
        </p:blipFill>
        <p:spPr>
          <a:xfrm>
            <a:off x="10440375" y="12"/>
            <a:ext cx="1751624" cy="898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3"/>
          <p:cNvSpPr txBox="1"/>
          <p:nvPr/>
        </p:nvSpPr>
        <p:spPr>
          <a:xfrm>
            <a:off x="1199550" y="1910100"/>
            <a:ext cx="9792900" cy="4427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rgbClr val="0000FF"/>
                </a:solidFill>
                <a:latin typeface="Trebuchet MS"/>
                <a:ea typeface="Trebuchet MS"/>
                <a:cs typeface="Trebuchet MS"/>
                <a:sym typeface="Trebuchet MS"/>
              </a:rPr>
              <a:t>Well defined problem statement</a:t>
            </a:r>
            <a:endParaRPr b="1" sz="2000">
              <a:solidFill>
                <a:srgbClr val="0000FF"/>
              </a:solidFill>
              <a:latin typeface="Trebuchet MS"/>
              <a:ea typeface="Trebuchet MS"/>
              <a:cs typeface="Trebuchet MS"/>
              <a:sym typeface="Trebuchet MS"/>
            </a:endParaRPr>
          </a:p>
          <a:p>
            <a:pPr indent="12700" lvl="0" marL="342891" marR="0" rtl="0" algn="just">
              <a:spcBef>
                <a:spcPts val="0"/>
              </a:spcBef>
              <a:spcAft>
                <a:spcPts val="0"/>
              </a:spcAft>
              <a:buNone/>
            </a:pPr>
            <a:r>
              <a:t/>
            </a:r>
            <a:endParaRPr b="1" sz="1700">
              <a:solidFill>
                <a:srgbClr val="0000FF"/>
              </a:solidFill>
              <a:latin typeface="Trebuchet MS"/>
              <a:ea typeface="Trebuchet MS"/>
              <a:cs typeface="Trebuchet MS"/>
              <a:sym typeface="Trebuchet MS"/>
            </a:endParaRPr>
          </a:p>
          <a:p>
            <a:pPr indent="12700" lvl="0" marL="342891" marR="0" rtl="0" algn="just">
              <a:spcBef>
                <a:spcPts val="0"/>
              </a:spcBef>
              <a:spcAft>
                <a:spcPts val="0"/>
              </a:spcAft>
              <a:buNone/>
            </a:pPr>
            <a:r>
              <a:rPr lang="en-US" sz="1600"/>
              <a:t>In simple words to say we are given a monolithic application. we need to decompose into microservices and deploy on docker locally and moving to kubernetes.</a:t>
            </a:r>
            <a:endParaRPr sz="1600"/>
          </a:p>
          <a:p>
            <a:pPr indent="12700" lvl="0" marL="342891" marR="0" rtl="0" algn="just">
              <a:spcBef>
                <a:spcPts val="0"/>
              </a:spcBef>
              <a:spcAft>
                <a:spcPts val="0"/>
              </a:spcAft>
              <a:buNone/>
            </a:pPr>
            <a:r>
              <a:t/>
            </a:r>
            <a:endParaRPr sz="1600"/>
          </a:p>
          <a:p>
            <a:pPr indent="12700" lvl="0" marL="342891" marR="0" rtl="0" algn="just">
              <a:spcBef>
                <a:spcPts val="0"/>
              </a:spcBef>
              <a:spcAft>
                <a:spcPts val="0"/>
              </a:spcAft>
              <a:buNone/>
            </a:pPr>
            <a:r>
              <a:rPr b="1" lang="en-US" sz="1800"/>
              <a:t>Kubernetes access to Cloud Provider API encryption</a:t>
            </a:r>
            <a:endParaRPr b="1" sz="1800"/>
          </a:p>
          <a:p>
            <a:pPr indent="12700" lvl="0" marL="342891" marR="0" rtl="0" algn="just">
              <a:spcBef>
                <a:spcPts val="0"/>
              </a:spcBef>
              <a:spcAft>
                <a:spcPts val="0"/>
              </a:spcAft>
              <a:buNone/>
            </a:pPr>
            <a:r>
              <a:rPr lang="en-US" sz="1600"/>
              <a:t>As Kubernetes is entirely API driven, controlling and limiting who can access the cluster and what actions they are allowed to perform is the first line of defense.</a:t>
            </a:r>
            <a:endParaRPr sz="1600"/>
          </a:p>
          <a:p>
            <a:pPr indent="12700" lvl="0" marL="342891" marR="0" rtl="0" algn="just">
              <a:spcBef>
                <a:spcPts val="0"/>
              </a:spcBef>
              <a:spcAft>
                <a:spcPts val="0"/>
              </a:spcAft>
              <a:buNone/>
            </a:pPr>
            <a:r>
              <a:rPr lang="en-US" sz="1600"/>
              <a:t>Kubernetes expects that all API communication in the cluster is encrypted by default with TLS, and the majority of installation methods will allow the necessary certificates to be created and distributed to the cluster components. Note that some components and installation methods may enable local ports over HTTP and administrators should familiarize themselves with the settings of each component to identify potentially insecure traffic. </a:t>
            </a:r>
            <a:endParaRPr sz="1600"/>
          </a:p>
          <a:p>
            <a:pPr indent="12700" lvl="0" marL="342891" marR="0" rtl="0" algn="just">
              <a:spcBef>
                <a:spcPts val="0"/>
              </a:spcBef>
              <a:spcAft>
                <a:spcPts val="0"/>
              </a:spcAft>
              <a:buNone/>
            </a:pPr>
            <a:r>
              <a:t/>
            </a:r>
            <a:endParaRPr b="1" sz="23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rPr b="1" lang="en-US" sz="2000">
                <a:solidFill>
                  <a:srgbClr val="0000FF"/>
                </a:solidFill>
                <a:latin typeface="Trebuchet MS"/>
                <a:ea typeface="Trebuchet MS"/>
                <a:cs typeface="Trebuchet MS"/>
                <a:sym typeface="Trebuchet MS"/>
              </a:rPr>
              <a:t>We aim to understand the architecture and different microservices of the application and deploy the </a:t>
            </a:r>
            <a:r>
              <a:rPr b="1" lang="en-US" sz="2000">
                <a:solidFill>
                  <a:srgbClr val="0000FF"/>
                </a:solidFill>
                <a:latin typeface="Trebuchet MS"/>
                <a:ea typeface="Trebuchet MS"/>
                <a:cs typeface="Trebuchet MS"/>
                <a:sym typeface="Trebuchet MS"/>
                <a:extLst>
                  <a:ext uri="http://customooxmlschemas.google.com/">
                    <go:slidesCustomData xmlns:go="http://customooxmlschemas.google.com/" textRoundtripDataId="0"/>
                  </a:ext>
                </a:extLst>
              </a:rPr>
              <a:t>application</a:t>
            </a:r>
            <a:r>
              <a:rPr b="1" lang="en-US" sz="2000">
                <a:solidFill>
                  <a:srgbClr val="0000FF"/>
                </a:solidFill>
                <a:latin typeface="Trebuchet MS"/>
                <a:ea typeface="Trebuchet MS"/>
                <a:cs typeface="Trebuchet MS"/>
                <a:sym typeface="Trebuchet MS"/>
              </a:rPr>
              <a:t>s in Kubernetes to ensure high availability and scalability.</a:t>
            </a:r>
            <a:endParaRPr sz="1700"/>
          </a:p>
        </p:txBody>
      </p:sp>
      <p:sp>
        <p:nvSpPr>
          <p:cNvPr id="160" name="Google Shape;160;p3"/>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a:p>
        </p:txBody>
      </p:sp>
      <p:sp>
        <p:nvSpPr>
          <p:cNvPr id="161" name="Google Shape;161;p3"/>
          <p:cNvSpPr txBox="1"/>
          <p:nvPr>
            <p:ph idx="12" type="sldNum"/>
          </p:nvPr>
        </p:nvSpPr>
        <p:spPr>
          <a:xfrm>
            <a:off x="11187645" y="6058224"/>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162" name="Google Shape;162;p3"/>
          <p:cNvPicPr preferRelativeResize="0"/>
          <p:nvPr/>
        </p:nvPicPr>
        <p:blipFill>
          <a:blip r:embed="rId3">
            <a:alphaModFix/>
          </a:blip>
          <a:stretch>
            <a:fillRect/>
          </a:stretch>
        </p:blipFill>
        <p:spPr>
          <a:xfrm>
            <a:off x="10440375" y="0"/>
            <a:ext cx="1751624" cy="898076"/>
          </a:xfrm>
          <a:prstGeom prst="rect">
            <a:avLst/>
          </a:prstGeom>
          <a:noFill/>
          <a:ln>
            <a:noFill/>
          </a:ln>
        </p:spPr>
      </p:pic>
      <p:pic>
        <p:nvPicPr>
          <p:cNvPr id="163" name="Google Shape;163;p3"/>
          <p:cNvPicPr preferRelativeResize="0"/>
          <p:nvPr/>
        </p:nvPicPr>
        <p:blipFill>
          <a:blip r:embed="rId4">
            <a:alphaModFix/>
          </a:blip>
          <a:stretch>
            <a:fillRect/>
          </a:stretch>
        </p:blipFill>
        <p:spPr>
          <a:xfrm>
            <a:off x="599775" y="898075"/>
            <a:ext cx="1334539" cy="1012025"/>
          </a:xfrm>
          <a:prstGeom prst="rect">
            <a:avLst/>
          </a:prstGeom>
          <a:noFill/>
          <a:ln>
            <a:noFill/>
          </a:ln>
        </p:spPr>
      </p:pic>
      <p:sp>
        <p:nvSpPr>
          <p:cNvPr id="164" name="Google Shape;164;p3"/>
          <p:cNvSpPr txBox="1"/>
          <p:nvPr/>
        </p:nvSpPr>
        <p:spPr>
          <a:xfrm>
            <a:off x="76200" y="106257"/>
            <a:ext cx="4507500" cy="65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rgbClr val="0000FF"/>
                </a:solidFill>
              </a:rPr>
              <a:t>Container and Kubernetes</a:t>
            </a:r>
            <a:endParaRPr b="0" sz="1900" u="none">
              <a:solidFill>
                <a:srgbClr val="0000FF"/>
              </a:solidFill>
              <a:latin typeface="Arial"/>
              <a:ea typeface="Arial"/>
              <a:cs typeface="Arial"/>
              <a:sym typeface="Arial"/>
            </a:endParaRPr>
          </a:p>
        </p:txBody>
      </p:sp>
      <p:sp>
        <p:nvSpPr>
          <p:cNvPr id="165" name="Google Shape;165;p3"/>
          <p:cNvSpPr txBox="1"/>
          <p:nvPr>
            <p:ph idx="11" type="ftr"/>
          </p:nvPr>
        </p:nvSpPr>
        <p:spPr>
          <a:xfrm>
            <a:off x="2725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Suchit, Adarsh</a:t>
            </a:r>
            <a:endParaRPr sz="11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4"/>
          <p:cNvSpPr txBox="1"/>
          <p:nvPr/>
        </p:nvSpPr>
        <p:spPr>
          <a:xfrm>
            <a:off x="1718850" y="1819950"/>
            <a:ext cx="8754300" cy="4238400"/>
          </a:xfrm>
          <a:prstGeom prst="rect">
            <a:avLst/>
          </a:prstGeom>
          <a:noFill/>
          <a:ln>
            <a:noFill/>
          </a:ln>
        </p:spPr>
        <p:txBody>
          <a:bodyPr anchorCtr="0" anchor="t" bIns="45700" lIns="91425" spcFirstLastPara="1" rIns="91425" wrap="square" tIns="45700">
            <a:noAutofit/>
          </a:bodyPr>
          <a:lstStyle/>
          <a:p>
            <a:pPr indent="-381000" lvl="0" marL="9144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Scope :</a:t>
            </a:r>
            <a:endParaRPr sz="2400">
              <a:solidFill>
                <a:srgbClr val="0000FF"/>
              </a:solidFill>
              <a:latin typeface="Trebuchet MS"/>
              <a:ea typeface="Trebuchet MS"/>
              <a:cs typeface="Trebuchet MS"/>
              <a:sym typeface="Trebuchet MS"/>
            </a:endParaRPr>
          </a:p>
          <a:p>
            <a:pPr indent="-355600" lvl="1" marL="1371600" rtl="0" algn="just">
              <a:spcBef>
                <a:spcPts val="0"/>
              </a:spcBef>
              <a:spcAft>
                <a:spcPts val="0"/>
              </a:spcAft>
              <a:buSzPts val="2000"/>
              <a:buChar char="○"/>
            </a:pPr>
            <a:r>
              <a:rPr lang="en-US" sz="2000"/>
              <a:t>Dockerize  EOX microservices.</a:t>
            </a:r>
            <a:endParaRPr sz="2000"/>
          </a:p>
          <a:p>
            <a:pPr indent="-355600" lvl="1" marL="1371600" rtl="0" algn="just">
              <a:spcBef>
                <a:spcPts val="0"/>
              </a:spcBef>
              <a:spcAft>
                <a:spcPts val="0"/>
              </a:spcAft>
              <a:buSzPts val="2000"/>
              <a:buChar char="○"/>
            </a:pPr>
            <a:r>
              <a:rPr lang="en-US" sz="2000"/>
              <a:t>Deploy EOX microservices to a Kubernetes clusters.</a:t>
            </a:r>
            <a:endParaRPr sz="2000"/>
          </a:p>
          <a:p>
            <a:pPr indent="-355600" lvl="1" marL="1371600" rtl="0" algn="just">
              <a:spcBef>
                <a:spcPts val="0"/>
              </a:spcBef>
              <a:spcAft>
                <a:spcPts val="0"/>
              </a:spcAft>
              <a:buSzPts val="2000"/>
              <a:buChar char="○"/>
            </a:pPr>
            <a:r>
              <a:rPr lang="en-US" sz="2000"/>
              <a:t>This research and implementation is used to reduce the life-cycle of deployment of the finished containers into cloud.</a:t>
            </a:r>
            <a:endParaRPr sz="2000"/>
          </a:p>
          <a:p>
            <a:pPr indent="-355600" lvl="1" marL="1371600" rtl="0" algn="just">
              <a:spcBef>
                <a:spcPts val="0"/>
              </a:spcBef>
              <a:spcAft>
                <a:spcPts val="0"/>
              </a:spcAft>
              <a:buSzPts val="2000"/>
              <a:buChar char="○"/>
            </a:pPr>
            <a:r>
              <a:rPr lang="en-US" sz="2000"/>
              <a:t>Using AWS EKS to run Kubernetes on AWS without needing to install, run or maintain Kubernetes control plane.</a:t>
            </a:r>
            <a:endParaRPr sz="2000"/>
          </a:p>
          <a:p>
            <a:pPr indent="0" lvl="0" marL="0" rtl="0" algn="just">
              <a:spcBef>
                <a:spcPts val="0"/>
              </a:spcBef>
              <a:spcAft>
                <a:spcPts val="0"/>
              </a:spcAft>
              <a:buNone/>
            </a:pPr>
            <a:r>
              <a:t/>
            </a:r>
            <a:endParaRPr sz="1600">
              <a:latin typeface="Trebuchet MS"/>
              <a:ea typeface="Trebuchet MS"/>
              <a:cs typeface="Trebuchet MS"/>
              <a:sym typeface="Trebuchet MS"/>
            </a:endParaRPr>
          </a:p>
          <a:p>
            <a:pPr indent="-381000" lvl="0" marL="914400" rtl="0" algn="just">
              <a:spcBef>
                <a:spcPts val="0"/>
              </a:spcBef>
              <a:spcAft>
                <a:spcPts val="0"/>
              </a:spcAft>
              <a:buClr>
                <a:schemeClr val="accent6"/>
              </a:buClr>
              <a:buSzPts val="2400"/>
              <a:buFont typeface="Trebuchet MS"/>
              <a:buChar char="●"/>
            </a:pPr>
            <a:r>
              <a:rPr lang="en-US" sz="2400">
                <a:solidFill>
                  <a:schemeClr val="accent6"/>
                </a:solidFill>
                <a:latin typeface="Trebuchet MS"/>
                <a:ea typeface="Trebuchet MS"/>
                <a:cs typeface="Trebuchet MS"/>
                <a:sym typeface="Trebuchet MS"/>
              </a:rPr>
              <a:t>Possible Shortcomings/Challenges :</a:t>
            </a:r>
            <a:endParaRPr sz="2400">
              <a:solidFill>
                <a:schemeClr val="accent6"/>
              </a:solidFill>
              <a:latin typeface="Trebuchet MS"/>
              <a:ea typeface="Trebuchet MS"/>
              <a:cs typeface="Trebuchet MS"/>
              <a:sym typeface="Trebuchet MS"/>
            </a:endParaRPr>
          </a:p>
          <a:p>
            <a:pPr indent="-355600" lvl="1" marL="1371600" rtl="0" algn="just">
              <a:spcBef>
                <a:spcPts val="0"/>
              </a:spcBef>
              <a:spcAft>
                <a:spcPts val="0"/>
              </a:spcAft>
              <a:buSzPts val="2000"/>
              <a:buChar char="○"/>
            </a:pPr>
            <a:r>
              <a:rPr lang="en-US" sz="2000"/>
              <a:t>Reducing costs.</a:t>
            </a:r>
            <a:endParaRPr sz="2000"/>
          </a:p>
          <a:p>
            <a:pPr indent="-355600" lvl="1" marL="1371600" rtl="0" algn="just">
              <a:spcBef>
                <a:spcPts val="0"/>
              </a:spcBef>
              <a:spcAft>
                <a:spcPts val="0"/>
              </a:spcAft>
              <a:buSzPts val="2000"/>
              <a:buChar char="○"/>
            </a:pPr>
            <a:r>
              <a:rPr lang="en-US" sz="2000"/>
              <a:t>Migration from dockers to kubernetes.</a:t>
            </a:r>
            <a:endParaRPr sz="2000"/>
          </a:p>
          <a:p>
            <a:pPr indent="-355600" lvl="1" marL="1371600" rtl="0" algn="just">
              <a:spcBef>
                <a:spcPts val="0"/>
              </a:spcBef>
              <a:spcAft>
                <a:spcPts val="0"/>
              </a:spcAft>
              <a:buSzPts val="2000"/>
              <a:buChar char="○"/>
            </a:pPr>
            <a:r>
              <a:rPr lang="en-US" sz="2000"/>
              <a:t>Maintaining load while scaling(Load Balancing and Scaling).</a:t>
            </a:r>
            <a:endParaRPr sz="2000"/>
          </a:p>
          <a:p>
            <a:pPr indent="-355600" lvl="1" marL="1371600" rtl="0" algn="just">
              <a:spcBef>
                <a:spcPts val="0"/>
              </a:spcBef>
              <a:spcAft>
                <a:spcPts val="0"/>
              </a:spcAft>
              <a:buSzPts val="2000"/>
              <a:buChar char="○"/>
            </a:pPr>
            <a:r>
              <a:rPr lang="en-US" sz="2000"/>
              <a:t>Secure communication among the containers.</a:t>
            </a:r>
            <a:endParaRPr sz="2000"/>
          </a:p>
          <a:p>
            <a:pPr indent="12700" lvl="0" marL="342891" marR="0" rtl="0" algn="just">
              <a:spcBef>
                <a:spcPts val="560"/>
              </a:spcBef>
              <a:spcAft>
                <a:spcPts val="0"/>
              </a:spcAft>
              <a:buNone/>
            </a:pPr>
            <a:r>
              <a:t/>
            </a:r>
            <a:endParaRPr sz="2800">
              <a:solidFill>
                <a:schemeClr val="dk1"/>
              </a:solidFill>
              <a:latin typeface="Trebuchet MS"/>
              <a:ea typeface="Trebuchet MS"/>
              <a:cs typeface="Trebuchet MS"/>
              <a:sym typeface="Trebuchet MS"/>
            </a:endParaRPr>
          </a:p>
        </p:txBody>
      </p:sp>
      <p:sp>
        <p:nvSpPr>
          <p:cNvPr id="174" name="Google Shape;174;p4"/>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Scope and Feasibility study</a:t>
            </a:r>
            <a:endParaRPr/>
          </a:p>
        </p:txBody>
      </p:sp>
      <p:sp>
        <p:nvSpPr>
          <p:cNvPr id="175" name="Google Shape;175;p4"/>
          <p:cNvSpPr txBox="1"/>
          <p:nvPr>
            <p:ph idx="12" type="sldNum"/>
          </p:nvPr>
        </p:nvSpPr>
        <p:spPr>
          <a:xfrm>
            <a:off x="11187645" y="6058224"/>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176" name="Google Shape;176;p4"/>
          <p:cNvPicPr preferRelativeResize="0"/>
          <p:nvPr/>
        </p:nvPicPr>
        <p:blipFill>
          <a:blip r:embed="rId3">
            <a:alphaModFix/>
          </a:blip>
          <a:stretch>
            <a:fillRect/>
          </a:stretch>
        </p:blipFill>
        <p:spPr>
          <a:xfrm>
            <a:off x="10440375" y="0"/>
            <a:ext cx="1751624" cy="898076"/>
          </a:xfrm>
          <a:prstGeom prst="rect">
            <a:avLst/>
          </a:prstGeom>
          <a:noFill/>
          <a:ln>
            <a:noFill/>
          </a:ln>
        </p:spPr>
      </p:pic>
      <p:pic>
        <p:nvPicPr>
          <p:cNvPr id="177" name="Google Shape;177;p4"/>
          <p:cNvPicPr preferRelativeResize="0"/>
          <p:nvPr/>
        </p:nvPicPr>
        <p:blipFill>
          <a:blip r:embed="rId4">
            <a:alphaModFix/>
          </a:blip>
          <a:stretch>
            <a:fillRect/>
          </a:stretch>
        </p:blipFill>
        <p:spPr>
          <a:xfrm>
            <a:off x="599775" y="898075"/>
            <a:ext cx="1334539" cy="1012025"/>
          </a:xfrm>
          <a:prstGeom prst="rect">
            <a:avLst/>
          </a:prstGeom>
          <a:noFill/>
          <a:ln>
            <a:noFill/>
          </a:ln>
        </p:spPr>
      </p:pic>
      <p:sp>
        <p:nvSpPr>
          <p:cNvPr id="178" name="Google Shape;178;p4"/>
          <p:cNvSpPr txBox="1"/>
          <p:nvPr/>
        </p:nvSpPr>
        <p:spPr>
          <a:xfrm>
            <a:off x="76200" y="106257"/>
            <a:ext cx="4507500" cy="65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rgbClr val="0000FF"/>
                </a:solidFill>
              </a:rPr>
              <a:t>Container and Kubernetes</a:t>
            </a:r>
            <a:endParaRPr b="0" sz="1900" u="none">
              <a:solidFill>
                <a:srgbClr val="0000FF"/>
              </a:solidFill>
              <a:latin typeface="Arial"/>
              <a:ea typeface="Arial"/>
              <a:cs typeface="Arial"/>
              <a:sym typeface="Arial"/>
            </a:endParaRPr>
          </a:p>
        </p:txBody>
      </p:sp>
      <p:sp>
        <p:nvSpPr>
          <p:cNvPr id="179" name="Google Shape;179;p4"/>
          <p:cNvSpPr txBox="1"/>
          <p:nvPr>
            <p:ph idx="11" type="ftr"/>
          </p:nvPr>
        </p:nvSpPr>
        <p:spPr>
          <a:xfrm>
            <a:off x="2725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Suchit, Adarsh</a:t>
            </a:r>
            <a:endParaRPr sz="11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5"/>
          <p:cNvSpPr txBox="1"/>
          <p:nvPr/>
        </p:nvSpPr>
        <p:spPr>
          <a:xfrm>
            <a:off x="1900950" y="1968138"/>
            <a:ext cx="8390100" cy="4432800"/>
          </a:xfrm>
          <a:prstGeom prst="rect">
            <a:avLst/>
          </a:prstGeom>
          <a:noFill/>
          <a:ln>
            <a:noFill/>
          </a:ln>
        </p:spPr>
        <p:txBody>
          <a:bodyPr anchorCtr="0" anchor="t" bIns="45700" lIns="91425" spcFirstLastPara="1" rIns="91425" wrap="square" tIns="45700">
            <a:noAutofit/>
          </a:bodyPr>
          <a:lstStyle/>
          <a:p>
            <a:pPr indent="0" lvl="0" marL="91440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91440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Describe the applications and use cases of your project.</a:t>
            </a:r>
            <a:endParaRPr sz="24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t/>
            </a:r>
            <a:endParaRPr sz="2000">
              <a:solidFill>
                <a:srgbClr val="0000FF"/>
              </a:solidFill>
            </a:endParaRPr>
          </a:p>
          <a:p>
            <a:pPr indent="-355600" lvl="0" marL="914400" marR="0" rtl="0" algn="just">
              <a:spcBef>
                <a:spcPts val="0"/>
              </a:spcBef>
              <a:spcAft>
                <a:spcPts val="0"/>
              </a:spcAft>
              <a:buSzPts val="2000"/>
              <a:buChar char="●"/>
            </a:pPr>
            <a:r>
              <a:rPr lang="en-US" sz="2000"/>
              <a:t>containerized microservices</a:t>
            </a:r>
            <a:endParaRPr sz="2000"/>
          </a:p>
          <a:p>
            <a:pPr indent="-355600" lvl="0" marL="914400" rtl="0" algn="just">
              <a:spcBef>
                <a:spcPts val="0"/>
              </a:spcBef>
              <a:spcAft>
                <a:spcPts val="0"/>
              </a:spcAft>
              <a:buSzPts val="2000"/>
              <a:buChar char="●"/>
            </a:pPr>
            <a:r>
              <a:rPr lang="en-US" sz="2000"/>
              <a:t>improved efficiency of the servers, scalability, load balancing </a:t>
            </a:r>
            <a:endParaRPr sz="2000"/>
          </a:p>
          <a:p>
            <a:pPr indent="-355600" lvl="0" marL="914400" marR="0" rtl="0" algn="just">
              <a:spcBef>
                <a:spcPts val="0"/>
              </a:spcBef>
              <a:spcAft>
                <a:spcPts val="0"/>
              </a:spcAft>
              <a:buSzPts val="2000"/>
              <a:buChar char="●"/>
            </a:pPr>
            <a:r>
              <a:rPr lang="en-US" sz="2000"/>
              <a:t>reduces the costs, easy deployments and </a:t>
            </a:r>
            <a:r>
              <a:rPr lang="en-US" sz="2000"/>
              <a:t>maintenance</a:t>
            </a:r>
            <a:endParaRPr sz="2000"/>
          </a:p>
          <a:p>
            <a:pPr indent="-355600" lvl="0" marL="914400" marR="0" rtl="0" algn="just">
              <a:spcBef>
                <a:spcPts val="0"/>
              </a:spcBef>
              <a:spcAft>
                <a:spcPts val="0"/>
              </a:spcAft>
              <a:buSzPts val="2000"/>
              <a:buChar char="●"/>
            </a:pPr>
            <a:r>
              <a:rPr lang="en-US" sz="2000"/>
              <a:t>more secure, multitenancy support</a:t>
            </a:r>
            <a:endParaRPr sz="2000"/>
          </a:p>
          <a:p>
            <a:pPr indent="-355600" lvl="0" marL="914400" marR="0" rtl="0" algn="just">
              <a:spcBef>
                <a:spcPts val="0"/>
              </a:spcBef>
              <a:spcAft>
                <a:spcPts val="0"/>
              </a:spcAft>
              <a:buSzPts val="2000"/>
              <a:buChar char="●"/>
            </a:pPr>
            <a:r>
              <a:rPr lang="en-US" sz="2000"/>
              <a:t>improvement in software testing</a:t>
            </a:r>
            <a:endParaRPr sz="2000"/>
          </a:p>
          <a:p>
            <a:pPr indent="0" lvl="0" marL="457200" marR="0" rtl="0" algn="just">
              <a:spcBef>
                <a:spcPts val="0"/>
              </a:spcBef>
              <a:spcAft>
                <a:spcPts val="0"/>
              </a:spcAft>
              <a:buNone/>
            </a:pPr>
            <a:r>
              <a:t/>
            </a:r>
            <a:endParaRPr sz="1800">
              <a:latin typeface="Trebuchet MS"/>
              <a:ea typeface="Trebuchet MS"/>
              <a:cs typeface="Trebuchet MS"/>
              <a:sym typeface="Trebuchet MS"/>
            </a:endParaRPr>
          </a:p>
        </p:txBody>
      </p:sp>
      <p:sp>
        <p:nvSpPr>
          <p:cNvPr id="188" name="Google Shape;188;p5"/>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Applications/Use cases</a:t>
            </a:r>
            <a:endParaRPr/>
          </a:p>
        </p:txBody>
      </p:sp>
      <p:sp>
        <p:nvSpPr>
          <p:cNvPr id="189" name="Google Shape;189;p5"/>
          <p:cNvSpPr txBox="1"/>
          <p:nvPr>
            <p:ph idx="12" type="sldNum"/>
          </p:nvPr>
        </p:nvSpPr>
        <p:spPr>
          <a:xfrm>
            <a:off x="11187645" y="6058224"/>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190" name="Google Shape;190;p5"/>
          <p:cNvPicPr preferRelativeResize="0"/>
          <p:nvPr/>
        </p:nvPicPr>
        <p:blipFill>
          <a:blip r:embed="rId3">
            <a:alphaModFix/>
          </a:blip>
          <a:stretch>
            <a:fillRect/>
          </a:stretch>
        </p:blipFill>
        <p:spPr>
          <a:xfrm>
            <a:off x="10440375" y="0"/>
            <a:ext cx="1751624" cy="898076"/>
          </a:xfrm>
          <a:prstGeom prst="rect">
            <a:avLst/>
          </a:prstGeom>
          <a:noFill/>
          <a:ln>
            <a:noFill/>
          </a:ln>
        </p:spPr>
      </p:pic>
      <p:pic>
        <p:nvPicPr>
          <p:cNvPr id="191" name="Google Shape;191;p5"/>
          <p:cNvPicPr preferRelativeResize="0"/>
          <p:nvPr/>
        </p:nvPicPr>
        <p:blipFill>
          <a:blip r:embed="rId4">
            <a:alphaModFix/>
          </a:blip>
          <a:stretch>
            <a:fillRect/>
          </a:stretch>
        </p:blipFill>
        <p:spPr>
          <a:xfrm>
            <a:off x="599775" y="898075"/>
            <a:ext cx="1334539" cy="1012025"/>
          </a:xfrm>
          <a:prstGeom prst="rect">
            <a:avLst/>
          </a:prstGeom>
          <a:noFill/>
          <a:ln>
            <a:noFill/>
          </a:ln>
        </p:spPr>
      </p:pic>
      <p:sp>
        <p:nvSpPr>
          <p:cNvPr id="192" name="Google Shape;192;p5"/>
          <p:cNvSpPr txBox="1"/>
          <p:nvPr/>
        </p:nvSpPr>
        <p:spPr>
          <a:xfrm>
            <a:off x="76200" y="106257"/>
            <a:ext cx="4507500" cy="65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rgbClr val="0000FF"/>
                </a:solidFill>
              </a:rPr>
              <a:t>Container and Kubernetes</a:t>
            </a:r>
            <a:endParaRPr b="0" sz="1900" u="none">
              <a:solidFill>
                <a:srgbClr val="0000FF"/>
              </a:solidFill>
              <a:latin typeface="Arial"/>
              <a:ea typeface="Arial"/>
              <a:cs typeface="Arial"/>
              <a:sym typeface="Arial"/>
            </a:endParaRPr>
          </a:p>
        </p:txBody>
      </p:sp>
      <p:sp>
        <p:nvSpPr>
          <p:cNvPr id="193" name="Google Shape;193;p5"/>
          <p:cNvSpPr txBox="1"/>
          <p:nvPr>
            <p:ph idx="11" type="ftr"/>
          </p:nvPr>
        </p:nvSpPr>
        <p:spPr>
          <a:xfrm>
            <a:off x="2725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Suchit, Adarsh</a:t>
            </a:r>
            <a:endParaRPr sz="11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6"/>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a:p>
        </p:txBody>
      </p:sp>
      <p:sp>
        <p:nvSpPr>
          <p:cNvPr id="202" name="Google Shape;202;p6"/>
          <p:cNvSpPr txBox="1"/>
          <p:nvPr/>
        </p:nvSpPr>
        <p:spPr>
          <a:xfrm>
            <a:off x="1371600" y="1752600"/>
            <a:ext cx="8839200" cy="4724400"/>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Capstone-I deliverables</a:t>
            </a:r>
            <a:endParaRPr/>
          </a:p>
          <a:p>
            <a:pPr indent="-368300" lvl="1" marL="914400" rtl="0" algn="just">
              <a:spcBef>
                <a:spcPts val="480"/>
              </a:spcBef>
              <a:spcAft>
                <a:spcPts val="0"/>
              </a:spcAft>
              <a:buClr>
                <a:schemeClr val="accent6"/>
              </a:buClr>
              <a:buSzPts val="2200"/>
              <a:buChar char="○"/>
            </a:pPr>
            <a:r>
              <a:rPr lang="en-US" sz="2000"/>
              <a:t>Deploying of docker containers locally</a:t>
            </a:r>
            <a:endParaRPr sz="2000"/>
          </a:p>
          <a:p>
            <a:pPr indent="-368300" lvl="1" marL="914400" marR="0" rtl="0" algn="just">
              <a:spcBef>
                <a:spcPts val="0"/>
              </a:spcBef>
              <a:spcAft>
                <a:spcPts val="0"/>
              </a:spcAft>
              <a:buClr>
                <a:schemeClr val="accent6"/>
              </a:buClr>
              <a:buSzPts val="2200"/>
              <a:buChar char="○"/>
            </a:pPr>
            <a:r>
              <a:rPr lang="en-US" sz="2000"/>
              <a:t>Detailed study of architectural design</a:t>
            </a:r>
            <a:endParaRPr sz="2000"/>
          </a:p>
          <a:p>
            <a:pPr indent="-368300" lvl="1" marL="914400" marR="0" rtl="0" algn="just">
              <a:spcBef>
                <a:spcPts val="0"/>
              </a:spcBef>
              <a:spcAft>
                <a:spcPts val="0"/>
              </a:spcAft>
              <a:buClr>
                <a:schemeClr val="accent6"/>
              </a:buClr>
              <a:buSzPts val="2200"/>
              <a:buChar char="○"/>
            </a:pPr>
            <a:r>
              <a:rPr lang="en-US" sz="2000"/>
              <a:t>Literature survey</a:t>
            </a:r>
            <a:endParaRPr sz="2000"/>
          </a:p>
          <a:p>
            <a:pPr indent="0" lvl="0" marL="0"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a:p>
            <a:pPr indent="-381000" lvl="0" marL="457200"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Capstone-II deliverables </a:t>
            </a:r>
            <a:endParaRPr sz="2400">
              <a:solidFill>
                <a:srgbClr val="0000FF"/>
              </a:solidFill>
              <a:latin typeface="Trebuchet MS"/>
              <a:ea typeface="Trebuchet MS"/>
              <a:cs typeface="Trebuchet MS"/>
              <a:sym typeface="Trebuchet MS"/>
            </a:endParaRPr>
          </a:p>
          <a:p>
            <a:pPr indent="-368300" lvl="1" marL="914400" marR="0" rtl="0" algn="just">
              <a:spcBef>
                <a:spcPts val="480"/>
              </a:spcBef>
              <a:spcAft>
                <a:spcPts val="0"/>
              </a:spcAft>
              <a:buClr>
                <a:schemeClr val="accent6"/>
              </a:buClr>
              <a:buSzPts val="2200"/>
              <a:buChar char="○"/>
            </a:pPr>
            <a:r>
              <a:rPr lang="en-US" sz="2000"/>
              <a:t>Implementation of the architecture.</a:t>
            </a:r>
            <a:endParaRPr sz="2000"/>
          </a:p>
          <a:p>
            <a:pPr indent="-355600" lvl="1" marL="914400" marR="0" rtl="0" algn="just">
              <a:spcBef>
                <a:spcPts val="480"/>
              </a:spcBef>
              <a:spcAft>
                <a:spcPts val="0"/>
              </a:spcAft>
              <a:buClr>
                <a:schemeClr val="accent6"/>
              </a:buClr>
              <a:buSzPts val="2000"/>
              <a:buChar char="○"/>
            </a:pPr>
            <a:r>
              <a:rPr lang="en-US" sz="2000"/>
              <a:t>Testing locally.</a:t>
            </a:r>
            <a:endParaRPr sz="2000"/>
          </a:p>
          <a:p>
            <a:pPr indent="-355600" lvl="1" marL="914400" marR="0" rtl="0" algn="just">
              <a:spcBef>
                <a:spcPts val="480"/>
              </a:spcBef>
              <a:spcAft>
                <a:spcPts val="0"/>
              </a:spcAft>
              <a:buClr>
                <a:schemeClr val="accent6"/>
              </a:buClr>
              <a:buSzPts val="2000"/>
              <a:buChar char="○"/>
            </a:pPr>
            <a:r>
              <a:rPr lang="en-US" sz="2000"/>
              <a:t>Deployment to the cloud and testing while load balancing.</a:t>
            </a:r>
            <a:endParaRPr sz="2000"/>
          </a:p>
        </p:txBody>
      </p:sp>
      <p:sp>
        <p:nvSpPr>
          <p:cNvPr id="203" name="Google Shape;203;p6"/>
          <p:cNvSpPr txBox="1"/>
          <p:nvPr>
            <p:ph idx="12" type="sldNum"/>
          </p:nvPr>
        </p:nvSpPr>
        <p:spPr>
          <a:xfrm>
            <a:off x="11187645" y="6058224"/>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6"/>
          <p:cNvPicPr preferRelativeResize="0"/>
          <p:nvPr/>
        </p:nvPicPr>
        <p:blipFill>
          <a:blip r:embed="rId3">
            <a:alphaModFix/>
          </a:blip>
          <a:stretch>
            <a:fillRect/>
          </a:stretch>
        </p:blipFill>
        <p:spPr>
          <a:xfrm>
            <a:off x="10440375" y="0"/>
            <a:ext cx="1751624" cy="898076"/>
          </a:xfrm>
          <a:prstGeom prst="rect">
            <a:avLst/>
          </a:prstGeom>
          <a:noFill/>
          <a:ln>
            <a:noFill/>
          </a:ln>
        </p:spPr>
      </p:pic>
      <p:pic>
        <p:nvPicPr>
          <p:cNvPr id="205" name="Google Shape;205;p6"/>
          <p:cNvPicPr preferRelativeResize="0"/>
          <p:nvPr/>
        </p:nvPicPr>
        <p:blipFill>
          <a:blip r:embed="rId4">
            <a:alphaModFix/>
          </a:blip>
          <a:stretch>
            <a:fillRect/>
          </a:stretch>
        </p:blipFill>
        <p:spPr>
          <a:xfrm>
            <a:off x="599775" y="898075"/>
            <a:ext cx="1334539" cy="1012025"/>
          </a:xfrm>
          <a:prstGeom prst="rect">
            <a:avLst/>
          </a:prstGeom>
          <a:noFill/>
          <a:ln>
            <a:noFill/>
          </a:ln>
        </p:spPr>
      </p:pic>
      <p:sp>
        <p:nvSpPr>
          <p:cNvPr id="206" name="Google Shape;206;p6"/>
          <p:cNvSpPr txBox="1"/>
          <p:nvPr/>
        </p:nvSpPr>
        <p:spPr>
          <a:xfrm>
            <a:off x="76200" y="106257"/>
            <a:ext cx="4507500" cy="65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rgbClr val="0000FF"/>
                </a:solidFill>
              </a:rPr>
              <a:t>Container and Kubernetes</a:t>
            </a:r>
            <a:endParaRPr b="0" sz="1900" u="none">
              <a:solidFill>
                <a:srgbClr val="0000FF"/>
              </a:solidFill>
              <a:latin typeface="Arial"/>
              <a:ea typeface="Arial"/>
              <a:cs typeface="Arial"/>
              <a:sym typeface="Arial"/>
            </a:endParaRPr>
          </a:p>
        </p:txBody>
      </p:sp>
      <p:sp>
        <p:nvSpPr>
          <p:cNvPr id="207" name="Google Shape;207;p6"/>
          <p:cNvSpPr txBox="1"/>
          <p:nvPr>
            <p:ph idx="11" type="ftr"/>
          </p:nvPr>
        </p:nvSpPr>
        <p:spPr>
          <a:xfrm>
            <a:off x="2725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Suchit, Adarsh</a:t>
            </a:r>
            <a:endParaRPr sz="11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7"/>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a:p>
        </p:txBody>
      </p:sp>
      <p:sp>
        <p:nvSpPr>
          <p:cNvPr id="214" name="Google Shape;214;p7"/>
          <p:cNvSpPr txBox="1"/>
          <p:nvPr/>
        </p:nvSpPr>
        <p:spPr>
          <a:xfrm>
            <a:off x="2133601" y="1905001"/>
            <a:ext cx="8839200" cy="400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15" name="Google Shape;215;p7"/>
          <p:cNvSpPr txBox="1"/>
          <p:nvPr>
            <p:ph idx="12" type="sldNum"/>
          </p:nvPr>
        </p:nvSpPr>
        <p:spPr>
          <a:xfrm>
            <a:off x="11187645" y="6058224"/>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216" name="Google Shape;216;p7"/>
          <p:cNvPicPr preferRelativeResize="0"/>
          <p:nvPr/>
        </p:nvPicPr>
        <p:blipFill>
          <a:blip r:embed="rId3">
            <a:alphaModFix/>
          </a:blip>
          <a:stretch>
            <a:fillRect/>
          </a:stretch>
        </p:blipFill>
        <p:spPr>
          <a:xfrm>
            <a:off x="10440375" y="0"/>
            <a:ext cx="1751624" cy="898076"/>
          </a:xfrm>
          <a:prstGeom prst="rect">
            <a:avLst/>
          </a:prstGeom>
          <a:noFill/>
          <a:ln>
            <a:noFill/>
          </a:ln>
        </p:spPr>
      </p:pic>
      <p:pic>
        <p:nvPicPr>
          <p:cNvPr id="217" name="Google Shape;217;p7"/>
          <p:cNvPicPr preferRelativeResize="0"/>
          <p:nvPr/>
        </p:nvPicPr>
        <p:blipFill>
          <a:blip r:embed="rId4">
            <a:alphaModFix/>
          </a:blip>
          <a:stretch>
            <a:fillRect/>
          </a:stretch>
        </p:blipFill>
        <p:spPr>
          <a:xfrm>
            <a:off x="-43041" y="2457600"/>
            <a:ext cx="11962392" cy="3780326"/>
          </a:xfrm>
          <a:prstGeom prst="rect">
            <a:avLst/>
          </a:prstGeom>
          <a:noFill/>
          <a:ln>
            <a:noFill/>
          </a:ln>
        </p:spPr>
      </p:pic>
      <p:sp>
        <p:nvSpPr>
          <p:cNvPr id="218" name="Google Shape;218;p7"/>
          <p:cNvSpPr txBox="1"/>
          <p:nvPr/>
        </p:nvSpPr>
        <p:spPr>
          <a:xfrm>
            <a:off x="76200" y="106257"/>
            <a:ext cx="4507500" cy="65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rgbClr val="0000FF"/>
                </a:solidFill>
              </a:rPr>
              <a:t>Container and Kubernetes</a:t>
            </a:r>
            <a:endParaRPr b="0" sz="1900" u="none">
              <a:solidFill>
                <a:srgbClr val="0000FF"/>
              </a:solidFill>
              <a:latin typeface="Arial"/>
              <a:ea typeface="Arial"/>
              <a:cs typeface="Arial"/>
              <a:sym typeface="Arial"/>
            </a:endParaRPr>
          </a:p>
        </p:txBody>
      </p:sp>
      <p:pic>
        <p:nvPicPr>
          <p:cNvPr id="219" name="Google Shape;219;p7"/>
          <p:cNvPicPr preferRelativeResize="0"/>
          <p:nvPr/>
        </p:nvPicPr>
        <p:blipFill>
          <a:blip r:embed="rId5">
            <a:alphaModFix/>
          </a:blip>
          <a:stretch>
            <a:fillRect/>
          </a:stretch>
        </p:blipFill>
        <p:spPr>
          <a:xfrm>
            <a:off x="599775" y="898075"/>
            <a:ext cx="1334539" cy="1012025"/>
          </a:xfrm>
          <a:prstGeom prst="rect">
            <a:avLst/>
          </a:prstGeom>
          <a:noFill/>
          <a:ln>
            <a:noFill/>
          </a:ln>
        </p:spPr>
      </p:pic>
      <p:sp>
        <p:nvSpPr>
          <p:cNvPr id="220" name="Google Shape;220;p7"/>
          <p:cNvSpPr txBox="1"/>
          <p:nvPr>
            <p:ph idx="11" type="ftr"/>
          </p:nvPr>
        </p:nvSpPr>
        <p:spPr>
          <a:xfrm>
            <a:off x="2725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Suchit, Adarsh</a:t>
            </a:r>
            <a:endParaRPr sz="11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206230b83e5_0_19"/>
          <p:cNvPicPr preferRelativeResize="0"/>
          <p:nvPr/>
        </p:nvPicPr>
        <p:blipFill>
          <a:blip r:embed="rId3">
            <a:alphaModFix/>
          </a:blip>
          <a:stretch>
            <a:fillRect/>
          </a:stretch>
        </p:blipFill>
        <p:spPr>
          <a:xfrm>
            <a:off x="10440375" y="0"/>
            <a:ext cx="1751624" cy="898076"/>
          </a:xfrm>
          <a:prstGeom prst="rect">
            <a:avLst/>
          </a:prstGeom>
          <a:noFill/>
          <a:ln>
            <a:noFill/>
          </a:ln>
        </p:spPr>
      </p:pic>
      <p:sp>
        <p:nvSpPr>
          <p:cNvPr id="227" name="Google Shape;227;g206230b83e5_0_19"/>
          <p:cNvSpPr txBox="1"/>
          <p:nvPr/>
        </p:nvSpPr>
        <p:spPr>
          <a:xfrm>
            <a:off x="76200" y="106257"/>
            <a:ext cx="4507500" cy="65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rgbClr val="0000FF"/>
                </a:solidFill>
              </a:rPr>
              <a:t>Container and Kubernetes</a:t>
            </a:r>
            <a:endParaRPr b="0" sz="1900" u="none">
              <a:solidFill>
                <a:srgbClr val="0000FF"/>
              </a:solidFill>
              <a:latin typeface="Arial"/>
              <a:ea typeface="Arial"/>
              <a:cs typeface="Arial"/>
              <a:sym typeface="Arial"/>
            </a:endParaRPr>
          </a:p>
        </p:txBody>
      </p:sp>
      <p:sp>
        <p:nvSpPr>
          <p:cNvPr id="228" name="Google Shape;228;g206230b83e5_0_19"/>
          <p:cNvSpPr txBox="1"/>
          <p:nvPr>
            <p:ph idx="11" type="ftr"/>
          </p:nvPr>
        </p:nvSpPr>
        <p:spPr>
          <a:xfrm>
            <a:off x="2725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Suchit, Adarsh</a:t>
            </a:r>
            <a:endParaRPr sz="1100">
              <a:solidFill>
                <a:srgbClr val="666666"/>
              </a:solidFill>
            </a:endParaRPr>
          </a:p>
        </p:txBody>
      </p:sp>
      <p:graphicFrame>
        <p:nvGraphicFramePr>
          <p:cNvPr id="229" name="Google Shape;229;g206230b83e5_0_19"/>
          <p:cNvGraphicFramePr/>
          <p:nvPr/>
        </p:nvGraphicFramePr>
        <p:xfrm>
          <a:off x="76200" y="981688"/>
          <a:ext cx="3000000" cy="3000000"/>
        </p:xfrm>
        <a:graphic>
          <a:graphicData uri="http://schemas.openxmlformats.org/drawingml/2006/table">
            <a:tbl>
              <a:tblPr>
                <a:noFill/>
                <a:tableStyleId>{8D0C54DD-F94C-4292-A22A-938BF8CED4D0}</a:tableStyleId>
              </a:tblPr>
              <a:tblGrid>
                <a:gridCol w="463325"/>
                <a:gridCol w="3394900"/>
                <a:gridCol w="1540100"/>
                <a:gridCol w="2508450"/>
                <a:gridCol w="1922350"/>
                <a:gridCol w="2211750"/>
              </a:tblGrid>
              <a:tr h="716300">
                <a:tc>
                  <a:txBody>
                    <a:bodyPr/>
                    <a:lstStyle/>
                    <a:p>
                      <a:pPr indent="0" lvl="0" marL="0" rtl="0" algn="l">
                        <a:spcBef>
                          <a:spcPts val="0"/>
                        </a:spcBef>
                        <a:spcAft>
                          <a:spcPts val="0"/>
                        </a:spcAft>
                        <a:buNone/>
                      </a:pPr>
                      <a:r>
                        <a:rPr b="1" lang="en-US" sz="1500"/>
                        <a:t>Sl. No</a:t>
                      </a:r>
                      <a:endParaRPr b="1" sz="1500"/>
                    </a:p>
                  </a:txBody>
                  <a:tcPr marT="91425" marB="91425" marR="91425" marL="91425"/>
                </a:tc>
                <a:tc>
                  <a:txBody>
                    <a:bodyPr/>
                    <a:lstStyle/>
                    <a:p>
                      <a:pPr indent="0" lvl="0" marL="0" rtl="0" algn="l">
                        <a:spcBef>
                          <a:spcPts val="0"/>
                        </a:spcBef>
                        <a:spcAft>
                          <a:spcPts val="0"/>
                        </a:spcAft>
                        <a:buNone/>
                      </a:pPr>
                      <a:r>
                        <a:rPr b="1" lang="en-US" sz="1500"/>
                        <a:t>Title</a:t>
                      </a:r>
                      <a:endParaRPr b="1" sz="1500"/>
                    </a:p>
                  </a:txBody>
                  <a:tcPr marT="91425" marB="91425" marR="91425" marL="91425"/>
                </a:tc>
                <a:tc>
                  <a:txBody>
                    <a:bodyPr/>
                    <a:lstStyle/>
                    <a:p>
                      <a:pPr indent="0" lvl="0" marL="0" rtl="0" algn="l">
                        <a:spcBef>
                          <a:spcPts val="0"/>
                        </a:spcBef>
                        <a:spcAft>
                          <a:spcPts val="0"/>
                        </a:spcAft>
                        <a:buNone/>
                      </a:pPr>
                      <a:r>
                        <a:rPr b="1" lang="en-US" sz="1500"/>
                        <a:t>Paper Link</a:t>
                      </a:r>
                      <a:endParaRPr b="1" sz="1500"/>
                    </a:p>
                  </a:txBody>
                  <a:tcPr marT="91425" marB="91425" marR="91425" marL="91425"/>
                </a:tc>
                <a:tc>
                  <a:txBody>
                    <a:bodyPr/>
                    <a:lstStyle/>
                    <a:p>
                      <a:pPr indent="0" lvl="0" marL="0" rtl="0" algn="l">
                        <a:spcBef>
                          <a:spcPts val="0"/>
                        </a:spcBef>
                        <a:spcAft>
                          <a:spcPts val="0"/>
                        </a:spcAft>
                        <a:buNone/>
                      </a:pPr>
                      <a:r>
                        <a:rPr b="1" lang="en-US" sz="1500"/>
                        <a:t>Abstract</a:t>
                      </a:r>
                      <a:endParaRPr b="1" sz="1500"/>
                    </a:p>
                  </a:txBody>
                  <a:tcPr marT="91425" marB="91425" marR="91425" marL="91425"/>
                </a:tc>
                <a:tc>
                  <a:txBody>
                    <a:bodyPr/>
                    <a:lstStyle/>
                    <a:p>
                      <a:pPr indent="0" lvl="0" marL="0" rtl="0" algn="l">
                        <a:spcBef>
                          <a:spcPts val="0"/>
                        </a:spcBef>
                        <a:spcAft>
                          <a:spcPts val="0"/>
                        </a:spcAft>
                        <a:buNone/>
                      </a:pPr>
                      <a:r>
                        <a:rPr b="1" lang="en-US" sz="1500"/>
                        <a:t>Solution/</a:t>
                      </a:r>
                      <a:endParaRPr b="1" sz="1500"/>
                    </a:p>
                    <a:p>
                      <a:pPr indent="0" lvl="0" marL="0" rtl="0" algn="l">
                        <a:spcBef>
                          <a:spcPts val="0"/>
                        </a:spcBef>
                        <a:spcAft>
                          <a:spcPts val="0"/>
                        </a:spcAft>
                        <a:buNone/>
                      </a:pPr>
                      <a:r>
                        <a:rPr b="1" lang="en-US" sz="1500"/>
                        <a:t>Techniques</a:t>
                      </a:r>
                      <a:endParaRPr b="1" sz="1500"/>
                    </a:p>
                  </a:txBody>
                  <a:tcPr marT="91425" marB="91425" marR="91425" marL="91425"/>
                </a:tc>
                <a:tc>
                  <a:txBody>
                    <a:bodyPr/>
                    <a:lstStyle/>
                    <a:p>
                      <a:pPr indent="0" lvl="0" marL="0" rtl="0" algn="l">
                        <a:spcBef>
                          <a:spcPts val="0"/>
                        </a:spcBef>
                        <a:spcAft>
                          <a:spcPts val="0"/>
                        </a:spcAft>
                        <a:buNone/>
                      </a:pPr>
                      <a:r>
                        <a:rPr b="1" lang="en-US" sz="1500"/>
                        <a:t>Takeaway/</a:t>
                      </a:r>
                      <a:endParaRPr b="1" sz="1500"/>
                    </a:p>
                    <a:p>
                      <a:pPr indent="0" lvl="0" marL="0" rtl="0" algn="l">
                        <a:spcBef>
                          <a:spcPts val="0"/>
                        </a:spcBef>
                        <a:spcAft>
                          <a:spcPts val="0"/>
                        </a:spcAft>
                        <a:buNone/>
                      </a:pPr>
                      <a:r>
                        <a:rPr b="1" lang="en-US" sz="1500"/>
                        <a:t>Optimisations</a:t>
                      </a:r>
                      <a:endParaRPr b="1" sz="1500"/>
                    </a:p>
                  </a:txBody>
                  <a:tcPr marT="91425" marB="91425" marR="91425" marL="91425"/>
                </a:tc>
              </a:tr>
              <a:tr h="1684575">
                <a:tc>
                  <a:txBody>
                    <a:bodyPr/>
                    <a:lstStyle/>
                    <a:p>
                      <a:pPr indent="0" lvl="0" marL="0" rtl="0" algn="l">
                        <a:spcBef>
                          <a:spcPts val="0"/>
                        </a:spcBef>
                        <a:spcAft>
                          <a:spcPts val="0"/>
                        </a:spcAft>
                        <a:buNone/>
                      </a:pPr>
                      <a:r>
                        <a:rPr lang="en-US" sz="1300">
                          <a:solidFill>
                            <a:srgbClr val="222222"/>
                          </a:solidFill>
                        </a:rPr>
                        <a:t>1.</a:t>
                      </a:r>
                      <a:endParaRPr sz="1300">
                        <a:solidFill>
                          <a:srgbClr val="222222"/>
                        </a:solidFill>
                      </a:endParaRPr>
                    </a:p>
                  </a:txBody>
                  <a:tcPr marT="91425" marB="91425" marR="91425" marL="91425"/>
                </a:tc>
                <a:tc>
                  <a:txBody>
                    <a:bodyPr/>
                    <a:lstStyle/>
                    <a:p>
                      <a:pPr indent="0" lvl="0" marL="0" rtl="0" algn="l">
                        <a:spcBef>
                          <a:spcPts val="0"/>
                        </a:spcBef>
                        <a:spcAft>
                          <a:spcPts val="0"/>
                        </a:spcAft>
                        <a:buNone/>
                      </a:pPr>
                      <a:r>
                        <a:rPr b="1" lang="en-US">
                          <a:solidFill>
                            <a:srgbClr val="222222"/>
                          </a:solidFill>
                        </a:rPr>
                        <a:t>Understanding the Security Implications of Kubernetes Networking</a:t>
                      </a:r>
                      <a:endParaRPr b="1">
                        <a:solidFill>
                          <a:srgbClr val="222222"/>
                        </a:solidFill>
                      </a:endParaRPr>
                    </a:p>
                    <a:p>
                      <a:pPr indent="0" lvl="0" marL="0" rtl="0" algn="l">
                        <a:spcBef>
                          <a:spcPts val="0"/>
                        </a:spcBef>
                        <a:spcAft>
                          <a:spcPts val="0"/>
                        </a:spcAft>
                        <a:buNone/>
                      </a:pPr>
                      <a:r>
                        <a:rPr b="1" lang="en-US" sz="1100">
                          <a:solidFill>
                            <a:srgbClr val="333333"/>
                          </a:solidFill>
                          <a:highlight>
                            <a:srgbClr val="FFFFFF"/>
                          </a:highlight>
                        </a:rPr>
                        <a:t>F. Minna, A. Blaise, F. Rebecchi, B. Chandrasekaran and F. Massacci, "Understanding the Security Implications of Kubernetes Networking," in </a:t>
                      </a:r>
                      <a:r>
                        <a:rPr b="1" i="1" lang="en-US" sz="1100">
                          <a:solidFill>
                            <a:srgbClr val="333333"/>
                          </a:solidFill>
                          <a:highlight>
                            <a:srgbClr val="FFFFFF"/>
                          </a:highlight>
                        </a:rPr>
                        <a:t>IEEE Security &amp; Privacy</a:t>
                      </a:r>
                      <a:r>
                        <a:rPr b="1" lang="en-US" sz="1100">
                          <a:solidFill>
                            <a:srgbClr val="333333"/>
                          </a:solidFill>
                          <a:highlight>
                            <a:srgbClr val="FFFFFF"/>
                          </a:highlight>
                        </a:rPr>
                        <a:t>, vol. 19, no. 5, pp. 46-56, Sept.-Oct. 2021</a:t>
                      </a:r>
                      <a:endParaRPr b="1" sz="1300">
                        <a:solidFill>
                          <a:srgbClr val="222222"/>
                        </a:solidFill>
                      </a:endParaRPr>
                    </a:p>
                  </a:txBody>
                  <a:tcPr marT="91425" marB="91425" marR="91425" marL="91425"/>
                </a:tc>
                <a:tc>
                  <a:txBody>
                    <a:bodyPr/>
                    <a:lstStyle/>
                    <a:p>
                      <a:pPr indent="0" lvl="0" marL="0" rtl="0" algn="l">
                        <a:spcBef>
                          <a:spcPts val="0"/>
                        </a:spcBef>
                        <a:spcAft>
                          <a:spcPts val="0"/>
                        </a:spcAft>
                        <a:buNone/>
                      </a:pPr>
                      <a:r>
                        <a:rPr lang="en-US" sz="1200">
                          <a:solidFill>
                            <a:schemeClr val="hlink"/>
                          </a:solidFill>
                          <a:highlight>
                            <a:srgbClr val="FFFFFF"/>
                          </a:highlight>
                          <a:uFill>
                            <a:noFill/>
                          </a:uFill>
                          <a:latin typeface="Calibri"/>
                          <a:ea typeface="Calibri"/>
                          <a:cs typeface="Calibri"/>
                          <a:sym typeface="Calibri"/>
                          <a:hlinkClick r:id="rId4"/>
                        </a:rPr>
                        <a:t>10.1109/MSEC.2021.3094726.</a:t>
                      </a:r>
                      <a:endParaRPr sz="12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t>Firewall hole, Hit and spread, replace and </a:t>
                      </a:r>
                      <a:r>
                        <a:rPr b="1" lang="en-US"/>
                        <a:t>propagate type of attacks.</a:t>
                      </a:r>
                      <a:endParaRPr b="1"/>
                    </a:p>
                  </a:txBody>
                  <a:tcPr marT="91425" marB="91425" marR="91425" marL="91425"/>
                </a:tc>
                <a:tc>
                  <a:txBody>
                    <a:bodyPr/>
                    <a:lstStyle/>
                    <a:p>
                      <a:pPr indent="0" lvl="0" marL="0" rtl="0" algn="l">
                        <a:spcBef>
                          <a:spcPts val="0"/>
                        </a:spcBef>
                        <a:spcAft>
                          <a:spcPts val="0"/>
                        </a:spcAft>
                        <a:buNone/>
                      </a:pPr>
                      <a:r>
                        <a:rPr b="1" lang="en-US">
                          <a:solidFill>
                            <a:srgbClr val="222222"/>
                          </a:solidFill>
                        </a:rPr>
                        <a:t>network security, firewall rules, DNS traffic analysis..</a:t>
                      </a:r>
                      <a:endParaRPr b="1">
                        <a:solidFill>
                          <a:srgbClr val="222222"/>
                        </a:solidFill>
                      </a:endParaRPr>
                    </a:p>
                  </a:txBody>
                  <a:tcPr marT="91425" marB="91425" marR="91425" marL="91425"/>
                </a:tc>
                <a:tc>
                  <a:txBody>
                    <a:bodyPr/>
                    <a:lstStyle/>
                    <a:p>
                      <a:pPr indent="0" lvl="0" marL="0" rtl="0" algn="l">
                        <a:spcBef>
                          <a:spcPts val="0"/>
                        </a:spcBef>
                        <a:spcAft>
                          <a:spcPts val="0"/>
                        </a:spcAft>
                        <a:buNone/>
                      </a:pPr>
                      <a:r>
                        <a:rPr b="1" lang="en-US"/>
                        <a:t>Authentication and encryption.</a:t>
                      </a:r>
                      <a:endParaRPr b="1"/>
                    </a:p>
                  </a:txBody>
                  <a:tcPr marT="91425" marB="91425" marR="91425" marL="91425"/>
                </a:tc>
              </a:tr>
              <a:tr h="2830550">
                <a:tc>
                  <a:txBody>
                    <a:bodyPr/>
                    <a:lstStyle/>
                    <a:p>
                      <a:pPr indent="0" lvl="0" marL="0" rtl="0" algn="l">
                        <a:spcBef>
                          <a:spcPts val="0"/>
                        </a:spcBef>
                        <a:spcAft>
                          <a:spcPts val="0"/>
                        </a:spcAft>
                        <a:buNone/>
                      </a:pPr>
                      <a:r>
                        <a:rPr lang="en-US" sz="1300"/>
                        <a:t>2</a:t>
                      </a:r>
                      <a:r>
                        <a:rPr lang="en-US" sz="1300"/>
                        <a:t>.</a:t>
                      </a:r>
                      <a:endParaRPr sz="1300"/>
                    </a:p>
                  </a:txBody>
                  <a:tcPr marT="91425" marB="91425" marR="91425" marL="91425"/>
                </a:tc>
                <a:tc>
                  <a:txBody>
                    <a:bodyPr/>
                    <a:lstStyle/>
                    <a:p>
                      <a:pPr indent="0" lvl="0" marL="0" rtl="0" algn="l">
                        <a:spcBef>
                          <a:spcPts val="0"/>
                        </a:spcBef>
                        <a:spcAft>
                          <a:spcPts val="0"/>
                        </a:spcAft>
                        <a:buNone/>
                      </a:pPr>
                      <a:r>
                        <a:rPr b="1" lang="en-US">
                          <a:solidFill>
                            <a:srgbClr val="222222"/>
                          </a:solidFill>
                        </a:rPr>
                        <a:t>Koordinator: A Service Approach for Replicating Docker Containers in Kubernetes</a:t>
                      </a:r>
                      <a:endParaRPr b="1">
                        <a:solidFill>
                          <a:srgbClr val="222222"/>
                        </a:solidFill>
                      </a:endParaRPr>
                    </a:p>
                    <a:p>
                      <a:pPr indent="0" lvl="0" marL="0" rtl="0" algn="l">
                        <a:spcBef>
                          <a:spcPts val="0"/>
                        </a:spcBef>
                        <a:spcAft>
                          <a:spcPts val="0"/>
                        </a:spcAft>
                        <a:buNone/>
                      </a:pPr>
                      <a:r>
                        <a:rPr b="1" lang="en-US" sz="1100">
                          <a:solidFill>
                            <a:srgbClr val="222222"/>
                          </a:solidFill>
                        </a:rPr>
                        <a:t>H. V. Netto, A. F. Luiz, M. Correia, L. de Oliveira Rech and C. P. Oliveira, "Koordinator: A Service Approach for Replicating Docker Containers in Kubernetes," </a:t>
                      </a:r>
                      <a:r>
                        <a:rPr b="1" i="1" lang="en-US" sz="1100">
                          <a:solidFill>
                            <a:srgbClr val="222222"/>
                          </a:solidFill>
                        </a:rPr>
                        <a:t>2018 IEEE Symposium on Computers and Communications (ISCC)</a:t>
                      </a:r>
                      <a:r>
                        <a:rPr b="1" lang="en-US" sz="1100">
                          <a:solidFill>
                            <a:srgbClr val="222222"/>
                          </a:solidFill>
                        </a:rPr>
                        <a:t>, Natal, Brazil, 2018, pp. 00058-00063</a:t>
                      </a:r>
                      <a:r>
                        <a:rPr lang="en-US" sz="1300">
                          <a:solidFill>
                            <a:srgbClr val="222222"/>
                          </a:solidFill>
                        </a:rPr>
                        <a:t> </a:t>
                      </a:r>
                      <a:endParaRPr sz="1500">
                        <a:solidFill>
                          <a:srgbClr val="222222"/>
                        </a:solidFill>
                      </a:endParaRPr>
                    </a:p>
                  </a:txBody>
                  <a:tcPr marT="91425" marB="91425" marR="91425" marL="91425"/>
                </a:tc>
                <a:tc>
                  <a:txBody>
                    <a:bodyPr/>
                    <a:lstStyle/>
                    <a:p>
                      <a:pPr indent="0" lvl="0" marL="0" rtl="0" algn="l">
                        <a:spcBef>
                          <a:spcPts val="0"/>
                        </a:spcBef>
                        <a:spcAft>
                          <a:spcPts val="0"/>
                        </a:spcAft>
                        <a:buNone/>
                      </a:pPr>
                      <a:r>
                        <a:rPr lang="en-US" sz="1200">
                          <a:solidFill>
                            <a:schemeClr val="accent5"/>
                          </a:solidFill>
                          <a:uFill>
                            <a:noFill/>
                          </a:uFill>
                          <a:latin typeface="Calibri"/>
                          <a:ea typeface="Calibri"/>
                          <a:cs typeface="Calibri"/>
                          <a:sym typeface="Calibri"/>
                          <a:hlinkClick r:id="rId5">
                            <a:extLst>
                              <a:ext uri="{A12FA001-AC4F-418D-AE19-62706E023703}">
                                <ahyp:hlinkClr val="tx"/>
                              </a:ext>
                            </a:extLst>
                          </a:hlinkClick>
                        </a:rPr>
                        <a:t>https://doi.org/10.1109/ISCC.2018.8538452</a:t>
                      </a:r>
                      <a:endParaRPr/>
                    </a:p>
                  </a:txBody>
                  <a:tcPr marT="91425" marB="91425" marR="91425" marL="91425"/>
                </a:tc>
                <a:tc>
                  <a:txBody>
                    <a:bodyPr/>
                    <a:lstStyle/>
                    <a:p>
                      <a:pPr indent="0" lvl="0" marL="0" rtl="0" algn="l">
                        <a:spcBef>
                          <a:spcPts val="0"/>
                        </a:spcBef>
                        <a:spcAft>
                          <a:spcPts val="0"/>
                        </a:spcAft>
                        <a:buNone/>
                      </a:pPr>
                      <a:r>
                        <a:rPr b="1" lang="en-US"/>
                        <a:t>State machine replication scheme for Kubernetes, providing high availability and integrity with strong consistency. </a:t>
                      </a:r>
                      <a:endParaRPr b="1"/>
                    </a:p>
                    <a:p>
                      <a:pPr indent="0" lvl="0" marL="0" rtl="0" algn="l">
                        <a:spcBef>
                          <a:spcPts val="0"/>
                        </a:spcBef>
                        <a:spcAft>
                          <a:spcPts val="0"/>
                        </a:spcAft>
                        <a:buNone/>
                      </a:pPr>
                      <a:r>
                        <a:rPr b="1" lang="en-US"/>
                        <a:t>Replica coordination is provided as a service, with lightweight coupling to applications.</a:t>
                      </a:r>
                      <a:endParaRPr b="1"/>
                    </a:p>
                  </a:txBody>
                  <a:tcPr marT="91425" marB="91425" marR="91425" marL="91425"/>
                </a:tc>
                <a:tc>
                  <a:txBody>
                    <a:bodyPr/>
                    <a:lstStyle/>
                    <a:p>
                      <a:pPr indent="0" lvl="0" marL="0" rtl="0" algn="l">
                        <a:spcBef>
                          <a:spcPts val="0"/>
                        </a:spcBef>
                        <a:spcAft>
                          <a:spcPts val="0"/>
                        </a:spcAft>
                        <a:buNone/>
                      </a:pPr>
                      <a:r>
                        <a:rPr b="1" lang="en-US"/>
                        <a:t>Replicating container thus improving application availability as failure of replica doesn’t affect the main container and provides better throughput.</a:t>
                      </a:r>
                      <a:endParaRPr b="1"/>
                    </a:p>
                    <a:p>
                      <a:pPr indent="0" lvl="0" marL="0" rtl="0" algn="l">
                        <a:spcBef>
                          <a:spcPts val="0"/>
                        </a:spcBef>
                        <a:spcAft>
                          <a:spcPts val="0"/>
                        </a:spcAft>
                        <a:buNone/>
                      </a:pPr>
                      <a:r>
                        <a:rPr b="1" lang="en-US"/>
                        <a:t>Forms a service layer on top of that system and not as an integral part of it.</a:t>
                      </a:r>
                      <a:endParaRPr b="1"/>
                    </a:p>
                  </a:txBody>
                  <a:tcPr marT="91425" marB="91425" marR="91425" marL="91425"/>
                </a:tc>
                <a:tc>
                  <a:txBody>
                    <a:bodyPr/>
                    <a:lstStyle/>
                    <a:p>
                      <a:pPr indent="0" lvl="0" marL="0" rtl="0" algn="l">
                        <a:spcBef>
                          <a:spcPts val="0"/>
                        </a:spcBef>
                        <a:spcAft>
                          <a:spcPts val="0"/>
                        </a:spcAft>
                        <a:buSzPts val="1100"/>
                        <a:buNone/>
                      </a:pPr>
                      <a:r>
                        <a:rPr b="1" lang="en-US"/>
                        <a:t>A</a:t>
                      </a:r>
                      <a:r>
                        <a:rPr b="1" lang="en-US"/>
                        <a:t>pproach could be used to implement a containerized blockchain with low effort.</a:t>
                      </a:r>
                      <a:endParaRPr b="1"/>
                    </a:p>
                    <a:p>
                      <a:pPr indent="0" lvl="0" marL="0" rtl="0" algn="l">
                        <a:spcBef>
                          <a:spcPts val="0"/>
                        </a:spcBef>
                        <a:spcAft>
                          <a:spcPts val="0"/>
                        </a:spcAft>
                        <a:buSzPts val="1100"/>
                        <a:buNone/>
                      </a:pPr>
                      <a:r>
                        <a:rPr b="1" lang="en-US"/>
                        <a:t>Coordination is a necessary feature for applications that need to keep their state consistent.</a:t>
                      </a:r>
                      <a:endParaRPr b="1"/>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aphicFrame>
        <p:nvGraphicFramePr>
          <p:cNvPr id="235" name="Google Shape;235;g1f1935bb9df_0_0"/>
          <p:cNvGraphicFramePr/>
          <p:nvPr/>
        </p:nvGraphicFramePr>
        <p:xfrm>
          <a:off x="62563" y="841600"/>
          <a:ext cx="3000000" cy="3000000"/>
        </p:xfrm>
        <a:graphic>
          <a:graphicData uri="http://schemas.openxmlformats.org/drawingml/2006/table">
            <a:tbl>
              <a:tblPr>
                <a:noFill/>
                <a:tableStyleId>{8D0C54DD-F94C-4292-A22A-938BF8CED4D0}</a:tableStyleId>
              </a:tblPr>
              <a:tblGrid>
                <a:gridCol w="455775"/>
                <a:gridCol w="3477425"/>
                <a:gridCol w="2065225"/>
                <a:gridCol w="1868000"/>
                <a:gridCol w="1866525"/>
                <a:gridCol w="2333925"/>
              </a:tblGrid>
              <a:tr h="768700">
                <a:tc>
                  <a:txBody>
                    <a:bodyPr/>
                    <a:lstStyle/>
                    <a:p>
                      <a:pPr indent="0" lvl="0" marL="0" rtl="0" algn="l">
                        <a:spcBef>
                          <a:spcPts val="0"/>
                        </a:spcBef>
                        <a:spcAft>
                          <a:spcPts val="0"/>
                        </a:spcAft>
                        <a:buNone/>
                      </a:pPr>
                      <a:r>
                        <a:rPr b="1" lang="en-US" sz="1500"/>
                        <a:t>Sl. No</a:t>
                      </a:r>
                      <a:endParaRPr b="1" sz="1500"/>
                    </a:p>
                  </a:txBody>
                  <a:tcPr marT="91425" marB="91425" marR="91425" marL="91425"/>
                </a:tc>
                <a:tc>
                  <a:txBody>
                    <a:bodyPr/>
                    <a:lstStyle/>
                    <a:p>
                      <a:pPr indent="0" lvl="0" marL="0" rtl="0" algn="l">
                        <a:spcBef>
                          <a:spcPts val="0"/>
                        </a:spcBef>
                        <a:spcAft>
                          <a:spcPts val="0"/>
                        </a:spcAft>
                        <a:buNone/>
                      </a:pPr>
                      <a:r>
                        <a:rPr b="1" lang="en-US" sz="1500"/>
                        <a:t>Title</a:t>
                      </a:r>
                      <a:endParaRPr b="1" sz="1500"/>
                    </a:p>
                  </a:txBody>
                  <a:tcPr marT="91425" marB="91425" marR="91425" marL="91425"/>
                </a:tc>
                <a:tc>
                  <a:txBody>
                    <a:bodyPr/>
                    <a:lstStyle/>
                    <a:p>
                      <a:pPr indent="0" lvl="0" marL="0" rtl="0" algn="l">
                        <a:spcBef>
                          <a:spcPts val="0"/>
                        </a:spcBef>
                        <a:spcAft>
                          <a:spcPts val="0"/>
                        </a:spcAft>
                        <a:buNone/>
                      </a:pPr>
                      <a:r>
                        <a:rPr b="1" lang="en-US" sz="1500"/>
                        <a:t>Paper Link</a:t>
                      </a:r>
                      <a:endParaRPr b="1" sz="1500"/>
                    </a:p>
                  </a:txBody>
                  <a:tcPr marT="91425" marB="91425" marR="91425" marL="91425"/>
                </a:tc>
                <a:tc>
                  <a:txBody>
                    <a:bodyPr/>
                    <a:lstStyle/>
                    <a:p>
                      <a:pPr indent="0" lvl="0" marL="0" rtl="0" algn="l">
                        <a:spcBef>
                          <a:spcPts val="0"/>
                        </a:spcBef>
                        <a:spcAft>
                          <a:spcPts val="0"/>
                        </a:spcAft>
                        <a:buNone/>
                      </a:pPr>
                      <a:r>
                        <a:rPr b="1" lang="en-US" sz="1500"/>
                        <a:t>Abstract</a:t>
                      </a:r>
                      <a:endParaRPr b="1" sz="1500"/>
                    </a:p>
                  </a:txBody>
                  <a:tcPr marT="91425" marB="91425" marR="91425" marL="91425"/>
                </a:tc>
                <a:tc>
                  <a:txBody>
                    <a:bodyPr/>
                    <a:lstStyle/>
                    <a:p>
                      <a:pPr indent="0" lvl="0" marL="0" rtl="0" algn="l">
                        <a:spcBef>
                          <a:spcPts val="0"/>
                        </a:spcBef>
                        <a:spcAft>
                          <a:spcPts val="0"/>
                        </a:spcAft>
                        <a:buNone/>
                      </a:pPr>
                      <a:r>
                        <a:rPr b="1" lang="en-US" sz="1500"/>
                        <a:t>Solution/</a:t>
                      </a:r>
                      <a:endParaRPr b="1" sz="1500"/>
                    </a:p>
                    <a:p>
                      <a:pPr indent="0" lvl="0" marL="0" rtl="0" algn="l">
                        <a:spcBef>
                          <a:spcPts val="0"/>
                        </a:spcBef>
                        <a:spcAft>
                          <a:spcPts val="0"/>
                        </a:spcAft>
                        <a:buNone/>
                      </a:pPr>
                      <a:r>
                        <a:rPr b="1" lang="en-US" sz="1500"/>
                        <a:t>Techniques</a:t>
                      </a:r>
                      <a:endParaRPr b="1" sz="1500"/>
                    </a:p>
                  </a:txBody>
                  <a:tcPr marT="91425" marB="91425" marR="91425" marL="91425"/>
                </a:tc>
                <a:tc>
                  <a:txBody>
                    <a:bodyPr/>
                    <a:lstStyle/>
                    <a:p>
                      <a:pPr indent="0" lvl="0" marL="0" rtl="0" algn="l">
                        <a:spcBef>
                          <a:spcPts val="0"/>
                        </a:spcBef>
                        <a:spcAft>
                          <a:spcPts val="0"/>
                        </a:spcAft>
                        <a:buNone/>
                      </a:pPr>
                      <a:r>
                        <a:rPr b="1" lang="en-US" sz="1500"/>
                        <a:t>Takeaway/</a:t>
                      </a:r>
                      <a:endParaRPr b="1" sz="1500"/>
                    </a:p>
                    <a:p>
                      <a:pPr indent="0" lvl="0" marL="0" rtl="0" algn="l">
                        <a:spcBef>
                          <a:spcPts val="0"/>
                        </a:spcBef>
                        <a:spcAft>
                          <a:spcPts val="0"/>
                        </a:spcAft>
                        <a:buNone/>
                      </a:pPr>
                      <a:r>
                        <a:rPr b="1" lang="en-US" sz="1500"/>
                        <a:t>Optimisations</a:t>
                      </a:r>
                      <a:endParaRPr b="1" sz="1500"/>
                    </a:p>
                  </a:txBody>
                  <a:tcPr marT="91425" marB="91425" marR="91425" marL="91425"/>
                </a:tc>
              </a:tr>
              <a:tr h="1996975">
                <a:tc>
                  <a:txBody>
                    <a:bodyPr/>
                    <a:lstStyle/>
                    <a:p>
                      <a:pPr indent="0" lvl="0" marL="0" rtl="0" algn="l">
                        <a:spcBef>
                          <a:spcPts val="0"/>
                        </a:spcBef>
                        <a:spcAft>
                          <a:spcPts val="0"/>
                        </a:spcAft>
                        <a:buNone/>
                      </a:pPr>
                      <a:r>
                        <a:rPr lang="en-US" sz="1300">
                          <a:solidFill>
                            <a:srgbClr val="222222"/>
                          </a:solidFill>
                        </a:rPr>
                        <a:t>3</a:t>
                      </a:r>
                      <a:r>
                        <a:rPr lang="en-US" sz="1300">
                          <a:solidFill>
                            <a:srgbClr val="222222"/>
                          </a:solidFill>
                        </a:rPr>
                        <a:t>.</a:t>
                      </a:r>
                      <a:endParaRPr sz="1300">
                        <a:solidFill>
                          <a:srgbClr val="222222"/>
                        </a:solidFill>
                      </a:endParaRPr>
                    </a:p>
                  </a:txBody>
                  <a:tcPr marT="91425" marB="91425" marR="91425" marL="91425"/>
                </a:tc>
                <a:tc>
                  <a:txBody>
                    <a:bodyPr/>
                    <a:lstStyle/>
                    <a:p>
                      <a:pPr indent="0" lvl="0" marL="0" rtl="0" algn="l">
                        <a:spcBef>
                          <a:spcPts val="0"/>
                        </a:spcBef>
                        <a:spcAft>
                          <a:spcPts val="0"/>
                        </a:spcAft>
                        <a:buNone/>
                      </a:pPr>
                      <a:r>
                        <a:rPr b="1" lang="en-US"/>
                        <a:t>F</a:t>
                      </a:r>
                      <a:r>
                        <a:rPr b="1" lang="en-US"/>
                        <a:t>rom monolithic architecture to microservices architecture</a:t>
                      </a:r>
                      <a:endParaRPr b="1"/>
                    </a:p>
                    <a:p>
                      <a:pPr indent="0" lvl="0" marL="0" rtl="0" algn="l">
                        <a:spcBef>
                          <a:spcPts val="0"/>
                        </a:spcBef>
                        <a:spcAft>
                          <a:spcPts val="0"/>
                        </a:spcAft>
                        <a:buNone/>
                      </a:pPr>
                      <a:r>
                        <a:t/>
                      </a:r>
                      <a:endParaRPr b="1" sz="1300"/>
                    </a:p>
                    <a:p>
                      <a:pPr indent="0" lvl="0" marL="0" rtl="0" algn="l">
                        <a:spcBef>
                          <a:spcPts val="0"/>
                        </a:spcBef>
                        <a:spcAft>
                          <a:spcPts val="0"/>
                        </a:spcAft>
                        <a:buNone/>
                      </a:pPr>
                      <a:r>
                        <a:rPr b="1" lang="en-US" sz="1100"/>
                        <a:t>L. De Lauretis, "From Monolithic Architecture to Microservices Architecture," 2019 IEEE International Symposium on Software Reliability Engineering Workshops (ISSREW), Berlin, Germany, 2019, pp. 93-96</a:t>
                      </a:r>
                      <a:endParaRPr b="1" sz="1100"/>
                    </a:p>
                    <a:p>
                      <a:pPr indent="0" lvl="0" marL="91440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sz="1200" u="sng">
                          <a:solidFill>
                            <a:schemeClr val="accent5"/>
                          </a:solidFill>
                          <a:latin typeface="Calibri"/>
                          <a:ea typeface="Calibri"/>
                          <a:cs typeface="Calibri"/>
                          <a:sym typeface="Calibri"/>
                          <a:hlinkClick r:id="rId3">
                            <a:extLst>
                              <a:ext uri="{A12FA001-AC4F-418D-AE19-62706E023703}">
                                <ahyp:hlinkClr val="tx"/>
                              </a:ext>
                            </a:extLst>
                          </a:hlinkClick>
                        </a:rPr>
                        <a:t>10.1109/ISSREW.2019.00050</a:t>
                      </a:r>
                      <a:endParaRPr/>
                    </a:p>
                  </a:txBody>
                  <a:tcPr marT="91425" marB="91425" marR="91425" marL="91425"/>
                </a:tc>
                <a:tc>
                  <a:txBody>
                    <a:bodyPr/>
                    <a:lstStyle/>
                    <a:p>
                      <a:pPr indent="0" lvl="0" marL="0" rtl="0" algn="l">
                        <a:spcBef>
                          <a:spcPts val="0"/>
                        </a:spcBef>
                        <a:spcAft>
                          <a:spcPts val="0"/>
                        </a:spcAft>
                        <a:buNone/>
                      </a:pPr>
                      <a:r>
                        <a:rPr b="1" lang="en-US"/>
                        <a:t>M</a:t>
                      </a:r>
                      <a:r>
                        <a:rPr b="1" lang="en-US"/>
                        <a:t>igration strategy</a:t>
                      </a:r>
                      <a:endParaRPr b="1"/>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a:t>D</a:t>
                      </a:r>
                      <a:r>
                        <a:rPr b="1" lang="en-US"/>
                        <a:t>ecomposition and functional assignment to the microservices</a:t>
                      </a:r>
                      <a:endParaRPr b="1"/>
                    </a:p>
                  </a:txBody>
                  <a:tcPr marT="91425" marB="91425" marR="91425" marL="91425"/>
                </a:tc>
              </a:tr>
              <a:tr h="2909225">
                <a:tc>
                  <a:txBody>
                    <a:bodyPr/>
                    <a:lstStyle/>
                    <a:p>
                      <a:pPr indent="0" lvl="0" marL="0" rtl="0" algn="l">
                        <a:spcBef>
                          <a:spcPts val="0"/>
                        </a:spcBef>
                        <a:spcAft>
                          <a:spcPts val="0"/>
                        </a:spcAft>
                        <a:buNone/>
                      </a:pPr>
                      <a:r>
                        <a:rPr lang="en-US" sz="1300"/>
                        <a:t>4</a:t>
                      </a:r>
                      <a:r>
                        <a:rPr lang="en-US" sz="1300"/>
                        <a:t>.</a:t>
                      </a:r>
                      <a:endParaRPr sz="1300"/>
                    </a:p>
                  </a:txBody>
                  <a:tcPr marT="91425" marB="91425" marR="91425" marL="91425"/>
                </a:tc>
                <a:tc>
                  <a:txBody>
                    <a:bodyPr/>
                    <a:lstStyle/>
                    <a:p>
                      <a:pPr indent="0" lvl="0" marL="0" rtl="0" algn="l">
                        <a:spcBef>
                          <a:spcPts val="0"/>
                        </a:spcBef>
                        <a:spcAft>
                          <a:spcPts val="0"/>
                        </a:spcAft>
                        <a:buNone/>
                      </a:pPr>
                      <a:r>
                        <a:rPr b="1" lang="en-US"/>
                        <a:t>SELF-HOSTED KUBERNETES: DEPLOYING DOCKER CONTAINERS LOCALLY WITH MINIKUBE</a:t>
                      </a:r>
                      <a:endParaRPr b="1"/>
                    </a:p>
                    <a:p>
                      <a:pPr indent="0" lvl="0" marL="0" rtl="0" algn="l">
                        <a:spcBef>
                          <a:spcPts val="0"/>
                        </a:spcBef>
                        <a:spcAft>
                          <a:spcPts val="0"/>
                        </a:spcAft>
                        <a:buNone/>
                      </a:pPr>
                      <a:r>
                        <a:t/>
                      </a:r>
                      <a:endParaRPr b="1" sz="1300"/>
                    </a:p>
                    <a:p>
                      <a:pPr indent="0" lvl="0" marL="0" rtl="0" algn="l">
                        <a:spcBef>
                          <a:spcPts val="0"/>
                        </a:spcBef>
                        <a:spcAft>
                          <a:spcPts val="0"/>
                        </a:spcAft>
                        <a:buNone/>
                      </a:pPr>
                      <a:r>
                        <a:rPr b="1" lang="en-US" sz="1100"/>
                        <a:t>R. Muddinagiri, S. Ambavane and S. Bayas, "Self-Hosted Kubernetes: Deploying Docker Containers Locally With Minikube," 2019 International Conference on Innovative Trends and Advances in Engineering and Technology (ICITAET), Shegoaon, India, 2019, pp. 239-243</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en-US" sz="1200" u="sng">
                          <a:solidFill>
                            <a:schemeClr val="hlink"/>
                          </a:solidFill>
                          <a:highlight>
                            <a:srgbClr val="FFFFFF"/>
                          </a:highlight>
                          <a:latin typeface="Calibri"/>
                          <a:ea typeface="Calibri"/>
                          <a:cs typeface="Calibri"/>
                          <a:sym typeface="Calibri"/>
                          <a:hlinkClick r:id="rId4"/>
                        </a:rPr>
                        <a:t>10.1109/ICITAET47105.2019.9170208.</a:t>
                      </a:r>
                      <a:endParaRPr sz="12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t>deploy the container orchestration tool Kubernetes on a local system with a Docker sample container.</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sz="1200"/>
                        <a:t>Applications of using MiniKube with Docker containers: -</a:t>
                      </a:r>
                      <a:endParaRPr b="1" sz="1200"/>
                    </a:p>
                    <a:p>
                      <a:pPr indent="-304800" lvl="0" marL="457200" rtl="0" algn="l">
                        <a:spcBef>
                          <a:spcPts val="0"/>
                        </a:spcBef>
                        <a:spcAft>
                          <a:spcPts val="0"/>
                        </a:spcAft>
                        <a:buSzPts val="1200"/>
                        <a:buChar char="●"/>
                      </a:pPr>
                      <a:r>
                        <a:rPr b="1" lang="en-US" sz="1200"/>
                        <a:t>useful in domains such as finance and healthcare where uploading sensitive customer and patient data to the cloud is a security risk</a:t>
                      </a:r>
                      <a:endParaRPr b="1" sz="1200"/>
                    </a:p>
                    <a:p>
                      <a:pPr indent="-304800" lvl="0" marL="457200" rtl="0" algn="l">
                        <a:spcBef>
                          <a:spcPts val="0"/>
                        </a:spcBef>
                        <a:spcAft>
                          <a:spcPts val="0"/>
                        </a:spcAft>
                        <a:buSzPts val="1200"/>
                        <a:buChar char="●"/>
                      </a:pPr>
                      <a:r>
                        <a:rPr b="1" lang="en-US" sz="1200"/>
                        <a:t>easily scaled to run for the entire organization</a:t>
                      </a:r>
                      <a:endParaRPr b="1" sz="1200"/>
                    </a:p>
                    <a:p>
                      <a:pPr indent="-304800" lvl="0" marL="457200" rtl="0" algn="l">
                        <a:spcBef>
                          <a:spcPts val="0"/>
                        </a:spcBef>
                        <a:spcAft>
                          <a:spcPts val="0"/>
                        </a:spcAft>
                        <a:buSzPts val="1200"/>
                        <a:buChar char="●"/>
                      </a:pPr>
                      <a:r>
                        <a:rPr b="1" lang="en-US" sz="1200"/>
                        <a:t>local testing before deploying</a:t>
                      </a:r>
                      <a:endParaRPr b="1" sz="1200"/>
                    </a:p>
                  </a:txBody>
                  <a:tcPr marT="91425" marB="91425" marR="91425" marL="91425"/>
                </a:tc>
              </a:tr>
            </a:tbl>
          </a:graphicData>
        </a:graphic>
      </p:graphicFrame>
      <p:pic>
        <p:nvPicPr>
          <p:cNvPr id="236" name="Google Shape;236;g1f1935bb9df_0_0"/>
          <p:cNvPicPr preferRelativeResize="0"/>
          <p:nvPr/>
        </p:nvPicPr>
        <p:blipFill rotWithShape="1">
          <a:blip r:embed="rId5">
            <a:alphaModFix/>
          </a:blip>
          <a:srcRect b="-6541" l="0" r="4933" t="0"/>
          <a:stretch/>
        </p:blipFill>
        <p:spPr>
          <a:xfrm>
            <a:off x="7929000" y="1610300"/>
            <a:ext cx="1832676" cy="2113600"/>
          </a:xfrm>
          <a:prstGeom prst="rect">
            <a:avLst/>
          </a:prstGeom>
          <a:noFill/>
          <a:ln>
            <a:noFill/>
          </a:ln>
        </p:spPr>
      </p:pic>
      <p:pic>
        <p:nvPicPr>
          <p:cNvPr id="237" name="Google Shape;237;g1f1935bb9df_0_0"/>
          <p:cNvPicPr preferRelativeResize="0"/>
          <p:nvPr/>
        </p:nvPicPr>
        <p:blipFill rotWithShape="1">
          <a:blip r:embed="rId6">
            <a:alphaModFix/>
          </a:blip>
          <a:srcRect b="-2602" l="0" r="0" t="-6294"/>
          <a:stretch/>
        </p:blipFill>
        <p:spPr>
          <a:xfrm>
            <a:off x="7929000" y="3607275"/>
            <a:ext cx="1832675" cy="2865449"/>
          </a:xfrm>
          <a:prstGeom prst="rect">
            <a:avLst/>
          </a:prstGeom>
          <a:noFill/>
          <a:ln>
            <a:noFill/>
          </a:ln>
        </p:spPr>
      </p:pic>
      <p:pic>
        <p:nvPicPr>
          <p:cNvPr id="238" name="Google Shape;238;g1f1935bb9df_0_0"/>
          <p:cNvPicPr preferRelativeResize="0"/>
          <p:nvPr/>
        </p:nvPicPr>
        <p:blipFill rotWithShape="1">
          <a:blip r:embed="rId7">
            <a:alphaModFix/>
          </a:blip>
          <a:srcRect b="6288" l="0" r="0" t="0"/>
          <a:stretch/>
        </p:blipFill>
        <p:spPr>
          <a:xfrm>
            <a:off x="10440375" y="0"/>
            <a:ext cx="1751624" cy="841601"/>
          </a:xfrm>
          <a:prstGeom prst="rect">
            <a:avLst/>
          </a:prstGeom>
          <a:noFill/>
          <a:ln>
            <a:noFill/>
          </a:ln>
        </p:spPr>
      </p:pic>
      <p:sp>
        <p:nvSpPr>
          <p:cNvPr id="239" name="Google Shape;239;g1f1935bb9df_0_0"/>
          <p:cNvSpPr txBox="1"/>
          <p:nvPr/>
        </p:nvSpPr>
        <p:spPr>
          <a:xfrm>
            <a:off x="76200" y="106257"/>
            <a:ext cx="4507500" cy="65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rgbClr val="0000FF"/>
                </a:solidFill>
              </a:rPr>
              <a:t>Container and Kubernetes</a:t>
            </a:r>
            <a:endParaRPr b="0" sz="1900" u="none">
              <a:solidFill>
                <a:srgbClr val="0000FF"/>
              </a:solidFill>
              <a:latin typeface="Arial"/>
              <a:ea typeface="Arial"/>
              <a:cs typeface="Arial"/>
              <a:sym typeface="Arial"/>
            </a:endParaRPr>
          </a:p>
        </p:txBody>
      </p:sp>
      <p:sp>
        <p:nvSpPr>
          <p:cNvPr id="240" name="Google Shape;240;g1f1935bb9df_0_0"/>
          <p:cNvSpPr txBox="1"/>
          <p:nvPr>
            <p:ph idx="11" type="ftr"/>
          </p:nvPr>
        </p:nvSpPr>
        <p:spPr>
          <a:xfrm>
            <a:off x="272550" y="64594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100">
                <a:solidFill>
                  <a:srgbClr val="666666"/>
                </a:solidFill>
              </a:rPr>
              <a:t>Yuvaraj, Veena, Suchit, Adarsh</a:t>
            </a:r>
            <a:endParaRPr sz="11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