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Calibri Light" panose="020F0302020204030204" pitchFamily="34" charset="0"/>
      <p:regular r:id="rId39"/>
      <p:italic r:id="rId40"/>
    </p:embeddedFont>
    <p:embeddedFont>
      <p:font typeface="Roboto" panose="02000000000000000000" pitchFamily="2" charset="0"/>
      <p:regular r:id="rId41"/>
      <p:bold r:id="rId42"/>
      <p:italic r:id="rId43"/>
      <p:boldItalic r:id="rId44"/>
    </p:embeddedFont>
    <p:embeddedFont>
      <p:font typeface="Roboto Serif" panose="020B0604020202020204" charset="0"/>
      <p:regular r:id="rId45"/>
      <p:bold r:id="rId46"/>
      <p:italic r:id="rId47"/>
      <p:boldItalic r:id="rId48"/>
    </p:embeddedFont>
    <p:embeddedFont>
      <p:font typeface="Trebuchet MS" panose="020B060302020202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5" d="100"/>
          <a:sy n="105" d="100"/>
        </p:scale>
        <p:origin x="184"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raj dc" userId="401a592f093c67e4" providerId="LiveId" clId="{F149A1EA-5009-467D-8741-D835E0C9C489}"/>
    <pc:docChg chg="undo custSel addSld delSld modSld">
      <pc:chgData name="yuvaraj dc" userId="401a592f093c67e4" providerId="LiveId" clId="{F149A1EA-5009-467D-8741-D835E0C9C489}" dt="2023-04-24T06:25:30.906" v="577" actId="47"/>
      <pc:docMkLst>
        <pc:docMk/>
      </pc:docMkLst>
      <pc:sldChg chg="modSp mod">
        <pc:chgData name="yuvaraj dc" userId="401a592f093c67e4" providerId="LiveId" clId="{F149A1EA-5009-467D-8741-D835E0C9C489}" dt="2023-04-23T06:17:11.950" v="573" actId="20577"/>
        <pc:sldMkLst>
          <pc:docMk/>
          <pc:sldMk cId="0" sldId="257"/>
        </pc:sldMkLst>
        <pc:spChg chg="mod">
          <ac:chgData name="yuvaraj dc" userId="401a592f093c67e4" providerId="LiveId" clId="{F149A1EA-5009-467D-8741-D835E0C9C489}" dt="2023-04-23T06:17:11.950" v="573" actId="20577"/>
          <ac:spMkLst>
            <pc:docMk/>
            <pc:sldMk cId="0" sldId="257"/>
            <ac:spMk id="287" creationId="{00000000-0000-0000-0000-000000000000}"/>
          </ac:spMkLst>
        </pc:spChg>
      </pc:sldChg>
      <pc:sldChg chg="delSp del mod">
        <pc:chgData name="yuvaraj dc" userId="401a592f093c67e4" providerId="LiveId" clId="{F149A1EA-5009-467D-8741-D835E0C9C489}" dt="2023-04-24T06:25:30.906" v="577" actId="47"/>
        <pc:sldMkLst>
          <pc:docMk/>
          <pc:sldMk cId="0" sldId="283"/>
        </pc:sldMkLst>
        <pc:picChg chg="del">
          <ac:chgData name="yuvaraj dc" userId="401a592f093c67e4" providerId="LiveId" clId="{F149A1EA-5009-467D-8741-D835E0C9C489}" dt="2023-04-24T06:25:23.546" v="575" actId="478"/>
          <ac:picMkLst>
            <pc:docMk/>
            <pc:sldMk cId="0" sldId="283"/>
            <ac:picMk id="487" creationId="{00000000-0000-0000-0000-000000000000}"/>
          </ac:picMkLst>
        </pc:picChg>
      </pc:sldChg>
      <pc:sldChg chg="del">
        <pc:chgData name="yuvaraj dc" userId="401a592f093c67e4" providerId="LiveId" clId="{F149A1EA-5009-467D-8741-D835E0C9C489}" dt="2023-04-24T06:25:28.462" v="576" actId="47"/>
        <pc:sldMkLst>
          <pc:docMk/>
          <pc:sldMk cId="0" sldId="284"/>
        </pc:sldMkLst>
      </pc:sldChg>
      <pc:sldChg chg="new del">
        <pc:chgData name="yuvaraj dc" userId="401a592f093c67e4" providerId="LiveId" clId="{F149A1EA-5009-467D-8741-D835E0C9C489}" dt="2023-04-23T06:07:57.234" v="375" actId="680"/>
        <pc:sldMkLst>
          <pc:docMk/>
          <pc:sldMk cId="675189492" sldId="290"/>
        </pc:sldMkLst>
      </pc:sldChg>
      <pc:sldChg chg="new del">
        <pc:chgData name="yuvaraj dc" userId="401a592f093c67e4" providerId="LiveId" clId="{F149A1EA-5009-467D-8741-D835E0C9C489}" dt="2023-04-23T06:08:14.362" v="377" actId="680"/>
        <pc:sldMkLst>
          <pc:docMk/>
          <pc:sldMk cId="2870934964" sldId="290"/>
        </pc:sldMkLst>
      </pc:sldChg>
      <pc:sldChg chg="modSp add del mod">
        <pc:chgData name="yuvaraj dc" userId="401a592f093c67e4" providerId="LiveId" clId="{F149A1EA-5009-467D-8741-D835E0C9C489}" dt="2023-04-23T06:18:08.033" v="574" actId="47"/>
        <pc:sldMkLst>
          <pc:docMk/>
          <pc:sldMk cId="3183225118" sldId="290"/>
        </pc:sldMkLst>
        <pc:spChg chg="mod">
          <ac:chgData name="yuvaraj dc" userId="401a592f093c67e4" providerId="LiveId" clId="{F149A1EA-5009-467D-8741-D835E0C9C489}" dt="2023-04-23T06:09:51.135" v="382" actId="404"/>
          <ac:spMkLst>
            <pc:docMk/>
            <pc:sldMk cId="3183225118" sldId="290"/>
            <ac:spMk id="2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3742715bda_0_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23742715bda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3742715bda_0_180: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69" name="Google Shape;369;g23742715bda_0_18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742715bda_0_190: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79" name="Google Shape;379;g23742715bda_0_19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1d21dab39f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1d21dab39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1d21dab39f_0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1d21dab39f_0_1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1d21dab39f_0_1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1d21dab39f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1d21dab39f_0_1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1d21dab39f_0_1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1d21dab39f_0_1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1d21dab39f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1d21dab39f_0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1d21dab39f_0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1d21dab39f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1d21dab39f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3742715bda_0_7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g23742715bda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23742715bda_0_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1d21dab39f_0_1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1d21dab39f_0_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1d21dab39f_0_1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1d21dab39f_0_1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1d21dab39f_0_1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1d21dab39f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3742715b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3742715b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3742715bd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3742715b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3742715bd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3742715bd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3742715bd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3742715bd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3742715bd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3742715bd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3742715bda_0_29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23742715bda_0_293: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496" name="Google Shape;496;g23742715bda_0_293:notes"/>
          <p:cNvSpPr txBox="1">
            <a:spLocks noGrp="1"/>
          </p:cNvSpPr>
          <p:nvPr>
            <p:ph type="sldNum" idx="12"/>
          </p:nvPr>
        </p:nvSpPr>
        <p:spPr>
          <a:xfrm>
            <a:off x="3970135" y="8829675"/>
            <a:ext cx="3038400" cy="4653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3742715bda_0_37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23742715bda_0_379: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06" name="Google Shape;506;g23742715bda_0_379:notes"/>
          <p:cNvSpPr txBox="1">
            <a:spLocks noGrp="1"/>
          </p:cNvSpPr>
          <p:nvPr>
            <p:ph type="sldNum" idx="12"/>
          </p:nvPr>
        </p:nvSpPr>
        <p:spPr>
          <a:xfrm>
            <a:off x="3970135" y="8829675"/>
            <a:ext cx="3038400" cy="4653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3742715bda_0_8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23742715bda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23742715bda_0_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378d2536ee_5_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g2378d2536ee_5_5: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518" name="Google Shape;518;g2378d2536ee_5_5:notes"/>
          <p:cNvSpPr txBox="1">
            <a:spLocks noGrp="1"/>
          </p:cNvSpPr>
          <p:nvPr>
            <p:ph type="sldNum" idx="12"/>
          </p:nvPr>
        </p:nvSpPr>
        <p:spPr>
          <a:xfrm>
            <a:off x="3970135" y="8829675"/>
            <a:ext cx="3038400" cy="4653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3742715bda_0_40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g23742715bda_0_4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23742715bda_0_4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3742715bda_0_4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g23742715bda_0_4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3742715bda_0_9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23742715bda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23742715bda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3742715bda_0_10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23742715bda_0_1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23742715bda_0_1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3742715bda_0_138: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27" name="Google Shape;327;g23742715bda_0_13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3742715bda_0_148: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37" name="Google Shape;337;g23742715bda_0_14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3742715bda_0_159: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348" name="Google Shape;348;g23742715bda_0_15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3742715bda_0_169:notes"/>
          <p:cNvSpPr txBox="1">
            <a:spLocks noGrp="1"/>
          </p:cNvSpPr>
          <p:nvPr>
            <p:ph type="body" idx="1"/>
          </p:nvPr>
        </p:nvSpPr>
        <p:spPr>
          <a:xfrm>
            <a:off x="701848" y="4416426"/>
            <a:ext cx="5608200" cy="418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dirty="0"/>
          </a:p>
        </p:txBody>
      </p:sp>
      <p:sp>
        <p:nvSpPr>
          <p:cNvPr id="358" name="Google Shape;358;g23742715bda_0_16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FEFD-23FC-C94A-E5E7-1BE5AA9BB58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A0B5F97-9E91-EAA5-8C4B-A399B5645FF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47AFD49-DC8B-1B12-9EA2-E7BCD6ECAEA8}"/>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5" name="Footer Placeholder 4">
            <a:extLst>
              <a:ext uri="{FF2B5EF4-FFF2-40B4-BE49-F238E27FC236}">
                <a16:creationId xmlns:a16="http://schemas.microsoft.com/office/drawing/2014/main" id="{4432FE63-52C7-A7D9-38B7-CBF8DE2255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63FBE5-A1BF-4688-0482-9701F58A86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82425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79B6-2714-392E-5D10-113C3036E0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58382F-DB02-D63D-C89B-6D176296F4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DE00B-C914-63AF-3950-50186BFB2365}"/>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5" name="Footer Placeholder 4">
            <a:extLst>
              <a:ext uri="{FF2B5EF4-FFF2-40B4-BE49-F238E27FC236}">
                <a16:creationId xmlns:a16="http://schemas.microsoft.com/office/drawing/2014/main" id="{0E08C88B-356F-C3E4-CD57-E93165CE8F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987D8C-5ED2-8A66-D6F3-5FC98C0D72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49656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30DDE-0F2A-EE8B-FB6B-F24828D02009}"/>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D9838-C810-5E5D-82F3-B9F98D49ECE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83C76-DE19-5044-DB8C-77C86C77E045}"/>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5" name="Footer Placeholder 4">
            <a:extLst>
              <a:ext uri="{FF2B5EF4-FFF2-40B4-BE49-F238E27FC236}">
                <a16:creationId xmlns:a16="http://schemas.microsoft.com/office/drawing/2014/main" id="{26ED3874-8FC6-7F2E-985B-353D5F6E7D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1E5306-B7F4-57AC-71B2-C0C201B504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60024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9394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6A39-531C-4DB3-4025-B7361F77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9775F-C7E4-A4CD-ACE9-0BBF84D4F1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D71CF-D89E-0BE2-9F31-6A6A9A1CAB5F}"/>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5" name="Footer Placeholder 4">
            <a:extLst>
              <a:ext uri="{FF2B5EF4-FFF2-40B4-BE49-F238E27FC236}">
                <a16:creationId xmlns:a16="http://schemas.microsoft.com/office/drawing/2014/main" id="{0BB96CF7-956C-F96A-3502-A946BD3A00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93BCFB-25F4-8F89-7AC3-98E8CDB4EB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14655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1BC8-F29B-EE08-9019-26DCDEA9580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14CEEA6-DF46-CB79-7CDC-A21C3C99CCC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AFCAC-C359-C8FF-0977-9A6D1D210CBC}"/>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5" name="Footer Placeholder 4">
            <a:extLst>
              <a:ext uri="{FF2B5EF4-FFF2-40B4-BE49-F238E27FC236}">
                <a16:creationId xmlns:a16="http://schemas.microsoft.com/office/drawing/2014/main" id="{FA013382-8E74-5218-76F8-8607E6B839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F9770B-4ED5-8438-3510-8B7CDD1951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56335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61FD-3CF3-C2D9-0774-7B337F5393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EA334-66C0-7D4D-003B-D742CEAA5F5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0986E-8F84-4B2B-E923-E2CCEFE3155E}"/>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61FB95-5B65-CA54-1D73-2163505B97A8}"/>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6" name="Footer Placeholder 5">
            <a:extLst>
              <a:ext uri="{FF2B5EF4-FFF2-40B4-BE49-F238E27FC236}">
                <a16:creationId xmlns:a16="http://schemas.microsoft.com/office/drawing/2014/main" id="{6C0A06E1-98B2-A5BB-3147-E0AD09AF1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F0504F-5C50-7559-375B-6D0003C1C9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63222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AE28-2859-2B68-EA4C-4655C345BF26}"/>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66D7FD-462B-1283-BF69-56907D7414C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26315-61D8-FFAC-8A87-BB67ED4438F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2988C-091E-3413-C850-E7BA6A07B6A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62567-8ABB-7F40-1F43-CEE93C49E04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FED85-6B1D-DCB0-A8BE-201729AABAF4}"/>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8" name="Footer Placeholder 7">
            <a:extLst>
              <a:ext uri="{FF2B5EF4-FFF2-40B4-BE49-F238E27FC236}">
                <a16:creationId xmlns:a16="http://schemas.microsoft.com/office/drawing/2014/main" id="{534B406B-4815-D475-94A7-3FE9097F4C9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91BD710-AE78-92E7-AB47-DE8C2E5D9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05759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CEF6-E650-DD9D-0823-B66FD1374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C125D-73F9-6615-31E3-A87FB893A273}"/>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4" name="Footer Placeholder 3">
            <a:extLst>
              <a:ext uri="{FF2B5EF4-FFF2-40B4-BE49-F238E27FC236}">
                <a16:creationId xmlns:a16="http://schemas.microsoft.com/office/drawing/2014/main" id="{6E595DA3-D377-8F15-A181-56599BA13F2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FE042E-9C48-92E8-1F66-29A8ECD412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28237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0A00C-D413-ED20-3BD2-048DB269329C}"/>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3" name="Footer Placeholder 2">
            <a:extLst>
              <a:ext uri="{FF2B5EF4-FFF2-40B4-BE49-F238E27FC236}">
                <a16:creationId xmlns:a16="http://schemas.microsoft.com/office/drawing/2014/main" id="{21FBA997-4357-360C-788B-19DEF750248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93D8BF4-5E00-45F3-B9C6-9F3DB32282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662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4E3C-EA3F-9054-CE91-E78B5840F0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C573C37-23C9-E4BB-5795-DE71957A796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978F4-5169-02F6-1DE0-EBFEB247C54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1FDA4F1-C572-237A-9B91-8AD16A51333B}"/>
              </a:ext>
            </a:extLst>
          </p:cNvPr>
          <p:cNvSpPr>
            <a:spLocks noGrp="1"/>
          </p:cNvSpPr>
          <p:nvPr>
            <p:ph type="dt" sz="half" idx="10"/>
          </p:nvPr>
        </p:nvSpPr>
        <p:spPr/>
        <p:txBody>
          <a:bodyPr/>
          <a:lstStyle/>
          <a:p>
            <a:fld id="{48A87A34-81AB-432B-8DAE-1953F412C126}" type="datetimeFigureOut">
              <a:rPr lang="en-US" smtClean="0"/>
              <a:t>4/24/2023</a:t>
            </a:fld>
            <a:endParaRPr lang="en-US" dirty="0"/>
          </a:p>
        </p:txBody>
      </p:sp>
      <p:sp>
        <p:nvSpPr>
          <p:cNvPr id="6" name="Footer Placeholder 5">
            <a:extLst>
              <a:ext uri="{FF2B5EF4-FFF2-40B4-BE49-F238E27FC236}">
                <a16:creationId xmlns:a16="http://schemas.microsoft.com/office/drawing/2014/main" id="{7D23369E-702D-63A1-0892-4FC4997764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5D6FA7-782F-2A10-5AD7-C511E0EEE9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41449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1934-E6F2-50B1-835C-BAD826C7654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67E2B8F-B234-45CE-9A1B-5AA64C13082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33A8627-1DE6-CD5A-9028-A3036CE154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BE76F59-BA54-6DC4-DCC1-3FA99ECA7B47}"/>
              </a:ext>
            </a:extLst>
          </p:cNvPr>
          <p:cNvSpPr>
            <a:spLocks noGrp="1"/>
          </p:cNvSpPr>
          <p:nvPr>
            <p:ph type="dt" sz="half" idx="10"/>
          </p:nvPr>
        </p:nvSpPr>
        <p:spPr/>
        <p:txBody>
          <a:bodyPr/>
          <a:lstStyle/>
          <a:p>
            <a:fld id="{48A87A34-81AB-432B-8DAE-1953F412C126}" type="datetimeFigureOut">
              <a:rPr lang="en-US" smtClean="0"/>
              <a:pPr/>
              <a:t>4/24/2023</a:t>
            </a:fld>
            <a:endParaRPr lang="en-US" dirty="0"/>
          </a:p>
        </p:txBody>
      </p:sp>
      <p:sp>
        <p:nvSpPr>
          <p:cNvPr id="6" name="Footer Placeholder 5">
            <a:extLst>
              <a:ext uri="{FF2B5EF4-FFF2-40B4-BE49-F238E27FC236}">
                <a16:creationId xmlns:a16="http://schemas.microsoft.com/office/drawing/2014/main" id="{7F8BA3F4-3D2E-7140-4493-30C172119A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CBD0E4-D19E-120D-B05C-F4FBF4C50B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55203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F4FA0-1FDD-C3EB-E86C-EBE7EA58C88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9FFAEA-4A33-8581-3241-CB5F97CD6D7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E0905-8444-5741-4316-402F1CC3428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4/24/2023</a:t>
            </a:fld>
            <a:endParaRPr lang="en-US" dirty="0"/>
          </a:p>
        </p:txBody>
      </p:sp>
      <p:sp>
        <p:nvSpPr>
          <p:cNvPr id="5" name="Footer Placeholder 4">
            <a:extLst>
              <a:ext uri="{FF2B5EF4-FFF2-40B4-BE49-F238E27FC236}">
                <a16:creationId xmlns:a16="http://schemas.microsoft.com/office/drawing/2014/main" id="{AE3007CA-68AE-005D-F189-1D70F5B327B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EC4118A-7984-4D55-BA41-52F974398A8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333406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microservices.io/patterns/microservices.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microservices.io/post/architecture/2023/03/28/microservice-architecture-essentials-loose-coupling.html" TargetMode="External"/><Relationship Id="rId4" Type="http://schemas.openxmlformats.org/officeDocument/2006/relationships/hyperlink" Target="https://microservices.io/post/architecture/2022/05/04/microservice-architecture-essentials-deployability.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norma.ncirl.ie/5089/" TargetMode="External"/><Relationship Id="rId7"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hyperlink" Target="https://doi.org/10.1109/ICACCS54159.2022.9785124" TargetMode="External"/><Relationship Id="rId5" Type="http://schemas.openxmlformats.org/officeDocument/2006/relationships/hyperlink" Target="https://ijisrt.com/assets/upload/files/IJISRT22MAY1644_(1)_(1).pdf" TargetMode="External"/><Relationship Id="rId4" Type="http://schemas.openxmlformats.org/officeDocument/2006/relationships/hyperlink" Target="https://norma.ncirl.ie/5943/"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norma.ncirl.ie/5089/"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p:nvPr/>
        </p:nvSpPr>
        <p:spPr>
          <a:xfrm>
            <a:off x="1790993" y="742950"/>
            <a:ext cx="5943600" cy="1038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0" i="0" u="none" strike="noStrike" cap="none" dirty="0">
                <a:solidFill>
                  <a:schemeClr val="dk1"/>
                </a:solidFill>
                <a:latin typeface="Trebuchet MS"/>
                <a:ea typeface="Trebuchet MS"/>
                <a:cs typeface="Trebuchet MS"/>
                <a:sym typeface="Trebuchet MS"/>
              </a:rPr>
              <a:t>UE20CS390A – Capstone Project Phase – 1</a:t>
            </a:r>
            <a:endParaRPr sz="1100" dirty="0"/>
          </a:p>
          <a:p>
            <a:pPr marL="0" marR="0" lvl="0" indent="0" algn="ctr" rtl="0">
              <a:spcBef>
                <a:spcPts val="0"/>
              </a:spcBef>
              <a:spcAft>
                <a:spcPts val="0"/>
              </a:spcAft>
              <a:buNone/>
            </a:pPr>
            <a:r>
              <a:rPr lang="en" sz="2100" b="0" i="0" u="none" strike="noStrike" cap="none" dirty="0">
                <a:solidFill>
                  <a:schemeClr val="dk1"/>
                </a:solidFill>
                <a:latin typeface="Trebuchet MS"/>
                <a:ea typeface="Trebuchet MS"/>
                <a:cs typeface="Trebuchet MS"/>
                <a:sym typeface="Trebuchet MS"/>
              </a:rPr>
              <a:t> </a:t>
            </a:r>
            <a:endParaRPr sz="1100" dirty="0"/>
          </a:p>
          <a:p>
            <a:pPr marL="0" marR="0" lvl="0" indent="0" algn="ctr" rtl="0">
              <a:spcBef>
                <a:spcPts val="0"/>
              </a:spcBef>
              <a:spcAft>
                <a:spcPts val="0"/>
              </a:spcAft>
              <a:buNone/>
            </a:pPr>
            <a:r>
              <a:rPr lang="en" sz="2100" b="0" i="0" u="none" strike="noStrike" cap="none" dirty="0">
                <a:solidFill>
                  <a:srgbClr val="FF0000"/>
                </a:solidFill>
                <a:latin typeface="Trebuchet MS"/>
                <a:ea typeface="Trebuchet MS"/>
                <a:cs typeface="Trebuchet MS"/>
                <a:sym typeface="Trebuchet MS"/>
              </a:rPr>
              <a:t>Project Progress Review #3</a:t>
            </a:r>
            <a:endParaRPr sz="1100" dirty="0"/>
          </a:p>
        </p:txBody>
      </p:sp>
      <p:sp>
        <p:nvSpPr>
          <p:cNvPr id="278" name="Google Shape;278;p13"/>
          <p:cNvSpPr txBox="1"/>
          <p:nvPr/>
        </p:nvSpPr>
        <p:spPr>
          <a:xfrm>
            <a:off x="1400100" y="1997045"/>
            <a:ext cx="6343800" cy="253778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i="0" u="none" strike="noStrike" cap="none" dirty="0">
                <a:solidFill>
                  <a:srgbClr val="0033CC"/>
                </a:solidFill>
                <a:latin typeface="Trebuchet MS"/>
                <a:ea typeface="Trebuchet MS"/>
                <a:cs typeface="Trebuchet MS"/>
                <a:sym typeface="Trebuchet MS"/>
              </a:rPr>
              <a:t>Project Title   </a:t>
            </a:r>
            <a:r>
              <a:rPr lang="en" sz="1800" b="0" i="0" u="none" strike="noStrike" cap="none" dirty="0">
                <a:solidFill>
                  <a:srgbClr val="0033CC"/>
                </a:solidFill>
                <a:latin typeface="Trebuchet MS"/>
                <a:ea typeface="Trebuchet MS"/>
                <a:cs typeface="Trebuchet MS"/>
                <a:sym typeface="Trebuchet MS"/>
              </a:rPr>
              <a:t>: </a:t>
            </a:r>
            <a:r>
              <a:rPr lang="en" sz="1700" dirty="0">
                <a:solidFill>
                  <a:srgbClr val="0033CC"/>
                </a:solidFill>
                <a:latin typeface="Trebuchet MS"/>
                <a:ea typeface="Trebuchet MS"/>
                <a:cs typeface="Trebuchet MS"/>
                <a:sym typeface="Trebuchet MS"/>
              </a:rPr>
              <a:t>Deploying eox microservices using cloud</a:t>
            </a:r>
            <a:endParaRPr sz="1700" dirty="0">
              <a:solidFill>
                <a:srgbClr val="0033CC"/>
              </a:solidFill>
              <a:latin typeface="Trebuchet MS"/>
              <a:ea typeface="Trebuchet MS"/>
              <a:cs typeface="Trebuchet MS"/>
              <a:sym typeface="Trebuchet MS"/>
            </a:endParaRPr>
          </a:p>
          <a:p>
            <a:pPr marL="1371600" marR="0" lvl="0" indent="0" algn="l" rtl="0">
              <a:spcBef>
                <a:spcPts val="0"/>
              </a:spcBef>
              <a:spcAft>
                <a:spcPts val="0"/>
              </a:spcAft>
              <a:buNone/>
            </a:pPr>
            <a:r>
              <a:rPr lang="en" sz="1700" dirty="0">
                <a:solidFill>
                  <a:srgbClr val="0033CC"/>
                </a:solidFill>
                <a:latin typeface="Trebuchet MS"/>
                <a:ea typeface="Trebuchet MS"/>
                <a:cs typeface="Trebuchet MS"/>
                <a:sym typeface="Trebuchet MS"/>
              </a:rPr>
              <a:t>     platform service and improving scalability</a:t>
            </a:r>
            <a:r>
              <a:rPr lang="en" sz="2100" i="0" u="none" strike="noStrike" cap="none" dirty="0">
                <a:solidFill>
                  <a:srgbClr val="0033CC"/>
                </a:solidFill>
                <a:latin typeface="Trebuchet MS"/>
                <a:ea typeface="Trebuchet MS"/>
                <a:cs typeface="Trebuchet MS"/>
                <a:sym typeface="Trebuchet MS"/>
              </a:rPr>
              <a:t> </a:t>
            </a:r>
            <a:endParaRPr sz="210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 sz="1800" b="1" i="0" u="none" strike="noStrike" cap="none" dirty="0">
                <a:solidFill>
                  <a:srgbClr val="0033CC"/>
                </a:solidFill>
                <a:latin typeface="Trebuchet MS"/>
                <a:ea typeface="Trebuchet MS"/>
                <a:cs typeface="Trebuchet MS"/>
                <a:sym typeface="Trebuchet MS"/>
              </a:rPr>
              <a:t>Project ID       </a:t>
            </a:r>
            <a:r>
              <a:rPr lang="en" sz="1800" b="0" i="0" u="none" strike="noStrike" cap="none" dirty="0">
                <a:solidFill>
                  <a:srgbClr val="0033CC"/>
                </a:solidFill>
                <a:latin typeface="Trebuchet MS"/>
                <a:ea typeface="Trebuchet MS"/>
                <a:cs typeface="Trebuchet MS"/>
                <a:sym typeface="Trebuchet MS"/>
              </a:rPr>
              <a:t>: </a:t>
            </a:r>
            <a:r>
              <a:rPr lang="en" sz="1700" dirty="0">
                <a:solidFill>
                  <a:srgbClr val="0033CC"/>
                </a:solidFill>
                <a:latin typeface="Trebuchet MS"/>
                <a:ea typeface="Trebuchet MS"/>
                <a:cs typeface="Trebuchet MS"/>
                <a:sym typeface="Trebuchet MS"/>
              </a:rPr>
              <a:t>PW_23_VP_01</a:t>
            </a:r>
            <a:endParaRPr sz="17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 sz="1800" b="1" i="0" u="none" strike="noStrike" cap="none" dirty="0">
                <a:solidFill>
                  <a:srgbClr val="0033CC"/>
                </a:solidFill>
                <a:latin typeface="Trebuchet MS"/>
                <a:ea typeface="Trebuchet MS"/>
                <a:cs typeface="Trebuchet MS"/>
                <a:sym typeface="Trebuchet MS"/>
              </a:rPr>
              <a:t>Project Guide </a:t>
            </a:r>
            <a:r>
              <a:rPr lang="en" sz="1800" b="0" i="0" u="none" strike="noStrike" cap="none" dirty="0">
                <a:solidFill>
                  <a:srgbClr val="0033CC"/>
                </a:solidFill>
                <a:latin typeface="Trebuchet MS"/>
                <a:ea typeface="Trebuchet MS"/>
                <a:cs typeface="Trebuchet MS"/>
                <a:sym typeface="Trebuchet MS"/>
              </a:rPr>
              <a:t>: </a:t>
            </a:r>
            <a:r>
              <a:rPr lang="en" sz="1700" dirty="0">
                <a:solidFill>
                  <a:srgbClr val="0033CC"/>
                </a:solidFill>
                <a:latin typeface="Trebuchet MS"/>
                <a:ea typeface="Trebuchet MS"/>
                <a:cs typeface="Trebuchet MS"/>
                <a:sym typeface="Trebuchet MS"/>
              </a:rPr>
              <a:t>Prof Venkatesh Prasad, Mr.Vijay R(EOX</a:t>
            </a:r>
          </a:p>
          <a:p>
            <a:pPr marL="0" marR="0" lvl="0" indent="0" algn="l" rtl="0">
              <a:spcBef>
                <a:spcPts val="0"/>
              </a:spcBef>
              <a:spcAft>
                <a:spcPts val="0"/>
              </a:spcAft>
              <a:buNone/>
            </a:pPr>
            <a:r>
              <a:rPr lang="en" sz="1700" dirty="0">
                <a:solidFill>
                  <a:srgbClr val="0033CC"/>
                </a:solidFill>
                <a:latin typeface="Trebuchet MS"/>
                <a:ea typeface="Trebuchet MS"/>
                <a:cs typeface="Trebuchet MS"/>
                <a:sym typeface="Trebuchet MS"/>
              </a:rPr>
              <a:t>                          Vantage)    </a:t>
            </a:r>
            <a:r>
              <a:rPr lang="en" sz="2000" b="0" i="0" u="none" strike="noStrike" cap="none" dirty="0">
                <a:solidFill>
                  <a:srgbClr val="0033CC"/>
                </a:solidFill>
                <a:latin typeface="Trebuchet MS"/>
                <a:ea typeface="Trebuchet MS"/>
                <a:cs typeface="Trebuchet MS"/>
                <a:sym typeface="Trebuchet MS"/>
              </a:rPr>
              <a:t>      </a:t>
            </a:r>
            <a:r>
              <a:rPr lang="en" sz="1800" b="0" i="0" u="none" strike="noStrike" cap="none" dirty="0">
                <a:solidFill>
                  <a:srgbClr val="0033CC"/>
                </a:solidFill>
                <a:latin typeface="Trebuchet MS"/>
                <a:ea typeface="Trebuchet MS"/>
                <a:cs typeface="Trebuchet MS"/>
                <a:sym typeface="Trebuchet MS"/>
              </a:rPr>
              <a:t>         </a:t>
            </a:r>
            <a:endParaRPr sz="18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 sz="1800" b="1" i="0" u="none" strike="noStrike" cap="none" dirty="0">
                <a:solidFill>
                  <a:srgbClr val="0033CC"/>
                </a:solidFill>
                <a:latin typeface="Trebuchet MS"/>
                <a:ea typeface="Trebuchet MS"/>
                <a:cs typeface="Trebuchet MS"/>
                <a:sym typeface="Trebuchet MS"/>
              </a:rPr>
              <a:t>Project Team  : </a:t>
            </a:r>
            <a:r>
              <a:rPr lang="en" sz="1500" dirty="0">
                <a:solidFill>
                  <a:srgbClr val="0033CC"/>
                </a:solidFill>
                <a:latin typeface="Trebuchet MS"/>
                <a:ea typeface="Trebuchet MS"/>
                <a:cs typeface="Trebuchet MS"/>
                <a:sym typeface="Trebuchet MS"/>
              </a:rPr>
              <a:t>Veena Garag		PES1UG20CS492</a:t>
            </a:r>
            <a:endParaRPr sz="1500" dirty="0">
              <a:solidFill>
                <a:srgbClr val="0033CC"/>
              </a:solidFill>
              <a:latin typeface="Trebuchet MS"/>
              <a:ea typeface="Trebuchet MS"/>
              <a:cs typeface="Trebuchet MS"/>
              <a:sym typeface="Trebuchet MS"/>
            </a:endParaRPr>
          </a:p>
          <a:p>
            <a:pPr marL="1371600" lvl="0" indent="342900" algn="l" rtl="0">
              <a:spcBef>
                <a:spcPts val="0"/>
              </a:spcBef>
              <a:spcAft>
                <a:spcPts val="0"/>
              </a:spcAft>
              <a:buClr>
                <a:schemeClr val="dk1"/>
              </a:buClr>
              <a:buSzPts val="800"/>
              <a:buFont typeface="Arial"/>
              <a:buNone/>
            </a:pPr>
            <a:r>
              <a:rPr lang="en" sz="1500" dirty="0">
                <a:solidFill>
                  <a:srgbClr val="0033CC"/>
                </a:solidFill>
                <a:latin typeface="Trebuchet MS"/>
                <a:ea typeface="Trebuchet MS"/>
                <a:cs typeface="Trebuchet MS"/>
                <a:sym typeface="Trebuchet MS"/>
              </a:rPr>
              <a:t>Adarsh Kumar		PES2UG20CS016</a:t>
            </a:r>
            <a:endParaRPr sz="1500" dirty="0">
              <a:solidFill>
                <a:srgbClr val="0033CC"/>
              </a:solidFill>
              <a:latin typeface="Trebuchet MS"/>
              <a:ea typeface="Trebuchet MS"/>
              <a:cs typeface="Trebuchet MS"/>
              <a:sym typeface="Trebuchet MS"/>
            </a:endParaRPr>
          </a:p>
          <a:p>
            <a:pPr marL="1371600" lvl="0" indent="342900" algn="l" rtl="0">
              <a:spcBef>
                <a:spcPts val="0"/>
              </a:spcBef>
              <a:spcAft>
                <a:spcPts val="0"/>
              </a:spcAft>
              <a:buNone/>
            </a:pPr>
            <a:r>
              <a:rPr lang="en" sz="1500" dirty="0">
                <a:solidFill>
                  <a:srgbClr val="0033CC"/>
                </a:solidFill>
                <a:latin typeface="Trebuchet MS"/>
                <a:ea typeface="Trebuchet MS"/>
                <a:cs typeface="Trebuchet MS"/>
                <a:sym typeface="Trebuchet MS"/>
              </a:rPr>
              <a:t>Suchit S Kallapur		PES1UG20CS438</a:t>
            </a:r>
            <a:endParaRPr sz="1500" dirty="0">
              <a:solidFill>
                <a:srgbClr val="0033CC"/>
              </a:solidFill>
              <a:latin typeface="Trebuchet MS"/>
              <a:ea typeface="Trebuchet MS"/>
              <a:cs typeface="Trebuchet MS"/>
              <a:sym typeface="Trebuchet MS"/>
            </a:endParaRPr>
          </a:p>
          <a:p>
            <a:pPr marL="1371600" lvl="0" indent="342900" algn="l" rtl="0">
              <a:spcBef>
                <a:spcPts val="0"/>
              </a:spcBef>
              <a:spcAft>
                <a:spcPts val="0"/>
              </a:spcAft>
              <a:buClr>
                <a:schemeClr val="dk1"/>
              </a:buClr>
              <a:buSzPts val="800"/>
              <a:buFont typeface="Arial"/>
              <a:buNone/>
            </a:pPr>
            <a:r>
              <a:rPr lang="en" sz="1500" dirty="0">
                <a:solidFill>
                  <a:srgbClr val="0033CC"/>
                </a:solidFill>
                <a:latin typeface="Trebuchet MS"/>
                <a:ea typeface="Trebuchet MS"/>
                <a:cs typeface="Trebuchet MS"/>
                <a:sym typeface="Trebuchet MS"/>
              </a:rPr>
              <a:t>Yuvaraj D C			PES1UG20CS521</a:t>
            </a:r>
            <a:endParaRPr sz="15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 sz="1800" b="0" i="0" u="none" strike="noStrike" cap="none" dirty="0">
                <a:solidFill>
                  <a:srgbClr val="0033CC"/>
                </a:solidFill>
                <a:latin typeface="Trebuchet MS"/>
                <a:ea typeface="Trebuchet MS"/>
                <a:cs typeface="Trebuchet MS"/>
                <a:sym typeface="Trebuchet MS"/>
              </a:rPr>
              <a:t> </a:t>
            </a:r>
            <a:endParaRPr sz="1500" b="0" i="0" u="none" strike="noStrike" cap="none" dirty="0">
              <a:solidFill>
                <a:srgbClr val="0033CC"/>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1800" b="0" i="0" u="none" strike="noStrike" cap="none" dirty="0">
              <a:solidFill>
                <a:srgbClr val="0033CC"/>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4DDD27FA-F329-A35E-3D23-18EA8ADE2C8F}"/>
              </a:ext>
            </a:extLst>
          </p:cNvPr>
          <p:cNvPicPr>
            <a:picLocks noChangeAspect="1"/>
          </p:cNvPicPr>
          <p:nvPr/>
        </p:nvPicPr>
        <p:blipFill>
          <a:blip r:embed="rId3"/>
          <a:stretch>
            <a:fillRect/>
          </a:stretch>
        </p:blipFill>
        <p:spPr>
          <a:xfrm>
            <a:off x="7860802" y="22302"/>
            <a:ext cx="1260896" cy="5742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3" name="Google Shape;373;p22"/>
          <p:cNvSpPr txBox="1"/>
          <p:nvPr/>
        </p:nvSpPr>
        <p:spPr>
          <a:xfrm>
            <a:off x="650569" y="1399496"/>
            <a:ext cx="7626900" cy="3398336"/>
          </a:xfrm>
          <a:prstGeom prst="rect">
            <a:avLst/>
          </a:prstGeom>
          <a:noFill/>
          <a:ln>
            <a:noFill/>
          </a:ln>
        </p:spPr>
        <p:txBody>
          <a:bodyPr spcFirstLastPara="1" wrap="square" lIns="68575" tIns="34275" rIns="68575" bIns="34275" anchor="ctr" anchorCtr="0">
            <a:spAutoFit/>
          </a:bodyPr>
          <a:lstStyle/>
          <a:p>
            <a:pPr marL="0" lvl="0" indent="0" algn="l" rtl="0">
              <a:spcBef>
                <a:spcPts val="0"/>
              </a:spcBef>
              <a:spcAft>
                <a:spcPts val="0"/>
              </a:spcAft>
              <a:buClr>
                <a:schemeClr val="dk1"/>
              </a:buClr>
              <a:buSzPts val="800"/>
              <a:buFont typeface="Arial"/>
              <a:buNone/>
            </a:pPr>
            <a:r>
              <a:rPr lang="en" sz="1600" b="1" dirty="0">
                <a:latin typeface="Calibri"/>
                <a:ea typeface="Calibri"/>
                <a:cs typeface="Calibri"/>
                <a:sym typeface="Calibri"/>
              </a:rPr>
              <a:t>METHODOLOGY:</a:t>
            </a:r>
            <a:r>
              <a:rPr lang="en" sz="1600" dirty="0">
                <a:latin typeface="Calibri"/>
                <a:ea typeface="Calibri"/>
                <a:cs typeface="Calibri"/>
                <a:sym typeface="Calibri"/>
              </a:rPr>
              <a:t>The setup contains one master node and two worker nodes,In this research an attempt is made to write a custom controller to schedule the required number of pods to overcome resource wastage and website crashes. There is a component called Kube-controllermanager.YAML in the Kubernetes cluster. To control replicas, the parameters in the YAML file are transferred to the Kube-API server, and then to the Kube-controller manager. Next, the Kube-API server informs the custom controller to start or create new pods.</a:t>
            </a:r>
          </a:p>
          <a:p>
            <a:pPr marL="0" lvl="0" indent="0" algn="l" rtl="0">
              <a:spcBef>
                <a:spcPts val="0"/>
              </a:spcBef>
              <a:spcAft>
                <a:spcPts val="0"/>
              </a:spcAft>
              <a:buClr>
                <a:schemeClr val="dk1"/>
              </a:buClr>
              <a:buSzPts val="8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600" b="1" dirty="0">
                <a:latin typeface="Calibri"/>
                <a:ea typeface="Calibri"/>
                <a:cs typeface="Calibri"/>
                <a:sym typeface="Calibri"/>
              </a:rPr>
              <a:t>CONCLUSION:</a:t>
            </a:r>
            <a:endParaRPr sz="1600" b="1" dirty="0">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600" dirty="0">
                <a:latin typeface="Calibri"/>
                <a:ea typeface="Calibri"/>
                <a:cs typeface="Calibri"/>
                <a:sym typeface="Calibri"/>
              </a:rPr>
              <a:t>By using a custom controller which makes the autoscaling decisions and schedules the pods, this research attempts to solve the issue of inefficient pod allocation to applications.</a:t>
            </a:r>
            <a:endParaRPr sz="1600" dirty="0">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endParaRPr sz="1700" dirty="0">
              <a:latin typeface="Calibri"/>
              <a:ea typeface="Calibri"/>
              <a:cs typeface="Calibri"/>
              <a:sym typeface="Calibri"/>
            </a:endParaRPr>
          </a:p>
          <a:p>
            <a:pPr marL="0" marR="0" lvl="0" indent="0" algn="just" rtl="0">
              <a:spcBef>
                <a:spcPts val="400"/>
              </a:spcBef>
              <a:spcAft>
                <a:spcPts val="0"/>
              </a:spcAft>
              <a:buClr>
                <a:srgbClr val="FF0000"/>
              </a:buClr>
              <a:buSzPts val="1400"/>
              <a:buFont typeface="Arial"/>
              <a:buNone/>
            </a:pPr>
            <a:endParaRPr sz="2000" b="1" dirty="0"/>
          </a:p>
        </p:txBody>
      </p:sp>
      <p:pic>
        <p:nvPicPr>
          <p:cNvPr id="2" name="Picture 1">
            <a:extLst>
              <a:ext uri="{FF2B5EF4-FFF2-40B4-BE49-F238E27FC236}">
                <a16:creationId xmlns:a16="http://schemas.microsoft.com/office/drawing/2014/main" id="{6A2F5DB5-E2E1-9ED9-D1B9-56AAE8716381}"/>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Google Shape;297;p15">
            <a:extLst>
              <a:ext uri="{FF2B5EF4-FFF2-40B4-BE49-F238E27FC236}">
                <a16:creationId xmlns:a16="http://schemas.microsoft.com/office/drawing/2014/main" id="{8C4647D1-9775-17E8-EE6B-A572A94DA81E}"/>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299;p15">
            <a:extLst>
              <a:ext uri="{FF2B5EF4-FFF2-40B4-BE49-F238E27FC236}">
                <a16:creationId xmlns:a16="http://schemas.microsoft.com/office/drawing/2014/main" id="{049C0E57-B0F4-3F46-CA96-077DD1C193A2}"/>
              </a:ext>
            </a:extLst>
          </p:cNvPr>
          <p:cNvSpPr txBox="1"/>
          <p:nvPr/>
        </p:nvSpPr>
        <p:spPr>
          <a:xfrm>
            <a:off x="857250" y="857251"/>
            <a:ext cx="4857600" cy="346200"/>
          </a:xfrm>
          <a:prstGeom prst="rect">
            <a:avLst/>
          </a:prstGeom>
          <a:noFill/>
          <a:ln>
            <a:noFill/>
          </a:ln>
        </p:spPr>
        <p:txBody>
          <a:bodyPr spcFirstLastPara="1" wrap="square" lIns="68575" tIns="34275" rIns="68575" bIns="34275" anchor="t" anchorCtr="0">
            <a:spAutoFit/>
          </a:bodyPr>
          <a:lstStyle/>
          <a:p>
            <a:pPr marL="254000" marR="0" lvl="0" indent="-254000" rtl="0">
              <a:spcBef>
                <a:spcPts val="0"/>
              </a:spcBef>
              <a:spcAft>
                <a:spcPts val="0"/>
              </a:spcAft>
              <a:buNone/>
            </a:pPr>
            <a:r>
              <a:rPr lang="en-IN" sz="1800" dirty="0">
                <a:solidFill>
                  <a:srgbClr val="FF0000"/>
                </a:solidFill>
                <a:latin typeface="Trebuchet MS"/>
                <a:ea typeface="Trebuchet MS"/>
                <a:cs typeface="Trebuchet MS"/>
                <a:sym typeface="Trebuchet MS"/>
              </a:rPr>
              <a:t>Proposed Methodology / Approach</a:t>
            </a:r>
            <a:endParaRPr lang="en-IN" sz="1800"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5548F303-9F62-F6D1-1243-D35DC42C140A}"/>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3" name="Google Shape;383;p23"/>
          <p:cNvSpPr txBox="1"/>
          <p:nvPr/>
        </p:nvSpPr>
        <p:spPr>
          <a:xfrm>
            <a:off x="1178057" y="1297050"/>
            <a:ext cx="7049700" cy="2549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800"/>
              <a:buFont typeface="Arial"/>
              <a:buNone/>
            </a:pPr>
            <a:r>
              <a:rPr lang="en" sz="1700" b="1" dirty="0"/>
              <a:t>Benefits and Drawbacks of the proposed methodology</a:t>
            </a:r>
            <a:endParaRPr sz="1700" b="1" dirty="0"/>
          </a:p>
          <a:p>
            <a:pPr marL="0" lvl="0" indent="0" algn="l" rtl="0">
              <a:spcBef>
                <a:spcPts val="0"/>
              </a:spcBef>
              <a:spcAft>
                <a:spcPts val="0"/>
              </a:spcAft>
              <a:buClr>
                <a:schemeClr val="dk1"/>
              </a:buClr>
              <a:buSzPts val="800"/>
              <a:buFont typeface="Arial"/>
              <a:buNone/>
            </a:pPr>
            <a:endParaRPr sz="1600" b="1" dirty="0"/>
          </a:p>
          <a:p>
            <a:pPr marL="342900" lvl="0" indent="-254000" algn="l" rtl="0">
              <a:spcBef>
                <a:spcPts val="0"/>
              </a:spcBef>
              <a:spcAft>
                <a:spcPts val="0"/>
              </a:spcAft>
              <a:buSzPts val="1400"/>
              <a:buChar char="●"/>
            </a:pPr>
            <a:r>
              <a:rPr lang="en" sz="1600" dirty="0"/>
              <a:t>Reduce cost for maintaining Quality of Service(QoS)</a:t>
            </a:r>
            <a:endParaRPr sz="1600" dirty="0"/>
          </a:p>
          <a:p>
            <a:pPr marL="342900" lvl="0" indent="-254000" algn="l" rtl="0">
              <a:spcBef>
                <a:spcPts val="0"/>
              </a:spcBef>
              <a:spcAft>
                <a:spcPts val="0"/>
              </a:spcAft>
              <a:buSzPts val="1400"/>
              <a:buChar char="●"/>
            </a:pPr>
            <a:r>
              <a:rPr lang="en" sz="1600" dirty="0"/>
              <a:t>Supports only CPU intensive microservices</a:t>
            </a:r>
            <a:endParaRPr sz="1600" b="1" dirty="0">
              <a:latin typeface="Trebuchet MS"/>
              <a:ea typeface="Trebuchet MS"/>
              <a:cs typeface="Trebuchet MS"/>
              <a:sym typeface="Trebuchet MS"/>
            </a:endParaRPr>
          </a:p>
        </p:txBody>
      </p:sp>
      <p:sp>
        <p:nvSpPr>
          <p:cNvPr id="386" name="Google Shape;386;p23"/>
          <p:cNvSpPr txBox="1"/>
          <p:nvPr/>
        </p:nvSpPr>
        <p:spPr>
          <a:xfrm>
            <a:off x="1050806" y="4393125"/>
            <a:ext cx="68730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endParaRPr sz="1100">
              <a:latin typeface="Calibri"/>
              <a:ea typeface="Calibri"/>
              <a:cs typeface="Calibri"/>
              <a:sym typeface="Calibri"/>
            </a:endParaRPr>
          </a:p>
        </p:txBody>
      </p:sp>
      <p:pic>
        <p:nvPicPr>
          <p:cNvPr id="2" name="Picture 1">
            <a:extLst>
              <a:ext uri="{FF2B5EF4-FFF2-40B4-BE49-F238E27FC236}">
                <a16:creationId xmlns:a16="http://schemas.microsoft.com/office/drawing/2014/main" id="{6A017E3A-CAB4-1658-F30A-FD1C294C9404}"/>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Google Shape;297;p15">
            <a:extLst>
              <a:ext uri="{FF2B5EF4-FFF2-40B4-BE49-F238E27FC236}">
                <a16:creationId xmlns:a16="http://schemas.microsoft.com/office/drawing/2014/main" id="{5B864F38-7E92-62F8-3BB8-D5F715140163}"/>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299;p15">
            <a:extLst>
              <a:ext uri="{FF2B5EF4-FFF2-40B4-BE49-F238E27FC236}">
                <a16:creationId xmlns:a16="http://schemas.microsoft.com/office/drawing/2014/main" id="{AF25E4F3-7C8C-4E02-1373-8AD4AA0E769F}"/>
              </a:ext>
            </a:extLst>
          </p:cNvPr>
          <p:cNvSpPr txBox="1"/>
          <p:nvPr/>
        </p:nvSpPr>
        <p:spPr>
          <a:xfrm>
            <a:off x="857250" y="857251"/>
            <a:ext cx="4857600" cy="346200"/>
          </a:xfrm>
          <a:prstGeom prst="rect">
            <a:avLst/>
          </a:prstGeom>
          <a:noFill/>
          <a:ln>
            <a:noFill/>
          </a:ln>
        </p:spPr>
        <p:txBody>
          <a:bodyPr spcFirstLastPara="1" wrap="square" lIns="68575" tIns="34275" rIns="68575" bIns="34275" anchor="t" anchorCtr="0">
            <a:spAutoFit/>
          </a:bodyPr>
          <a:lstStyle/>
          <a:p>
            <a:pPr marL="254000" marR="0" lvl="0" indent="-254000" rtl="0">
              <a:spcBef>
                <a:spcPts val="0"/>
              </a:spcBef>
              <a:spcAft>
                <a:spcPts val="0"/>
              </a:spcAft>
              <a:buNone/>
            </a:pPr>
            <a:r>
              <a:rPr lang="en-IN" sz="1800" dirty="0">
                <a:solidFill>
                  <a:srgbClr val="FF0000"/>
                </a:solidFill>
                <a:latin typeface="Trebuchet MS"/>
                <a:ea typeface="Trebuchet MS"/>
                <a:cs typeface="Trebuchet MS"/>
                <a:sym typeface="Trebuchet MS"/>
              </a:rPr>
              <a:t>Proposed Methodology / Approach</a:t>
            </a:r>
            <a:endParaRPr lang="en-IN" sz="1800"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649A6FDD-CC76-3C76-18AF-3ED0CB41AA4E}"/>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4"/>
          <p:cNvSpPr txBox="1">
            <a:spLocks noGrp="1"/>
          </p:cNvSpPr>
          <p:nvPr>
            <p:ph type="ctrTitle"/>
          </p:nvPr>
        </p:nvSpPr>
        <p:spPr>
          <a:xfrm>
            <a:off x="572430" y="540725"/>
            <a:ext cx="82296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200" dirty="0"/>
              <a:t>Deployment architecture of microservices in kubernetes cluster</a:t>
            </a:r>
            <a:endParaRPr sz="3200" dirty="0"/>
          </a:p>
        </p:txBody>
      </p:sp>
      <p:pic>
        <p:nvPicPr>
          <p:cNvPr id="392" name="Google Shape;392;p24"/>
          <p:cNvPicPr preferRelativeResize="0"/>
          <p:nvPr/>
        </p:nvPicPr>
        <p:blipFill>
          <a:blip r:embed="rId3">
            <a:alphaModFix/>
          </a:blip>
          <a:stretch>
            <a:fillRect/>
          </a:stretch>
        </p:blipFill>
        <p:spPr>
          <a:xfrm>
            <a:off x="2103913" y="2361586"/>
            <a:ext cx="4936174" cy="2591475"/>
          </a:xfrm>
          <a:prstGeom prst="rect">
            <a:avLst/>
          </a:prstGeom>
          <a:noFill/>
          <a:ln>
            <a:noFill/>
          </a:ln>
        </p:spPr>
      </p:pic>
      <p:pic>
        <p:nvPicPr>
          <p:cNvPr id="2" name="Picture 1">
            <a:extLst>
              <a:ext uri="{FF2B5EF4-FFF2-40B4-BE49-F238E27FC236}">
                <a16:creationId xmlns:a16="http://schemas.microsoft.com/office/drawing/2014/main" id="{0A3D271B-7C40-B46A-884C-097BE5913936}"/>
              </a:ext>
            </a:extLst>
          </p:cNvPr>
          <p:cNvPicPr>
            <a:picLocks noChangeAspect="1"/>
          </p:cNvPicPr>
          <p:nvPr/>
        </p:nvPicPr>
        <p:blipFill>
          <a:blip r:embed="rId4"/>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646373D3-F20B-A7C8-7321-CBF091D85F7F}"/>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5"/>
          <p:cNvSpPr txBox="1">
            <a:spLocks noGrp="1"/>
          </p:cNvSpPr>
          <p:nvPr>
            <p:ph type="title"/>
          </p:nvPr>
        </p:nvSpPr>
        <p:spPr>
          <a:xfrm>
            <a:off x="66368" y="1321602"/>
            <a:ext cx="3994135" cy="44856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What are microservices</a:t>
            </a:r>
            <a:endParaRPr dirty="0"/>
          </a:p>
        </p:txBody>
      </p:sp>
      <p:pic>
        <p:nvPicPr>
          <p:cNvPr id="398" name="Google Shape;398;p25"/>
          <p:cNvPicPr preferRelativeResize="0"/>
          <p:nvPr/>
        </p:nvPicPr>
        <p:blipFill>
          <a:blip r:embed="rId3">
            <a:alphaModFix/>
          </a:blip>
          <a:stretch>
            <a:fillRect/>
          </a:stretch>
        </p:blipFill>
        <p:spPr>
          <a:xfrm>
            <a:off x="4060503" y="1535867"/>
            <a:ext cx="4273797" cy="2933775"/>
          </a:xfrm>
          <a:prstGeom prst="rect">
            <a:avLst/>
          </a:prstGeom>
          <a:noFill/>
          <a:ln>
            <a:noFill/>
          </a:ln>
        </p:spPr>
      </p:pic>
      <p:pic>
        <p:nvPicPr>
          <p:cNvPr id="2" name="Picture 1">
            <a:extLst>
              <a:ext uri="{FF2B5EF4-FFF2-40B4-BE49-F238E27FC236}">
                <a16:creationId xmlns:a16="http://schemas.microsoft.com/office/drawing/2014/main" id="{3DA7296B-140A-36BB-EDC9-D010233E4A95}"/>
              </a:ext>
            </a:extLst>
          </p:cNvPr>
          <p:cNvPicPr>
            <a:picLocks noChangeAspect="1"/>
          </p:cNvPicPr>
          <p:nvPr/>
        </p:nvPicPr>
        <p:blipFill>
          <a:blip r:embed="rId4"/>
          <a:stretch>
            <a:fillRect/>
          </a:stretch>
        </p:blipFill>
        <p:spPr>
          <a:xfrm>
            <a:off x="7860802" y="22302"/>
            <a:ext cx="1260896" cy="574235"/>
          </a:xfrm>
          <a:prstGeom prst="rect">
            <a:avLst/>
          </a:prstGeom>
        </p:spPr>
      </p:pic>
      <p:sp>
        <p:nvSpPr>
          <p:cNvPr id="3" name="Google Shape;297;p15">
            <a:extLst>
              <a:ext uri="{FF2B5EF4-FFF2-40B4-BE49-F238E27FC236}">
                <a16:creationId xmlns:a16="http://schemas.microsoft.com/office/drawing/2014/main" id="{D32714EF-D61D-C3FB-DB4C-268487ADB457}"/>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299;p15">
            <a:extLst>
              <a:ext uri="{FF2B5EF4-FFF2-40B4-BE49-F238E27FC236}">
                <a16:creationId xmlns:a16="http://schemas.microsoft.com/office/drawing/2014/main" id="{6E2D36F6-8FE1-72EA-0C28-63188C2089D3}"/>
              </a:ext>
            </a:extLst>
          </p:cNvPr>
          <p:cNvSpPr txBox="1"/>
          <p:nvPr/>
        </p:nvSpPr>
        <p:spPr>
          <a:xfrm>
            <a:off x="857400" y="867266"/>
            <a:ext cx="4857600" cy="346200"/>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None/>
            </a:pPr>
            <a:r>
              <a:rPr lang="en" sz="1800" dirty="0">
                <a:solidFill>
                  <a:srgbClr val="FF0000"/>
                </a:solidFill>
                <a:latin typeface="Trebuchet MS"/>
                <a:ea typeface="Trebuchet MS"/>
                <a:cs typeface="Trebuchet MS"/>
                <a:sym typeface="Trebuchet MS"/>
              </a:rPr>
              <a:t>Introduction </a:t>
            </a:r>
            <a:endParaRPr sz="1100" dirty="0"/>
          </a:p>
        </p:txBody>
      </p:sp>
      <p:sp>
        <p:nvSpPr>
          <p:cNvPr id="5" name="TextBox 4">
            <a:extLst>
              <a:ext uri="{FF2B5EF4-FFF2-40B4-BE49-F238E27FC236}">
                <a16:creationId xmlns:a16="http://schemas.microsoft.com/office/drawing/2014/main" id="{5E798140-07A1-8087-18B2-7CE3BC7E0F1D}"/>
              </a:ext>
            </a:extLst>
          </p:cNvPr>
          <p:cNvSpPr txBox="1"/>
          <p:nvPr/>
        </p:nvSpPr>
        <p:spPr>
          <a:xfrm>
            <a:off x="112962" y="1965740"/>
            <a:ext cx="3900948" cy="2308324"/>
          </a:xfrm>
          <a:prstGeom prst="rect">
            <a:avLst/>
          </a:prstGeom>
          <a:noFill/>
        </p:spPr>
        <p:txBody>
          <a:bodyPr wrap="square" rtlCol="0">
            <a:spAutoFit/>
          </a:bodyPr>
          <a:lstStyle/>
          <a:p>
            <a:r>
              <a:rPr lang="en-US" sz="1600" dirty="0"/>
              <a:t>Microservices are a software architecture style that consists of small, independent and loosely coupled services. </a:t>
            </a:r>
          </a:p>
          <a:p>
            <a:r>
              <a:rPr lang="en-US" sz="1600" dirty="0"/>
              <a:t>Each service is focused on a specific business function and communicates with other services through well-defined interfaces. Microservices enable faster development, testing, deployment and scaling of complex applications.</a:t>
            </a:r>
            <a:endParaRPr lang="en-IN" sz="1600" dirty="0"/>
          </a:p>
        </p:txBody>
      </p:sp>
      <p:sp>
        <p:nvSpPr>
          <p:cNvPr id="6" name="TextBox 5">
            <a:extLst>
              <a:ext uri="{FF2B5EF4-FFF2-40B4-BE49-F238E27FC236}">
                <a16:creationId xmlns:a16="http://schemas.microsoft.com/office/drawing/2014/main" id="{4A75D66C-59B5-9C15-6E05-931DB0C90975}"/>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6"/>
          <p:cNvSpPr txBox="1">
            <a:spLocks noGrp="1"/>
          </p:cNvSpPr>
          <p:nvPr>
            <p:ph type="body" idx="1"/>
          </p:nvPr>
        </p:nvSpPr>
        <p:spPr>
          <a:xfrm>
            <a:off x="1250425" y="936524"/>
            <a:ext cx="7030500" cy="358385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rgbClr val="333333"/>
                </a:solidFill>
                <a:latin typeface="Arial"/>
                <a:ea typeface="Arial"/>
                <a:cs typeface="Arial"/>
                <a:sym typeface="Arial"/>
              </a:rPr>
              <a:t>Microservices</a:t>
            </a:r>
            <a:r>
              <a:rPr lang="en" sz="1600" dirty="0">
                <a:solidFill>
                  <a:srgbClr val="333333"/>
                </a:solidFill>
                <a:latin typeface="Arial"/>
                <a:ea typeface="Arial"/>
                <a:cs typeface="Arial"/>
                <a:sym typeface="Arial"/>
              </a:rPr>
              <a:t> - also known as the </a:t>
            </a:r>
            <a:r>
              <a:rPr lang="en" sz="1600" dirty="0">
                <a:solidFill>
                  <a:srgbClr val="428BCA"/>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microservice architecture</a:t>
            </a:r>
            <a:r>
              <a:rPr lang="en" sz="1600" dirty="0">
                <a:solidFill>
                  <a:srgbClr val="333333"/>
                </a:solidFill>
                <a:latin typeface="Arial"/>
                <a:ea typeface="Arial"/>
                <a:cs typeface="Arial"/>
                <a:sym typeface="Arial"/>
              </a:rPr>
              <a:t> - is an architectural style that structures an application as a collection of services that are:</a:t>
            </a:r>
            <a:endParaRPr sz="1600" dirty="0">
              <a:solidFill>
                <a:srgbClr val="333333"/>
              </a:solidFill>
              <a:latin typeface="Arial"/>
              <a:ea typeface="Arial"/>
              <a:cs typeface="Arial"/>
              <a:sym typeface="Arial"/>
            </a:endParaRPr>
          </a:p>
          <a:p>
            <a:pPr marL="457200" lvl="0" indent="-295275" algn="l" rtl="0">
              <a:spcBef>
                <a:spcPts val="800"/>
              </a:spcBef>
              <a:spcAft>
                <a:spcPts val="0"/>
              </a:spcAft>
              <a:buClr>
                <a:srgbClr val="333333"/>
              </a:buClr>
              <a:buSzPts val="1050"/>
              <a:buFont typeface="Arial"/>
              <a:buChar char="●"/>
            </a:pPr>
            <a:r>
              <a:rPr lang="en" sz="1600" dirty="0">
                <a:solidFill>
                  <a:srgbClr val="428BCA"/>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Independently deployable</a:t>
            </a:r>
            <a:endParaRPr sz="1600" dirty="0">
              <a:solidFill>
                <a:srgbClr val="428BCA"/>
              </a:solidFill>
              <a:latin typeface="Arial"/>
              <a:ea typeface="Arial"/>
              <a:cs typeface="Arial"/>
              <a:sym typeface="Arial"/>
            </a:endParaRPr>
          </a:p>
          <a:p>
            <a:pPr marL="457200" lvl="0" indent="-295275" algn="l" rtl="0">
              <a:spcBef>
                <a:spcPts val="0"/>
              </a:spcBef>
              <a:spcAft>
                <a:spcPts val="0"/>
              </a:spcAft>
              <a:buClr>
                <a:srgbClr val="333333"/>
              </a:buClr>
              <a:buSzPts val="1050"/>
              <a:buFont typeface="Arial"/>
              <a:buChar char="●"/>
            </a:pPr>
            <a:r>
              <a:rPr lang="en" sz="1600" dirty="0">
                <a:solidFill>
                  <a:srgbClr val="428BCA"/>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Loosely coupled</a:t>
            </a:r>
            <a:endParaRPr sz="1600" dirty="0">
              <a:solidFill>
                <a:srgbClr val="428BCA"/>
              </a:solidFill>
              <a:latin typeface="Arial"/>
              <a:ea typeface="Arial"/>
              <a:cs typeface="Arial"/>
              <a:sym typeface="Arial"/>
            </a:endParaRPr>
          </a:p>
          <a:p>
            <a:pPr marL="457200" lvl="0" indent="-295275" algn="l" rtl="0">
              <a:spcBef>
                <a:spcPts val="0"/>
              </a:spcBef>
              <a:spcAft>
                <a:spcPts val="0"/>
              </a:spcAft>
              <a:buClr>
                <a:srgbClr val="333333"/>
              </a:buClr>
              <a:buSzPts val="1050"/>
              <a:buFont typeface="Arial"/>
              <a:buChar char="●"/>
            </a:pPr>
            <a:r>
              <a:rPr lang="en" sz="1600" dirty="0">
                <a:solidFill>
                  <a:srgbClr val="333333"/>
                </a:solidFill>
                <a:latin typeface="Arial"/>
                <a:ea typeface="Arial"/>
                <a:cs typeface="Arial"/>
                <a:sym typeface="Arial"/>
              </a:rPr>
              <a:t>Organized around business capabilities</a:t>
            </a:r>
            <a:endParaRPr sz="1600" dirty="0">
              <a:solidFill>
                <a:srgbClr val="333333"/>
              </a:solidFill>
              <a:latin typeface="Arial"/>
              <a:ea typeface="Arial"/>
              <a:cs typeface="Arial"/>
              <a:sym typeface="Arial"/>
            </a:endParaRPr>
          </a:p>
          <a:p>
            <a:pPr marL="457200" lvl="0" indent="-295275" algn="l" rtl="0">
              <a:spcBef>
                <a:spcPts val="0"/>
              </a:spcBef>
              <a:spcAft>
                <a:spcPts val="0"/>
              </a:spcAft>
              <a:buClr>
                <a:srgbClr val="333333"/>
              </a:buClr>
              <a:buSzPts val="1050"/>
              <a:buFont typeface="Arial"/>
              <a:buChar char="●"/>
            </a:pPr>
            <a:r>
              <a:rPr lang="en" sz="1600" dirty="0">
                <a:solidFill>
                  <a:srgbClr val="333333"/>
                </a:solidFill>
                <a:latin typeface="Arial"/>
                <a:ea typeface="Arial"/>
                <a:cs typeface="Arial"/>
                <a:sym typeface="Arial"/>
              </a:rPr>
              <a:t>Owned by a small team</a:t>
            </a:r>
            <a:endParaRPr sz="1600" dirty="0">
              <a:solidFill>
                <a:srgbClr val="333333"/>
              </a:solidFill>
              <a:latin typeface="Arial"/>
              <a:ea typeface="Arial"/>
              <a:cs typeface="Arial"/>
              <a:sym typeface="Arial"/>
            </a:endParaRPr>
          </a:p>
          <a:p>
            <a:pPr marL="0" lvl="0" indent="0" algn="l" rtl="0">
              <a:spcBef>
                <a:spcPts val="800"/>
              </a:spcBef>
              <a:spcAft>
                <a:spcPts val="0"/>
              </a:spcAft>
              <a:buNone/>
            </a:pPr>
            <a:r>
              <a:rPr lang="en" sz="1600" dirty="0">
                <a:solidFill>
                  <a:srgbClr val="333333"/>
                </a:solidFill>
                <a:latin typeface="Arial"/>
                <a:ea typeface="Arial"/>
                <a:cs typeface="Arial"/>
                <a:sym typeface="Arial"/>
              </a:rPr>
              <a:t>The microservice architecture enables an organization to deliver large, complex applications rapidly, frequently, reliably and sustainably - a necessity for competing and winning in today’s world.</a:t>
            </a:r>
            <a:endParaRPr sz="1600" dirty="0">
              <a:solidFill>
                <a:srgbClr val="333333"/>
              </a:solidFill>
              <a:latin typeface="Arial"/>
              <a:ea typeface="Arial"/>
              <a:cs typeface="Arial"/>
              <a:sym typeface="Arial"/>
            </a:endParaRPr>
          </a:p>
          <a:p>
            <a:pPr marL="0" lvl="0" indent="0" algn="l" rtl="0">
              <a:spcBef>
                <a:spcPts val="800"/>
              </a:spcBef>
              <a:spcAft>
                <a:spcPts val="0"/>
              </a:spcAft>
              <a:buNone/>
            </a:pPr>
            <a:endParaRPr dirty="0"/>
          </a:p>
          <a:p>
            <a:pPr marL="0" lvl="0" indent="0" algn="l" rtl="0">
              <a:spcBef>
                <a:spcPts val="1200"/>
              </a:spcBef>
              <a:spcAft>
                <a:spcPts val="1200"/>
              </a:spcAft>
              <a:buNone/>
            </a:pPr>
            <a:endParaRPr dirty="0"/>
          </a:p>
        </p:txBody>
      </p:sp>
      <p:pic>
        <p:nvPicPr>
          <p:cNvPr id="2" name="Picture 1">
            <a:extLst>
              <a:ext uri="{FF2B5EF4-FFF2-40B4-BE49-F238E27FC236}">
                <a16:creationId xmlns:a16="http://schemas.microsoft.com/office/drawing/2014/main" id="{53B08CC5-7A20-0E60-F38C-740523F717F1}"/>
              </a:ext>
            </a:extLst>
          </p:cNvPr>
          <p:cNvPicPr>
            <a:picLocks noChangeAspect="1"/>
          </p:cNvPicPr>
          <p:nvPr/>
        </p:nvPicPr>
        <p:blipFill>
          <a:blip r:embed="rId6"/>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880C68A3-61F3-D2DC-50E9-AEC433152B50}"/>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are the design patterns used to deploy these microservices to kubernetes cluster</a:t>
            </a:r>
            <a:endParaRPr dirty="0"/>
          </a:p>
        </p:txBody>
      </p:sp>
      <p:sp>
        <p:nvSpPr>
          <p:cNvPr id="409" name="Google Shape;409;p27"/>
          <p:cNvSpPr txBox="1">
            <a:spLocks noGrp="1"/>
          </p:cNvSpPr>
          <p:nvPr>
            <p:ph type="body" idx="1"/>
          </p:nvPr>
        </p:nvSpPr>
        <p:spPr>
          <a:xfrm>
            <a:off x="743225" y="1816200"/>
            <a:ext cx="4175700" cy="238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various design patterns that can be used but depending on the application the pattern can used</a:t>
            </a:r>
            <a:endParaRPr/>
          </a:p>
          <a:p>
            <a:pPr marL="0" lvl="0" indent="0" algn="l" rtl="0">
              <a:spcBef>
                <a:spcPts val="1200"/>
              </a:spcBef>
              <a:spcAft>
                <a:spcPts val="1200"/>
              </a:spcAft>
              <a:buNone/>
            </a:pPr>
            <a:r>
              <a:rPr lang="en"/>
              <a:t>One such design pattern is the sidecar design pattern</a:t>
            </a:r>
            <a:endParaRPr/>
          </a:p>
        </p:txBody>
      </p:sp>
      <p:pic>
        <p:nvPicPr>
          <p:cNvPr id="410" name="Google Shape;410;p27"/>
          <p:cNvPicPr preferRelativeResize="0"/>
          <p:nvPr/>
        </p:nvPicPr>
        <p:blipFill>
          <a:blip r:embed="rId3">
            <a:alphaModFix/>
          </a:blip>
          <a:stretch>
            <a:fillRect/>
          </a:stretch>
        </p:blipFill>
        <p:spPr>
          <a:xfrm>
            <a:off x="4827874" y="1597875"/>
            <a:ext cx="4175573" cy="2386050"/>
          </a:xfrm>
          <a:prstGeom prst="rect">
            <a:avLst/>
          </a:prstGeom>
          <a:noFill/>
          <a:ln>
            <a:noFill/>
          </a:ln>
        </p:spPr>
      </p:pic>
      <p:pic>
        <p:nvPicPr>
          <p:cNvPr id="2" name="Picture 1">
            <a:extLst>
              <a:ext uri="{FF2B5EF4-FFF2-40B4-BE49-F238E27FC236}">
                <a16:creationId xmlns:a16="http://schemas.microsoft.com/office/drawing/2014/main" id="{93B52A39-E09E-0D24-BEBB-0C1E38D4657E}"/>
              </a:ext>
            </a:extLst>
          </p:cNvPr>
          <p:cNvPicPr>
            <a:picLocks noChangeAspect="1"/>
          </p:cNvPicPr>
          <p:nvPr/>
        </p:nvPicPr>
        <p:blipFill>
          <a:blip r:embed="rId4"/>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9695F16E-B6BD-EE56-12A0-F6472D95FDFF}"/>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8"/>
          <p:cNvSpPr txBox="1">
            <a:spLocks noGrp="1"/>
          </p:cNvSpPr>
          <p:nvPr>
            <p:ph type="title"/>
          </p:nvPr>
        </p:nvSpPr>
        <p:spPr>
          <a:xfrm>
            <a:off x="830302" y="442202"/>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Sidecar design pattern</a:t>
            </a:r>
            <a:endParaRPr dirty="0"/>
          </a:p>
        </p:txBody>
      </p:sp>
      <p:sp>
        <p:nvSpPr>
          <p:cNvPr id="416" name="Google Shape;416;p28"/>
          <p:cNvSpPr txBox="1">
            <a:spLocks noGrp="1"/>
          </p:cNvSpPr>
          <p:nvPr>
            <p:ph type="body" idx="1"/>
          </p:nvPr>
        </p:nvSpPr>
        <p:spPr>
          <a:xfrm>
            <a:off x="335526" y="3202266"/>
            <a:ext cx="8472948" cy="13771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Each microservice is associated with a sidecar, which is used to manage traffic flow between the microservices gathers telemetry data, and enforces policies.</a:t>
            </a:r>
            <a:endParaRPr dirty="0"/>
          </a:p>
          <a:p>
            <a:pPr marL="0" lvl="0" indent="0" algn="l" rtl="0">
              <a:spcBef>
                <a:spcPts val="1200"/>
              </a:spcBef>
              <a:spcAft>
                <a:spcPts val="1200"/>
              </a:spcAft>
              <a:buNone/>
            </a:pPr>
            <a:r>
              <a:rPr lang="en" dirty="0"/>
              <a:t>The sidecars abstract away complexity from the application and handle functionalities like service discovery, traffic management, load balancing, circuit breaking, etc.</a:t>
            </a:r>
            <a:endParaRPr dirty="0"/>
          </a:p>
        </p:txBody>
      </p:sp>
      <p:pic>
        <p:nvPicPr>
          <p:cNvPr id="417" name="Google Shape;417;p28"/>
          <p:cNvPicPr preferRelativeResize="0"/>
          <p:nvPr/>
        </p:nvPicPr>
        <p:blipFill>
          <a:blip r:embed="rId3">
            <a:alphaModFix/>
          </a:blip>
          <a:stretch>
            <a:fillRect/>
          </a:stretch>
        </p:blipFill>
        <p:spPr>
          <a:xfrm>
            <a:off x="2153684" y="1000476"/>
            <a:ext cx="4383735" cy="2245175"/>
          </a:xfrm>
          <a:prstGeom prst="rect">
            <a:avLst/>
          </a:prstGeom>
          <a:noFill/>
          <a:ln>
            <a:noFill/>
          </a:ln>
        </p:spPr>
      </p:pic>
      <p:pic>
        <p:nvPicPr>
          <p:cNvPr id="2" name="Picture 1">
            <a:extLst>
              <a:ext uri="{FF2B5EF4-FFF2-40B4-BE49-F238E27FC236}">
                <a16:creationId xmlns:a16="http://schemas.microsoft.com/office/drawing/2014/main" id="{1BEA284F-F630-B3FF-57FA-09D4435CCA87}"/>
              </a:ext>
            </a:extLst>
          </p:cNvPr>
          <p:cNvPicPr>
            <a:picLocks noChangeAspect="1"/>
          </p:cNvPicPr>
          <p:nvPr/>
        </p:nvPicPr>
        <p:blipFill>
          <a:blip r:embed="rId4"/>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D0CE7707-5D1D-552A-39B9-9F7AE97EED7A}"/>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3" name="Google Shape;423;p29"/>
          <p:cNvPicPr preferRelativeResize="0"/>
          <p:nvPr/>
        </p:nvPicPr>
        <p:blipFill>
          <a:blip r:embed="rId3">
            <a:alphaModFix/>
          </a:blip>
          <a:stretch>
            <a:fillRect/>
          </a:stretch>
        </p:blipFill>
        <p:spPr>
          <a:xfrm>
            <a:off x="1489587" y="1281049"/>
            <a:ext cx="6395764" cy="3271250"/>
          </a:xfrm>
          <a:prstGeom prst="rect">
            <a:avLst/>
          </a:prstGeom>
          <a:noFill/>
          <a:ln>
            <a:noFill/>
          </a:ln>
        </p:spPr>
      </p:pic>
      <p:pic>
        <p:nvPicPr>
          <p:cNvPr id="2" name="Picture 1">
            <a:extLst>
              <a:ext uri="{FF2B5EF4-FFF2-40B4-BE49-F238E27FC236}">
                <a16:creationId xmlns:a16="http://schemas.microsoft.com/office/drawing/2014/main" id="{66972EC3-4128-FF12-D6F4-88EF2ED4342B}"/>
              </a:ext>
            </a:extLst>
          </p:cNvPr>
          <p:cNvPicPr>
            <a:picLocks noChangeAspect="1"/>
          </p:cNvPicPr>
          <p:nvPr/>
        </p:nvPicPr>
        <p:blipFill>
          <a:blip r:embed="rId4"/>
          <a:stretch>
            <a:fillRect/>
          </a:stretch>
        </p:blipFill>
        <p:spPr>
          <a:xfrm>
            <a:off x="7860802" y="22302"/>
            <a:ext cx="1260896" cy="574235"/>
          </a:xfrm>
          <a:prstGeom prst="rect">
            <a:avLst/>
          </a:prstGeom>
        </p:spPr>
      </p:pic>
      <p:sp>
        <p:nvSpPr>
          <p:cNvPr id="5" name="Google Shape;299;p15">
            <a:extLst>
              <a:ext uri="{FF2B5EF4-FFF2-40B4-BE49-F238E27FC236}">
                <a16:creationId xmlns:a16="http://schemas.microsoft.com/office/drawing/2014/main" id="{30984D5A-6704-6EB8-F6A5-0528B1483687}"/>
              </a:ext>
            </a:extLst>
          </p:cNvPr>
          <p:cNvSpPr txBox="1"/>
          <p:nvPr/>
        </p:nvSpPr>
        <p:spPr>
          <a:xfrm>
            <a:off x="643548" y="779457"/>
            <a:ext cx="4857600" cy="346200"/>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None/>
            </a:pPr>
            <a:r>
              <a:rPr lang="en-IN" sz="1800" dirty="0">
                <a:solidFill>
                  <a:srgbClr val="FF0000"/>
                </a:solidFill>
                <a:latin typeface="Trebuchet MS"/>
                <a:ea typeface="Trebuchet MS"/>
                <a:cs typeface="Trebuchet MS"/>
                <a:sym typeface="Trebuchet MS"/>
              </a:rPr>
              <a:t>Service-mesh Architecture</a:t>
            </a:r>
            <a:r>
              <a:rPr lang="en" sz="1800" dirty="0">
                <a:solidFill>
                  <a:srgbClr val="FF0000"/>
                </a:solidFill>
                <a:latin typeface="Trebuchet MS"/>
                <a:ea typeface="Trebuchet MS"/>
                <a:cs typeface="Trebuchet MS"/>
                <a:sym typeface="Trebuchet MS"/>
              </a:rPr>
              <a:t> </a:t>
            </a:r>
            <a:endParaRPr sz="1100" dirty="0"/>
          </a:p>
        </p:txBody>
      </p:sp>
      <p:sp>
        <p:nvSpPr>
          <p:cNvPr id="6" name="Google Shape;297;p15">
            <a:extLst>
              <a:ext uri="{FF2B5EF4-FFF2-40B4-BE49-F238E27FC236}">
                <a16:creationId xmlns:a16="http://schemas.microsoft.com/office/drawing/2014/main" id="{E90A954F-E585-40FC-622F-166D1182418A}"/>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8BECE5FB-EE4B-CAFF-D49B-75EA0BA1183A}"/>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body" idx="1"/>
          </p:nvPr>
        </p:nvSpPr>
        <p:spPr>
          <a:xfrm>
            <a:off x="1114200" y="700800"/>
            <a:ext cx="7409700" cy="3741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Key features:</a:t>
            </a:r>
            <a:endParaRPr dirty="0"/>
          </a:p>
          <a:p>
            <a:pPr marL="0" lvl="0" indent="0" algn="l" rtl="0">
              <a:spcBef>
                <a:spcPts val="1200"/>
              </a:spcBef>
              <a:spcAft>
                <a:spcPts val="0"/>
              </a:spcAft>
              <a:buNone/>
            </a:pPr>
            <a:r>
              <a:rPr lang="en" dirty="0"/>
              <a:t>1. Data plane: The data plane is responsible for managing the traffic between the microservices. It is typically composed of a set of lightweight proxy instances, such as Envoy, that are deployed alongside each microservice instance. These proxies handle all of the network traffic between microservices and provide features such as load balancing, routing, and service discovery.</a:t>
            </a:r>
            <a:endParaRPr dirty="0"/>
          </a:p>
          <a:p>
            <a:pPr marL="0" lvl="0" indent="0" algn="l" rtl="0">
              <a:spcBef>
                <a:spcPts val="1200"/>
              </a:spcBef>
              <a:spcAft>
                <a:spcPts val="0"/>
              </a:spcAft>
              <a:buNone/>
            </a:pPr>
            <a:r>
              <a:rPr lang="en" dirty="0"/>
              <a:t>2. Control plane: The control plane is responsible for managing the data plane proxies and providing high-level policies and configuration for the microservices deployment. It typically includes a set of control plane components, such as Istio or Linkerd, that work together to configure and manage the proxies.</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2" name="Picture 1">
            <a:extLst>
              <a:ext uri="{FF2B5EF4-FFF2-40B4-BE49-F238E27FC236}">
                <a16:creationId xmlns:a16="http://schemas.microsoft.com/office/drawing/2014/main" id="{B6A68B2F-CD8B-88CC-A9EE-87C9D037CA33}"/>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99A59896-32F1-5A00-5DA8-9CE36084F3D5}"/>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1"/>
          <p:cNvSpPr txBox="1">
            <a:spLocks noGrp="1"/>
          </p:cNvSpPr>
          <p:nvPr>
            <p:ph type="title"/>
          </p:nvPr>
        </p:nvSpPr>
        <p:spPr>
          <a:xfrm>
            <a:off x="1056750" y="34330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Istio service mesh architecture</a:t>
            </a:r>
            <a:endParaRPr dirty="0"/>
          </a:p>
        </p:txBody>
      </p:sp>
      <p:pic>
        <p:nvPicPr>
          <p:cNvPr id="434" name="Google Shape;434;p31"/>
          <p:cNvPicPr preferRelativeResize="0"/>
          <p:nvPr/>
        </p:nvPicPr>
        <p:blipFill>
          <a:blip r:embed="rId3">
            <a:alphaModFix/>
          </a:blip>
          <a:stretch>
            <a:fillRect/>
          </a:stretch>
        </p:blipFill>
        <p:spPr>
          <a:xfrm>
            <a:off x="1455631" y="935038"/>
            <a:ext cx="6405171" cy="3885243"/>
          </a:xfrm>
          <a:prstGeom prst="rect">
            <a:avLst/>
          </a:prstGeom>
          <a:noFill/>
          <a:ln>
            <a:noFill/>
          </a:ln>
        </p:spPr>
      </p:pic>
      <p:pic>
        <p:nvPicPr>
          <p:cNvPr id="2" name="Picture 1">
            <a:extLst>
              <a:ext uri="{FF2B5EF4-FFF2-40B4-BE49-F238E27FC236}">
                <a16:creationId xmlns:a16="http://schemas.microsoft.com/office/drawing/2014/main" id="{55091A9E-0ADD-9BFB-2161-ABEFCD7A3F3B}"/>
              </a:ext>
            </a:extLst>
          </p:cNvPr>
          <p:cNvPicPr>
            <a:picLocks noChangeAspect="1"/>
          </p:cNvPicPr>
          <p:nvPr/>
        </p:nvPicPr>
        <p:blipFill>
          <a:blip r:embed="rId4"/>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24D1E38F-CF46-11DC-ABB7-0394E96D3EA9}"/>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p:nvPr/>
        </p:nvSpPr>
        <p:spPr>
          <a:xfrm>
            <a:off x="0" y="1229910"/>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7" name="Google Shape;287;p14"/>
          <p:cNvSpPr txBox="1"/>
          <p:nvPr/>
        </p:nvSpPr>
        <p:spPr>
          <a:xfrm>
            <a:off x="1196898" y="1257300"/>
            <a:ext cx="6809678" cy="3284963"/>
          </a:xfrm>
          <a:prstGeom prst="rect">
            <a:avLst/>
          </a:prstGeom>
          <a:noFill/>
          <a:ln>
            <a:noFill/>
          </a:ln>
        </p:spPr>
        <p:txBody>
          <a:bodyPr spcFirstLastPara="1" wrap="square" lIns="68575" tIns="34275" rIns="68575" bIns="34275" anchor="ctr" anchorCtr="0">
            <a:noAutofit/>
          </a:bodyPr>
          <a:lstStyle/>
          <a:p>
            <a:pPr marL="342900" lvl="0" indent="-266700" algn="l" rtl="0">
              <a:spcBef>
                <a:spcPts val="400"/>
              </a:spcBef>
              <a:spcAft>
                <a:spcPts val="0"/>
              </a:spcAft>
              <a:buClr>
                <a:srgbClr val="0033CC"/>
              </a:buClr>
              <a:buSzPts val="1600"/>
              <a:buFont typeface="Trebuchet MS"/>
              <a:buChar char="●"/>
            </a:pPr>
            <a:r>
              <a:rPr lang="en" sz="1600" dirty="0">
                <a:latin typeface="Trebuchet MS"/>
                <a:ea typeface="Trebuchet MS"/>
                <a:cs typeface="Trebuchet MS"/>
                <a:sym typeface="Trebuchet MS"/>
              </a:rPr>
              <a:t>Our project mainly deals with dockerizing eox microservices and deploying it into kubernetes cluster.</a:t>
            </a:r>
          </a:p>
          <a:p>
            <a:pPr marL="342900" lvl="0" indent="-266700" algn="l" rtl="0">
              <a:spcBef>
                <a:spcPts val="400"/>
              </a:spcBef>
              <a:spcAft>
                <a:spcPts val="0"/>
              </a:spcAft>
              <a:buClr>
                <a:srgbClr val="0033CC"/>
              </a:buClr>
              <a:buSzPts val="1600"/>
              <a:buFont typeface="Trebuchet MS"/>
              <a:buChar char="●"/>
            </a:pPr>
            <a:r>
              <a:rPr lang="en-IN" sz="1600" dirty="0">
                <a:latin typeface="Trebuchet MS"/>
                <a:ea typeface="Trebuchet MS"/>
                <a:cs typeface="Trebuchet MS"/>
                <a:sym typeface="Trebuchet MS"/>
              </a:rPr>
              <a:t>A</a:t>
            </a:r>
            <a:r>
              <a:rPr lang="en" sz="1600" dirty="0">
                <a:latin typeface="Trebuchet MS"/>
                <a:ea typeface="Trebuchet MS"/>
                <a:cs typeface="Trebuchet MS"/>
                <a:sym typeface="Trebuchet MS"/>
              </a:rPr>
              <a:t> well thought process been done to understand and develop architecture that will result in better performance in terms of scalability, resource utilization, reduced downtime and latency etc</a:t>
            </a:r>
          </a:p>
          <a:p>
            <a:pPr marL="342900" lvl="0" indent="-266700" algn="l" rtl="0">
              <a:spcBef>
                <a:spcPts val="400"/>
              </a:spcBef>
              <a:spcAft>
                <a:spcPts val="0"/>
              </a:spcAft>
              <a:buClr>
                <a:srgbClr val="0033CC"/>
              </a:buClr>
              <a:buSzPts val="1600"/>
              <a:buFont typeface="Trebuchet MS"/>
              <a:buChar char="●"/>
            </a:pPr>
            <a:r>
              <a:rPr lang="en-US" sz="1600" dirty="0">
                <a:latin typeface="Trebuchet MS"/>
                <a:ea typeface="Trebuchet MS"/>
                <a:cs typeface="Trebuchet MS"/>
                <a:sym typeface="Trebuchet MS"/>
              </a:rPr>
              <a:t>This research and implementation is used to reduce the life-cycle of deployment of the finished containers into cloud</a:t>
            </a:r>
          </a:p>
          <a:p>
            <a:pPr marL="342900" lvl="0" indent="-266700" algn="l" rtl="0">
              <a:spcBef>
                <a:spcPts val="400"/>
              </a:spcBef>
              <a:spcAft>
                <a:spcPts val="0"/>
              </a:spcAft>
              <a:buClr>
                <a:srgbClr val="0033CC"/>
              </a:buClr>
              <a:buSzPts val="1600"/>
              <a:buFont typeface="Trebuchet MS"/>
              <a:buChar char="●"/>
            </a:pPr>
            <a:r>
              <a:rPr lang="en-US" sz="1600" dirty="0">
                <a:latin typeface="Trebuchet MS"/>
                <a:ea typeface="Trebuchet MS"/>
                <a:cs typeface="Trebuchet MS"/>
                <a:sym typeface="Trebuchet MS"/>
              </a:rPr>
              <a:t>Easier to deploy and maintain</a:t>
            </a:r>
            <a:endParaRPr lang="en" sz="1600" dirty="0">
              <a:latin typeface="Trebuchet MS"/>
              <a:ea typeface="Trebuchet MS"/>
              <a:cs typeface="Trebuchet MS"/>
              <a:sym typeface="Trebuchet MS"/>
            </a:endParaRPr>
          </a:p>
          <a:p>
            <a:pPr marL="342900" lvl="0" indent="0" algn="l" rtl="0">
              <a:spcBef>
                <a:spcPts val="400"/>
              </a:spcBef>
              <a:spcAft>
                <a:spcPts val="0"/>
              </a:spcAft>
              <a:buClr>
                <a:schemeClr val="dk1"/>
              </a:buClr>
              <a:buFont typeface="Arial"/>
              <a:buNone/>
            </a:pPr>
            <a:endParaRPr lang="en-IN" sz="1600" dirty="0">
              <a:latin typeface="Trebuchet MS"/>
              <a:ea typeface="Trebuchet MS"/>
              <a:cs typeface="Trebuchet MS"/>
              <a:sym typeface="Trebuchet MS"/>
            </a:endParaRPr>
          </a:p>
          <a:p>
            <a:pPr marL="0" marR="0" lvl="0" indent="0" algn="l" rtl="0">
              <a:spcBef>
                <a:spcPts val="400"/>
              </a:spcBef>
              <a:spcAft>
                <a:spcPts val="0"/>
              </a:spcAft>
              <a:buNone/>
            </a:pPr>
            <a:endParaRPr sz="1900" dirty="0">
              <a:solidFill>
                <a:srgbClr val="0000FF"/>
              </a:solidFill>
              <a:latin typeface="Trebuchet MS"/>
              <a:ea typeface="Trebuchet MS"/>
              <a:cs typeface="Trebuchet MS"/>
              <a:sym typeface="Trebuchet MS"/>
            </a:endParaRPr>
          </a:p>
        </p:txBody>
      </p:sp>
      <p:sp>
        <p:nvSpPr>
          <p:cNvPr id="288" name="Google Shape;288;p14"/>
          <p:cNvSpPr txBox="1"/>
          <p:nvPr/>
        </p:nvSpPr>
        <p:spPr>
          <a:xfrm>
            <a:off x="909000" y="911083"/>
            <a:ext cx="4857600" cy="346200"/>
          </a:xfrm>
          <a:prstGeom prst="rect">
            <a:avLst/>
          </a:prstGeom>
          <a:noFill/>
          <a:ln>
            <a:noFill/>
          </a:ln>
        </p:spPr>
        <p:txBody>
          <a:bodyPr spcFirstLastPara="1" wrap="square" lIns="68575" tIns="34275" rIns="68575" bIns="34275" anchor="ctr" anchorCtr="0">
            <a:noAutofit/>
          </a:bodyPr>
          <a:lstStyle/>
          <a:p>
            <a:pPr marL="254000" marR="0" lvl="0" indent="-254000" algn="l" rtl="0">
              <a:spcBef>
                <a:spcPts val="0"/>
              </a:spcBef>
              <a:spcAft>
                <a:spcPts val="0"/>
              </a:spcAft>
              <a:buNone/>
            </a:pPr>
            <a:r>
              <a:rPr lang="en" sz="1800">
                <a:solidFill>
                  <a:srgbClr val="FF0000"/>
                </a:solidFill>
                <a:latin typeface="Trebuchet MS"/>
                <a:ea typeface="Trebuchet MS"/>
                <a:cs typeface="Trebuchet MS"/>
                <a:sym typeface="Trebuchet MS"/>
              </a:rPr>
              <a:t>Abstract and Scope</a:t>
            </a:r>
            <a:endParaRPr sz="1100"/>
          </a:p>
        </p:txBody>
      </p:sp>
      <p:sp>
        <p:nvSpPr>
          <p:cNvPr id="290" name="Google Shape;290;p14"/>
          <p:cNvSpPr txBox="1">
            <a:spLocks noGrp="1"/>
          </p:cNvSpPr>
          <p:nvPr>
            <p:ph type="sldNum" sz="quarter" idx="12"/>
          </p:nvPr>
        </p:nvSpPr>
        <p:spPr>
          <a:xfrm>
            <a:off x="6338285" y="3552732"/>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3AF1D201-B8AB-EE35-8D18-5B0F180D58DB}"/>
              </a:ext>
            </a:extLst>
          </p:cNvPr>
          <p:cNvPicPr>
            <a:picLocks noChangeAspect="1"/>
          </p:cNvPicPr>
          <p:nvPr/>
        </p:nvPicPr>
        <p:blipFill>
          <a:blip r:embed="rId3"/>
          <a:stretch>
            <a:fillRect/>
          </a:stretch>
        </p:blipFill>
        <p:spPr>
          <a:xfrm>
            <a:off x="7860802" y="22302"/>
            <a:ext cx="1260896" cy="574235"/>
          </a:xfrm>
          <a:prstGeom prst="rect">
            <a:avLst/>
          </a:prstGeom>
        </p:spPr>
      </p:pic>
      <p:sp>
        <p:nvSpPr>
          <p:cNvPr id="4" name="TextBox 3">
            <a:extLst>
              <a:ext uri="{FF2B5EF4-FFF2-40B4-BE49-F238E27FC236}">
                <a16:creationId xmlns:a16="http://schemas.microsoft.com/office/drawing/2014/main" id="{D8CD76AD-1431-6AF1-CD6A-18E91A9C5844}"/>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2"/>
          <p:cNvSpPr txBox="1">
            <a:spLocks noGrp="1"/>
          </p:cNvSpPr>
          <p:nvPr>
            <p:ph type="body" idx="1"/>
          </p:nvPr>
        </p:nvSpPr>
        <p:spPr>
          <a:xfrm>
            <a:off x="1056750" y="541698"/>
            <a:ext cx="7030500" cy="4052425"/>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600" dirty="0"/>
              <a:t>Istio is an open-source service mesh platform</a:t>
            </a:r>
            <a:endParaRPr sz="1600" dirty="0"/>
          </a:p>
          <a:p>
            <a:pPr marL="0" lvl="0" indent="0" algn="l" rtl="0">
              <a:spcBef>
                <a:spcPts val="1200"/>
              </a:spcBef>
              <a:spcAft>
                <a:spcPts val="0"/>
              </a:spcAft>
              <a:buNone/>
            </a:pPr>
            <a:r>
              <a:rPr lang="en" sz="1600" dirty="0"/>
              <a:t>It helps manage and secure microservices in a Kubernetes cluster</a:t>
            </a:r>
            <a:endParaRPr sz="1600" dirty="0"/>
          </a:p>
          <a:p>
            <a:pPr marL="0" lvl="0" indent="0" algn="l" rtl="0">
              <a:spcBef>
                <a:spcPts val="1200"/>
              </a:spcBef>
              <a:spcAft>
                <a:spcPts val="0"/>
              </a:spcAft>
              <a:buNone/>
            </a:pPr>
            <a:r>
              <a:rPr lang="en" dirty="0"/>
              <a:t>1. Envoy proxy: Istio deploys a sidecar proxy, the Envoy proxy, alongside each service instance in the cluster. The proxy intercepts all inbound and outbound traffic to the service instance and sends it through the Istio data plane.</a:t>
            </a:r>
            <a:endParaRPr dirty="0"/>
          </a:p>
          <a:p>
            <a:pPr marL="0" lvl="0" indent="0" algn="l" rtl="0">
              <a:spcBef>
                <a:spcPts val="1200"/>
              </a:spcBef>
              <a:spcAft>
                <a:spcPts val="0"/>
              </a:spcAft>
              <a:buNone/>
            </a:pPr>
            <a:r>
              <a:rPr lang="en" dirty="0"/>
              <a:t>2. Istio data plane: The Istio data plane consists of a set of Envoy proxies and a control plane. The Envoy proxies forward requests to other services and implement the various Istio features such as traffic management, security, and observability.</a:t>
            </a:r>
            <a:endParaRPr dirty="0"/>
          </a:p>
          <a:p>
            <a:pPr marL="0" lvl="0" indent="0" algn="l" rtl="0">
              <a:spcBef>
                <a:spcPts val="1200"/>
              </a:spcBef>
              <a:spcAft>
                <a:spcPts val="0"/>
              </a:spcAft>
              <a:buNone/>
            </a:pPr>
            <a:r>
              <a:rPr lang="en" dirty="0"/>
              <a:t>3. Istio control plane: The Istio control plane manages the Envoy proxies and their configuration. It provides a central place to configure and manage the various Istio features, such as routing rules, security policies, and telemetry.</a:t>
            </a:r>
            <a:endParaRPr dirty="0"/>
          </a:p>
          <a:p>
            <a:pPr marL="0" lvl="0" indent="0" algn="l" rtl="0">
              <a:spcBef>
                <a:spcPts val="1200"/>
              </a:spcBef>
              <a:spcAft>
                <a:spcPts val="1200"/>
              </a:spcAft>
              <a:buNone/>
            </a:pPr>
            <a:endParaRPr dirty="0"/>
          </a:p>
        </p:txBody>
      </p:sp>
      <p:pic>
        <p:nvPicPr>
          <p:cNvPr id="2" name="Picture 1">
            <a:extLst>
              <a:ext uri="{FF2B5EF4-FFF2-40B4-BE49-F238E27FC236}">
                <a16:creationId xmlns:a16="http://schemas.microsoft.com/office/drawing/2014/main" id="{5947F0DA-3EFE-F60D-0060-D40D7A015D49}"/>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19DD9BA1-0364-92E2-11DF-BE8EA75BFE5F}"/>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3"/>
          <p:cNvSpPr txBox="1">
            <a:spLocks noGrp="1"/>
          </p:cNvSpPr>
          <p:nvPr>
            <p:ph type="body" idx="1"/>
          </p:nvPr>
        </p:nvSpPr>
        <p:spPr>
          <a:xfrm>
            <a:off x="1303800" y="825900"/>
            <a:ext cx="7030500" cy="349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4. Traffic management: Istio can route traffic between services based on various criteria, such as HTTP headers, source IP address, or user identity. It can also implement features like load balancing, circuit breaking, and retries.</a:t>
            </a:r>
            <a:endParaRPr sz="1600" dirty="0"/>
          </a:p>
          <a:p>
            <a:pPr marL="0" lvl="0" indent="0" algn="l" rtl="0">
              <a:spcBef>
                <a:spcPts val="1200"/>
              </a:spcBef>
              <a:spcAft>
                <a:spcPts val="0"/>
              </a:spcAft>
              <a:buNone/>
            </a:pPr>
            <a:r>
              <a:rPr lang="en" sz="1600" dirty="0"/>
              <a:t>5. Security: Istio can enforce mutual TLS authentication between services, implement access control policies, and provide encryption for service-to-service communication.</a:t>
            </a:r>
            <a:endParaRPr sz="1600" dirty="0"/>
          </a:p>
          <a:p>
            <a:pPr marL="0" lvl="0" indent="0" algn="l" rtl="0">
              <a:spcBef>
                <a:spcPts val="1200"/>
              </a:spcBef>
              <a:spcAft>
                <a:spcPts val="0"/>
              </a:spcAft>
              <a:buNone/>
            </a:pPr>
            <a:r>
              <a:rPr lang="en" sz="1600" dirty="0"/>
              <a:t>6. Observability: Istio provides various telemetry features such as request tracing, metrics, and logging. This allows operators to understand how traffic is flowing through the system and to diagnose issues</a:t>
            </a:r>
            <a:endParaRPr sz="1600" dirty="0"/>
          </a:p>
          <a:p>
            <a:pPr marL="0" lvl="0" indent="0" algn="l" rtl="0">
              <a:spcBef>
                <a:spcPts val="1200"/>
              </a:spcBef>
              <a:spcAft>
                <a:spcPts val="1200"/>
              </a:spcAft>
              <a:buNone/>
            </a:pPr>
            <a:endParaRPr dirty="0"/>
          </a:p>
        </p:txBody>
      </p:sp>
      <p:pic>
        <p:nvPicPr>
          <p:cNvPr id="2" name="Picture 1">
            <a:extLst>
              <a:ext uri="{FF2B5EF4-FFF2-40B4-BE49-F238E27FC236}">
                <a16:creationId xmlns:a16="http://schemas.microsoft.com/office/drawing/2014/main" id="{67156D97-9ABB-CF6F-C33F-1E71B8085A68}"/>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67EED43E-F52D-1FCE-005E-22159D043848}"/>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service-mesh architecture on top of kubernetes </a:t>
            </a:r>
            <a:endParaRPr/>
          </a:p>
        </p:txBody>
      </p:sp>
      <p:sp>
        <p:nvSpPr>
          <p:cNvPr id="450" name="Google Shape;450;p34"/>
          <p:cNvSpPr txBox="1">
            <a:spLocks noGrp="1"/>
          </p:cNvSpPr>
          <p:nvPr>
            <p:ph type="body" idx="1"/>
          </p:nvPr>
        </p:nvSpPr>
        <p:spPr>
          <a:xfrm>
            <a:off x="1303800" y="1597875"/>
            <a:ext cx="7030500" cy="2916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This will result in addon benefits from both the aspects,</a:t>
            </a:r>
            <a:endParaRPr/>
          </a:p>
          <a:p>
            <a:pPr marL="0" lvl="0" indent="0" algn="l" rtl="0">
              <a:spcBef>
                <a:spcPts val="1200"/>
              </a:spcBef>
              <a:spcAft>
                <a:spcPts val="0"/>
              </a:spcAft>
              <a:buNone/>
            </a:pPr>
            <a:r>
              <a:rPr lang="en"/>
              <a:t>Inherent properties of kubernetes like autoscaling, self healing, service discovery and load balancing etc and communication advantages from service mesh architecture</a:t>
            </a:r>
            <a:endParaRPr/>
          </a:p>
          <a:p>
            <a:pPr marL="0" lvl="0" indent="0" algn="l" rtl="0">
              <a:spcBef>
                <a:spcPts val="1200"/>
              </a:spcBef>
              <a:spcAft>
                <a:spcPts val="0"/>
              </a:spcAft>
              <a:buNone/>
            </a:pPr>
            <a:r>
              <a:rPr lang="en"/>
              <a:t>We are basically thinking to implement service mesh architecture of deployment on kubernetes this will allows better communication and scalability and performance.</a:t>
            </a:r>
            <a:endParaRPr/>
          </a:p>
          <a:p>
            <a:pPr marL="0" lvl="0" indent="0" algn="l" rtl="0">
              <a:spcBef>
                <a:spcPts val="1200"/>
              </a:spcBef>
              <a:spcAft>
                <a:spcPts val="1200"/>
              </a:spcAft>
              <a:buNone/>
            </a:pPr>
            <a:r>
              <a:rPr lang="en"/>
              <a:t>We can also have an abstraction layer to implement custom control algorithm for autoscaling of pods because in literature we saw that default kubernetes algorithm play bad when lot of requests are directed autoscaling will simply deploy too many nodes and result in wastage of resources.</a:t>
            </a:r>
            <a:endParaRPr/>
          </a:p>
        </p:txBody>
      </p:sp>
      <p:pic>
        <p:nvPicPr>
          <p:cNvPr id="2" name="Picture 1">
            <a:extLst>
              <a:ext uri="{FF2B5EF4-FFF2-40B4-BE49-F238E27FC236}">
                <a16:creationId xmlns:a16="http://schemas.microsoft.com/office/drawing/2014/main" id="{DD61B9FD-1C09-5758-839D-A36ED48A9D10}"/>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13FC11E1-0305-385A-3475-3CD5894CF54B}"/>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 we deploy it</a:t>
            </a:r>
            <a:endParaRPr/>
          </a:p>
        </p:txBody>
      </p:sp>
      <p:sp>
        <p:nvSpPr>
          <p:cNvPr id="456" name="Google Shape;456;p35"/>
          <p:cNvSpPr txBox="1">
            <a:spLocks noGrp="1"/>
          </p:cNvSpPr>
          <p:nvPr>
            <p:ph type="body" idx="1"/>
          </p:nvPr>
        </p:nvSpPr>
        <p:spPr>
          <a:xfrm>
            <a:off x="1056750" y="1507825"/>
            <a:ext cx="5757005" cy="5352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1200"/>
              </a:spcAft>
              <a:buNone/>
            </a:pPr>
            <a:r>
              <a:rPr lang="en" dirty="0"/>
              <a:t>There are various strategies of deployment rolling, bluegreen, canary deployment</a:t>
            </a:r>
            <a:endParaRPr dirty="0"/>
          </a:p>
        </p:txBody>
      </p:sp>
      <p:pic>
        <p:nvPicPr>
          <p:cNvPr id="457" name="Google Shape;457;p35"/>
          <p:cNvPicPr preferRelativeResize="0"/>
          <p:nvPr/>
        </p:nvPicPr>
        <p:blipFill>
          <a:blip r:embed="rId3">
            <a:alphaModFix/>
          </a:blip>
          <a:stretch>
            <a:fillRect/>
          </a:stretch>
        </p:blipFill>
        <p:spPr>
          <a:xfrm>
            <a:off x="1923750" y="2042925"/>
            <a:ext cx="5586526" cy="2347550"/>
          </a:xfrm>
          <a:prstGeom prst="rect">
            <a:avLst/>
          </a:prstGeom>
          <a:noFill/>
          <a:ln>
            <a:noFill/>
          </a:ln>
        </p:spPr>
      </p:pic>
      <p:pic>
        <p:nvPicPr>
          <p:cNvPr id="2" name="Picture 1">
            <a:extLst>
              <a:ext uri="{FF2B5EF4-FFF2-40B4-BE49-F238E27FC236}">
                <a16:creationId xmlns:a16="http://schemas.microsoft.com/office/drawing/2014/main" id="{83A19D30-8A00-4AC8-0AED-C2D8557DFD62}"/>
              </a:ext>
            </a:extLst>
          </p:cNvPr>
          <p:cNvPicPr>
            <a:picLocks noChangeAspect="1"/>
          </p:cNvPicPr>
          <p:nvPr/>
        </p:nvPicPr>
        <p:blipFill>
          <a:blip r:embed="rId4"/>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5DA9DEBB-246F-D262-A532-BB1FA897DFFE}"/>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6"/>
          <p:cNvSpPr txBox="1">
            <a:spLocks noGrp="1"/>
          </p:cNvSpPr>
          <p:nvPr>
            <p:ph type="body" idx="1"/>
          </p:nvPr>
        </p:nvSpPr>
        <p:spPr>
          <a:xfrm>
            <a:off x="911833" y="661228"/>
            <a:ext cx="7320334" cy="38210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u="sng" dirty="0"/>
              <a:t>Canary deployment</a:t>
            </a:r>
            <a:endParaRPr sz="1400" u="sng" dirty="0"/>
          </a:p>
          <a:p>
            <a:pPr marL="0" lvl="0" indent="0" algn="l" rtl="0">
              <a:spcBef>
                <a:spcPts val="1200"/>
              </a:spcBef>
              <a:spcAft>
                <a:spcPts val="0"/>
              </a:spcAft>
              <a:buNone/>
            </a:pPr>
            <a:r>
              <a:rPr lang="en" sz="1300" dirty="0"/>
              <a:t>Kubernetes canary deployment is a technique for rolling out new features or changes to a small subset of users or servers before releasing the update to the entire system. This is done by creating a new replica set with the updated version of the software while keeping the original replica set running. A small percentage of traffic is then routed to the new replica set, while the majority of the traffic continues to be served by the original replica set.</a:t>
            </a:r>
            <a:endParaRPr sz="1300" dirty="0"/>
          </a:p>
          <a:p>
            <a:pPr marL="0" lvl="0" indent="0" algn="l" rtl="0">
              <a:spcBef>
                <a:spcPts val="1200"/>
              </a:spcBef>
              <a:spcAft>
                <a:spcPts val="0"/>
              </a:spcAft>
              <a:buNone/>
            </a:pPr>
            <a:r>
              <a:rPr lang="en" sz="1400" u="sng" dirty="0"/>
              <a:t>Rolling deployment</a:t>
            </a:r>
          </a:p>
          <a:p>
            <a:pPr marL="0" lvl="0" indent="0" algn="l" rtl="0">
              <a:spcBef>
                <a:spcPts val="1200"/>
              </a:spcBef>
              <a:spcAft>
                <a:spcPts val="0"/>
              </a:spcAft>
              <a:buNone/>
            </a:pPr>
            <a:r>
              <a:rPr lang="en" sz="1300" dirty="0"/>
              <a:t>Rolling deployment involves creating a new replica set with the updated version of the software while gradually scaling down the old replica set. </a:t>
            </a:r>
            <a:endParaRPr sz="1300" dirty="0"/>
          </a:p>
          <a:p>
            <a:pPr marL="0" lvl="0" indent="0" algn="l" rtl="0">
              <a:spcBef>
                <a:spcPts val="1200"/>
              </a:spcBef>
              <a:spcAft>
                <a:spcPts val="0"/>
              </a:spcAft>
              <a:buNone/>
            </a:pPr>
            <a:r>
              <a:rPr lang="en" sz="1400" u="sng" dirty="0"/>
              <a:t>Blue-green deployment</a:t>
            </a:r>
            <a:endParaRPr sz="1400" u="sng" dirty="0"/>
          </a:p>
          <a:p>
            <a:pPr marL="0" lvl="0" indent="0" algn="l" rtl="0">
              <a:spcBef>
                <a:spcPts val="1200"/>
              </a:spcBef>
              <a:spcAft>
                <a:spcPts val="1200"/>
              </a:spcAft>
              <a:buNone/>
            </a:pPr>
            <a:r>
              <a:rPr lang="en" sz="1300" dirty="0"/>
              <a:t>The Blue-Green Kubernetes deployment strategy is a technique for releasing new versions of an application to minimise downtime and risk. It involves running two identical environments, one serving as the active production environment (blue) and the other as a new release candidate (green). The new release candidate is thoroughly tested before being switched with the production environment, allowing for a smooth transition without any downtime or errors.</a:t>
            </a:r>
            <a:endParaRPr sz="1300" dirty="0"/>
          </a:p>
        </p:txBody>
      </p:sp>
      <p:pic>
        <p:nvPicPr>
          <p:cNvPr id="2" name="Picture 1">
            <a:extLst>
              <a:ext uri="{FF2B5EF4-FFF2-40B4-BE49-F238E27FC236}">
                <a16:creationId xmlns:a16="http://schemas.microsoft.com/office/drawing/2014/main" id="{977E6502-84D0-A0A3-8CEB-EB25F2357B68}"/>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F1BB67E0-57F7-7E3C-7EBC-C6529845A1F9}"/>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CI/CD Pipeline to Deploy Microservices on Kubernetes</a:t>
            </a:r>
            <a:endParaRPr dirty="0"/>
          </a:p>
        </p:txBody>
      </p:sp>
      <p:sp>
        <p:nvSpPr>
          <p:cNvPr id="468" name="Google Shape;468;p37"/>
          <p:cNvSpPr txBox="1">
            <a:spLocks noGrp="1"/>
          </p:cNvSpPr>
          <p:nvPr>
            <p:ph type="body" idx="1"/>
          </p:nvPr>
        </p:nvSpPr>
        <p:spPr>
          <a:xfrm>
            <a:off x="1303800" y="1507850"/>
            <a:ext cx="2718000" cy="3021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In a microservice ecosystem, containers make it easy for you to build and deploy services. You can orchestrate the deployments of these containers using Kubernetes in Azure Container Service</a:t>
            </a:r>
            <a:endParaRPr/>
          </a:p>
          <a:p>
            <a:pPr marL="0" lvl="0" indent="0" algn="l" rtl="0">
              <a:spcBef>
                <a:spcPts val="1200"/>
              </a:spcBef>
              <a:spcAft>
                <a:spcPts val="1200"/>
              </a:spcAft>
              <a:buNone/>
            </a:pPr>
            <a:r>
              <a:rPr lang="en"/>
              <a:t>•In the below CI/CD Pipeline leveraging Azure DevOps, a developer modifies the code and checks it into GitHub.</a:t>
            </a:r>
            <a:endParaRPr/>
          </a:p>
        </p:txBody>
      </p:sp>
      <p:pic>
        <p:nvPicPr>
          <p:cNvPr id="469" name="Google Shape;469;p37"/>
          <p:cNvPicPr preferRelativeResize="0"/>
          <p:nvPr/>
        </p:nvPicPr>
        <p:blipFill>
          <a:blip r:embed="rId3">
            <a:alphaModFix/>
          </a:blip>
          <a:stretch>
            <a:fillRect/>
          </a:stretch>
        </p:blipFill>
        <p:spPr>
          <a:xfrm>
            <a:off x="4123825" y="1597875"/>
            <a:ext cx="4794651" cy="2642150"/>
          </a:xfrm>
          <a:prstGeom prst="rect">
            <a:avLst/>
          </a:prstGeom>
          <a:noFill/>
          <a:ln>
            <a:noFill/>
          </a:ln>
        </p:spPr>
      </p:pic>
      <p:pic>
        <p:nvPicPr>
          <p:cNvPr id="2" name="Picture 1">
            <a:extLst>
              <a:ext uri="{FF2B5EF4-FFF2-40B4-BE49-F238E27FC236}">
                <a16:creationId xmlns:a16="http://schemas.microsoft.com/office/drawing/2014/main" id="{67CCA177-32FB-9E22-D347-4F0573745E66}"/>
              </a:ext>
            </a:extLst>
          </p:cNvPr>
          <p:cNvPicPr>
            <a:picLocks noChangeAspect="1"/>
          </p:cNvPicPr>
          <p:nvPr/>
        </p:nvPicPr>
        <p:blipFill>
          <a:blip r:embed="rId4"/>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ACEDA8A4-204E-E125-3CBB-349D3C98F3FB}"/>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8"/>
          <p:cNvSpPr txBox="1">
            <a:spLocks noGrp="1"/>
          </p:cNvSpPr>
          <p:nvPr>
            <p:ph type="body" idx="1"/>
          </p:nvPr>
        </p:nvSpPr>
        <p:spPr>
          <a:xfrm>
            <a:off x="624468" y="682125"/>
            <a:ext cx="7730532" cy="305725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endParaRPr dirty="0"/>
          </a:p>
          <a:p>
            <a:pPr marL="0" lvl="0" indent="0" algn="l" rtl="0">
              <a:spcBef>
                <a:spcPts val="1200"/>
              </a:spcBef>
              <a:spcAft>
                <a:spcPts val="0"/>
              </a:spcAft>
              <a:buNone/>
            </a:pPr>
            <a:r>
              <a:rPr lang="en" dirty="0"/>
              <a:t>Using Azure DevOps, continuous integration triggers the application build, the container image is built and the unit tests are executed.</a:t>
            </a:r>
            <a:endParaRPr dirty="0"/>
          </a:p>
          <a:p>
            <a:pPr marL="0" lvl="0" indent="0" algn="l" rtl="0">
              <a:spcBef>
                <a:spcPts val="1200"/>
              </a:spcBef>
              <a:spcAft>
                <a:spcPts val="0"/>
              </a:spcAft>
              <a:buNone/>
            </a:pPr>
            <a:r>
              <a:rPr lang="en" dirty="0"/>
              <a:t>•The container image is pushed to Azure Container Registry.</a:t>
            </a:r>
            <a:endParaRPr dirty="0"/>
          </a:p>
          <a:p>
            <a:pPr marL="0" lvl="0" indent="0" algn="l" rtl="0">
              <a:spcBef>
                <a:spcPts val="1200"/>
              </a:spcBef>
              <a:spcAft>
                <a:spcPts val="1200"/>
              </a:spcAft>
              <a:buNone/>
            </a:pPr>
            <a:r>
              <a:rPr lang="en" dirty="0"/>
              <a:t>• Continuous deployment triggers the application deployment into Managed Kubernetes — Azure Container Service</a:t>
            </a:r>
            <a:endParaRPr dirty="0"/>
          </a:p>
        </p:txBody>
      </p:sp>
      <p:pic>
        <p:nvPicPr>
          <p:cNvPr id="2" name="Picture 1">
            <a:extLst>
              <a:ext uri="{FF2B5EF4-FFF2-40B4-BE49-F238E27FC236}">
                <a16:creationId xmlns:a16="http://schemas.microsoft.com/office/drawing/2014/main" id="{26A284B9-4308-C67F-0BDB-8CE9AC6C0575}"/>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47F262DA-D27D-9BB0-B49A-B9D3AB1DF7EF}"/>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9"/>
          <p:cNvSpPr txBox="1">
            <a:spLocks noGrp="1"/>
          </p:cNvSpPr>
          <p:nvPr>
            <p:ph type="title"/>
          </p:nvPr>
        </p:nvSpPr>
        <p:spPr>
          <a:xfrm>
            <a:off x="750849" y="598574"/>
            <a:ext cx="7954536" cy="755875"/>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EOX vantage  logical  architecture  of  application and services</a:t>
            </a:r>
            <a:endParaRPr dirty="0"/>
          </a:p>
        </p:txBody>
      </p:sp>
      <p:sp>
        <p:nvSpPr>
          <p:cNvPr id="480" name="Google Shape;480;p3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81" name="Google Shape;481;p39"/>
          <p:cNvPicPr preferRelativeResize="0"/>
          <p:nvPr/>
        </p:nvPicPr>
        <p:blipFill>
          <a:blip r:embed="rId3">
            <a:alphaModFix/>
          </a:blip>
          <a:stretch>
            <a:fillRect/>
          </a:stretch>
        </p:blipFill>
        <p:spPr>
          <a:xfrm>
            <a:off x="216100" y="1626953"/>
            <a:ext cx="8711800" cy="3177200"/>
          </a:xfrm>
          <a:prstGeom prst="rect">
            <a:avLst/>
          </a:prstGeom>
          <a:noFill/>
          <a:ln>
            <a:noFill/>
          </a:ln>
        </p:spPr>
      </p:pic>
      <p:pic>
        <p:nvPicPr>
          <p:cNvPr id="2" name="Picture 1">
            <a:extLst>
              <a:ext uri="{FF2B5EF4-FFF2-40B4-BE49-F238E27FC236}">
                <a16:creationId xmlns:a16="http://schemas.microsoft.com/office/drawing/2014/main" id="{DD4B5985-7642-E7D9-236D-8A2183839387}"/>
              </a:ext>
            </a:extLst>
          </p:cNvPr>
          <p:cNvPicPr>
            <a:picLocks noChangeAspect="1"/>
          </p:cNvPicPr>
          <p:nvPr/>
        </p:nvPicPr>
        <p:blipFill>
          <a:blip r:embed="rId4"/>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FA1FFF5F-5CEC-C4EB-C8F6-B120AFB71500}"/>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0" name="Google Shape;500;p42"/>
          <p:cNvSpPr txBox="1"/>
          <p:nvPr/>
        </p:nvSpPr>
        <p:spPr>
          <a:xfrm>
            <a:off x="79549" y="1080722"/>
            <a:ext cx="8806481" cy="3843300"/>
          </a:xfrm>
          <a:prstGeom prst="rect">
            <a:avLst/>
          </a:prstGeom>
          <a:noFill/>
          <a:ln>
            <a:noFill/>
          </a:ln>
        </p:spPr>
        <p:txBody>
          <a:bodyPr spcFirstLastPara="1" wrap="square" lIns="68575" tIns="34275" rIns="68575" bIns="34275" anchor="ctr" anchorCtr="0">
            <a:noAutofit/>
          </a:bodyPr>
          <a:lstStyle/>
          <a:p>
            <a:pPr marL="368300" indent="-285750" algn="just">
              <a:buClr>
                <a:srgbClr val="0033CC"/>
              </a:buClr>
              <a:buSzPts val="1500"/>
              <a:buFont typeface="Wingdings" panose="05000000000000000000" pitchFamily="2" charset="2"/>
              <a:buChar char="q"/>
            </a:pPr>
            <a:r>
              <a:rPr lang="en" sz="1600" dirty="0">
                <a:solidFill>
                  <a:srgbClr val="0033CC"/>
                </a:solidFill>
                <a:latin typeface="Trebuchet MS"/>
                <a:ea typeface="Trebuchet MS"/>
                <a:cs typeface="Trebuchet MS"/>
                <a:sym typeface="Trebuchet MS"/>
              </a:rPr>
              <a:t> </a:t>
            </a:r>
            <a:r>
              <a:rPr lang="en" sz="1400" b="1" dirty="0">
                <a:latin typeface="Trebuchet MS"/>
                <a:ea typeface="Trebuchet MS"/>
                <a:cs typeface="Trebuchet MS"/>
                <a:sym typeface="Trebuchet MS"/>
              </a:rPr>
              <a:t>Docker : </a:t>
            </a:r>
            <a:r>
              <a:rPr lang="en" sz="1400" dirty="0">
                <a:latin typeface="Trebuchet MS"/>
                <a:ea typeface="Trebuchet MS"/>
                <a:cs typeface="Trebuchet MS"/>
                <a:sym typeface="Trebuchet MS"/>
              </a:rPr>
              <a:t>Docker is a software platform that enables developers to use containers for their applications. Containers are self-contained environments with all the necessary dependencies and configurations for an application to run. Docker provides tools and services such as Docker Engine, Docker Hub, Docker Compose and Docker Swarm to help developers create, share and manage containers across various platforms and environments.</a:t>
            </a:r>
          </a:p>
          <a:p>
            <a:pPr marL="82550" algn="just">
              <a:buClr>
                <a:srgbClr val="0033CC"/>
              </a:buClr>
              <a:buSzPts val="1500"/>
            </a:pPr>
            <a:endParaRPr sz="1400" dirty="0">
              <a:latin typeface="Trebuchet MS"/>
              <a:ea typeface="Trebuchet MS"/>
              <a:cs typeface="Trebuchet MS"/>
              <a:sym typeface="Trebuchet MS"/>
            </a:endParaRPr>
          </a:p>
          <a:p>
            <a:pPr marL="368300" marR="0" lvl="0" indent="-285750" algn="just" rtl="0">
              <a:spcBef>
                <a:spcPts val="0"/>
              </a:spcBef>
              <a:spcAft>
                <a:spcPts val="0"/>
              </a:spcAft>
              <a:buClr>
                <a:srgbClr val="0033CC"/>
              </a:buClr>
              <a:buSzPts val="1500"/>
              <a:buFont typeface="Wingdings" panose="05000000000000000000" pitchFamily="2" charset="2"/>
              <a:buChar char="q"/>
            </a:pPr>
            <a:r>
              <a:rPr lang="en" sz="1400" b="1" dirty="0">
                <a:latin typeface="Trebuchet MS"/>
                <a:ea typeface="Trebuchet MS"/>
                <a:cs typeface="Trebuchet MS"/>
                <a:sym typeface="Trebuchet MS"/>
              </a:rPr>
              <a:t>Kubernetes :</a:t>
            </a:r>
            <a:r>
              <a:rPr lang="en" sz="1400" dirty="0">
                <a:latin typeface="Trebuchet MS"/>
                <a:ea typeface="Trebuchet MS"/>
                <a:cs typeface="Trebuchet MS"/>
                <a:sym typeface="Trebuchet MS"/>
              </a:rPr>
              <a:t> Kubernetes is a software that orchestrates containers, such as Docker, on a cluster of servers. Kubernetes allows you to deploy, scale and manage your containerized applications in a portable and extensible way. Kubernetes can also handle the health and availability of your applications, as well as the network and storage resources they need.</a:t>
            </a:r>
          </a:p>
          <a:p>
            <a:pPr marL="82550" marR="0" lvl="0" algn="just" rtl="0">
              <a:spcBef>
                <a:spcPts val="0"/>
              </a:spcBef>
              <a:spcAft>
                <a:spcPts val="0"/>
              </a:spcAft>
              <a:buClr>
                <a:srgbClr val="0033CC"/>
              </a:buClr>
              <a:buSzPts val="1500"/>
            </a:pPr>
            <a:endParaRPr sz="1400" dirty="0">
              <a:latin typeface="Trebuchet MS"/>
              <a:ea typeface="Trebuchet MS"/>
              <a:cs typeface="Trebuchet MS"/>
              <a:sym typeface="Trebuchet MS"/>
            </a:endParaRPr>
          </a:p>
          <a:p>
            <a:pPr marL="368300" marR="0" lvl="0" indent="-285750" algn="just" rtl="0">
              <a:spcBef>
                <a:spcPts val="0"/>
              </a:spcBef>
              <a:spcAft>
                <a:spcPts val="0"/>
              </a:spcAft>
              <a:buClr>
                <a:srgbClr val="0033CC"/>
              </a:buClr>
              <a:buSzPts val="1500"/>
              <a:buFont typeface="Wingdings" panose="05000000000000000000" pitchFamily="2" charset="2"/>
              <a:buChar char="q"/>
            </a:pPr>
            <a:r>
              <a:rPr lang="en" sz="1400" b="1" dirty="0">
                <a:latin typeface="Trebuchet MS"/>
                <a:ea typeface="Trebuchet MS"/>
                <a:cs typeface="Trebuchet MS"/>
                <a:sym typeface="Trebuchet MS"/>
              </a:rPr>
              <a:t>Minikube :</a:t>
            </a:r>
            <a:r>
              <a:rPr lang="en" sz="1400" dirty="0">
                <a:latin typeface="Trebuchet MS"/>
                <a:ea typeface="Trebuchet MS"/>
                <a:cs typeface="Trebuchet MS"/>
                <a:sym typeface="Trebuchet MS"/>
              </a:rPr>
              <a:t> Minikube is a tool that lets you run Kubernetes locally on your personal computer. It creates a single-node or a multi-node cluster that you can use to test and develop applications for Kubernetes. Minikube uses Docker as the default container runtime, but you can change it to other runtimes such as containerd. With minikube, you can easily access Kubernetes features such as Services, Ingress, and Dashboard</a:t>
            </a:r>
            <a:r>
              <a:rPr lang="en" sz="1400" dirty="0">
                <a:solidFill>
                  <a:srgbClr val="0033CC"/>
                </a:solidFill>
                <a:latin typeface="Trebuchet MS"/>
                <a:ea typeface="Trebuchet MS"/>
                <a:cs typeface="Trebuchet MS"/>
                <a:sym typeface="Trebuchet MS"/>
              </a:rPr>
              <a:t>.</a:t>
            </a:r>
            <a:endParaRPr sz="14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sz="1800" dirty="0">
              <a:solidFill>
                <a:srgbClr val="0033CC"/>
              </a:solidFill>
              <a:latin typeface="Trebuchet MS"/>
              <a:ea typeface="Trebuchet MS"/>
              <a:cs typeface="Trebuchet MS"/>
              <a:sym typeface="Trebuchet MS"/>
            </a:endParaRPr>
          </a:p>
        </p:txBody>
      </p:sp>
      <p:sp>
        <p:nvSpPr>
          <p:cNvPr id="502" name="Google Shape;502;p42"/>
          <p:cNvSpPr/>
          <p:nvPr/>
        </p:nvSpPr>
        <p:spPr>
          <a:xfrm>
            <a:off x="7642222" y="57150"/>
            <a:ext cx="1444628" cy="658127"/>
          </a:xfrm>
          <a:prstGeom prst="rect">
            <a:avLst/>
          </a:prstGeom>
          <a:noFill/>
          <a:ln>
            <a:noFill/>
          </a:ln>
        </p:spPr>
      </p:sp>
      <p:pic>
        <p:nvPicPr>
          <p:cNvPr id="2" name="Picture 1">
            <a:extLst>
              <a:ext uri="{FF2B5EF4-FFF2-40B4-BE49-F238E27FC236}">
                <a16:creationId xmlns:a16="http://schemas.microsoft.com/office/drawing/2014/main" id="{6775FEB5-E2FF-7B4A-F8AD-653FD41C6D8F}"/>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Google Shape;297;p15">
            <a:extLst>
              <a:ext uri="{FF2B5EF4-FFF2-40B4-BE49-F238E27FC236}">
                <a16:creationId xmlns:a16="http://schemas.microsoft.com/office/drawing/2014/main" id="{6E945B83-69EF-5725-A3D2-09A7C5A91C93}"/>
              </a:ext>
            </a:extLst>
          </p:cNvPr>
          <p:cNvSpPr/>
          <p:nvPr/>
        </p:nvSpPr>
        <p:spPr>
          <a:xfrm>
            <a:off x="0" y="1066922"/>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299;p15">
            <a:extLst>
              <a:ext uri="{FF2B5EF4-FFF2-40B4-BE49-F238E27FC236}">
                <a16:creationId xmlns:a16="http://schemas.microsoft.com/office/drawing/2014/main" id="{4C249C19-77DC-AF58-A1E3-8DC5C89E00AA}"/>
              </a:ext>
            </a:extLst>
          </p:cNvPr>
          <p:cNvSpPr txBox="1"/>
          <p:nvPr/>
        </p:nvSpPr>
        <p:spPr>
          <a:xfrm>
            <a:off x="857400" y="703243"/>
            <a:ext cx="4857600" cy="346218"/>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None/>
            </a:pPr>
            <a:r>
              <a:rPr lang="en-IN" dirty="0">
                <a:solidFill>
                  <a:srgbClr val="FF0000"/>
                </a:solidFill>
                <a:latin typeface="Trebuchet MS" panose="020B0603020202020204" pitchFamily="34" charset="0"/>
              </a:rPr>
              <a:t>Technologies Used</a:t>
            </a:r>
            <a:endParaRPr sz="1100" dirty="0"/>
          </a:p>
        </p:txBody>
      </p:sp>
      <p:sp>
        <p:nvSpPr>
          <p:cNvPr id="5" name="TextBox 4">
            <a:extLst>
              <a:ext uri="{FF2B5EF4-FFF2-40B4-BE49-F238E27FC236}">
                <a16:creationId xmlns:a16="http://schemas.microsoft.com/office/drawing/2014/main" id="{90E2F27B-E801-534E-4AB5-90D42402B7F0}"/>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10" name="Google Shape;510;p43"/>
          <p:cNvSpPr txBox="1"/>
          <p:nvPr/>
        </p:nvSpPr>
        <p:spPr>
          <a:xfrm>
            <a:off x="5136995" y="1946770"/>
            <a:ext cx="3934986" cy="71465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endParaRPr sz="1100" dirty="0"/>
          </a:p>
          <a:p>
            <a:pPr marL="0" marR="0" lvl="0" indent="0" algn="just" rtl="0">
              <a:spcBef>
                <a:spcPts val="0"/>
              </a:spcBef>
              <a:spcAft>
                <a:spcPts val="0"/>
              </a:spcAft>
              <a:buNone/>
            </a:pPr>
            <a:r>
              <a:rPr lang="en" sz="1100" dirty="0"/>
              <a:t> </a:t>
            </a:r>
            <a:r>
              <a:rPr lang="en" sz="1400" dirty="0"/>
              <a:t>The EOX vantage API build using Docker composer </a:t>
            </a:r>
            <a:endParaRPr sz="1400" dirty="0"/>
          </a:p>
        </p:txBody>
      </p:sp>
      <p:sp>
        <p:nvSpPr>
          <p:cNvPr id="512" name="Google Shape;512;p43"/>
          <p:cNvSpPr/>
          <p:nvPr/>
        </p:nvSpPr>
        <p:spPr>
          <a:xfrm>
            <a:off x="7642222" y="57150"/>
            <a:ext cx="1444628" cy="658127"/>
          </a:xfrm>
          <a:prstGeom prst="rect">
            <a:avLst/>
          </a:prstGeom>
          <a:noFill/>
          <a:ln>
            <a:noFill/>
          </a:ln>
        </p:spPr>
      </p:sp>
      <p:pic>
        <p:nvPicPr>
          <p:cNvPr id="513" name="Google Shape;513;p43"/>
          <p:cNvPicPr preferRelativeResize="0"/>
          <p:nvPr/>
        </p:nvPicPr>
        <p:blipFill>
          <a:blip r:embed="rId3">
            <a:alphaModFix/>
          </a:blip>
          <a:stretch>
            <a:fillRect/>
          </a:stretch>
        </p:blipFill>
        <p:spPr>
          <a:xfrm>
            <a:off x="0" y="1035891"/>
            <a:ext cx="4983201" cy="2536410"/>
          </a:xfrm>
          <a:prstGeom prst="rect">
            <a:avLst/>
          </a:prstGeom>
          <a:noFill/>
          <a:ln>
            <a:noFill/>
          </a:ln>
        </p:spPr>
      </p:pic>
      <p:pic>
        <p:nvPicPr>
          <p:cNvPr id="514" name="Google Shape;514;p43"/>
          <p:cNvPicPr preferRelativeResize="0"/>
          <p:nvPr/>
        </p:nvPicPr>
        <p:blipFill rotWithShape="1">
          <a:blip r:embed="rId4">
            <a:alphaModFix/>
          </a:blip>
          <a:srcRect l="-14995" t="-3746" b="20265"/>
          <a:stretch/>
        </p:blipFill>
        <p:spPr>
          <a:xfrm>
            <a:off x="515601" y="3241709"/>
            <a:ext cx="8628399" cy="1393525"/>
          </a:xfrm>
          <a:prstGeom prst="rect">
            <a:avLst/>
          </a:prstGeom>
          <a:noFill/>
          <a:ln>
            <a:noFill/>
          </a:ln>
        </p:spPr>
      </p:pic>
      <p:pic>
        <p:nvPicPr>
          <p:cNvPr id="2" name="Picture 1">
            <a:extLst>
              <a:ext uri="{FF2B5EF4-FFF2-40B4-BE49-F238E27FC236}">
                <a16:creationId xmlns:a16="http://schemas.microsoft.com/office/drawing/2014/main" id="{BDE283E9-066A-C8B0-F275-049A41460D55}"/>
              </a:ext>
            </a:extLst>
          </p:cNvPr>
          <p:cNvPicPr>
            <a:picLocks noChangeAspect="1"/>
          </p:cNvPicPr>
          <p:nvPr/>
        </p:nvPicPr>
        <p:blipFill>
          <a:blip r:embed="rId5"/>
          <a:stretch>
            <a:fillRect/>
          </a:stretch>
        </p:blipFill>
        <p:spPr>
          <a:xfrm>
            <a:off x="7860802" y="22302"/>
            <a:ext cx="1260896" cy="574235"/>
          </a:xfrm>
          <a:prstGeom prst="rect">
            <a:avLst/>
          </a:prstGeom>
        </p:spPr>
      </p:pic>
      <p:sp>
        <p:nvSpPr>
          <p:cNvPr id="3" name="Google Shape;297;p15">
            <a:extLst>
              <a:ext uri="{FF2B5EF4-FFF2-40B4-BE49-F238E27FC236}">
                <a16:creationId xmlns:a16="http://schemas.microsoft.com/office/drawing/2014/main" id="{DDCFCFB9-E1A4-2110-E202-85E9B60CE0F8}"/>
              </a:ext>
            </a:extLst>
          </p:cNvPr>
          <p:cNvSpPr/>
          <p:nvPr/>
        </p:nvSpPr>
        <p:spPr>
          <a:xfrm>
            <a:off x="0" y="883524"/>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299;p15">
            <a:extLst>
              <a:ext uri="{FF2B5EF4-FFF2-40B4-BE49-F238E27FC236}">
                <a16:creationId xmlns:a16="http://schemas.microsoft.com/office/drawing/2014/main" id="{23F161BC-FEB8-7A0B-0EBC-9DE08086177E}"/>
              </a:ext>
            </a:extLst>
          </p:cNvPr>
          <p:cNvSpPr txBox="1"/>
          <p:nvPr/>
        </p:nvSpPr>
        <p:spPr>
          <a:xfrm>
            <a:off x="857250" y="554909"/>
            <a:ext cx="4857600" cy="346218"/>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None/>
            </a:pPr>
            <a:r>
              <a:rPr lang="en-US" dirty="0">
                <a:solidFill>
                  <a:srgbClr val="FF0000"/>
                </a:solidFill>
                <a:latin typeface="Trebuchet MS" panose="020B0603020202020204" pitchFamily="34" charset="0"/>
              </a:rPr>
              <a:t>Project Demo</a:t>
            </a:r>
            <a:endParaRPr sz="1100" dirty="0"/>
          </a:p>
        </p:txBody>
      </p:sp>
      <p:sp>
        <p:nvSpPr>
          <p:cNvPr id="5" name="TextBox 4">
            <a:extLst>
              <a:ext uri="{FF2B5EF4-FFF2-40B4-BE49-F238E27FC236}">
                <a16:creationId xmlns:a16="http://schemas.microsoft.com/office/drawing/2014/main" id="{3BC72106-6923-8A2E-D078-42805AE126F7}"/>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5"/>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8" name="Google Shape;298;p15"/>
          <p:cNvSpPr txBox="1"/>
          <p:nvPr/>
        </p:nvSpPr>
        <p:spPr>
          <a:xfrm>
            <a:off x="1465921" y="1888272"/>
            <a:ext cx="6057900" cy="1538869"/>
          </a:xfrm>
          <a:prstGeom prst="rect">
            <a:avLst/>
          </a:prstGeom>
          <a:noFill/>
          <a:ln>
            <a:noFill/>
          </a:ln>
        </p:spPr>
        <p:txBody>
          <a:bodyPr spcFirstLastPara="1" wrap="square" lIns="68575" tIns="34275" rIns="68575" bIns="34275" anchor="t" anchorCtr="0">
            <a:noAutofit/>
          </a:bodyPr>
          <a:lstStyle/>
          <a:p>
            <a:pPr marL="539750" marR="0" lvl="0" indent="-285750" algn="just" rtl="0">
              <a:lnSpc>
                <a:spcPct val="150000"/>
              </a:lnSpc>
              <a:spcBef>
                <a:spcPts val="400"/>
              </a:spcBef>
              <a:spcAft>
                <a:spcPts val="0"/>
              </a:spcAft>
              <a:buClr>
                <a:srgbClr val="0000FF"/>
              </a:buClr>
              <a:buSzPts val="1800"/>
              <a:buFont typeface="Wingdings" panose="05000000000000000000" pitchFamily="2" charset="2"/>
              <a:buChar char="v"/>
            </a:pPr>
            <a:r>
              <a:rPr lang="en-IN" dirty="0">
                <a:latin typeface="Trebuchet MS"/>
                <a:ea typeface="Trebuchet MS"/>
                <a:cs typeface="Trebuchet MS"/>
                <a:sym typeface="Trebuchet MS"/>
              </a:rPr>
              <a:t>Architectural diagrams</a:t>
            </a:r>
          </a:p>
          <a:p>
            <a:pPr marL="539750" marR="0" lvl="0" indent="-285750" algn="just" rtl="0">
              <a:lnSpc>
                <a:spcPct val="150000"/>
              </a:lnSpc>
              <a:spcBef>
                <a:spcPts val="400"/>
              </a:spcBef>
              <a:spcAft>
                <a:spcPts val="0"/>
              </a:spcAft>
              <a:buClr>
                <a:srgbClr val="0000FF"/>
              </a:buClr>
              <a:buSzPts val="1800"/>
              <a:buFont typeface="Wingdings" panose="05000000000000000000" pitchFamily="2" charset="2"/>
              <a:buChar char="v"/>
            </a:pPr>
            <a:r>
              <a:rPr lang="en-IN" dirty="0">
                <a:latin typeface="Trebuchet MS"/>
                <a:ea typeface="Trebuchet MS"/>
                <a:cs typeface="Trebuchet MS"/>
                <a:sym typeface="Trebuchet MS"/>
              </a:rPr>
              <a:t>Implementation details</a:t>
            </a:r>
          </a:p>
          <a:p>
            <a:pPr marL="539750" marR="0" lvl="0" indent="-285750" algn="just" rtl="0">
              <a:lnSpc>
                <a:spcPct val="150000"/>
              </a:lnSpc>
              <a:spcBef>
                <a:spcPts val="400"/>
              </a:spcBef>
              <a:spcAft>
                <a:spcPts val="0"/>
              </a:spcAft>
              <a:buClr>
                <a:srgbClr val="0000FF"/>
              </a:buClr>
              <a:buSzPts val="1800"/>
              <a:buFont typeface="Wingdings" panose="05000000000000000000" pitchFamily="2" charset="2"/>
              <a:buChar char="v"/>
            </a:pPr>
            <a:r>
              <a:rPr lang="en-IN" dirty="0">
                <a:latin typeface="Trebuchet MS"/>
                <a:ea typeface="Trebuchet MS"/>
                <a:cs typeface="Trebuchet MS"/>
                <a:sym typeface="Trebuchet MS"/>
              </a:rPr>
              <a:t>Project plan</a:t>
            </a:r>
          </a:p>
          <a:p>
            <a:pPr marL="342900" marR="0" lvl="0" indent="0" algn="just" rtl="0">
              <a:spcBef>
                <a:spcPts val="400"/>
              </a:spcBef>
              <a:spcAft>
                <a:spcPts val="0"/>
              </a:spcAft>
              <a:buNone/>
            </a:pPr>
            <a:endParaRPr sz="1100" dirty="0"/>
          </a:p>
        </p:txBody>
      </p:sp>
      <p:sp>
        <p:nvSpPr>
          <p:cNvPr id="299" name="Google Shape;299;p15"/>
          <p:cNvSpPr txBox="1"/>
          <p:nvPr/>
        </p:nvSpPr>
        <p:spPr>
          <a:xfrm>
            <a:off x="857250" y="857251"/>
            <a:ext cx="4857600" cy="346200"/>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None/>
            </a:pPr>
            <a:r>
              <a:rPr lang="en" sz="1800">
                <a:solidFill>
                  <a:srgbClr val="FF0000"/>
                </a:solidFill>
                <a:latin typeface="Trebuchet MS"/>
                <a:ea typeface="Trebuchet MS"/>
                <a:cs typeface="Trebuchet MS"/>
                <a:sym typeface="Trebuchet MS"/>
              </a:rPr>
              <a:t>Suggestions from Review - 2</a:t>
            </a:r>
            <a:endParaRPr sz="1100"/>
          </a:p>
        </p:txBody>
      </p:sp>
      <p:pic>
        <p:nvPicPr>
          <p:cNvPr id="2" name="Picture 1">
            <a:extLst>
              <a:ext uri="{FF2B5EF4-FFF2-40B4-BE49-F238E27FC236}">
                <a16:creationId xmlns:a16="http://schemas.microsoft.com/office/drawing/2014/main" id="{7BC29959-B57F-660B-5995-6EF46017D681}"/>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4B499391-2E47-8810-B277-050F7DD7D08A}"/>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2" name="Google Shape;522;p44"/>
          <p:cNvSpPr txBox="1"/>
          <p:nvPr/>
        </p:nvSpPr>
        <p:spPr>
          <a:xfrm>
            <a:off x="1085700" y="1684075"/>
            <a:ext cx="6915300" cy="1670744"/>
          </a:xfrm>
          <a:prstGeom prst="rect">
            <a:avLst/>
          </a:prstGeom>
          <a:noFill/>
          <a:ln>
            <a:noFill/>
          </a:ln>
        </p:spPr>
        <p:txBody>
          <a:bodyPr spcFirstLastPara="1" wrap="square" lIns="68575" tIns="34275" rIns="68575" bIns="34275" anchor="t" anchorCtr="0">
            <a:noAutofit/>
          </a:bodyPr>
          <a:lstStyle/>
          <a:p>
            <a:pPr marL="457200" marR="0" lvl="0" indent="-342900" algn="l" rtl="0">
              <a:spcBef>
                <a:spcPts val="0"/>
              </a:spcBef>
              <a:spcAft>
                <a:spcPts val="0"/>
              </a:spcAft>
              <a:buSzPts val="1800"/>
              <a:buChar char="●"/>
            </a:pPr>
            <a:r>
              <a:rPr lang="en" sz="1800" dirty="0"/>
              <a:t>Install of Docker and setup.</a:t>
            </a:r>
            <a:endParaRPr sz="1800" dirty="0"/>
          </a:p>
          <a:p>
            <a:pPr marL="457200" marR="0" lvl="0" indent="-342900" algn="l" rtl="0">
              <a:spcBef>
                <a:spcPts val="0"/>
              </a:spcBef>
              <a:spcAft>
                <a:spcPts val="0"/>
              </a:spcAft>
              <a:buSzPts val="1800"/>
              <a:buChar char="●"/>
            </a:pPr>
            <a:r>
              <a:rPr lang="en" sz="1800" dirty="0"/>
              <a:t>Install MySql 5.7</a:t>
            </a:r>
            <a:endParaRPr sz="1800" dirty="0"/>
          </a:p>
          <a:p>
            <a:pPr marL="457200" marR="0" lvl="0" indent="-342900" algn="l" rtl="0">
              <a:spcBef>
                <a:spcPts val="0"/>
              </a:spcBef>
              <a:spcAft>
                <a:spcPts val="0"/>
              </a:spcAft>
              <a:buSzPts val="1800"/>
              <a:buChar char="●"/>
            </a:pPr>
            <a:r>
              <a:rPr lang="en" sz="1800" dirty="0"/>
              <a:t>Database Creation and configuration of rules.</a:t>
            </a:r>
            <a:endParaRPr sz="1800" dirty="0"/>
          </a:p>
          <a:p>
            <a:pPr marL="457200" marR="0" lvl="0" indent="-342900" algn="l" rtl="0">
              <a:spcBef>
                <a:spcPts val="0"/>
              </a:spcBef>
              <a:spcAft>
                <a:spcPts val="0"/>
              </a:spcAft>
              <a:buSzPts val="1800"/>
              <a:buChar char="●"/>
            </a:pPr>
            <a:r>
              <a:rPr lang="en" sz="1800" dirty="0"/>
              <a:t>Build API using docker-compose</a:t>
            </a:r>
          </a:p>
          <a:p>
            <a:pPr marL="457200" marR="0" lvl="0" indent="-342900" algn="l" rtl="0">
              <a:spcBef>
                <a:spcPts val="0"/>
              </a:spcBef>
              <a:spcAft>
                <a:spcPts val="0"/>
              </a:spcAft>
              <a:buSzPts val="1800"/>
              <a:buChar char="●"/>
            </a:pPr>
            <a:r>
              <a:rPr lang="en" dirty="0"/>
              <a:t>Database Migration (ongoing currently)</a:t>
            </a:r>
            <a:endParaRPr sz="2000" dirty="0"/>
          </a:p>
          <a:p>
            <a:pPr marL="0" marR="0" lvl="0" indent="0" algn="l" rtl="0">
              <a:spcBef>
                <a:spcPts val="0"/>
              </a:spcBef>
              <a:spcAft>
                <a:spcPts val="0"/>
              </a:spcAft>
              <a:buNone/>
            </a:pPr>
            <a:endParaRPr sz="2000" dirty="0"/>
          </a:p>
        </p:txBody>
      </p:sp>
      <p:sp>
        <p:nvSpPr>
          <p:cNvPr id="524" name="Google Shape;524;p44"/>
          <p:cNvSpPr/>
          <p:nvPr/>
        </p:nvSpPr>
        <p:spPr>
          <a:xfrm>
            <a:off x="7642222" y="57150"/>
            <a:ext cx="1444628" cy="658127"/>
          </a:xfrm>
          <a:prstGeom prst="rect">
            <a:avLst/>
          </a:prstGeom>
          <a:noFill/>
          <a:ln>
            <a:noFill/>
          </a:ln>
        </p:spPr>
      </p:sp>
      <p:pic>
        <p:nvPicPr>
          <p:cNvPr id="2" name="Picture 1">
            <a:extLst>
              <a:ext uri="{FF2B5EF4-FFF2-40B4-BE49-F238E27FC236}">
                <a16:creationId xmlns:a16="http://schemas.microsoft.com/office/drawing/2014/main" id="{3D4BAF9D-F508-2D77-2879-B003C29FCA4F}"/>
              </a:ext>
            </a:extLst>
          </p:cNvPr>
          <p:cNvPicPr>
            <a:picLocks noChangeAspect="1"/>
          </p:cNvPicPr>
          <p:nvPr/>
        </p:nvPicPr>
        <p:blipFill>
          <a:blip r:embed="rId3"/>
          <a:stretch>
            <a:fillRect/>
          </a:stretch>
        </p:blipFill>
        <p:spPr>
          <a:xfrm>
            <a:off x="7860802" y="22302"/>
            <a:ext cx="1260896" cy="574235"/>
          </a:xfrm>
          <a:prstGeom prst="rect">
            <a:avLst/>
          </a:prstGeom>
        </p:spPr>
      </p:pic>
      <p:sp>
        <p:nvSpPr>
          <p:cNvPr id="13" name="Google Shape;297;p15">
            <a:extLst>
              <a:ext uri="{FF2B5EF4-FFF2-40B4-BE49-F238E27FC236}">
                <a16:creationId xmlns:a16="http://schemas.microsoft.com/office/drawing/2014/main" id="{4BA07809-BF74-7CD1-6D68-0B1B0CE8F64D}"/>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299;p15">
            <a:extLst>
              <a:ext uri="{FF2B5EF4-FFF2-40B4-BE49-F238E27FC236}">
                <a16:creationId xmlns:a16="http://schemas.microsoft.com/office/drawing/2014/main" id="{8DD21C31-9986-90BE-6D0F-994227AEEF1A}"/>
              </a:ext>
            </a:extLst>
          </p:cNvPr>
          <p:cNvSpPr txBox="1"/>
          <p:nvPr/>
        </p:nvSpPr>
        <p:spPr>
          <a:xfrm>
            <a:off x="857250" y="857251"/>
            <a:ext cx="4857600" cy="346218"/>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None/>
            </a:pPr>
            <a:r>
              <a:rPr lang="en-IN" dirty="0">
                <a:solidFill>
                  <a:srgbClr val="FF0000"/>
                </a:solidFill>
                <a:latin typeface="Trebuchet MS" panose="020B0603020202020204" pitchFamily="34" charset="0"/>
              </a:rPr>
              <a:t>Project Progress</a:t>
            </a:r>
            <a:endParaRPr sz="1100" dirty="0"/>
          </a:p>
        </p:txBody>
      </p:sp>
      <p:sp>
        <p:nvSpPr>
          <p:cNvPr id="3" name="TextBox 2">
            <a:extLst>
              <a:ext uri="{FF2B5EF4-FFF2-40B4-BE49-F238E27FC236}">
                <a16:creationId xmlns:a16="http://schemas.microsoft.com/office/drawing/2014/main" id="{974D96EB-877B-5AEF-3C0B-EF844385E465}"/>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2" name="Google Shape;532;p45"/>
          <p:cNvSpPr txBox="1"/>
          <p:nvPr/>
        </p:nvSpPr>
        <p:spPr>
          <a:xfrm>
            <a:off x="768263" y="1395281"/>
            <a:ext cx="7603500" cy="3894300"/>
          </a:xfrm>
          <a:prstGeom prst="rect">
            <a:avLst/>
          </a:prstGeom>
          <a:noFill/>
          <a:ln>
            <a:noFill/>
          </a:ln>
        </p:spPr>
        <p:txBody>
          <a:bodyPr spcFirstLastPara="1" wrap="square" lIns="68575" tIns="34275" rIns="68575" bIns="34275" anchor="t" anchorCtr="0">
            <a:spAutoFit/>
          </a:bodyPr>
          <a:lstStyle/>
          <a:p>
            <a:pPr marL="342900" lvl="0" indent="-234950" algn="l" rtl="0">
              <a:spcBef>
                <a:spcPts val="0"/>
              </a:spcBef>
              <a:spcAft>
                <a:spcPts val="0"/>
              </a:spcAft>
              <a:buClr>
                <a:srgbClr val="000000"/>
              </a:buClr>
              <a:buSzPts val="1100"/>
              <a:buChar char="●"/>
            </a:pPr>
            <a:r>
              <a:rPr lang="en" sz="1100"/>
              <a:t>Deshpande, Neha (2021) </a:t>
            </a:r>
            <a:r>
              <a:rPr lang="en" sz="1100" i="1"/>
              <a:t>Autoscaling Cloud-Native Applications using Custom Controller of Kubernetes.</a:t>
            </a:r>
            <a:r>
              <a:rPr lang="en" sz="1100"/>
              <a:t> </a:t>
            </a:r>
            <a:endParaRPr sz="1100"/>
          </a:p>
          <a:p>
            <a:pPr marL="0" lvl="0" indent="342900" algn="l" rtl="0">
              <a:spcBef>
                <a:spcPts val="0"/>
              </a:spcBef>
              <a:spcAft>
                <a:spcPts val="0"/>
              </a:spcAft>
              <a:buClr>
                <a:schemeClr val="dk1"/>
              </a:buClr>
              <a:buSzPts val="800"/>
              <a:buFont typeface="Arial"/>
              <a:buNone/>
            </a:pPr>
            <a:r>
              <a:rPr lang="en" sz="1100" u="sng">
                <a:hlinkClick r:id="rId3"/>
              </a:rPr>
              <a:t>https://norma.ncirl.ie/5089/</a:t>
            </a:r>
            <a:endParaRPr sz="1100"/>
          </a:p>
          <a:p>
            <a:pPr marL="0" lvl="0" indent="342900" algn="l" rtl="0">
              <a:spcBef>
                <a:spcPts val="0"/>
              </a:spcBef>
              <a:spcAft>
                <a:spcPts val="0"/>
              </a:spcAft>
              <a:buClr>
                <a:schemeClr val="dk1"/>
              </a:buClr>
              <a:buSzPts val="800"/>
              <a:buFont typeface="Arial"/>
              <a:buNone/>
            </a:pPr>
            <a:r>
              <a:rPr lang="en" sz="1100"/>
              <a:t>Masters thesis, Dublin, National College of Ireland.</a:t>
            </a:r>
            <a:endParaRPr sz="1400"/>
          </a:p>
          <a:p>
            <a:pPr marL="0" lvl="0" indent="0" algn="l" rtl="0">
              <a:spcBef>
                <a:spcPts val="0"/>
              </a:spcBef>
              <a:spcAft>
                <a:spcPts val="0"/>
              </a:spcAft>
              <a:buClr>
                <a:schemeClr val="dk1"/>
              </a:buClr>
              <a:buSzPts val="800"/>
              <a:buFont typeface="Arial"/>
              <a:buNone/>
            </a:pPr>
            <a:endParaRPr sz="1100"/>
          </a:p>
          <a:p>
            <a:pPr marL="342900" lvl="0" indent="-234950" algn="l" rtl="0">
              <a:spcBef>
                <a:spcPts val="0"/>
              </a:spcBef>
              <a:spcAft>
                <a:spcPts val="0"/>
              </a:spcAft>
              <a:buClr>
                <a:srgbClr val="000000"/>
              </a:buClr>
              <a:buSzPts val="1100"/>
              <a:buChar char="●"/>
            </a:pPr>
            <a:r>
              <a:rPr lang="en" sz="1100"/>
              <a:t>Shitole, Abishek Sanjay (2022) </a:t>
            </a:r>
            <a:r>
              <a:rPr lang="en" sz="1100" i="1"/>
              <a:t>Dynamic Load Balancing of Microservices in Kubernetes Clusters using Service Mesh.</a:t>
            </a:r>
            <a:endParaRPr sz="1100" i="1"/>
          </a:p>
          <a:p>
            <a:pPr marL="0" lvl="0" indent="342900" algn="l" rtl="0">
              <a:spcBef>
                <a:spcPts val="0"/>
              </a:spcBef>
              <a:spcAft>
                <a:spcPts val="0"/>
              </a:spcAft>
              <a:buClr>
                <a:schemeClr val="dk1"/>
              </a:buClr>
              <a:buSzPts val="800"/>
              <a:buFont typeface="Arial"/>
              <a:buNone/>
            </a:pPr>
            <a:r>
              <a:rPr lang="en" sz="1100" u="sng">
                <a:hlinkClick r:id="rId4"/>
              </a:rPr>
              <a:t>https://norma.ncirl.ie/5943/</a:t>
            </a:r>
            <a:endParaRPr sz="1100"/>
          </a:p>
          <a:p>
            <a:pPr marL="0" lvl="0" indent="342900" algn="l" rtl="0">
              <a:spcBef>
                <a:spcPts val="0"/>
              </a:spcBef>
              <a:spcAft>
                <a:spcPts val="0"/>
              </a:spcAft>
              <a:buClr>
                <a:schemeClr val="dk1"/>
              </a:buClr>
              <a:buSzPts val="800"/>
              <a:buFont typeface="Arial"/>
              <a:buNone/>
            </a:pPr>
            <a:r>
              <a:rPr lang="en" sz="1100"/>
              <a:t>Masters thesis, Dublin, National College of Ireland.</a:t>
            </a:r>
            <a:endParaRPr sz="1400"/>
          </a:p>
          <a:p>
            <a:pPr marL="0" lvl="0" indent="0" algn="l" rtl="0">
              <a:spcBef>
                <a:spcPts val="0"/>
              </a:spcBef>
              <a:spcAft>
                <a:spcPts val="0"/>
              </a:spcAft>
              <a:buClr>
                <a:schemeClr val="dk1"/>
              </a:buClr>
              <a:buFont typeface="Arial"/>
              <a:buNone/>
            </a:pPr>
            <a:endParaRPr sz="1400">
              <a:latin typeface="Calibri"/>
              <a:ea typeface="Calibri"/>
              <a:cs typeface="Calibri"/>
              <a:sym typeface="Calibri"/>
            </a:endParaRPr>
          </a:p>
          <a:p>
            <a:pPr marL="342900" lvl="0" indent="-234950" algn="l" rtl="0">
              <a:spcBef>
                <a:spcPts val="0"/>
              </a:spcBef>
              <a:spcAft>
                <a:spcPts val="0"/>
              </a:spcAft>
              <a:buClr>
                <a:srgbClr val="000000"/>
              </a:buClr>
              <a:buSzPts val="1100"/>
              <a:buChar char="●"/>
            </a:pPr>
            <a:r>
              <a:rPr lang="en" sz="1200"/>
              <a:t>An Efficient and Scalable Traffic Load Balancing Based on Web Server Container Resource Utilization using Kubernetes Cluster.(</a:t>
            </a:r>
            <a:r>
              <a:rPr lang="en" sz="1100" b="1"/>
              <a:t>May – 2022</a:t>
            </a:r>
            <a:r>
              <a:rPr lang="en" sz="1200" b="1"/>
              <a:t>) Ashok L Pomnar</a:t>
            </a:r>
            <a:r>
              <a:rPr lang="en" sz="1200"/>
              <a:t>,</a:t>
            </a:r>
            <a:endParaRPr sz="1200"/>
          </a:p>
          <a:p>
            <a:pPr marL="0" lvl="0" indent="342900" algn="l" rtl="0">
              <a:spcBef>
                <a:spcPts val="0"/>
              </a:spcBef>
              <a:spcAft>
                <a:spcPts val="0"/>
              </a:spcAft>
              <a:buClr>
                <a:schemeClr val="dk1"/>
              </a:buClr>
              <a:buSzPts val="800"/>
              <a:buFont typeface="Arial"/>
              <a:buNone/>
            </a:pPr>
            <a:r>
              <a:rPr lang="en" sz="1200"/>
              <a:t>AVCOE Sangamner 422 605,Maharashtra, India.</a:t>
            </a:r>
            <a:endParaRPr sz="1200"/>
          </a:p>
          <a:p>
            <a:pPr marL="0" lvl="0" indent="342900" algn="l" rtl="0">
              <a:spcBef>
                <a:spcPts val="0"/>
              </a:spcBef>
              <a:spcAft>
                <a:spcPts val="0"/>
              </a:spcAft>
              <a:buClr>
                <a:schemeClr val="dk1"/>
              </a:buClr>
              <a:buSzPts val="800"/>
              <a:buFont typeface="Arial"/>
              <a:buNone/>
            </a:pPr>
            <a:r>
              <a:rPr lang="en" sz="1200" u="sng">
                <a:hlinkClick r:id="rId5"/>
              </a:rPr>
              <a:t>https://ijisrt.com/assets/upload/files/IJISRT22MAY1644_(1)_(1).pdf</a:t>
            </a:r>
            <a:endParaRPr sz="1200"/>
          </a:p>
          <a:p>
            <a:pPr marL="0" lvl="0" indent="0" algn="l" rtl="0">
              <a:spcBef>
                <a:spcPts val="0"/>
              </a:spcBef>
              <a:spcAft>
                <a:spcPts val="0"/>
              </a:spcAft>
              <a:buClr>
                <a:schemeClr val="dk1"/>
              </a:buClr>
              <a:buSzPts val="800"/>
              <a:buFont typeface="Arial"/>
              <a:buNone/>
            </a:pPr>
            <a:endParaRPr sz="1200" b="1"/>
          </a:p>
          <a:p>
            <a:pPr marL="342900" lvl="0" indent="-234950" algn="l" rtl="0">
              <a:spcBef>
                <a:spcPts val="0"/>
              </a:spcBef>
              <a:spcAft>
                <a:spcPts val="0"/>
              </a:spcAft>
              <a:buClr>
                <a:srgbClr val="000000"/>
              </a:buClr>
              <a:buSzPts val="1100"/>
              <a:buChar char="●"/>
            </a:pPr>
            <a:r>
              <a:rPr lang="en" sz="1200" b="1"/>
              <a:t>V. Sharma,</a:t>
            </a:r>
            <a:r>
              <a:rPr lang="en" sz="1200"/>
              <a:t> "Managing Multi-Cloud Deployments on Kubernetes with Istio, Prometheus and Grafana," </a:t>
            </a:r>
            <a:r>
              <a:rPr lang="en" sz="1200" b="1"/>
              <a:t>2022</a:t>
            </a:r>
            <a:r>
              <a:rPr lang="en" sz="1200"/>
              <a:t> 8th International Conference on Advanced Computing and Communication Systems (ICACCS), Coimbatore, India,</a:t>
            </a:r>
            <a:r>
              <a:rPr lang="en" sz="1400"/>
              <a:t> </a:t>
            </a:r>
            <a:endParaRPr sz="1400"/>
          </a:p>
          <a:p>
            <a:pPr marL="0" lvl="0" indent="342900" algn="l" rtl="0">
              <a:spcBef>
                <a:spcPts val="0"/>
              </a:spcBef>
              <a:spcAft>
                <a:spcPts val="0"/>
              </a:spcAft>
              <a:buClr>
                <a:schemeClr val="dk1"/>
              </a:buClr>
              <a:buSzPts val="800"/>
              <a:buFont typeface="Arial"/>
              <a:buNone/>
            </a:pPr>
            <a:r>
              <a:rPr lang="en" sz="1200" u="sng">
                <a:hlinkClick r:id="rId6"/>
              </a:rPr>
              <a:t>https://doi.org/10.1109/ICACCS54159.2022.9785124</a:t>
            </a:r>
            <a:endParaRPr sz="1200"/>
          </a:p>
          <a:p>
            <a:pPr marL="0" lvl="0" indent="0" algn="l" rtl="0">
              <a:spcBef>
                <a:spcPts val="0"/>
              </a:spcBef>
              <a:spcAft>
                <a:spcPts val="0"/>
              </a:spcAft>
              <a:buClr>
                <a:schemeClr val="dk1"/>
              </a:buClr>
              <a:buFont typeface="Arial"/>
              <a:buNone/>
            </a:pPr>
            <a:endParaRPr sz="1400">
              <a:latin typeface="Calibri"/>
              <a:ea typeface="Calibri"/>
              <a:cs typeface="Calibri"/>
              <a:sym typeface="Calibri"/>
            </a:endParaRPr>
          </a:p>
          <a:p>
            <a:pPr marL="254000" marR="0" lvl="0" indent="-254000" algn="l" rtl="0">
              <a:spcBef>
                <a:spcPts val="300"/>
              </a:spcBef>
              <a:spcAft>
                <a:spcPts val="0"/>
              </a:spcAft>
              <a:buNone/>
            </a:pPr>
            <a:endParaRPr sz="2000">
              <a:latin typeface="Trebuchet MS"/>
              <a:ea typeface="Trebuchet MS"/>
              <a:cs typeface="Trebuchet MS"/>
              <a:sym typeface="Trebuchet MS"/>
            </a:endParaRPr>
          </a:p>
        </p:txBody>
      </p:sp>
      <p:sp>
        <p:nvSpPr>
          <p:cNvPr id="535" name="Google Shape;535;p45"/>
          <p:cNvSpPr/>
          <p:nvPr/>
        </p:nvSpPr>
        <p:spPr>
          <a:xfrm>
            <a:off x="7642222" y="57150"/>
            <a:ext cx="1444628" cy="658127"/>
          </a:xfrm>
          <a:prstGeom prst="rect">
            <a:avLst/>
          </a:prstGeom>
          <a:noFill/>
          <a:ln>
            <a:noFill/>
          </a:ln>
        </p:spPr>
      </p:sp>
      <p:pic>
        <p:nvPicPr>
          <p:cNvPr id="2" name="Picture 1">
            <a:extLst>
              <a:ext uri="{FF2B5EF4-FFF2-40B4-BE49-F238E27FC236}">
                <a16:creationId xmlns:a16="http://schemas.microsoft.com/office/drawing/2014/main" id="{05C07125-C0BE-B6D8-0891-CFF446CD5CF7}"/>
              </a:ext>
            </a:extLst>
          </p:cNvPr>
          <p:cNvPicPr>
            <a:picLocks noChangeAspect="1"/>
          </p:cNvPicPr>
          <p:nvPr/>
        </p:nvPicPr>
        <p:blipFill>
          <a:blip r:embed="rId7"/>
          <a:stretch>
            <a:fillRect/>
          </a:stretch>
        </p:blipFill>
        <p:spPr>
          <a:xfrm>
            <a:off x="7860802" y="22302"/>
            <a:ext cx="1260896" cy="574235"/>
          </a:xfrm>
          <a:prstGeom prst="rect">
            <a:avLst/>
          </a:prstGeom>
        </p:spPr>
      </p:pic>
      <p:sp>
        <p:nvSpPr>
          <p:cNvPr id="14" name="Google Shape;297;p15">
            <a:extLst>
              <a:ext uri="{FF2B5EF4-FFF2-40B4-BE49-F238E27FC236}">
                <a16:creationId xmlns:a16="http://schemas.microsoft.com/office/drawing/2014/main" id="{A68DB297-A3F6-0CD3-5A99-C70E3254E00C}"/>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299;p15">
            <a:extLst>
              <a:ext uri="{FF2B5EF4-FFF2-40B4-BE49-F238E27FC236}">
                <a16:creationId xmlns:a16="http://schemas.microsoft.com/office/drawing/2014/main" id="{995670AA-1747-3CCC-610E-8E24A3F6B3B4}"/>
              </a:ext>
            </a:extLst>
          </p:cNvPr>
          <p:cNvSpPr txBox="1"/>
          <p:nvPr/>
        </p:nvSpPr>
        <p:spPr>
          <a:xfrm>
            <a:off x="857250" y="857251"/>
            <a:ext cx="4857600" cy="346218"/>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None/>
            </a:pPr>
            <a:r>
              <a:rPr lang="en-US" sz="1800" kern="1200" dirty="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rPr>
              <a:t>References</a:t>
            </a:r>
            <a:endParaRPr sz="1100" dirty="0"/>
          </a:p>
        </p:txBody>
      </p:sp>
      <p:sp>
        <p:nvSpPr>
          <p:cNvPr id="3" name="TextBox 2">
            <a:extLst>
              <a:ext uri="{FF2B5EF4-FFF2-40B4-BE49-F238E27FC236}">
                <a16:creationId xmlns:a16="http://schemas.microsoft.com/office/drawing/2014/main" id="{1C69F225-6408-C6E1-43E5-23F1EEEE1438}"/>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6"/>
          <p:cNvSpPr/>
          <p:nvPr/>
        </p:nvSpPr>
        <p:spPr>
          <a:xfrm>
            <a:off x="2684168" y="2040750"/>
            <a:ext cx="3775663" cy="5310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4000" dirty="0">
                <a:solidFill>
                  <a:srgbClr val="FF0000"/>
                </a:solidFill>
                <a:latin typeface="Trebuchet MS"/>
                <a:ea typeface="Trebuchet MS"/>
                <a:cs typeface="Trebuchet MS"/>
                <a:sym typeface="Trebuchet MS"/>
              </a:rPr>
              <a:t>Thank You</a:t>
            </a:r>
            <a:endParaRPr sz="4000" dirty="0"/>
          </a:p>
        </p:txBody>
      </p:sp>
      <p:pic>
        <p:nvPicPr>
          <p:cNvPr id="2" name="Picture 1">
            <a:extLst>
              <a:ext uri="{FF2B5EF4-FFF2-40B4-BE49-F238E27FC236}">
                <a16:creationId xmlns:a16="http://schemas.microsoft.com/office/drawing/2014/main" id="{F94AE812-E0EF-B48E-1C64-70540035215E}"/>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26D10B77-412F-BD9E-042F-4181717CF882}"/>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6"/>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09;p16"/>
          <p:cNvSpPr txBox="1"/>
          <p:nvPr/>
        </p:nvSpPr>
        <p:spPr>
          <a:xfrm>
            <a:off x="857250" y="857251"/>
            <a:ext cx="4857600" cy="346200"/>
          </a:xfrm>
          <a:prstGeom prst="rect">
            <a:avLst/>
          </a:prstGeom>
          <a:noFill/>
          <a:ln>
            <a:noFill/>
          </a:ln>
        </p:spPr>
        <p:txBody>
          <a:bodyPr spcFirstLastPara="1" wrap="square" lIns="68575" tIns="34275" rIns="68575" bIns="34275" anchor="t" anchorCtr="0">
            <a:spAutoFit/>
          </a:bodyPr>
          <a:lstStyle/>
          <a:p>
            <a:pPr marL="254000" lvl="0" indent="-254000" algn="l" rtl="0">
              <a:spcBef>
                <a:spcPts val="0"/>
              </a:spcBef>
              <a:spcAft>
                <a:spcPts val="0"/>
              </a:spcAft>
              <a:buNone/>
            </a:pPr>
            <a:r>
              <a:rPr lang="en" sz="1800">
                <a:solidFill>
                  <a:srgbClr val="FF0000"/>
                </a:solidFill>
                <a:latin typeface="Trebuchet MS"/>
                <a:ea typeface="Trebuchet MS"/>
                <a:cs typeface="Trebuchet MS"/>
                <a:sym typeface="Trebuchet MS"/>
              </a:rPr>
              <a:t>Design Approach</a:t>
            </a:r>
            <a:endParaRPr sz="1800">
              <a:solidFill>
                <a:srgbClr val="FF0000"/>
              </a:solidFill>
              <a:latin typeface="Trebuchet MS"/>
              <a:ea typeface="Trebuchet MS"/>
              <a:cs typeface="Trebuchet MS"/>
              <a:sym typeface="Trebuchet MS"/>
            </a:endParaRPr>
          </a:p>
        </p:txBody>
      </p:sp>
      <p:sp>
        <p:nvSpPr>
          <p:cNvPr id="313" name="Google Shape;313;p16"/>
          <p:cNvSpPr txBox="1"/>
          <p:nvPr/>
        </p:nvSpPr>
        <p:spPr>
          <a:xfrm>
            <a:off x="624468" y="1532066"/>
            <a:ext cx="7895064" cy="3318403"/>
          </a:xfrm>
          <a:prstGeom prst="rect">
            <a:avLst/>
          </a:prstGeom>
          <a:noFill/>
          <a:ln>
            <a:noFill/>
          </a:ln>
        </p:spPr>
        <p:txBody>
          <a:bodyPr spcFirstLastPara="1" wrap="square" lIns="68575" tIns="34275" rIns="68575" bIns="34275" anchor="ctr" anchorCtr="0">
            <a:noAutofit/>
          </a:bodyPr>
          <a:lstStyle/>
          <a:p>
            <a:pPr marL="285750" indent="-285750" rtl="0">
              <a:spcBef>
                <a:spcPts val="800"/>
              </a:spcBef>
              <a:spcAft>
                <a:spcPts val="800"/>
              </a:spcAft>
              <a:buFont typeface="Arial" panose="020B0604020202020204" pitchFamily="34" charset="0"/>
              <a:buChar char="•"/>
            </a:pPr>
            <a:r>
              <a:rPr lang="en-US" sz="1600" i="0" u="none" strike="noStrike" dirty="0">
                <a:effectLst/>
                <a:latin typeface="Roboto" panose="02000000000000000000" pitchFamily="2" charset="0"/>
              </a:rPr>
              <a:t>Containerize the microservices that are provided by EOX Vantage. </a:t>
            </a:r>
            <a:endParaRPr lang="en-US" sz="1600" dirty="0">
              <a:effectLst/>
            </a:endParaRPr>
          </a:p>
          <a:p>
            <a:pPr marL="285750" indent="-285750" rtl="0">
              <a:spcBef>
                <a:spcPts val="800"/>
              </a:spcBef>
              <a:spcAft>
                <a:spcPts val="800"/>
              </a:spcAft>
              <a:buFont typeface="Arial" panose="020B0604020202020204" pitchFamily="34" charset="0"/>
              <a:buChar char="•"/>
            </a:pPr>
            <a:r>
              <a:rPr lang="en-US" sz="1600" i="0" u="none" strike="noStrike" dirty="0">
                <a:effectLst/>
                <a:latin typeface="Roboto" panose="02000000000000000000" pitchFamily="2" charset="0"/>
              </a:rPr>
              <a:t>Define the Kubernetes deployment and service, and configure the Kubernetes ingress to map traffic to different backends based on rules defined via K8 API.</a:t>
            </a:r>
            <a:endParaRPr lang="en-US" sz="1600" dirty="0">
              <a:effectLst/>
            </a:endParaRPr>
          </a:p>
          <a:p>
            <a:pPr marL="285750" indent="-285750" rtl="0">
              <a:spcBef>
                <a:spcPts val="800"/>
              </a:spcBef>
              <a:spcAft>
                <a:spcPts val="800"/>
              </a:spcAft>
              <a:buFont typeface="Arial" panose="020B0604020202020204" pitchFamily="34" charset="0"/>
              <a:buChar char="•"/>
            </a:pPr>
            <a:r>
              <a:rPr lang="en-US" sz="1600" i="0" u="none" strike="noStrike" dirty="0">
                <a:effectLst/>
                <a:latin typeface="Roboto" panose="02000000000000000000" pitchFamily="2" charset="0"/>
              </a:rPr>
              <a:t>Deploying the microservices through Istio Service Mesh Architecture on top of Kubernetes</a:t>
            </a:r>
            <a:r>
              <a:rPr lang="en-US" sz="1600" dirty="0">
                <a:latin typeface="Roboto" panose="02000000000000000000" pitchFamily="2" charset="0"/>
              </a:rPr>
              <a:t>, w</a:t>
            </a:r>
            <a:r>
              <a:rPr lang="en-US" sz="1600" i="0" u="none" strike="noStrike" dirty="0">
                <a:effectLst/>
                <a:latin typeface="Roboto" panose="02000000000000000000" pitchFamily="2" charset="0"/>
              </a:rPr>
              <a:t>hich we suggest will have Inherent properties of Kubernetes like autoscaling, self healing, service discovery and load balancing, and communication advantages from service mesh architecture. Monitor and Test which provides better results.</a:t>
            </a:r>
            <a:endParaRPr lang="en-US" sz="1600" dirty="0">
              <a:effectLst/>
            </a:endParaRPr>
          </a:p>
          <a:p>
            <a:pPr marL="285750" indent="-285750" rtl="0">
              <a:spcBef>
                <a:spcPts val="800"/>
              </a:spcBef>
              <a:spcAft>
                <a:spcPts val="800"/>
              </a:spcAft>
              <a:buFont typeface="Arial" panose="020B0604020202020204" pitchFamily="34" charset="0"/>
              <a:buChar char="•"/>
            </a:pPr>
            <a:r>
              <a:rPr lang="en-US" sz="1600" i="0" u="none" strike="noStrike" dirty="0">
                <a:effectLst/>
                <a:latin typeface="Roboto" panose="02000000000000000000" pitchFamily="2" charset="0"/>
              </a:rPr>
              <a:t>Deploying to a localhost through different methods of deployments such as rolling, blue-green and canary deployment. </a:t>
            </a:r>
            <a:endParaRPr lang="en-US" sz="1600" dirty="0">
              <a:effectLst/>
            </a:endParaRPr>
          </a:p>
        </p:txBody>
      </p:sp>
      <p:pic>
        <p:nvPicPr>
          <p:cNvPr id="2" name="Picture 1">
            <a:extLst>
              <a:ext uri="{FF2B5EF4-FFF2-40B4-BE49-F238E27FC236}">
                <a16:creationId xmlns:a16="http://schemas.microsoft.com/office/drawing/2014/main" id="{120F2A91-CDE4-5B24-B97B-82A81FD5662F}"/>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E280C8D2-AE93-355C-EAFF-AF32FB659CD2}"/>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7"/>
          <p:cNvSpPr/>
          <p:nvPr/>
        </p:nvSpPr>
        <p:spPr>
          <a:xfrm>
            <a:off x="0" y="1044620"/>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0" name="Google Shape;320;p17"/>
          <p:cNvSpPr txBox="1"/>
          <p:nvPr/>
        </p:nvSpPr>
        <p:spPr>
          <a:xfrm>
            <a:off x="617034" y="1286108"/>
            <a:ext cx="7776066" cy="3252300"/>
          </a:xfrm>
          <a:prstGeom prst="rect">
            <a:avLst/>
          </a:prstGeom>
          <a:noFill/>
          <a:ln>
            <a:noFill/>
          </a:ln>
        </p:spPr>
        <p:txBody>
          <a:bodyPr spcFirstLastPara="1" wrap="square" lIns="68575" tIns="34275" rIns="68575" bIns="34275" anchor="t" anchorCtr="0">
            <a:noAutofit/>
          </a:bodyPr>
          <a:lstStyle/>
          <a:p>
            <a:pPr marL="171450" lvl="0" indent="-215900" algn="l" rtl="0">
              <a:lnSpc>
                <a:spcPct val="115000"/>
              </a:lnSpc>
              <a:spcBef>
                <a:spcPts val="800"/>
              </a:spcBef>
              <a:spcAft>
                <a:spcPts val="0"/>
              </a:spcAft>
              <a:buClr>
                <a:schemeClr val="dk1"/>
              </a:buClr>
              <a:buSzPts val="1600"/>
              <a:buFont typeface="Roboto"/>
              <a:buChar char="●"/>
            </a:pPr>
            <a:r>
              <a:rPr lang="en" sz="1600" dirty="0">
                <a:solidFill>
                  <a:schemeClr val="dk1"/>
                </a:solidFill>
                <a:latin typeface="Roboto"/>
                <a:ea typeface="Roboto"/>
                <a:cs typeface="Roboto"/>
                <a:sym typeface="Roboto"/>
              </a:rPr>
              <a:t>Resource limitations of the Kubernetes cluster, such as available CPU, memory, and storage.</a:t>
            </a:r>
            <a:endParaRPr sz="1600" dirty="0">
              <a:solidFill>
                <a:schemeClr val="dk1"/>
              </a:solidFill>
              <a:latin typeface="Roboto"/>
              <a:ea typeface="Roboto"/>
              <a:cs typeface="Roboto"/>
              <a:sym typeface="Roboto"/>
            </a:endParaRPr>
          </a:p>
          <a:p>
            <a:pPr marL="171450" lvl="0" indent="-215900" algn="l" rtl="0">
              <a:lnSpc>
                <a:spcPct val="115000"/>
              </a:lnSpc>
              <a:spcBef>
                <a:spcPts val="0"/>
              </a:spcBef>
              <a:spcAft>
                <a:spcPts val="0"/>
              </a:spcAft>
              <a:buClr>
                <a:schemeClr val="dk1"/>
              </a:buClr>
              <a:buSzPts val="1600"/>
              <a:buFont typeface="Roboto"/>
              <a:buChar char="●"/>
            </a:pPr>
            <a:r>
              <a:rPr lang="en" sz="1600" dirty="0">
                <a:solidFill>
                  <a:schemeClr val="dk1"/>
                </a:solidFill>
                <a:latin typeface="Roboto"/>
                <a:ea typeface="Roboto"/>
                <a:cs typeface="Roboto"/>
                <a:sym typeface="Roboto"/>
              </a:rPr>
              <a:t>Network connectivity between microservices and with external services, including load balancers and ingress controllers.</a:t>
            </a:r>
            <a:endParaRPr sz="1600" dirty="0">
              <a:solidFill>
                <a:schemeClr val="dk1"/>
              </a:solidFill>
              <a:latin typeface="Roboto"/>
              <a:ea typeface="Roboto"/>
              <a:cs typeface="Roboto"/>
              <a:sym typeface="Roboto"/>
            </a:endParaRPr>
          </a:p>
          <a:p>
            <a:pPr marL="171450" lvl="0" indent="-215900" algn="l" rtl="0">
              <a:lnSpc>
                <a:spcPct val="115000"/>
              </a:lnSpc>
              <a:spcBef>
                <a:spcPts val="0"/>
              </a:spcBef>
              <a:spcAft>
                <a:spcPts val="0"/>
              </a:spcAft>
              <a:buClr>
                <a:schemeClr val="dk1"/>
              </a:buClr>
              <a:buSzPts val="1600"/>
              <a:buFont typeface="Roboto"/>
              <a:buChar char="●"/>
            </a:pPr>
            <a:r>
              <a:rPr lang="en" sz="1600" dirty="0">
                <a:solidFill>
                  <a:schemeClr val="dk1"/>
                </a:solidFill>
                <a:latin typeface="Roboto"/>
                <a:ea typeface="Roboto"/>
                <a:cs typeface="Roboto"/>
                <a:sym typeface="Roboto"/>
              </a:rPr>
              <a:t>Security considerations, such as access control, authentication, and encryption.</a:t>
            </a:r>
            <a:endParaRPr sz="1600" dirty="0">
              <a:solidFill>
                <a:schemeClr val="dk1"/>
              </a:solidFill>
              <a:latin typeface="Roboto"/>
              <a:ea typeface="Roboto"/>
              <a:cs typeface="Roboto"/>
              <a:sym typeface="Roboto"/>
            </a:endParaRPr>
          </a:p>
          <a:p>
            <a:pPr marL="171450" lvl="0" indent="-215900" algn="l" rtl="0">
              <a:lnSpc>
                <a:spcPct val="115000"/>
              </a:lnSpc>
              <a:spcBef>
                <a:spcPts val="0"/>
              </a:spcBef>
              <a:spcAft>
                <a:spcPts val="0"/>
              </a:spcAft>
              <a:buClr>
                <a:schemeClr val="dk1"/>
              </a:buClr>
              <a:buSzPts val="1600"/>
              <a:buFont typeface="Roboto"/>
              <a:buChar char="●"/>
            </a:pPr>
            <a:r>
              <a:rPr lang="en" sz="1600" dirty="0">
                <a:solidFill>
                  <a:schemeClr val="dk1"/>
                </a:solidFill>
                <a:latin typeface="Roboto"/>
                <a:ea typeface="Roboto"/>
                <a:cs typeface="Roboto"/>
                <a:sym typeface="Roboto"/>
              </a:rPr>
              <a:t>Monitoring and logging requirements to ensure service availability and troubleshoot issues. Used during testing phase.</a:t>
            </a:r>
            <a:endParaRPr sz="1600" dirty="0">
              <a:solidFill>
                <a:schemeClr val="dk1"/>
              </a:solidFill>
              <a:latin typeface="Roboto"/>
              <a:ea typeface="Roboto"/>
              <a:cs typeface="Roboto"/>
              <a:sym typeface="Roboto"/>
            </a:endParaRPr>
          </a:p>
          <a:p>
            <a:pPr marL="171450" lvl="0" indent="-215900" algn="l" rtl="0">
              <a:lnSpc>
                <a:spcPct val="115000"/>
              </a:lnSpc>
              <a:spcBef>
                <a:spcPts val="0"/>
              </a:spcBef>
              <a:spcAft>
                <a:spcPts val="0"/>
              </a:spcAft>
              <a:buClr>
                <a:schemeClr val="dk1"/>
              </a:buClr>
              <a:buSzPts val="1600"/>
              <a:buFont typeface="Roboto"/>
              <a:buChar char="●"/>
            </a:pPr>
            <a:r>
              <a:rPr lang="en" sz="1600" dirty="0">
                <a:solidFill>
                  <a:schemeClr val="dk1"/>
                </a:solidFill>
                <a:latin typeface="Roboto"/>
                <a:ea typeface="Roboto"/>
                <a:cs typeface="Roboto"/>
                <a:sym typeface="Roboto"/>
              </a:rPr>
              <a:t>Platform compatibility: Kubernetes may have compatibility constraints with certain operating systems, programming languages, or other technologies that can limit the choice of tools and technologies used for deploying microservices.</a:t>
            </a:r>
            <a:endParaRPr sz="1600" dirty="0">
              <a:solidFill>
                <a:schemeClr val="dk1"/>
              </a:solidFill>
              <a:latin typeface="Roboto"/>
              <a:ea typeface="Roboto"/>
              <a:cs typeface="Roboto"/>
              <a:sym typeface="Roboto"/>
            </a:endParaRPr>
          </a:p>
        </p:txBody>
      </p:sp>
      <p:sp>
        <p:nvSpPr>
          <p:cNvPr id="321" name="Google Shape;321;p17"/>
          <p:cNvSpPr txBox="1"/>
          <p:nvPr/>
        </p:nvSpPr>
        <p:spPr>
          <a:xfrm>
            <a:off x="857250" y="708567"/>
            <a:ext cx="4857600" cy="346200"/>
          </a:xfrm>
          <a:prstGeom prst="rect">
            <a:avLst/>
          </a:prstGeom>
          <a:noFill/>
          <a:ln>
            <a:noFill/>
          </a:ln>
        </p:spPr>
        <p:txBody>
          <a:bodyPr spcFirstLastPara="1" wrap="square" lIns="68575" tIns="34275" rIns="68575" bIns="34275" anchor="t" anchorCtr="0">
            <a:spAutoFit/>
          </a:bodyPr>
          <a:lstStyle/>
          <a:p>
            <a:pPr marL="254000" lvl="0" indent="-254000" algn="l" rtl="0">
              <a:spcBef>
                <a:spcPts val="0"/>
              </a:spcBef>
              <a:spcAft>
                <a:spcPts val="0"/>
              </a:spcAft>
              <a:buNone/>
            </a:pPr>
            <a:r>
              <a:rPr lang="en" sz="1800">
                <a:solidFill>
                  <a:srgbClr val="FF0000"/>
                </a:solidFill>
                <a:latin typeface="Trebuchet MS"/>
                <a:ea typeface="Trebuchet MS"/>
                <a:cs typeface="Trebuchet MS"/>
                <a:sym typeface="Trebuchet MS"/>
              </a:rPr>
              <a:t>Design Constraints :</a:t>
            </a:r>
            <a:endParaRPr sz="1800">
              <a:solidFill>
                <a:srgbClr val="FF0000"/>
              </a:solidFill>
              <a:latin typeface="Trebuchet MS"/>
              <a:ea typeface="Trebuchet MS"/>
              <a:cs typeface="Trebuchet MS"/>
              <a:sym typeface="Trebuchet MS"/>
            </a:endParaRPr>
          </a:p>
        </p:txBody>
      </p:sp>
      <p:sp>
        <p:nvSpPr>
          <p:cNvPr id="323" name="Google Shape;323;p17"/>
          <p:cNvSpPr txBox="1">
            <a:spLocks noGrp="1"/>
          </p:cNvSpPr>
          <p:nvPr>
            <p:ph type="sldNum" sz="quarter" idx="12"/>
          </p:nvPr>
        </p:nvSpPr>
        <p:spPr>
          <a:xfrm>
            <a:off x="8393110" y="4593607"/>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903509E7-9D0F-5424-FF73-9F125EBB4414}"/>
              </a:ext>
            </a:extLst>
          </p:cNvPr>
          <p:cNvPicPr>
            <a:picLocks noChangeAspect="1"/>
          </p:cNvPicPr>
          <p:nvPr/>
        </p:nvPicPr>
        <p:blipFill>
          <a:blip r:embed="rId3"/>
          <a:stretch>
            <a:fillRect/>
          </a:stretch>
        </p:blipFill>
        <p:spPr>
          <a:xfrm>
            <a:off x="7860802" y="22302"/>
            <a:ext cx="1260896" cy="574235"/>
          </a:xfrm>
          <a:prstGeom prst="rect">
            <a:avLst/>
          </a:prstGeom>
        </p:spPr>
      </p:pic>
      <p:sp>
        <p:nvSpPr>
          <p:cNvPr id="2" name="TextBox 1">
            <a:extLst>
              <a:ext uri="{FF2B5EF4-FFF2-40B4-BE49-F238E27FC236}">
                <a16:creationId xmlns:a16="http://schemas.microsoft.com/office/drawing/2014/main" id="{0668121E-2048-BAD3-EFD6-E58C701B1A93}"/>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8"/>
          <p:cNvSpPr txBox="1"/>
          <p:nvPr/>
        </p:nvSpPr>
        <p:spPr>
          <a:xfrm>
            <a:off x="224250" y="1033150"/>
            <a:ext cx="8445000" cy="3355780"/>
          </a:xfrm>
          <a:prstGeom prst="rect">
            <a:avLst/>
          </a:prstGeom>
          <a:noFill/>
          <a:ln>
            <a:noFill/>
          </a:ln>
        </p:spPr>
        <p:txBody>
          <a:bodyPr spcFirstLastPara="1" wrap="square" lIns="68575" tIns="68575" rIns="68575" bIns="68575" anchor="t" anchorCtr="0">
            <a:spAutoFit/>
          </a:bodyPr>
          <a:lstStyle/>
          <a:p>
            <a:pPr marL="342900" lvl="0" indent="-254000" algn="l" rtl="0">
              <a:lnSpc>
                <a:spcPct val="115000"/>
              </a:lnSpc>
              <a:spcBef>
                <a:spcPts val="800"/>
              </a:spcBef>
              <a:spcAft>
                <a:spcPts val="0"/>
              </a:spcAft>
              <a:buClr>
                <a:schemeClr val="dk1"/>
              </a:buClr>
              <a:buSzPts val="1400"/>
              <a:buFont typeface="Roboto Serif"/>
              <a:buChar char="●"/>
            </a:pPr>
            <a:r>
              <a:rPr lang="en" sz="1600" dirty="0">
                <a:solidFill>
                  <a:schemeClr val="dk1"/>
                </a:solidFill>
                <a:latin typeface="Roboto Serif"/>
                <a:ea typeface="Roboto Serif"/>
                <a:cs typeface="Roboto Serif"/>
                <a:sym typeface="Roboto Serif"/>
              </a:rPr>
              <a:t>The microservices are designed to be stateless and scalable, with multiple replicas running in parallel to handle traffic.</a:t>
            </a:r>
            <a:endParaRPr sz="1600" dirty="0">
              <a:solidFill>
                <a:schemeClr val="dk1"/>
              </a:solidFill>
              <a:latin typeface="Roboto Serif"/>
              <a:ea typeface="Roboto Serif"/>
              <a:cs typeface="Roboto Serif"/>
              <a:sym typeface="Roboto Serif"/>
            </a:endParaRPr>
          </a:p>
          <a:p>
            <a:pPr marL="342900" lvl="0" indent="-254000" algn="l" rtl="0">
              <a:lnSpc>
                <a:spcPct val="115000"/>
              </a:lnSpc>
              <a:spcBef>
                <a:spcPts val="0"/>
              </a:spcBef>
              <a:spcAft>
                <a:spcPts val="0"/>
              </a:spcAft>
              <a:buClr>
                <a:schemeClr val="dk1"/>
              </a:buClr>
              <a:buSzPts val="1400"/>
              <a:buFont typeface="Roboto Serif"/>
              <a:buChar char="●"/>
            </a:pPr>
            <a:r>
              <a:rPr lang="en" sz="1600" dirty="0">
                <a:solidFill>
                  <a:schemeClr val="dk1"/>
                </a:solidFill>
                <a:latin typeface="Roboto Serif"/>
                <a:ea typeface="Roboto Serif"/>
                <a:cs typeface="Roboto Serif"/>
                <a:sym typeface="Roboto Serif"/>
              </a:rPr>
              <a:t>Containerization: Microservices deployed on Kubernetes are typically containerized, so it is assumed that each microservice can be packaged as a container image that can be deployed on the platform.</a:t>
            </a:r>
            <a:endParaRPr sz="1600" dirty="0">
              <a:solidFill>
                <a:schemeClr val="dk1"/>
              </a:solidFill>
              <a:latin typeface="Roboto Serif"/>
              <a:ea typeface="Roboto Serif"/>
              <a:cs typeface="Roboto Serif"/>
              <a:sym typeface="Roboto Serif"/>
            </a:endParaRPr>
          </a:p>
          <a:p>
            <a:pPr marL="342900" lvl="0" indent="-254000" algn="l" rtl="0">
              <a:lnSpc>
                <a:spcPct val="115000"/>
              </a:lnSpc>
              <a:spcBef>
                <a:spcPts val="0"/>
              </a:spcBef>
              <a:spcAft>
                <a:spcPts val="0"/>
              </a:spcAft>
              <a:buClr>
                <a:schemeClr val="dk1"/>
              </a:buClr>
              <a:buSzPts val="1400"/>
              <a:buFont typeface="Roboto Serif"/>
              <a:buChar char="●"/>
            </a:pPr>
            <a:r>
              <a:rPr lang="en" sz="1600" dirty="0">
                <a:solidFill>
                  <a:schemeClr val="dk1"/>
                </a:solidFill>
                <a:latin typeface="Roboto Serif"/>
                <a:ea typeface="Roboto Serif"/>
                <a:cs typeface="Roboto Serif"/>
                <a:sym typeface="Roboto Serif"/>
              </a:rPr>
              <a:t>Service Discovery: Service discovery is an important assumption when deploying microservices on Kubernetes. It is assumed that each microservice can be discovered by other services in the cluster, allowing them to communicate with each other.</a:t>
            </a:r>
            <a:endParaRPr sz="1600" dirty="0">
              <a:solidFill>
                <a:schemeClr val="dk1"/>
              </a:solidFill>
              <a:latin typeface="Roboto Serif"/>
              <a:ea typeface="Roboto Serif"/>
              <a:cs typeface="Roboto Serif"/>
              <a:sym typeface="Roboto Serif"/>
            </a:endParaRPr>
          </a:p>
          <a:p>
            <a:pPr marL="342900" lvl="0" indent="-254000" algn="l" rtl="0">
              <a:lnSpc>
                <a:spcPct val="115000"/>
              </a:lnSpc>
              <a:spcBef>
                <a:spcPts val="0"/>
              </a:spcBef>
              <a:spcAft>
                <a:spcPts val="0"/>
              </a:spcAft>
              <a:buClr>
                <a:schemeClr val="dk1"/>
              </a:buClr>
              <a:buSzPts val="1400"/>
              <a:buFont typeface="Roboto Serif"/>
              <a:buChar char="●"/>
            </a:pPr>
            <a:r>
              <a:rPr lang="en" sz="1600" dirty="0">
                <a:solidFill>
                  <a:schemeClr val="dk1"/>
                </a:solidFill>
                <a:latin typeface="Roboto Serif"/>
                <a:ea typeface="Roboto Serif"/>
                <a:cs typeface="Roboto Serif"/>
                <a:sym typeface="Roboto Serif"/>
              </a:rPr>
              <a:t>The microservices are independent and loosely coupled, with minimal dependencies on other microservices or infrastructure components.</a:t>
            </a:r>
            <a:endParaRPr sz="1600" b="1" dirty="0">
              <a:solidFill>
                <a:schemeClr val="dk1"/>
              </a:solidFill>
              <a:latin typeface="Roboto Serif"/>
              <a:ea typeface="Roboto Serif"/>
              <a:cs typeface="Roboto Serif"/>
              <a:sym typeface="Roboto Serif"/>
            </a:endParaRPr>
          </a:p>
        </p:txBody>
      </p:sp>
      <p:sp>
        <p:nvSpPr>
          <p:cNvPr id="331" name="Google Shape;331;p18"/>
          <p:cNvSpPr txBox="1">
            <a:spLocks noGrp="1"/>
          </p:cNvSpPr>
          <p:nvPr>
            <p:ph type="sldNum" sz="quarter" idx="12"/>
          </p:nvPr>
        </p:nvSpPr>
        <p:spPr>
          <a:xfrm>
            <a:off x="8669260" y="4472082"/>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333" name="Google Shape;333;p18"/>
          <p:cNvSpPr/>
          <p:nvPr/>
        </p:nvSpPr>
        <p:spPr>
          <a:xfrm>
            <a:off x="0" y="1005541"/>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18"/>
          <p:cNvSpPr txBox="1"/>
          <p:nvPr/>
        </p:nvSpPr>
        <p:spPr>
          <a:xfrm>
            <a:off x="857400" y="659339"/>
            <a:ext cx="4857600" cy="346200"/>
          </a:xfrm>
          <a:prstGeom prst="rect">
            <a:avLst/>
          </a:prstGeom>
          <a:noFill/>
          <a:ln>
            <a:noFill/>
          </a:ln>
        </p:spPr>
        <p:txBody>
          <a:bodyPr spcFirstLastPara="1" wrap="square" lIns="68575" tIns="34275" rIns="68575" bIns="34275" anchor="t" anchorCtr="0">
            <a:spAutoFit/>
          </a:bodyPr>
          <a:lstStyle/>
          <a:p>
            <a:pPr marL="254000" lvl="0" indent="-254000" algn="l" rtl="0">
              <a:spcBef>
                <a:spcPts val="0"/>
              </a:spcBef>
              <a:spcAft>
                <a:spcPts val="0"/>
              </a:spcAft>
              <a:buNone/>
            </a:pPr>
            <a:r>
              <a:rPr lang="en" sz="1800">
                <a:solidFill>
                  <a:srgbClr val="FF0000"/>
                </a:solidFill>
                <a:latin typeface="Trebuchet MS"/>
                <a:ea typeface="Trebuchet MS"/>
                <a:cs typeface="Trebuchet MS"/>
                <a:sym typeface="Trebuchet MS"/>
              </a:rPr>
              <a:t>Assumptions:</a:t>
            </a:r>
            <a:endParaRPr sz="1800">
              <a:solidFill>
                <a:srgbClr val="FF0000"/>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F8A6DEE5-BB81-FC8D-4EF9-8432D5A5DB42}"/>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TextBox 2">
            <a:extLst>
              <a:ext uri="{FF2B5EF4-FFF2-40B4-BE49-F238E27FC236}">
                <a16:creationId xmlns:a16="http://schemas.microsoft.com/office/drawing/2014/main" id="{6AAE7A4D-1EE8-DFAD-6038-256EAA6A979A}"/>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1" name="Google Shape;341;p19"/>
          <p:cNvSpPr txBox="1"/>
          <p:nvPr/>
        </p:nvSpPr>
        <p:spPr>
          <a:xfrm>
            <a:off x="456350" y="1532066"/>
            <a:ext cx="8034900" cy="2673313"/>
          </a:xfrm>
          <a:prstGeom prst="rect">
            <a:avLst/>
          </a:prstGeom>
          <a:noFill/>
          <a:ln>
            <a:noFill/>
          </a:ln>
        </p:spPr>
        <p:txBody>
          <a:bodyPr spcFirstLastPara="1" wrap="square" lIns="68575" tIns="34275" rIns="68575" bIns="34275" anchor="ctr" anchorCtr="0">
            <a:noAutofit/>
          </a:bodyPr>
          <a:lstStyle/>
          <a:p>
            <a:pPr marL="342900" marR="0" lvl="0" indent="0" algn="just" rtl="0">
              <a:spcBef>
                <a:spcPts val="400"/>
              </a:spcBef>
              <a:spcAft>
                <a:spcPts val="0"/>
              </a:spcAft>
              <a:buNone/>
            </a:pPr>
            <a:endParaRPr sz="1100"/>
          </a:p>
        </p:txBody>
      </p:sp>
      <p:sp>
        <p:nvSpPr>
          <p:cNvPr id="343" name="Google Shape;343;p19"/>
          <p:cNvSpPr txBox="1">
            <a:spLocks noGrp="1"/>
          </p:cNvSpPr>
          <p:nvPr>
            <p:ph type="sldNum" sz="quarter" idx="12"/>
          </p:nvPr>
        </p:nvSpPr>
        <p:spPr>
          <a:xfrm>
            <a:off x="8344135" y="4591757"/>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345" name="Google Shape;345;p19"/>
          <p:cNvSpPr txBox="1"/>
          <p:nvPr/>
        </p:nvSpPr>
        <p:spPr>
          <a:xfrm>
            <a:off x="402230" y="1390595"/>
            <a:ext cx="7986000" cy="2895654"/>
          </a:xfrm>
          <a:prstGeom prst="rect">
            <a:avLst/>
          </a:prstGeom>
          <a:noFill/>
          <a:ln>
            <a:noFill/>
          </a:ln>
        </p:spPr>
        <p:txBody>
          <a:bodyPr spcFirstLastPara="1" wrap="square" lIns="68575" tIns="68575" rIns="68575" bIns="68575" anchor="t" anchorCtr="0">
            <a:spAutoFit/>
          </a:bodyPr>
          <a:lstStyle/>
          <a:p>
            <a:pPr marL="342900" lvl="0" indent="-260350" algn="l" rtl="0">
              <a:lnSpc>
                <a:spcPct val="115000"/>
              </a:lnSpc>
              <a:spcBef>
                <a:spcPts val="800"/>
              </a:spcBef>
              <a:spcAft>
                <a:spcPts val="0"/>
              </a:spcAft>
              <a:buClr>
                <a:schemeClr val="dk1"/>
              </a:buClr>
              <a:buSzPts val="1500"/>
              <a:buFont typeface="Roboto"/>
              <a:buChar char="●"/>
            </a:pPr>
            <a:r>
              <a:rPr lang="en" sz="1500" dirty="0">
                <a:solidFill>
                  <a:schemeClr val="dk1"/>
                </a:solidFill>
                <a:latin typeface="Roboto"/>
                <a:ea typeface="Roboto"/>
                <a:cs typeface="Roboto"/>
                <a:sym typeface="Roboto"/>
              </a:rPr>
              <a:t>Kubernetes resources such as pods, deployments, services, and ingress controllers, are used to manage the lifecycle and networking of microservices.</a:t>
            </a:r>
            <a:endParaRPr sz="1500" dirty="0">
              <a:solidFill>
                <a:schemeClr val="dk1"/>
              </a:solidFill>
              <a:latin typeface="Roboto"/>
              <a:ea typeface="Roboto"/>
              <a:cs typeface="Roboto"/>
              <a:sym typeface="Roboto"/>
            </a:endParaRPr>
          </a:p>
          <a:p>
            <a:pPr marL="342900" lvl="0" indent="-260350" algn="l" rtl="0">
              <a:lnSpc>
                <a:spcPct val="115000"/>
              </a:lnSpc>
              <a:spcBef>
                <a:spcPts val="0"/>
              </a:spcBef>
              <a:spcAft>
                <a:spcPts val="0"/>
              </a:spcAft>
              <a:buClr>
                <a:schemeClr val="dk1"/>
              </a:buClr>
              <a:buSzPts val="1500"/>
              <a:buFont typeface="Roboto"/>
              <a:buChar char="●"/>
            </a:pPr>
            <a:r>
              <a:rPr lang="en" sz="1500" dirty="0">
                <a:solidFill>
                  <a:schemeClr val="dk1"/>
                </a:solidFill>
                <a:latin typeface="Roboto"/>
                <a:ea typeface="Roboto"/>
                <a:cs typeface="Roboto"/>
                <a:sym typeface="Roboto"/>
              </a:rPr>
              <a:t>Container images are stored in a container registry, such as Docker Hub or Google Container Registry and pulled by Kubernetes nodes when needed.</a:t>
            </a:r>
            <a:endParaRPr sz="1500" dirty="0">
              <a:solidFill>
                <a:schemeClr val="dk1"/>
              </a:solidFill>
              <a:latin typeface="Roboto"/>
              <a:ea typeface="Roboto"/>
              <a:cs typeface="Roboto"/>
              <a:sym typeface="Roboto"/>
            </a:endParaRPr>
          </a:p>
          <a:p>
            <a:pPr marL="342900" lvl="0" indent="-260350" algn="l" rtl="0">
              <a:lnSpc>
                <a:spcPct val="115000"/>
              </a:lnSpc>
              <a:spcBef>
                <a:spcPts val="0"/>
              </a:spcBef>
              <a:spcAft>
                <a:spcPts val="0"/>
              </a:spcAft>
              <a:buClr>
                <a:schemeClr val="dk1"/>
              </a:buClr>
              <a:buSzPts val="1500"/>
              <a:buFont typeface="Roboto"/>
              <a:buChar char="●"/>
            </a:pPr>
            <a:r>
              <a:rPr lang="en" sz="1500" dirty="0">
                <a:solidFill>
                  <a:schemeClr val="dk1"/>
                </a:solidFill>
                <a:latin typeface="Roboto"/>
                <a:ea typeface="Roboto"/>
                <a:cs typeface="Roboto"/>
                <a:sym typeface="Roboto"/>
              </a:rPr>
              <a:t>Service discovery and load balancing are provided by Kubernetes services, which can route traffic to the appropriate microservice instance.</a:t>
            </a:r>
            <a:endParaRPr sz="1500" dirty="0">
              <a:solidFill>
                <a:schemeClr val="dk1"/>
              </a:solidFill>
              <a:latin typeface="Roboto"/>
              <a:ea typeface="Roboto"/>
              <a:cs typeface="Roboto"/>
              <a:sym typeface="Roboto"/>
            </a:endParaRPr>
          </a:p>
          <a:p>
            <a:pPr marL="342900" lvl="0" indent="-260350" algn="l" rtl="0">
              <a:lnSpc>
                <a:spcPct val="115000"/>
              </a:lnSpc>
              <a:spcBef>
                <a:spcPts val="0"/>
              </a:spcBef>
              <a:spcAft>
                <a:spcPts val="0"/>
              </a:spcAft>
              <a:buClr>
                <a:schemeClr val="dk1"/>
              </a:buClr>
              <a:buSzPts val="1500"/>
              <a:buFont typeface="Roboto"/>
              <a:buChar char="●"/>
            </a:pPr>
            <a:r>
              <a:rPr lang="en" sz="1500" dirty="0">
                <a:solidFill>
                  <a:schemeClr val="dk1"/>
                </a:solidFill>
                <a:latin typeface="Roboto"/>
                <a:ea typeface="Roboto"/>
                <a:cs typeface="Roboto"/>
                <a:sym typeface="Roboto"/>
              </a:rPr>
              <a:t>Persistent storage for microservices, such as databases or file systems, are provisioned using Kubernetes Persistent Volumes and Claims. Thus it is important to ensure that storage is properly configured and accessible by the microservices.</a:t>
            </a:r>
            <a:endParaRPr sz="1100" dirty="0">
              <a:solidFill>
                <a:srgbClr val="FF0000"/>
              </a:solidFill>
              <a:highlight>
                <a:schemeClr val="lt1"/>
              </a:highlight>
              <a:latin typeface="Roboto"/>
              <a:ea typeface="Roboto"/>
              <a:cs typeface="Roboto"/>
              <a:sym typeface="Roboto"/>
            </a:endParaRPr>
          </a:p>
          <a:p>
            <a:pPr marL="342900" lvl="0" indent="-260350" algn="l" rtl="0">
              <a:lnSpc>
                <a:spcPct val="115000"/>
              </a:lnSpc>
              <a:spcBef>
                <a:spcPts val="0"/>
              </a:spcBef>
              <a:spcAft>
                <a:spcPts val="0"/>
              </a:spcAft>
              <a:buClr>
                <a:schemeClr val="dk1"/>
              </a:buClr>
              <a:buSzPts val="1500"/>
              <a:buFont typeface="Roboto"/>
              <a:buChar char="●"/>
            </a:pPr>
            <a:r>
              <a:rPr lang="en" sz="1500" dirty="0">
                <a:solidFill>
                  <a:schemeClr val="dk1"/>
                </a:solidFill>
                <a:latin typeface="Roboto"/>
                <a:ea typeface="Roboto"/>
                <a:cs typeface="Roboto"/>
                <a:sym typeface="Roboto"/>
              </a:rPr>
              <a:t>A well configured network to enable communication between microservice.</a:t>
            </a:r>
            <a:endParaRPr sz="1500" dirty="0">
              <a:solidFill>
                <a:schemeClr val="dk1"/>
              </a:solidFill>
              <a:latin typeface="Roboto"/>
              <a:ea typeface="Roboto"/>
              <a:cs typeface="Roboto"/>
              <a:sym typeface="Roboto"/>
            </a:endParaRPr>
          </a:p>
        </p:txBody>
      </p:sp>
      <p:pic>
        <p:nvPicPr>
          <p:cNvPr id="2" name="Picture 1">
            <a:extLst>
              <a:ext uri="{FF2B5EF4-FFF2-40B4-BE49-F238E27FC236}">
                <a16:creationId xmlns:a16="http://schemas.microsoft.com/office/drawing/2014/main" id="{57537D45-2C5C-E0E8-C7ED-1C39860AA7A6}"/>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Google Shape;297;p15">
            <a:extLst>
              <a:ext uri="{FF2B5EF4-FFF2-40B4-BE49-F238E27FC236}">
                <a16:creationId xmlns:a16="http://schemas.microsoft.com/office/drawing/2014/main" id="{C5812C0B-53FF-CF0C-DC82-0D2A173CD5A9}"/>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299;p15">
            <a:extLst>
              <a:ext uri="{FF2B5EF4-FFF2-40B4-BE49-F238E27FC236}">
                <a16:creationId xmlns:a16="http://schemas.microsoft.com/office/drawing/2014/main" id="{551F9A6A-918D-3B57-F192-4E513172D07A}"/>
              </a:ext>
            </a:extLst>
          </p:cNvPr>
          <p:cNvSpPr txBox="1"/>
          <p:nvPr/>
        </p:nvSpPr>
        <p:spPr>
          <a:xfrm>
            <a:off x="857250" y="857251"/>
            <a:ext cx="4857600" cy="346200"/>
          </a:xfrm>
          <a:prstGeom prst="rect">
            <a:avLst/>
          </a:prstGeom>
          <a:noFill/>
          <a:ln>
            <a:noFill/>
          </a:ln>
        </p:spPr>
        <p:txBody>
          <a:bodyPr spcFirstLastPara="1" wrap="square" lIns="68575" tIns="34275" rIns="68575" bIns="34275" anchor="t" anchorCtr="0">
            <a:spAutoFit/>
          </a:bodyPr>
          <a:lstStyle/>
          <a:p>
            <a:pPr marL="254000" marR="0" lvl="0" indent="-254000" rtl="0">
              <a:spcBef>
                <a:spcPts val="0"/>
              </a:spcBef>
              <a:spcAft>
                <a:spcPts val="0"/>
              </a:spcAft>
              <a:buNone/>
            </a:pPr>
            <a:r>
              <a:rPr lang="en-IN" sz="1800" dirty="0">
                <a:solidFill>
                  <a:srgbClr val="FF0000"/>
                </a:solidFill>
                <a:latin typeface="Trebuchet MS"/>
                <a:ea typeface="Trebuchet MS"/>
                <a:cs typeface="Trebuchet MS"/>
                <a:sym typeface="Trebuchet MS"/>
              </a:rPr>
              <a:t>Dependencies</a:t>
            </a:r>
            <a:endParaRPr lang="en-IN" sz="1800"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03931E89-B702-0247-7687-90D9C3EB9E28}"/>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2" name="Google Shape;352;p20"/>
          <p:cNvSpPr txBox="1"/>
          <p:nvPr/>
        </p:nvSpPr>
        <p:spPr>
          <a:xfrm>
            <a:off x="815344" y="1553063"/>
            <a:ext cx="7049700" cy="3070800"/>
          </a:xfrm>
          <a:prstGeom prst="rect">
            <a:avLst/>
          </a:prstGeom>
          <a:noFill/>
          <a:ln>
            <a:noFill/>
          </a:ln>
        </p:spPr>
        <p:txBody>
          <a:bodyPr spcFirstLastPara="1" wrap="square" lIns="68575" tIns="34275" rIns="68575" bIns="34275" anchor="ctr" anchorCtr="0">
            <a:spAutoFit/>
          </a:bodyPr>
          <a:lstStyle/>
          <a:p>
            <a:pPr marL="0" lvl="0" indent="0" algn="l" rtl="0">
              <a:lnSpc>
                <a:spcPct val="115000"/>
              </a:lnSpc>
              <a:spcBef>
                <a:spcPts val="1400"/>
              </a:spcBef>
              <a:spcAft>
                <a:spcPts val="0"/>
              </a:spcAft>
              <a:buClr>
                <a:schemeClr val="dk1"/>
              </a:buClr>
              <a:buSzPts val="800"/>
              <a:buFont typeface="Arial"/>
              <a:buNone/>
            </a:pPr>
            <a:r>
              <a:rPr lang="en" sz="1800" b="1"/>
              <a:t>Methodology for microservice deployment on Kubernetes</a:t>
            </a:r>
            <a:endParaRPr sz="1800" b="1"/>
          </a:p>
          <a:p>
            <a:pPr marL="0" lvl="0" indent="0" algn="l" rtl="0">
              <a:lnSpc>
                <a:spcPct val="115000"/>
              </a:lnSpc>
              <a:spcBef>
                <a:spcPts val="900"/>
              </a:spcBef>
              <a:spcAft>
                <a:spcPts val="0"/>
              </a:spcAft>
              <a:buClr>
                <a:schemeClr val="dk1"/>
              </a:buClr>
              <a:buSzPts val="800"/>
              <a:buFont typeface="Arial"/>
              <a:buNone/>
            </a:pPr>
            <a:r>
              <a:rPr lang="en" sz="1400"/>
              <a:t>To address the challenges of microservice deployment on Kubernetes, we propose a methodology that includes the following steps: design, build, test, deploy, and monitor.</a:t>
            </a:r>
            <a:endParaRPr sz="1400"/>
          </a:p>
          <a:p>
            <a:pPr marL="0" lvl="0" indent="0" algn="l" rtl="0">
              <a:lnSpc>
                <a:spcPct val="115000"/>
              </a:lnSpc>
              <a:spcBef>
                <a:spcPts val="900"/>
              </a:spcBef>
              <a:spcAft>
                <a:spcPts val="0"/>
              </a:spcAft>
              <a:buClr>
                <a:schemeClr val="dk1"/>
              </a:buClr>
              <a:buSzPts val="800"/>
              <a:buFont typeface="Arial"/>
              <a:buNone/>
            </a:pPr>
            <a:r>
              <a:rPr lang="en" sz="1400"/>
              <a:t>During the design phase, the microservices are identified and their dependencies are mapped out. In the build phase, the services are developed and containerized. Testing ensures that each service works correctly and communicates with other services. Deployment involves setting up the Kubernetes cluster and deploying the services. Finally, monitoring ensures that the services are running correctly and alerts are raised if any issues arise.</a:t>
            </a:r>
            <a:endParaRPr sz="1400"/>
          </a:p>
          <a:p>
            <a:pPr marL="0" marR="0" lvl="0" indent="0" algn="just" rtl="0">
              <a:spcBef>
                <a:spcPts val="900"/>
              </a:spcBef>
              <a:spcAft>
                <a:spcPts val="0"/>
              </a:spcAft>
              <a:buClr>
                <a:srgbClr val="FF0000"/>
              </a:buClr>
              <a:buSzPts val="1400"/>
              <a:buFont typeface="Arial"/>
              <a:buNone/>
            </a:pPr>
            <a:endParaRPr sz="2300">
              <a:latin typeface="Trebuchet MS"/>
              <a:ea typeface="Trebuchet MS"/>
              <a:cs typeface="Trebuchet MS"/>
              <a:sym typeface="Trebuchet MS"/>
            </a:endParaRPr>
          </a:p>
        </p:txBody>
      </p:sp>
      <p:sp>
        <p:nvSpPr>
          <p:cNvPr id="354" name="Google Shape;354;p20"/>
          <p:cNvSpPr txBox="1">
            <a:spLocks noGrp="1"/>
          </p:cNvSpPr>
          <p:nvPr>
            <p:ph type="sldNum" sz="quarter" idx="12"/>
          </p:nvPr>
        </p:nvSpPr>
        <p:spPr>
          <a:xfrm>
            <a:off x="6338285" y="3552732"/>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BB67D21F-715D-A647-641B-EFF6CF4D17FC}"/>
              </a:ext>
            </a:extLst>
          </p:cNvPr>
          <p:cNvPicPr>
            <a:picLocks noChangeAspect="1"/>
          </p:cNvPicPr>
          <p:nvPr/>
        </p:nvPicPr>
        <p:blipFill>
          <a:blip r:embed="rId3"/>
          <a:stretch>
            <a:fillRect/>
          </a:stretch>
        </p:blipFill>
        <p:spPr>
          <a:xfrm>
            <a:off x="7860802" y="22302"/>
            <a:ext cx="1260896" cy="574235"/>
          </a:xfrm>
          <a:prstGeom prst="rect">
            <a:avLst/>
          </a:prstGeom>
        </p:spPr>
      </p:pic>
      <p:sp>
        <p:nvSpPr>
          <p:cNvPr id="3" name="Google Shape;297;p15">
            <a:extLst>
              <a:ext uri="{FF2B5EF4-FFF2-40B4-BE49-F238E27FC236}">
                <a16:creationId xmlns:a16="http://schemas.microsoft.com/office/drawing/2014/main" id="{E64949AC-F2BA-E545-F162-B86695093E63}"/>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299;p15">
            <a:extLst>
              <a:ext uri="{FF2B5EF4-FFF2-40B4-BE49-F238E27FC236}">
                <a16:creationId xmlns:a16="http://schemas.microsoft.com/office/drawing/2014/main" id="{AE221B26-4ED9-8AE2-44C7-9D62CFF728EC}"/>
              </a:ext>
            </a:extLst>
          </p:cNvPr>
          <p:cNvSpPr txBox="1"/>
          <p:nvPr/>
        </p:nvSpPr>
        <p:spPr>
          <a:xfrm>
            <a:off x="857250" y="857251"/>
            <a:ext cx="4857600" cy="346200"/>
          </a:xfrm>
          <a:prstGeom prst="rect">
            <a:avLst/>
          </a:prstGeom>
          <a:noFill/>
          <a:ln>
            <a:noFill/>
          </a:ln>
        </p:spPr>
        <p:txBody>
          <a:bodyPr spcFirstLastPara="1" wrap="square" lIns="68575" tIns="34275" rIns="68575" bIns="34275" anchor="t" anchorCtr="0">
            <a:spAutoFit/>
          </a:bodyPr>
          <a:lstStyle/>
          <a:p>
            <a:pPr marL="254000" marR="0" lvl="0" indent="-254000" rtl="0">
              <a:spcBef>
                <a:spcPts val="0"/>
              </a:spcBef>
              <a:spcAft>
                <a:spcPts val="0"/>
              </a:spcAft>
              <a:buNone/>
            </a:pPr>
            <a:r>
              <a:rPr lang="en-IN" sz="1800" dirty="0">
                <a:solidFill>
                  <a:srgbClr val="FF0000"/>
                </a:solidFill>
                <a:latin typeface="Trebuchet MS"/>
                <a:ea typeface="Trebuchet MS"/>
                <a:cs typeface="Trebuchet MS"/>
                <a:sym typeface="Trebuchet MS"/>
              </a:rPr>
              <a:t>Proposed Methodology / Approach</a:t>
            </a:r>
            <a:endParaRPr lang="en-IN" sz="1800"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EB0B09B9-5E4A-8FD9-8E29-B28BEDD20411}"/>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21"/>
          <p:cNvSpPr txBox="1"/>
          <p:nvPr/>
        </p:nvSpPr>
        <p:spPr>
          <a:xfrm>
            <a:off x="178171" y="1387553"/>
            <a:ext cx="7049700" cy="727428"/>
          </a:xfrm>
          <a:prstGeom prst="rect">
            <a:avLst/>
          </a:prstGeom>
          <a:noFill/>
          <a:ln>
            <a:noFill/>
          </a:ln>
        </p:spPr>
        <p:txBody>
          <a:bodyPr spcFirstLastPara="1" wrap="square" lIns="68575" tIns="34275" rIns="68575" bIns="34275" anchor="ctr" anchorCtr="0">
            <a:noAutofit/>
          </a:bodyPr>
          <a:lstStyle/>
          <a:p>
            <a:pPr marL="0" marR="0" lvl="0" indent="0" algn="just" rtl="0">
              <a:spcBef>
                <a:spcPts val="400"/>
              </a:spcBef>
              <a:spcAft>
                <a:spcPts val="0"/>
              </a:spcAft>
              <a:buClr>
                <a:srgbClr val="FF0000"/>
              </a:buClr>
              <a:buSzPts val="1400"/>
              <a:buFont typeface="Arial"/>
              <a:buNone/>
            </a:pPr>
            <a:r>
              <a:rPr lang="en" sz="2000" b="1" dirty="0">
                <a:latin typeface="Calibri"/>
                <a:ea typeface="Calibri"/>
                <a:cs typeface="Calibri"/>
                <a:sym typeface="Calibri"/>
              </a:rPr>
              <a:t>The methodology for load balancing and scalability</a:t>
            </a:r>
            <a:endParaRPr sz="2000" b="1" dirty="0">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400" b="1" dirty="0">
                <a:latin typeface="Calibri"/>
                <a:ea typeface="Calibri"/>
                <a:cs typeface="Calibri"/>
                <a:sym typeface="Calibri"/>
              </a:rPr>
              <a:t>Custom Controller Algorithm</a:t>
            </a:r>
            <a:endParaRPr sz="1400" b="1" dirty="0">
              <a:latin typeface="Calibri"/>
              <a:ea typeface="Calibri"/>
              <a:cs typeface="Calibri"/>
              <a:sym typeface="Calibri"/>
            </a:endParaRPr>
          </a:p>
          <a:p>
            <a:pPr marL="0" marR="0" lvl="0" indent="0" algn="just" rtl="0">
              <a:spcBef>
                <a:spcPts val="400"/>
              </a:spcBef>
              <a:spcAft>
                <a:spcPts val="0"/>
              </a:spcAft>
              <a:buClr>
                <a:srgbClr val="FF0000"/>
              </a:buClr>
              <a:buSzPts val="1400"/>
              <a:buFont typeface="Arial"/>
              <a:buNone/>
            </a:pPr>
            <a:endParaRPr sz="2300" b="1" dirty="0">
              <a:latin typeface="Trebuchet MS"/>
              <a:ea typeface="Trebuchet MS"/>
              <a:cs typeface="Trebuchet MS"/>
              <a:sym typeface="Trebuchet MS"/>
            </a:endParaRPr>
          </a:p>
        </p:txBody>
      </p:sp>
      <p:sp>
        <p:nvSpPr>
          <p:cNvPr id="363" name="Google Shape;363;p21"/>
          <p:cNvSpPr txBox="1">
            <a:spLocks noGrp="1"/>
          </p:cNvSpPr>
          <p:nvPr>
            <p:ph type="sldNum" sz="quarter" idx="12"/>
          </p:nvPr>
        </p:nvSpPr>
        <p:spPr>
          <a:xfrm>
            <a:off x="6338285" y="3552732"/>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365" name="Google Shape;365;p21"/>
          <p:cNvSpPr txBox="1"/>
          <p:nvPr/>
        </p:nvSpPr>
        <p:spPr>
          <a:xfrm>
            <a:off x="827100" y="4613219"/>
            <a:ext cx="7096706" cy="769431"/>
          </a:xfrm>
          <a:prstGeom prst="rect">
            <a:avLst/>
          </a:prstGeom>
          <a:noFill/>
          <a:ln>
            <a:noFill/>
          </a:ln>
        </p:spPr>
        <p:txBody>
          <a:bodyPr spcFirstLastPara="1" wrap="square" lIns="68575" tIns="68575" rIns="68575" bIns="68575" anchor="t" anchorCtr="0">
            <a:spAutoFit/>
          </a:bodyPr>
          <a:lstStyle/>
          <a:p>
            <a:pPr marL="342900" lvl="0" indent="0" algn="l" rtl="0">
              <a:spcBef>
                <a:spcPts val="0"/>
              </a:spcBef>
              <a:spcAft>
                <a:spcPts val="0"/>
              </a:spcAft>
              <a:buNone/>
            </a:pPr>
            <a:r>
              <a:rPr lang="en" sz="1000" dirty="0"/>
              <a:t>Deshpande, Neha (2021) </a:t>
            </a:r>
            <a:r>
              <a:rPr lang="en" sz="1000" i="1" dirty="0"/>
              <a:t>Autoscaling Cloud-Native Applications using Custom Controller of Kubernetes.</a:t>
            </a:r>
            <a:r>
              <a:rPr lang="en" sz="1000" dirty="0"/>
              <a:t> </a:t>
            </a:r>
            <a:endParaRPr sz="1000" dirty="0"/>
          </a:p>
          <a:p>
            <a:pPr marL="0" lvl="0" indent="342900" algn="l" rtl="0">
              <a:spcBef>
                <a:spcPts val="0"/>
              </a:spcBef>
              <a:spcAft>
                <a:spcPts val="0"/>
              </a:spcAft>
              <a:buClr>
                <a:schemeClr val="dk1"/>
              </a:buClr>
              <a:buSzPts val="800"/>
              <a:buFont typeface="Arial"/>
              <a:buNone/>
            </a:pPr>
            <a:r>
              <a:rPr lang="en" sz="1000" u="sng" dirty="0">
                <a:hlinkClick r:id="rId3"/>
              </a:rPr>
              <a:t>https://norma.ncirl.ie/5089/</a:t>
            </a:r>
            <a:endParaRPr sz="1000" dirty="0"/>
          </a:p>
          <a:p>
            <a:pPr marL="0" lvl="0" indent="342900" algn="l" rtl="0">
              <a:spcBef>
                <a:spcPts val="0"/>
              </a:spcBef>
              <a:spcAft>
                <a:spcPts val="0"/>
              </a:spcAft>
              <a:buClr>
                <a:schemeClr val="dk1"/>
              </a:buClr>
              <a:buSzPts val="800"/>
              <a:buFont typeface="Arial"/>
              <a:buNone/>
            </a:pPr>
            <a:r>
              <a:rPr lang="en" sz="1000" dirty="0"/>
              <a:t>Masters thesis, Dublin, National College of Ireland.</a:t>
            </a:r>
            <a:endParaRPr sz="1200" dirty="0"/>
          </a:p>
          <a:p>
            <a:pPr marL="0" lvl="0" indent="0" algn="l" rtl="0">
              <a:spcBef>
                <a:spcPts val="0"/>
              </a:spcBef>
              <a:spcAft>
                <a:spcPts val="0"/>
              </a:spcAft>
              <a:buNone/>
            </a:pPr>
            <a:endParaRPr sz="1100" dirty="0">
              <a:latin typeface="Calibri"/>
              <a:ea typeface="Calibri"/>
              <a:cs typeface="Calibri"/>
              <a:sym typeface="Calibri"/>
            </a:endParaRPr>
          </a:p>
        </p:txBody>
      </p:sp>
      <p:pic>
        <p:nvPicPr>
          <p:cNvPr id="366" name="Google Shape;366;p21"/>
          <p:cNvPicPr preferRelativeResize="0"/>
          <p:nvPr/>
        </p:nvPicPr>
        <p:blipFill>
          <a:blip r:embed="rId4">
            <a:alphaModFix/>
          </a:blip>
          <a:stretch>
            <a:fillRect/>
          </a:stretch>
        </p:blipFill>
        <p:spPr>
          <a:xfrm>
            <a:off x="2264963" y="1860900"/>
            <a:ext cx="4962908" cy="2688977"/>
          </a:xfrm>
          <a:prstGeom prst="rect">
            <a:avLst/>
          </a:prstGeom>
          <a:noFill/>
          <a:ln>
            <a:noFill/>
          </a:ln>
        </p:spPr>
      </p:pic>
      <p:pic>
        <p:nvPicPr>
          <p:cNvPr id="2" name="Picture 1">
            <a:extLst>
              <a:ext uri="{FF2B5EF4-FFF2-40B4-BE49-F238E27FC236}">
                <a16:creationId xmlns:a16="http://schemas.microsoft.com/office/drawing/2014/main" id="{802A09A5-D09E-7189-E9C1-041A2D7AACD7}"/>
              </a:ext>
            </a:extLst>
          </p:cNvPr>
          <p:cNvPicPr>
            <a:picLocks noChangeAspect="1"/>
          </p:cNvPicPr>
          <p:nvPr/>
        </p:nvPicPr>
        <p:blipFill>
          <a:blip r:embed="rId5"/>
          <a:stretch>
            <a:fillRect/>
          </a:stretch>
        </p:blipFill>
        <p:spPr>
          <a:xfrm>
            <a:off x="7860802" y="22302"/>
            <a:ext cx="1260896" cy="574235"/>
          </a:xfrm>
          <a:prstGeom prst="rect">
            <a:avLst/>
          </a:prstGeom>
        </p:spPr>
      </p:pic>
      <p:sp>
        <p:nvSpPr>
          <p:cNvPr id="3" name="Google Shape;297;p15">
            <a:extLst>
              <a:ext uri="{FF2B5EF4-FFF2-40B4-BE49-F238E27FC236}">
                <a16:creationId xmlns:a16="http://schemas.microsoft.com/office/drawing/2014/main" id="{BE906CCA-5650-2760-FF93-AC5963B7C742}"/>
              </a:ext>
            </a:extLst>
          </p:cNvPr>
          <p:cNvSpPr/>
          <p:nvPr/>
        </p:nvSpPr>
        <p:spPr>
          <a:xfrm>
            <a:off x="0" y="1185866"/>
            <a:ext cx="5715000" cy="276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 name="Google Shape;299;p15">
            <a:extLst>
              <a:ext uri="{FF2B5EF4-FFF2-40B4-BE49-F238E27FC236}">
                <a16:creationId xmlns:a16="http://schemas.microsoft.com/office/drawing/2014/main" id="{5EA7ACE3-3C09-6637-3847-E96F47A51918}"/>
              </a:ext>
            </a:extLst>
          </p:cNvPr>
          <p:cNvSpPr txBox="1"/>
          <p:nvPr/>
        </p:nvSpPr>
        <p:spPr>
          <a:xfrm>
            <a:off x="857250" y="857251"/>
            <a:ext cx="4857600" cy="346200"/>
          </a:xfrm>
          <a:prstGeom prst="rect">
            <a:avLst/>
          </a:prstGeom>
          <a:noFill/>
          <a:ln>
            <a:noFill/>
          </a:ln>
        </p:spPr>
        <p:txBody>
          <a:bodyPr spcFirstLastPara="1" wrap="square" lIns="68575" tIns="34275" rIns="68575" bIns="34275" anchor="t" anchorCtr="0">
            <a:spAutoFit/>
          </a:bodyPr>
          <a:lstStyle/>
          <a:p>
            <a:pPr marL="254000" marR="0" lvl="0" indent="-254000" rtl="0">
              <a:spcBef>
                <a:spcPts val="0"/>
              </a:spcBef>
              <a:spcAft>
                <a:spcPts val="0"/>
              </a:spcAft>
              <a:buNone/>
            </a:pPr>
            <a:r>
              <a:rPr lang="en-IN" sz="1800" dirty="0">
                <a:solidFill>
                  <a:srgbClr val="FF0000"/>
                </a:solidFill>
                <a:latin typeface="Trebuchet MS"/>
                <a:ea typeface="Trebuchet MS"/>
                <a:cs typeface="Trebuchet MS"/>
                <a:sym typeface="Trebuchet MS"/>
              </a:rPr>
              <a:t>Proposed Methodology / Approach</a:t>
            </a:r>
            <a:endParaRPr lang="en-IN" sz="1800"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819B1BAF-612A-93CC-2D7F-20AC651FF6AA}"/>
              </a:ext>
            </a:extLst>
          </p:cNvPr>
          <p:cNvSpPr txBox="1"/>
          <p:nvPr/>
        </p:nvSpPr>
        <p:spPr>
          <a:xfrm>
            <a:off x="-206473" y="165203"/>
            <a:ext cx="6127946" cy="276999"/>
          </a:xfrm>
          <a:prstGeom prst="rect">
            <a:avLst/>
          </a:prstGeom>
          <a:noFill/>
        </p:spPr>
        <p:txBody>
          <a:bodyPr wrap="square">
            <a:spAutoFit/>
          </a:bodyPr>
          <a:lstStyle/>
          <a:p>
            <a:pPr algn="ctr" rtl="0">
              <a:spcBef>
                <a:spcPts val="0"/>
              </a:spcBef>
              <a:spcAft>
                <a:spcPts val="0"/>
              </a:spcAft>
            </a:pPr>
            <a:r>
              <a:rPr lang="en-US" sz="1200" b="0" i="0" u="none" strike="noStrike" dirty="0">
                <a:solidFill>
                  <a:srgbClr val="888888"/>
                </a:solidFill>
                <a:effectLst/>
                <a:latin typeface="Arial" panose="020B0604020202020204" pitchFamily="34" charset="0"/>
              </a:rPr>
              <a:t>Deploy EOX microservices using cloud platform service and improving scalability.</a:t>
            </a:r>
            <a:endParaRPr lang="en-US" sz="1200" b="0" dirty="0">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2732</Words>
  <Application>Microsoft Office PowerPoint</Application>
  <PresentationFormat>On-screen Show (16:9)</PresentationFormat>
  <Paragraphs>191</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Trebuchet MS</vt:lpstr>
      <vt:lpstr>Calibri</vt:lpstr>
      <vt:lpstr>Wingdings</vt:lpstr>
      <vt:lpstr>Arial</vt:lpstr>
      <vt:lpstr>Calibri Light</vt:lpstr>
      <vt:lpstr>Roboto Serif</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architecture of microservices in kubernetes cluster</vt:lpstr>
      <vt:lpstr>What are microservices</vt:lpstr>
      <vt:lpstr>PowerPoint Presentation</vt:lpstr>
      <vt:lpstr>What are the design patterns used to deploy these microservices to kubernetes cluster</vt:lpstr>
      <vt:lpstr>Sidecar design pattern</vt:lpstr>
      <vt:lpstr>PowerPoint Presentation</vt:lpstr>
      <vt:lpstr>PowerPoint Presentation</vt:lpstr>
      <vt:lpstr>Istio service mesh architecture</vt:lpstr>
      <vt:lpstr>PowerPoint Presentation</vt:lpstr>
      <vt:lpstr>PowerPoint Presentation</vt:lpstr>
      <vt:lpstr>Using service-mesh architecture on top of kubernetes </vt:lpstr>
      <vt:lpstr>How do we deploy it</vt:lpstr>
      <vt:lpstr>PowerPoint Presentation</vt:lpstr>
      <vt:lpstr>CI/CD Pipeline to Deploy Microservices on Kubernetes</vt:lpstr>
      <vt:lpstr>PowerPoint Presentation</vt:lpstr>
      <vt:lpstr>EOX vantage  logical  architecture  of  application and services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Kumar</dc:creator>
  <cp:lastModifiedBy>yuvaraj dc</cp:lastModifiedBy>
  <cp:revision>5</cp:revision>
  <dcterms:modified xsi:type="dcterms:W3CDTF">2023-04-24T06:26:29Z</dcterms:modified>
</cp:coreProperties>
</file>