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dbaab4725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4dbaab4725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28" name="Google Shape;128;g24dbaab4725_0_6: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Title of the Project</a:t>
            </a:r>
            <a:endParaRPr/>
          </a:p>
        </p:txBody>
      </p:sp>
      <p:sp>
        <p:nvSpPr>
          <p:cNvPr id="129" name="Google Shape;129;g24dbaab4725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8bd81ddd0c_1_1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8bd81ddd0c_1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8bd81ddd0c_1_1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g28bd81ddd0c_1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8bd81ddd0c_1_1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28bd81ddd0c_1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8bd81ddd0c_1_9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8bd81ddd0c_1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28bd81ddd0c_1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bd81ddd0c_1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28bd81ddd0c_1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0107e6c2f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290107e6c2f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0107e6c2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290107e6c2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0107e6c2f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290107e6c2f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8bd81ddd0c_1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28bd81ddd0c_1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0107e6c2f_0_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290107e6c2f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9023a3b1d9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29023a3b1d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8" name="Google Shape;58;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9" name="Google Shape;59;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2" name="Google Shape;62;p15"/>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3" name="Google Shape;63;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oi.org/10.1109/ICACCS54159.2022.9785124"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ijisrt.com/assets/upload/files/IJISRT22MAY1644_(1)_(1).pdf" TargetMode="External"/><Relationship Id="rId5" Type="http://schemas.openxmlformats.org/officeDocument/2006/relationships/hyperlink" Target="https://norma.ncirl.ie/5943/" TargetMode="External"/><Relationship Id="rId4" Type="http://schemas.openxmlformats.org/officeDocument/2006/relationships/hyperlink" Target="https://norma.ncirl.ie/5089/"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p:nvPr/>
        </p:nvSpPr>
        <p:spPr>
          <a:xfrm>
            <a:off x="1790993" y="742950"/>
            <a:ext cx="5943600" cy="1036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300" b="0" i="0" u="none" strike="noStrike" cap="none">
                <a:solidFill>
                  <a:schemeClr val="dk1"/>
                </a:solidFill>
                <a:latin typeface="Times New Roman"/>
                <a:ea typeface="Times New Roman"/>
                <a:cs typeface="Times New Roman"/>
                <a:sym typeface="Times New Roman"/>
              </a:rPr>
              <a:t>UE20CS390B – Capstone Project Phase – 2</a:t>
            </a:r>
            <a:endParaRPr sz="23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100"/>
              <a:buFont typeface="Arial"/>
              <a:buNone/>
            </a:pPr>
            <a:r>
              <a:rPr lang="en" sz="2300" b="0" i="0" u="none" strike="noStrike" cap="none">
                <a:solidFill>
                  <a:schemeClr val="dk1"/>
                </a:solidFill>
                <a:latin typeface="Times New Roman"/>
                <a:ea typeface="Times New Roman"/>
                <a:cs typeface="Times New Roman"/>
                <a:sym typeface="Times New Roman"/>
              </a:rPr>
              <a:t> </a:t>
            </a:r>
            <a:endParaRPr sz="23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100"/>
              <a:buFont typeface="Arial"/>
              <a:buNone/>
            </a:pPr>
            <a:r>
              <a:rPr lang="en" sz="2300" b="0" i="0" u="none" strike="noStrike" cap="none">
                <a:solidFill>
                  <a:srgbClr val="FF0000"/>
                </a:solidFill>
                <a:latin typeface="Times New Roman"/>
                <a:ea typeface="Times New Roman"/>
                <a:cs typeface="Times New Roman"/>
                <a:sym typeface="Times New Roman"/>
              </a:rPr>
              <a:t>Project Progress Review # </a:t>
            </a:r>
            <a:r>
              <a:rPr lang="en" sz="2300">
                <a:solidFill>
                  <a:srgbClr val="FF0000"/>
                </a:solidFill>
                <a:latin typeface="Times New Roman"/>
                <a:ea typeface="Times New Roman"/>
                <a:cs typeface="Times New Roman"/>
                <a:sym typeface="Times New Roman"/>
              </a:rPr>
              <a:t>2</a:t>
            </a:r>
            <a:endParaRPr sz="2300" b="0" i="0" u="none" strike="noStrike" cap="none">
              <a:solidFill>
                <a:srgbClr val="FF0000"/>
              </a:solidFill>
              <a:latin typeface="Times New Roman"/>
              <a:ea typeface="Times New Roman"/>
              <a:cs typeface="Times New Roman"/>
              <a:sym typeface="Times New Roman"/>
            </a:endParaRPr>
          </a:p>
        </p:txBody>
      </p:sp>
      <p:sp>
        <p:nvSpPr>
          <p:cNvPr id="132" name="Google Shape;132;p25"/>
          <p:cNvSpPr txBox="1"/>
          <p:nvPr/>
        </p:nvSpPr>
        <p:spPr>
          <a:xfrm>
            <a:off x="871294" y="2228850"/>
            <a:ext cx="7543800" cy="2655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Project Title   :  </a:t>
            </a:r>
            <a:r>
              <a:rPr lang="en" sz="1900" b="1" i="0" u="none" strike="noStrike" cap="none" dirty="0">
                <a:solidFill>
                  <a:schemeClr val="dk1"/>
                </a:solidFill>
                <a:latin typeface="Times New Roman"/>
                <a:ea typeface="Times New Roman"/>
                <a:cs typeface="Times New Roman"/>
                <a:sym typeface="Times New Roman"/>
              </a:rPr>
              <a:t>Deploy </a:t>
            </a:r>
            <a:r>
              <a:rPr lang="en" sz="1900" b="1" dirty="0">
                <a:solidFill>
                  <a:schemeClr val="dk1"/>
                </a:solidFill>
                <a:latin typeface="Times New Roman"/>
                <a:ea typeface="Times New Roman"/>
                <a:cs typeface="Times New Roman"/>
                <a:sym typeface="Times New Roman"/>
              </a:rPr>
              <a:t>EOX</a:t>
            </a:r>
            <a:r>
              <a:rPr lang="en" sz="1900" b="1" i="0" u="none" strike="noStrike" cap="none" dirty="0">
                <a:solidFill>
                  <a:schemeClr val="dk1"/>
                </a:solidFill>
                <a:latin typeface="Times New Roman"/>
                <a:ea typeface="Times New Roman"/>
                <a:cs typeface="Times New Roman"/>
                <a:sym typeface="Times New Roman"/>
              </a:rPr>
              <a:t> microservices using cloud platform service </a:t>
            </a:r>
            <a:r>
              <a:rPr lang="en" sz="1900" b="1" dirty="0">
                <a:solidFill>
                  <a:schemeClr val="dk1"/>
                </a:solidFill>
                <a:latin typeface="Times New Roman"/>
                <a:ea typeface="Times New Roman"/>
                <a:cs typeface="Times New Roman"/>
                <a:sym typeface="Times New Roman"/>
              </a:rPr>
              <a:t>	           </a:t>
            </a:r>
            <a:r>
              <a:rPr lang="en" sz="1900" b="1" i="0" u="none" strike="noStrike" cap="none" dirty="0">
                <a:solidFill>
                  <a:schemeClr val="dk1"/>
                </a:solidFill>
                <a:latin typeface="Times New Roman"/>
                <a:ea typeface="Times New Roman"/>
                <a:cs typeface="Times New Roman"/>
                <a:sym typeface="Times New Roman"/>
              </a:rPr>
              <a:t>and improve scalability.</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Project ID       :  PW_23_VP_0</a:t>
            </a:r>
            <a:r>
              <a:rPr lang="en" sz="1900" dirty="0">
                <a:solidFill>
                  <a:schemeClr val="dk1"/>
                </a:solidFill>
                <a:latin typeface="Times New Roman"/>
                <a:ea typeface="Times New Roman"/>
                <a:cs typeface="Times New Roman"/>
                <a:sym typeface="Times New Roman"/>
              </a:rPr>
              <a:t>1</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Project Guide :  Prof Venkatesh Prasad, Mr.Vijay R(EOX Vantage)                 </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Project Team  :  Veena Garag		PES1UG20CS492</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                          Adarsh Kumar		PES2UG20CS016</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                          Suchit </a:t>
            </a:r>
            <a:r>
              <a:rPr lang="en" sz="1900" b="0" i="0" u="none" strike="noStrike" cap="none">
                <a:solidFill>
                  <a:schemeClr val="dk1"/>
                </a:solidFill>
                <a:latin typeface="Times New Roman"/>
                <a:ea typeface="Times New Roman"/>
                <a:cs typeface="Times New Roman"/>
                <a:sym typeface="Times New Roman"/>
              </a:rPr>
              <a:t>S Kallapur		PES1UG20CS438</a:t>
            </a:r>
            <a:endParaRPr sz="19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 sz="1900" b="0" i="0" u="none" strike="noStrike" cap="none" dirty="0">
                <a:solidFill>
                  <a:schemeClr val="dk1"/>
                </a:solidFill>
                <a:latin typeface="Times New Roman"/>
                <a:ea typeface="Times New Roman"/>
                <a:cs typeface="Times New Roman"/>
                <a:sym typeface="Times New Roman"/>
              </a:rPr>
              <a:t>                          Yuvaraj D C	      	</a:t>
            </a:r>
            <a:r>
              <a:rPr lang="en" sz="1900" dirty="0">
                <a:solidFill>
                  <a:schemeClr val="dk1"/>
                </a:solidFill>
                <a:latin typeface="Times New Roman"/>
                <a:ea typeface="Times New Roman"/>
                <a:cs typeface="Times New Roman"/>
                <a:sym typeface="Times New Roman"/>
              </a:rPr>
              <a:t>P</a:t>
            </a:r>
            <a:r>
              <a:rPr lang="en" sz="1900" b="0" i="0" u="none" strike="noStrike" cap="none" dirty="0">
                <a:solidFill>
                  <a:schemeClr val="dk1"/>
                </a:solidFill>
                <a:latin typeface="Times New Roman"/>
                <a:ea typeface="Times New Roman"/>
                <a:cs typeface="Times New Roman"/>
                <a:sym typeface="Times New Roman"/>
              </a:rPr>
              <a:t>ES1UG20CS521</a:t>
            </a:r>
            <a:endParaRPr sz="17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chemeClr val="dk1"/>
              </a:solidFill>
              <a:latin typeface="Times New Roman"/>
              <a:ea typeface="Times New Roman"/>
              <a:cs typeface="Times New Roman"/>
              <a:sym typeface="Times New Roman"/>
            </a:endParaRPr>
          </a:p>
        </p:txBody>
      </p:sp>
      <p:pic>
        <p:nvPicPr>
          <p:cNvPr id="133" name="Google Shape;133;p25"/>
          <p:cNvPicPr preferRelativeResize="0"/>
          <p:nvPr/>
        </p:nvPicPr>
        <p:blipFill>
          <a:blip r:embed="rId3">
            <a:alphaModFix/>
          </a:blip>
          <a:stretch>
            <a:fillRect/>
          </a:stretch>
        </p:blipFill>
        <p:spPr>
          <a:xfrm>
            <a:off x="7806719" y="52750"/>
            <a:ext cx="1272504" cy="5797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p:nvPr/>
        </p:nvSpPr>
        <p:spPr>
          <a:xfrm>
            <a:off x="2085900" y="1162991"/>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chemeClr val="dk1"/>
              </a:solidFill>
              <a:latin typeface="Trebuchet MS"/>
              <a:ea typeface="Trebuchet MS"/>
              <a:cs typeface="Trebuchet MS"/>
              <a:sym typeface="Trebuchet MS"/>
            </a:endParaRPr>
          </a:p>
        </p:txBody>
      </p:sp>
      <p:sp>
        <p:nvSpPr>
          <p:cNvPr id="241" name="Google Shape;241;p34"/>
          <p:cNvSpPr txBox="1"/>
          <p:nvPr/>
        </p:nvSpPr>
        <p:spPr>
          <a:xfrm>
            <a:off x="1971600" y="834376"/>
            <a:ext cx="58293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i="0" u="none" strike="noStrike" cap="none">
                <a:solidFill>
                  <a:srgbClr val="FF0000"/>
                </a:solidFill>
                <a:latin typeface="Trebuchet MS"/>
                <a:ea typeface="Trebuchet MS"/>
                <a:cs typeface="Trebuchet MS"/>
                <a:sym typeface="Trebuchet MS"/>
              </a:rPr>
              <a:t>Conclusion</a:t>
            </a:r>
            <a:endParaRPr sz="1800" i="0" u="none" strike="noStrike" cap="none">
              <a:solidFill>
                <a:schemeClr val="dk1"/>
              </a:solidFill>
              <a:latin typeface="Trebuchet MS"/>
              <a:ea typeface="Trebuchet MS"/>
              <a:cs typeface="Trebuchet MS"/>
              <a:sym typeface="Trebuchet MS"/>
            </a:endParaRPr>
          </a:p>
        </p:txBody>
      </p:sp>
      <p:sp>
        <p:nvSpPr>
          <p:cNvPr id="242" name="Google Shape;242;p34"/>
          <p:cNvSpPr txBox="1"/>
          <p:nvPr/>
        </p:nvSpPr>
        <p:spPr>
          <a:xfrm>
            <a:off x="1171500" y="1544213"/>
            <a:ext cx="6801000" cy="1116000"/>
          </a:xfrm>
          <a:prstGeom prst="rect">
            <a:avLst/>
          </a:prstGeom>
          <a:noFill/>
          <a:ln>
            <a:noFill/>
          </a:ln>
        </p:spPr>
        <p:txBody>
          <a:bodyPr spcFirstLastPara="1" wrap="square" lIns="68575" tIns="34275" rIns="68575" bIns="34275" anchor="t" anchorCtr="0">
            <a:spAutoFit/>
          </a:bodyPr>
          <a:lstStyle/>
          <a:p>
            <a:pPr marL="457200" marR="0" lvl="0" indent="-336550" algn="just" rtl="0">
              <a:lnSpc>
                <a:spcPct val="100000"/>
              </a:lnSpc>
              <a:spcBef>
                <a:spcPts val="0"/>
              </a:spcBef>
              <a:spcAft>
                <a:spcPts val="0"/>
              </a:spcAft>
              <a:buClr>
                <a:schemeClr val="dk1"/>
              </a:buClr>
              <a:buSzPts val="1700"/>
              <a:buFont typeface="Trebuchet MS"/>
              <a:buChar char="●"/>
            </a:pPr>
            <a:r>
              <a:rPr lang="en" sz="1700">
                <a:solidFill>
                  <a:schemeClr val="dk1"/>
                </a:solidFill>
                <a:latin typeface="Trebuchet MS"/>
                <a:ea typeface="Trebuchet MS"/>
                <a:cs typeface="Trebuchet MS"/>
                <a:sym typeface="Trebuchet MS"/>
              </a:rPr>
              <a:t>As expected by EOX we have deployed an MongoDB Mongo Express application onto their live server and successfully accessed it using the domain name using ingress controller instead of IP address and port number.</a:t>
            </a:r>
            <a:endParaRPr sz="1700">
              <a:solidFill>
                <a:schemeClr val="dk1"/>
              </a:solidFill>
              <a:latin typeface="Trebuchet MS"/>
              <a:ea typeface="Trebuchet MS"/>
              <a:cs typeface="Trebuchet MS"/>
              <a:sym typeface="Trebuchet MS"/>
            </a:endParaRPr>
          </a:p>
        </p:txBody>
      </p:sp>
      <p:pic>
        <p:nvPicPr>
          <p:cNvPr id="243" name="Google Shape;243;p34"/>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44" name="Google Shape;244;p34"/>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245" name="Google Shape;245;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latin typeface="Trebuchet MS"/>
                <a:ea typeface="Trebuchet MS"/>
                <a:cs typeface="Trebuchet MS"/>
                <a:sym typeface="Trebuchet MS"/>
              </a:rPr>
              <a:t>Veena_Adarsh_Suchit_Yuvaraj</a:t>
            </a:r>
            <a:endParaRPr>
              <a:latin typeface="Trebuchet MS"/>
              <a:ea typeface="Trebuchet MS"/>
              <a:cs typeface="Trebuchet MS"/>
              <a:sym typeface="Trebuchet MS"/>
            </a:endParaRPr>
          </a:p>
        </p:txBody>
      </p:sp>
      <p:sp>
        <p:nvSpPr>
          <p:cNvPr id="246" name="Google Shape;246;p34"/>
          <p:cNvSpPr/>
          <p:nvPr/>
        </p:nvSpPr>
        <p:spPr>
          <a:xfrm>
            <a:off x="2207225" y="3199691"/>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chemeClr val="dk1"/>
              </a:solidFill>
              <a:latin typeface="Trebuchet MS"/>
              <a:ea typeface="Trebuchet MS"/>
              <a:cs typeface="Trebuchet MS"/>
              <a:sym typeface="Trebuchet MS"/>
            </a:endParaRPr>
          </a:p>
        </p:txBody>
      </p:sp>
      <p:sp>
        <p:nvSpPr>
          <p:cNvPr id="247" name="Google Shape;247;p34"/>
          <p:cNvSpPr txBox="1"/>
          <p:nvPr/>
        </p:nvSpPr>
        <p:spPr>
          <a:xfrm>
            <a:off x="2092925" y="2871077"/>
            <a:ext cx="58293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Task for Review 3</a:t>
            </a:r>
            <a:endParaRPr sz="1800" i="0" u="none" strike="noStrike" cap="none">
              <a:solidFill>
                <a:schemeClr val="dk1"/>
              </a:solidFill>
              <a:latin typeface="Trebuchet MS"/>
              <a:ea typeface="Trebuchet MS"/>
              <a:cs typeface="Trebuchet MS"/>
              <a:sym typeface="Trebuchet MS"/>
            </a:endParaRPr>
          </a:p>
        </p:txBody>
      </p:sp>
      <p:sp>
        <p:nvSpPr>
          <p:cNvPr id="248" name="Google Shape;248;p34"/>
          <p:cNvSpPr txBox="1"/>
          <p:nvPr/>
        </p:nvSpPr>
        <p:spPr>
          <a:xfrm>
            <a:off x="1292825" y="3328275"/>
            <a:ext cx="6801000" cy="3462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endParaRPr sz="1800">
              <a:solidFill>
                <a:srgbClr val="0033CC"/>
              </a:solidFill>
              <a:latin typeface="Trebuchet MS"/>
              <a:ea typeface="Trebuchet MS"/>
              <a:cs typeface="Trebuchet MS"/>
              <a:sym typeface="Trebuchet MS"/>
            </a:endParaRPr>
          </a:p>
        </p:txBody>
      </p:sp>
      <p:sp>
        <p:nvSpPr>
          <p:cNvPr id="249" name="Google Shape;249;p34"/>
          <p:cNvSpPr txBox="1"/>
          <p:nvPr/>
        </p:nvSpPr>
        <p:spPr>
          <a:xfrm>
            <a:off x="1338450" y="3571950"/>
            <a:ext cx="6467100" cy="6783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Trebuchet MS"/>
              <a:buChar char="●"/>
            </a:pPr>
            <a:r>
              <a:rPr lang="en" sz="1700">
                <a:latin typeface="Trebuchet MS"/>
                <a:ea typeface="Trebuchet MS"/>
                <a:cs typeface="Trebuchet MS"/>
                <a:sym typeface="Trebuchet MS"/>
              </a:rPr>
              <a:t>Implementation of Custom pod scaling algorithm</a:t>
            </a:r>
            <a:endParaRPr sz="170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5" name="Google Shape;255;p35"/>
          <p:cNvSpPr txBox="1"/>
          <p:nvPr/>
        </p:nvSpPr>
        <p:spPr>
          <a:xfrm>
            <a:off x="2171700" y="857251"/>
            <a:ext cx="5829300"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b="0" i="0" u="none" strike="noStrike" cap="none">
                <a:solidFill>
                  <a:srgbClr val="FF0000"/>
                </a:solidFill>
                <a:latin typeface="Trebuchet MS"/>
                <a:ea typeface="Trebuchet MS"/>
                <a:cs typeface="Trebuchet MS"/>
                <a:sym typeface="Trebuchet MS"/>
              </a:rPr>
              <a:t>References</a:t>
            </a:r>
            <a:endParaRPr sz="1800" b="0" i="0" u="none" strike="noStrike" cap="none">
              <a:solidFill>
                <a:schemeClr val="dk1"/>
              </a:solidFill>
              <a:latin typeface="Calibri"/>
              <a:ea typeface="Calibri"/>
              <a:cs typeface="Calibri"/>
              <a:sym typeface="Calibri"/>
            </a:endParaRPr>
          </a:p>
        </p:txBody>
      </p:sp>
      <p:sp>
        <p:nvSpPr>
          <p:cNvPr id="256" name="Google Shape;256;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Veena_Adarsh_Suchit_Yuvaraj</a:t>
            </a:r>
            <a:endParaRPr/>
          </a:p>
        </p:txBody>
      </p:sp>
      <p:pic>
        <p:nvPicPr>
          <p:cNvPr id="257" name="Google Shape;257;p35"/>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58" name="Google Shape;258;p35"/>
          <p:cNvSpPr txBox="1"/>
          <p:nvPr/>
        </p:nvSpPr>
        <p:spPr>
          <a:xfrm>
            <a:off x="1077638" y="1373363"/>
            <a:ext cx="6988800" cy="3432600"/>
          </a:xfrm>
          <a:prstGeom prst="rect">
            <a:avLst/>
          </a:prstGeom>
          <a:noFill/>
          <a:ln>
            <a:noFill/>
          </a:ln>
        </p:spPr>
        <p:txBody>
          <a:bodyPr spcFirstLastPara="1" wrap="square" lIns="68575" tIns="68575" rIns="68575" bIns="68575" anchor="t" anchorCtr="0">
            <a:spAutoFit/>
          </a:bodyPr>
          <a:lstStyle/>
          <a:p>
            <a:pPr marL="342900" lvl="0" indent="-234950" algn="l" rtl="0">
              <a:spcBef>
                <a:spcPts val="0"/>
              </a:spcBef>
              <a:spcAft>
                <a:spcPts val="0"/>
              </a:spcAft>
              <a:buClr>
                <a:schemeClr val="dk1"/>
              </a:buClr>
              <a:buSzPts val="1100"/>
              <a:buChar char="●"/>
            </a:pPr>
            <a:r>
              <a:rPr lang="en" sz="1100">
                <a:solidFill>
                  <a:schemeClr val="dk1"/>
                </a:solidFill>
              </a:rPr>
              <a:t>Deshpande, Neha (2021) </a:t>
            </a:r>
            <a:r>
              <a:rPr lang="en" sz="1100" i="1">
                <a:solidFill>
                  <a:schemeClr val="dk1"/>
                </a:solidFill>
              </a:rPr>
              <a:t>Autoscaling Cloud-Native Applications using Custom Controller of Kubernetes.</a:t>
            </a:r>
            <a:r>
              <a:rPr lang="en" sz="1100">
                <a:solidFill>
                  <a:schemeClr val="dk1"/>
                </a:solidFill>
              </a:rPr>
              <a:t> </a:t>
            </a:r>
            <a:endParaRPr sz="1100">
              <a:solidFill>
                <a:schemeClr val="dk1"/>
              </a:solidFill>
            </a:endParaRPr>
          </a:p>
          <a:p>
            <a:pPr marL="0" lvl="0" indent="342900" algn="l" rtl="0">
              <a:spcBef>
                <a:spcPts val="0"/>
              </a:spcBef>
              <a:spcAft>
                <a:spcPts val="0"/>
              </a:spcAft>
              <a:buNone/>
            </a:pPr>
            <a:r>
              <a:rPr lang="en" sz="1100" u="sng">
                <a:solidFill>
                  <a:schemeClr val="hlink"/>
                </a:solidFill>
                <a:hlinkClick r:id="rId4"/>
              </a:rPr>
              <a:t>https://norma.ncirl.ie/5089/</a:t>
            </a:r>
            <a:endParaRPr sz="1100">
              <a:solidFill>
                <a:schemeClr val="dk1"/>
              </a:solidFill>
            </a:endParaRPr>
          </a:p>
          <a:p>
            <a:pPr marL="0" lvl="0" indent="342900" algn="l" rtl="0">
              <a:spcBef>
                <a:spcPts val="0"/>
              </a:spcBef>
              <a:spcAft>
                <a:spcPts val="0"/>
              </a:spcAft>
              <a:buNone/>
            </a:pPr>
            <a:r>
              <a:rPr lang="en" sz="1100">
                <a:solidFill>
                  <a:schemeClr val="dk1"/>
                </a:solidFill>
              </a:rPr>
              <a:t>Masters thesis, Dublin, National College of Ireland.</a:t>
            </a:r>
            <a:endParaRPr sz="1300"/>
          </a:p>
          <a:p>
            <a:pPr marL="0" lvl="0" indent="0" algn="l" rtl="0">
              <a:spcBef>
                <a:spcPts val="0"/>
              </a:spcBef>
              <a:spcAft>
                <a:spcPts val="0"/>
              </a:spcAft>
              <a:buNone/>
            </a:pPr>
            <a:endParaRPr sz="1100">
              <a:solidFill>
                <a:schemeClr val="dk1"/>
              </a:solidFill>
            </a:endParaRPr>
          </a:p>
          <a:p>
            <a:pPr marL="342900" lvl="0" indent="-234950" algn="l" rtl="0">
              <a:spcBef>
                <a:spcPts val="0"/>
              </a:spcBef>
              <a:spcAft>
                <a:spcPts val="0"/>
              </a:spcAft>
              <a:buClr>
                <a:schemeClr val="dk1"/>
              </a:buClr>
              <a:buSzPts val="1100"/>
              <a:buChar char="●"/>
            </a:pPr>
            <a:r>
              <a:rPr lang="en" sz="1100">
                <a:solidFill>
                  <a:schemeClr val="dk1"/>
                </a:solidFill>
              </a:rPr>
              <a:t>Shitole, Abhishek Sanjay (2022) </a:t>
            </a:r>
            <a:r>
              <a:rPr lang="en" sz="1100" i="1">
                <a:solidFill>
                  <a:schemeClr val="dk1"/>
                </a:solidFill>
              </a:rPr>
              <a:t>Dynamic Load Balancing of Microservices in Kubernetes Clusters using Service Mesh.</a:t>
            </a:r>
            <a:endParaRPr sz="1100" i="1">
              <a:solidFill>
                <a:schemeClr val="dk1"/>
              </a:solidFill>
            </a:endParaRPr>
          </a:p>
          <a:p>
            <a:pPr marL="0" lvl="0" indent="342900" algn="l" rtl="0">
              <a:spcBef>
                <a:spcPts val="0"/>
              </a:spcBef>
              <a:spcAft>
                <a:spcPts val="0"/>
              </a:spcAft>
              <a:buNone/>
            </a:pPr>
            <a:r>
              <a:rPr lang="en" sz="1100" u="sng">
                <a:solidFill>
                  <a:schemeClr val="hlink"/>
                </a:solidFill>
                <a:hlinkClick r:id="rId5"/>
              </a:rPr>
              <a:t>https://norma.ncirl.ie/5943/</a:t>
            </a:r>
            <a:endParaRPr sz="1100">
              <a:solidFill>
                <a:schemeClr val="dk1"/>
              </a:solidFill>
            </a:endParaRPr>
          </a:p>
          <a:p>
            <a:pPr marL="0" lvl="0" indent="342900" algn="l" rtl="0">
              <a:spcBef>
                <a:spcPts val="0"/>
              </a:spcBef>
              <a:spcAft>
                <a:spcPts val="0"/>
              </a:spcAft>
              <a:buNone/>
            </a:pPr>
            <a:r>
              <a:rPr lang="en" sz="1100">
                <a:solidFill>
                  <a:schemeClr val="dk1"/>
                </a:solidFill>
              </a:rPr>
              <a:t>Masters thesis, Dublin, National College of Ireland.</a:t>
            </a:r>
            <a:endParaRPr sz="1300"/>
          </a:p>
          <a:p>
            <a:pPr marL="0" lvl="0" indent="0" algn="l" rtl="0">
              <a:spcBef>
                <a:spcPts val="0"/>
              </a:spcBef>
              <a:spcAft>
                <a:spcPts val="0"/>
              </a:spcAft>
              <a:buClr>
                <a:schemeClr val="dk1"/>
              </a:buClr>
              <a:buFont typeface="Arial"/>
              <a:buNone/>
            </a:pPr>
            <a:endParaRPr sz="1300">
              <a:latin typeface="Calibri"/>
              <a:ea typeface="Calibri"/>
              <a:cs typeface="Calibri"/>
              <a:sym typeface="Calibri"/>
            </a:endParaRPr>
          </a:p>
          <a:p>
            <a:pPr marL="342900" lvl="0" indent="-234950" algn="l" rtl="0">
              <a:spcBef>
                <a:spcPts val="0"/>
              </a:spcBef>
              <a:spcAft>
                <a:spcPts val="0"/>
              </a:spcAft>
              <a:buClr>
                <a:schemeClr val="dk1"/>
              </a:buClr>
              <a:buSzPts val="1100"/>
              <a:buChar char="●"/>
            </a:pPr>
            <a:r>
              <a:rPr lang="en" sz="1100">
                <a:solidFill>
                  <a:schemeClr val="dk1"/>
                </a:solidFill>
              </a:rPr>
              <a:t>An Efficient and Scalable Traffic Load Balancing Based on Web Server Container Resource Utilization using Kubernetes Cluster.(</a:t>
            </a:r>
            <a:r>
              <a:rPr lang="en" sz="1000" b="1">
                <a:solidFill>
                  <a:schemeClr val="dk1"/>
                </a:solidFill>
              </a:rPr>
              <a:t>May – 2022</a:t>
            </a:r>
            <a:r>
              <a:rPr lang="en" sz="1100" b="1">
                <a:solidFill>
                  <a:schemeClr val="dk1"/>
                </a:solidFill>
              </a:rPr>
              <a:t>) Ashok L Pomnar</a:t>
            </a:r>
            <a:r>
              <a:rPr lang="en" sz="1100">
                <a:solidFill>
                  <a:schemeClr val="dk1"/>
                </a:solidFill>
              </a:rPr>
              <a:t>,</a:t>
            </a:r>
            <a:endParaRPr sz="1100">
              <a:solidFill>
                <a:schemeClr val="dk1"/>
              </a:solidFill>
            </a:endParaRPr>
          </a:p>
          <a:p>
            <a:pPr marL="0" lvl="0" indent="342900" algn="l" rtl="0">
              <a:spcBef>
                <a:spcPts val="0"/>
              </a:spcBef>
              <a:spcAft>
                <a:spcPts val="0"/>
              </a:spcAft>
              <a:buNone/>
            </a:pPr>
            <a:r>
              <a:rPr lang="en" sz="1100">
                <a:solidFill>
                  <a:schemeClr val="dk1"/>
                </a:solidFill>
              </a:rPr>
              <a:t>AVCOE Sangamner 422 605,Maharashtra, India.</a:t>
            </a:r>
            <a:endParaRPr sz="1100">
              <a:solidFill>
                <a:schemeClr val="dk1"/>
              </a:solidFill>
            </a:endParaRPr>
          </a:p>
          <a:p>
            <a:pPr marL="0" lvl="0" indent="342900" algn="l" rtl="0">
              <a:spcBef>
                <a:spcPts val="0"/>
              </a:spcBef>
              <a:spcAft>
                <a:spcPts val="0"/>
              </a:spcAft>
              <a:buNone/>
            </a:pPr>
            <a:r>
              <a:rPr lang="en" sz="1100" u="sng">
                <a:solidFill>
                  <a:schemeClr val="hlink"/>
                </a:solidFill>
                <a:hlinkClick r:id="rId6"/>
              </a:rPr>
              <a:t>https://ijisrt.com/assets/upload/files/IJISRT22MAY1644_(1)_(1).pdf</a:t>
            </a:r>
            <a:endParaRPr sz="1100">
              <a:solidFill>
                <a:schemeClr val="dk1"/>
              </a:solidFill>
            </a:endParaRPr>
          </a:p>
          <a:p>
            <a:pPr marL="0" lvl="0" indent="0" algn="l" rtl="0">
              <a:spcBef>
                <a:spcPts val="0"/>
              </a:spcBef>
              <a:spcAft>
                <a:spcPts val="0"/>
              </a:spcAft>
              <a:buNone/>
            </a:pPr>
            <a:endParaRPr sz="1100" b="1">
              <a:solidFill>
                <a:schemeClr val="dk1"/>
              </a:solidFill>
            </a:endParaRPr>
          </a:p>
          <a:p>
            <a:pPr marL="342900" lvl="0" indent="-234950" algn="l" rtl="0">
              <a:spcBef>
                <a:spcPts val="0"/>
              </a:spcBef>
              <a:spcAft>
                <a:spcPts val="0"/>
              </a:spcAft>
              <a:buClr>
                <a:schemeClr val="dk1"/>
              </a:buClr>
              <a:buSzPts val="1100"/>
              <a:buChar char="●"/>
            </a:pPr>
            <a:r>
              <a:rPr lang="en" sz="1100" b="1">
                <a:solidFill>
                  <a:schemeClr val="dk1"/>
                </a:solidFill>
              </a:rPr>
              <a:t>V. Sharma,</a:t>
            </a:r>
            <a:r>
              <a:rPr lang="en" sz="1100">
                <a:solidFill>
                  <a:schemeClr val="dk1"/>
                </a:solidFill>
              </a:rPr>
              <a:t> "Managing Multi-Cloud Deployments on Kubernetes with Istio, Prometheus and Grafana," </a:t>
            </a:r>
            <a:r>
              <a:rPr lang="en" sz="1100" b="1">
                <a:solidFill>
                  <a:schemeClr val="dk1"/>
                </a:solidFill>
              </a:rPr>
              <a:t>2022</a:t>
            </a:r>
            <a:r>
              <a:rPr lang="en" sz="1100">
                <a:solidFill>
                  <a:schemeClr val="dk1"/>
                </a:solidFill>
              </a:rPr>
              <a:t> 8th International Conference on Advanced Computing and Communication Systems (ICACCS), Coimbatore, India,</a:t>
            </a:r>
            <a:r>
              <a:rPr lang="en" sz="1300">
                <a:solidFill>
                  <a:schemeClr val="dk1"/>
                </a:solidFill>
              </a:rPr>
              <a:t> </a:t>
            </a:r>
            <a:endParaRPr sz="1300">
              <a:solidFill>
                <a:schemeClr val="dk1"/>
              </a:solidFill>
            </a:endParaRPr>
          </a:p>
          <a:p>
            <a:pPr marL="0" lvl="0" indent="342900" algn="l" rtl="0">
              <a:spcBef>
                <a:spcPts val="0"/>
              </a:spcBef>
              <a:spcAft>
                <a:spcPts val="0"/>
              </a:spcAft>
              <a:buNone/>
            </a:pPr>
            <a:r>
              <a:rPr lang="en" sz="1100" u="sng">
                <a:solidFill>
                  <a:schemeClr val="hlink"/>
                </a:solidFill>
                <a:hlinkClick r:id="rId7"/>
              </a:rPr>
              <a:t>https://doi.org/10.1109/ICACCS54159.2022.9785124</a:t>
            </a:r>
            <a:endParaRPr sz="1100">
              <a:solidFill>
                <a:schemeClr val="dk1"/>
              </a:solidFill>
            </a:endParaRPr>
          </a:p>
          <a:p>
            <a:pPr marL="0" lvl="0" indent="0" algn="l" rtl="0">
              <a:spcBef>
                <a:spcPts val="0"/>
              </a:spcBef>
              <a:spcAft>
                <a:spcPts val="0"/>
              </a:spcAft>
              <a:buClr>
                <a:schemeClr val="dk1"/>
              </a:buClr>
              <a:buFont typeface="Arial"/>
              <a:buNone/>
            </a:pPr>
            <a:endParaRPr sz="1200">
              <a:latin typeface="Calibri"/>
              <a:ea typeface="Calibri"/>
              <a:cs typeface="Calibri"/>
              <a:sym typeface="Calibri"/>
            </a:endParaRPr>
          </a:p>
        </p:txBody>
      </p:sp>
      <p:sp>
        <p:nvSpPr>
          <p:cNvPr id="259" name="Google Shape;259;p35"/>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p:nvPr/>
        </p:nvSpPr>
        <p:spPr>
          <a:xfrm>
            <a:off x="3278614" y="2514600"/>
            <a:ext cx="2497718" cy="530915"/>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en" sz="3000" b="0" i="0" u="none" strike="noStrike" cap="none" dirty="0">
                <a:solidFill>
                  <a:srgbClr val="FF0000"/>
                </a:solidFill>
                <a:effectLst>
                  <a:outerShdw blurRad="38100" dist="38100" dir="2700000" algn="tl">
                    <a:srgbClr val="000000">
                      <a:alpha val="43137"/>
                    </a:srgbClr>
                  </a:outerShdw>
                </a:effectLst>
                <a:latin typeface="Trebuchet MS"/>
                <a:ea typeface="Trebuchet MS"/>
                <a:cs typeface="Trebuchet MS"/>
                <a:sym typeface="Trebuchet MS"/>
              </a:rPr>
              <a:t>Thank You </a:t>
            </a:r>
            <a:endParaRPr sz="1100" b="0" i="0" u="none" strike="noStrike" cap="none" dirty="0">
              <a:solidFill>
                <a:srgbClr val="000000"/>
              </a:solidFill>
              <a:effectLst>
                <a:outerShdw blurRad="38100" dist="38100" dir="2700000" algn="tl">
                  <a:srgbClr val="000000">
                    <a:alpha val="43137"/>
                  </a:srgbClr>
                </a:outerShdw>
              </a:effectLst>
              <a:sym typeface="Arial"/>
            </a:endParaRPr>
          </a:p>
        </p:txBody>
      </p:sp>
      <p:pic>
        <p:nvPicPr>
          <p:cNvPr id="265" name="Google Shape;265;p36"/>
          <p:cNvPicPr preferRelativeResize="0"/>
          <p:nvPr/>
        </p:nvPicPr>
        <p:blipFill>
          <a:blip r:embed="rId3">
            <a:alphaModFix/>
          </a:blip>
          <a:stretch>
            <a:fillRect/>
          </a:stretch>
        </p:blipFill>
        <p:spPr>
          <a:xfrm>
            <a:off x="7806719" y="52750"/>
            <a:ext cx="1272504" cy="5797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0" name="Google Shape;140;p26"/>
          <p:cNvSpPr txBox="1"/>
          <p:nvPr/>
        </p:nvSpPr>
        <p:spPr>
          <a:xfrm>
            <a:off x="1171575" y="1641650"/>
            <a:ext cx="6801000" cy="1657200"/>
          </a:xfrm>
          <a:prstGeom prst="rect">
            <a:avLst/>
          </a:prstGeom>
          <a:noFill/>
          <a:ln>
            <a:noFill/>
          </a:ln>
        </p:spPr>
        <p:txBody>
          <a:bodyPr spcFirstLastPara="1" wrap="square" lIns="68575" tIns="34275" rIns="68575" bIns="34275" anchor="t" anchorCtr="0">
            <a:noAutofit/>
          </a:bodyPr>
          <a:lstStyle/>
          <a:p>
            <a:pPr marL="508000" marR="0" lvl="0" indent="-254000" algn="just" rtl="0">
              <a:lnSpc>
                <a:spcPct val="100000"/>
              </a:lnSpc>
              <a:spcBef>
                <a:spcPts val="0"/>
              </a:spcBef>
              <a:spcAft>
                <a:spcPts val="0"/>
              </a:spcAft>
              <a:buClr>
                <a:srgbClr val="0033CC"/>
              </a:buClr>
              <a:buSzPts val="1800"/>
              <a:buFont typeface="Noto Sans Symbols"/>
              <a:buChar char="▪"/>
            </a:pPr>
            <a:r>
              <a:rPr lang="en" sz="1800">
                <a:solidFill>
                  <a:srgbClr val="0033CC"/>
                </a:solidFill>
                <a:latin typeface="Trebuchet MS"/>
                <a:ea typeface="Trebuchet MS"/>
                <a:cs typeface="Trebuchet MS"/>
                <a:sym typeface="Trebuchet MS"/>
              </a:rPr>
              <a:t>We were expected to deploy the demo application on a live server.</a:t>
            </a:r>
            <a:endParaRPr sz="1800">
              <a:solidFill>
                <a:srgbClr val="0033CC"/>
              </a:solidFill>
              <a:latin typeface="Trebuchet MS"/>
              <a:ea typeface="Trebuchet MS"/>
              <a:cs typeface="Trebuchet MS"/>
              <a:sym typeface="Trebuchet MS"/>
            </a:endParaRPr>
          </a:p>
          <a:p>
            <a:pPr marL="457200" marR="0" lvl="0" indent="0" algn="just" rtl="0">
              <a:lnSpc>
                <a:spcPct val="100000"/>
              </a:lnSpc>
              <a:spcBef>
                <a:spcPts val="0"/>
              </a:spcBef>
              <a:spcAft>
                <a:spcPts val="0"/>
              </a:spcAft>
              <a:buNone/>
            </a:pPr>
            <a:endParaRPr sz="1800">
              <a:solidFill>
                <a:srgbClr val="0033CC"/>
              </a:solidFill>
              <a:latin typeface="Trebuchet MS"/>
              <a:ea typeface="Trebuchet MS"/>
              <a:cs typeface="Trebuchet MS"/>
              <a:sym typeface="Trebuchet MS"/>
            </a:endParaRPr>
          </a:p>
          <a:p>
            <a:pPr marL="508000" marR="0" lvl="0" indent="-254000" algn="just" rtl="0">
              <a:lnSpc>
                <a:spcPct val="100000"/>
              </a:lnSpc>
              <a:spcBef>
                <a:spcPts val="0"/>
              </a:spcBef>
              <a:spcAft>
                <a:spcPts val="0"/>
              </a:spcAft>
              <a:buClr>
                <a:srgbClr val="0033CC"/>
              </a:buClr>
              <a:buSzPts val="1800"/>
              <a:buFont typeface="Trebuchet MS"/>
              <a:buChar char="▪"/>
            </a:pPr>
            <a:r>
              <a:rPr lang="en" sz="1800">
                <a:solidFill>
                  <a:srgbClr val="0033CC"/>
                </a:solidFill>
                <a:latin typeface="Trebuchet MS"/>
                <a:ea typeface="Trebuchet MS"/>
                <a:cs typeface="Trebuchet MS"/>
                <a:sym typeface="Trebuchet MS"/>
              </a:rPr>
              <a:t>Implementation of custom pod scaling algorithm</a:t>
            </a:r>
            <a:endParaRPr sz="1800">
              <a:solidFill>
                <a:srgbClr val="0033CC"/>
              </a:solidFill>
              <a:latin typeface="Trebuchet MS"/>
              <a:ea typeface="Trebuchet MS"/>
              <a:cs typeface="Trebuchet MS"/>
              <a:sym typeface="Trebuchet MS"/>
            </a:endParaRPr>
          </a:p>
        </p:txBody>
      </p:sp>
      <p:sp>
        <p:nvSpPr>
          <p:cNvPr id="141" name="Google Shape;141;p26"/>
          <p:cNvSpPr txBox="1"/>
          <p:nvPr/>
        </p:nvSpPr>
        <p:spPr>
          <a:xfrm>
            <a:off x="2171700" y="742950"/>
            <a:ext cx="5886450"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b="0" i="0" u="none" strike="noStrike" cap="none">
                <a:solidFill>
                  <a:srgbClr val="FF0000"/>
                </a:solidFill>
                <a:latin typeface="Trebuchet MS"/>
                <a:ea typeface="Trebuchet MS"/>
                <a:cs typeface="Trebuchet MS"/>
                <a:sym typeface="Trebuchet MS"/>
              </a:rPr>
              <a:t>Suggestions from Review 1</a:t>
            </a:r>
            <a:endParaRPr sz="1800" b="0" i="0" u="none" strike="noStrike" cap="none">
              <a:solidFill>
                <a:srgbClr val="FF0000"/>
              </a:solidFill>
              <a:latin typeface="Trebuchet MS"/>
              <a:ea typeface="Trebuchet MS"/>
              <a:cs typeface="Trebuchet MS"/>
              <a:sym typeface="Trebuchet MS"/>
            </a:endParaRPr>
          </a:p>
        </p:txBody>
      </p:sp>
      <p:pic>
        <p:nvPicPr>
          <p:cNvPr id="142" name="Google Shape;142;p26"/>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143" name="Google Shape;143;p26"/>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144" name="Google Shape;144;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t>Veena_Adarsh_Suchit_Yuvaraj</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p:nvPr/>
        </p:nvSpPr>
        <p:spPr>
          <a:xfrm>
            <a:off x="2286000" y="1085850"/>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0" name="Google Shape;150;p27"/>
          <p:cNvSpPr txBox="1"/>
          <p:nvPr/>
        </p:nvSpPr>
        <p:spPr>
          <a:xfrm>
            <a:off x="2171700" y="742950"/>
            <a:ext cx="5829300"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DEMO:  MongoDB Application Deployment </a:t>
            </a:r>
            <a:endParaRPr sz="1800" b="0" i="0" u="none" strike="noStrike" cap="none">
              <a:solidFill>
                <a:schemeClr val="dk1"/>
              </a:solidFill>
              <a:latin typeface="Calibri"/>
              <a:ea typeface="Calibri"/>
              <a:cs typeface="Calibri"/>
              <a:sym typeface="Calibri"/>
            </a:endParaRPr>
          </a:p>
        </p:txBody>
      </p:sp>
      <p:sp>
        <p:nvSpPr>
          <p:cNvPr id="151" name="Google Shape;151;p27"/>
          <p:cNvSpPr txBox="1"/>
          <p:nvPr/>
        </p:nvSpPr>
        <p:spPr>
          <a:xfrm>
            <a:off x="1371600" y="1428750"/>
            <a:ext cx="6801000" cy="346200"/>
          </a:xfrm>
          <a:prstGeom prst="rect">
            <a:avLst/>
          </a:prstGeom>
          <a:noFill/>
          <a:ln>
            <a:noFill/>
          </a:ln>
        </p:spPr>
        <p:txBody>
          <a:bodyPr spcFirstLastPara="1" wrap="square" lIns="68575" tIns="34275" rIns="68575" bIns="34275" anchor="t" anchorCtr="0">
            <a:spAutoFit/>
          </a:bodyPr>
          <a:lstStyle/>
          <a:p>
            <a:pPr marL="342900" marR="0" lvl="0" indent="0" algn="just" rtl="0">
              <a:lnSpc>
                <a:spcPct val="100000"/>
              </a:lnSpc>
              <a:spcBef>
                <a:spcPts val="400"/>
              </a:spcBef>
              <a:spcAft>
                <a:spcPts val="0"/>
              </a:spcAft>
              <a:buClr>
                <a:srgbClr val="000000"/>
              </a:buClr>
              <a:buSzPts val="1800"/>
              <a:buFont typeface="Arial"/>
              <a:buNone/>
            </a:pPr>
            <a:endParaRPr sz="1800" b="1" i="0" u="none" strike="noStrike" cap="none">
              <a:solidFill>
                <a:srgbClr val="0033CC"/>
              </a:solidFill>
              <a:latin typeface="Trebuchet MS"/>
              <a:ea typeface="Trebuchet MS"/>
              <a:cs typeface="Trebuchet MS"/>
              <a:sym typeface="Trebuchet MS"/>
            </a:endParaRPr>
          </a:p>
        </p:txBody>
      </p:sp>
      <p:sp>
        <p:nvSpPr>
          <p:cNvPr id="152" name="Google Shape;152;p27"/>
          <p:cNvSpPr txBox="1">
            <a:spLocks noGrp="1"/>
          </p:cNvSpPr>
          <p:nvPr>
            <p:ph type="ftr" idx="11"/>
          </p:nvPr>
        </p:nvSpPr>
        <p:spPr>
          <a:xfrm>
            <a:off x="3028950" y="489161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Veena_Adarsh_Suchit_Yuvaraj</a:t>
            </a:r>
            <a:endParaRPr/>
          </a:p>
          <a:p>
            <a:pPr marL="0" lvl="0" indent="0" algn="ctr" rtl="0">
              <a:lnSpc>
                <a:spcPct val="100000"/>
              </a:lnSpc>
              <a:spcBef>
                <a:spcPts val="0"/>
              </a:spcBef>
              <a:spcAft>
                <a:spcPts val="0"/>
              </a:spcAft>
              <a:buSzPts val="1100"/>
              <a:buNone/>
            </a:pPr>
            <a:endParaRPr/>
          </a:p>
        </p:txBody>
      </p:sp>
      <p:pic>
        <p:nvPicPr>
          <p:cNvPr id="153" name="Google Shape;153;p27"/>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154" name="Google Shape;154;p27"/>
          <p:cNvSpPr txBox="1"/>
          <p:nvPr/>
        </p:nvSpPr>
        <p:spPr>
          <a:xfrm>
            <a:off x="1480875" y="1247250"/>
            <a:ext cx="55392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55" name="Google Shape;155;p27"/>
          <p:cNvSpPr txBox="1"/>
          <p:nvPr/>
        </p:nvSpPr>
        <p:spPr>
          <a:xfrm>
            <a:off x="2226300" y="4421275"/>
            <a:ext cx="46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Internal flow of request to MongoDB through Mongo Express</a:t>
            </a:r>
            <a:endParaRPr>
              <a:solidFill>
                <a:schemeClr val="dk1"/>
              </a:solidFill>
              <a:latin typeface="Calibri"/>
              <a:ea typeface="Calibri"/>
              <a:cs typeface="Calibri"/>
              <a:sym typeface="Calibri"/>
            </a:endParaRPr>
          </a:p>
        </p:txBody>
      </p:sp>
      <p:sp>
        <p:nvSpPr>
          <p:cNvPr id="156" name="Google Shape;156;p27"/>
          <p:cNvSpPr txBox="1"/>
          <p:nvPr/>
        </p:nvSpPr>
        <p:spPr>
          <a:xfrm>
            <a:off x="572550" y="1199675"/>
            <a:ext cx="7998900" cy="57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a:latin typeface="Calibri"/>
                <a:ea typeface="Calibri"/>
                <a:cs typeface="Calibri"/>
                <a:sym typeface="Calibri"/>
              </a:rPr>
              <a:t>Diagram of a browser request flow through the Kubernetes (K8s) components for a MongoDB application using Mongo Express.</a:t>
            </a:r>
            <a:endParaRPr sz="1500" b="1">
              <a:latin typeface="Calibri"/>
              <a:ea typeface="Calibri"/>
              <a:cs typeface="Calibri"/>
              <a:sym typeface="Calibri"/>
            </a:endParaRPr>
          </a:p>
        </p:txBody>
      </p:sp>
      <p:pic>
        <p:nvPicPr>
          <p:cNvPr id="157" name="Google Shape;157;p27"/>
          <p:cNvPicPr preferRelativeResize="0"/>
          <p:nvPr/>
        </p:nvPicPr>
        <p:blipFill>
          <a:blip r:embed="rId4">
            <a:alphaModFix/>
          </a:blip>
          <a:stretch>
            <a:fillRect/>
          </a:stretch>
        </p:blipFill>
        <p:spPr>
          <a:xfrm>
            <a:off x="1825863" y="1838724"/>
            <a:ext cx="5492274" cy="2646675"/>
          </a:xfrm>
          <a:prstGeom prst="rect">
            <a:avLst/>
          </a:prstGeom>
          <a:noFill/>
          <a:ln>
            <a:noFill/>
          </a:ln>
        </p:spPr>
      </p:pic>
      <p:sp>
        <p:nvSpPr>
          <p:cNvPr id="158" name="Google Shape;158;p27"/>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p:nvPr/>
        </p:nvSpPr>
        <p:spPr>
          <a:xfrm>
            <a:off x="2286000" y="108585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4" name="Google Shape;164;p28"/>
          <p:cNvSpPr txBox="1"/>
          <p:nvPr/>
        </p:nvSpPr>
        <p:spPr>
          <a:xfrm>
            <a:off x="2171700" y="742950"/>
            <a:ext cx="5829300" cy="623400"/>
          </a:xfrm>
          <a:prstGeom prst="rect">
            <a:avLst/>
          </a:prstGeom>
          <a:noFill/>
          <a:ln>
            <a:noFill/>
          </a:ln>
        </p:spPr>
        <p:txBody>
          <a:bodyPr spcFirstLastPara="1" wrap="square" lIns="68575" tIns="34275" rIns="68575" bIns="34275" anchor="t" anchorCtr="0">
            <a:spAutoFit/>
          </a:bodyPr>
          <a:lstStyle/>
          <a:p>
            <a:pPr marL="254000" lvl="0" indent="-254000" algn="r" rtl="0">
              <a:spcBef>
                <a:spcPts val="0"/>
              </a:spcBef>
              <a:spcAft>
                <a:spcPts val="0"/>
              </a:spcAft>
              <a:buClr>
                <a:schemeClr val="dk1"/>
              </a:buClr>
              <a:buSzPts val="1800"/>
              <a:buFont typeface="Arial"/>
              <a:buNone/>
            </a:pPr>
            <a:r>
              <a:rPr lang="en" sz="1800">
                <a:solidFill>
                  <a:srgbClr val="FF0000"/>
                </a:solidFill>
                <a:latin typeface="Trebuchet MS"/>
                <a:ea typeface="Trebuchet MS"/>
                <a:cs typeface="Trebuchet MS"/>
                <a:sym typeface="Trebuchet MS"/>
              </a:rPr>
              <a:t>MongoDB Application Deployment </a:t>
            </a:r>
            <a:endParaRPr sz="1800">
              <a:solidFill>
                <a:schemeClr val="dk1"/>
              </a:solidFill>
              <a:latin typeface="Calibri"/>
              <a:ea typeface="Calibri"/>
              <a:cs typeface="Calibri"/>
              <a:sym typeface="Calibri"/>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sp>
        <p:nvSpPr>
          <p:cNvPr id="165" name="Google Shape;165;p28"/>
          <p:cNvSpPr txBox="1"/>
          <p:nvPr/>
        </p:nvSpPr>
        <p:spPr>
          <a:xfrm>
            <a:off x="1127550" y="1200150"/>
            <a:ext cx="6888900" cy="3000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400"/>
              </a:spcBef>
              <a:spcAft>
                <a:spcPts val="0"/>
              </a:spcAft>
              <a:buClr>
                <a:srgbClr val="000000"/>
              </a:buClr>
              <a:buSzPts val="1800"/>
              <a:buFont typeface="Arial"/>
              <a:buNone/>
            </a:pPr>
            <a:r>
              <a:rPr lang="en" sz="1500">
                <a:solidFill>
                  <a:schemeClr val="dk1"/>
                </a:solidFill>
                <a:latin typeface="Trebuchet MS"/>
                <a:ea typeface="Trebuchet MS"/>
                <a:cs typeface="Trebuchet MS"/>
                <a:sym typeface="Trebuchet MS"/>
              </a:rPr>
              <a:t>Deployment of application using Ingress controller instead of External service</a:t>
            </a:r>
            <a:endParaRPr sz="1500" i="0" u="none" strike="noStrike" cap="none">
              <a:solidFill>
                <a:schemeClr val="dk1"/>
              </a:solidFill>
              <a:latin typeface="Trebuchet MS"/>
              <a:ea typeface="Trebuchet MS"/>
              <a:cs typeface="Trebuchet MS"/>
              <a:sym typeface="Trebuchet MS"/>
            </a:endParaRPr>
          </a:p>
        </p:txBody>
      </p:sp>
      <p:sp>
        <p:nvSpPr>
          <p:cNvPr id="166" name="Google Shape;166;p28"/>
          <p:cNvSpPr txBox="1">
            <a:spLocks noGrp="1"/>
          </p:cNvSpPr>
          <p:nvPr>
            <p:ph type="ftr" idx="11"/>
          </p:nvPr>
        </p:nvSpPr>
        <p:spPr>
          <a:xfrm>
            <a:off x="3028950" y="4869588"/>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Veena_Adarsh_Suchit_Yuvaraj</a:t>
            </a:r>
            <a:endParaRPr/>
          </a:p>
          <a:p>
            <a:pPr marL="0" lvl="0" indent="0" algn="ctr" rtl="0">
              <a:lnSpc>
                <a:spcPct val="100000"/>
              </a:lnSpc>
              <a:spcBef>
                <a:spcPts val="0"/>
              </a:spcBef>
              <a:spcAft>
                <a:spcPts val="0"/>
              </a:spcAft>
              <a:buSzPts val="1100"/>
              <a:buNone/>
            </a:pPr>
            <a:endParaRPr/>
          </a:p>
        </p:txBody>
      </p:sp>
      <p:pic>
        <p:nvPicPr>
          <p:cNvPr id="167" name="Google Shape;167;p28"/>
          <p:cNvPicPr preferRelativeResize="0"/>
          <p:nvPr/>
        </p:nvPicPr>
        <p:blipFill>
          <a:blip r:embed="rId3">
            <a:alphaModFix/>
          </a:blip>
          <a:stretch>
            <a:fillRect/>
          </a:stretch>
        </p:blipFill>
        <p:spPr>
          <a:xfrm>
            <a:off x="7806719" y="52750"/>
            <a:ext cx="1272504" cy="579713"/>
          </a:xfrm>
          <a:prstGeom prst="rect">
            <a:avLst/>
          </a:prstGeom>
          <a:noFill/>
          <a:ln>
            <a:noFill/>
          </a:ln>
        </p:spPr>
      </p:pic>
      <p:pic>
        <p:nvPicPr>
          <p:cNvPr id="168" name="Google Shape;168;p28"/>
          <p:cNvPicPr preferRelativeResize="0"/>
          <p:nvPr/>
        </p:nvPicPr>
        <p:blipFill>
          <a:blip r:embed="rId4">
            <a:alphaModFix/>
          </a:blip>
          <a:stretch>
            <a:fillRect/>
          </a:stretch>
        </p:blipFill>
        <p:spPr>
          <a:xfrm>
            <a:off x="516099" y="1623450"/>
            <a:ext cx="5368603" cy="2851338"/>
          </a:xfrm>
          <a:prstGeom prst="rect">
            <a:avLst/>
          </a:prstGeom>
          <a:noFill/>
          <a:ln>
            <a:noFill/>
          </a:ln>
        </p:spPr>
      </p:pic>
      <p:sp>
        <p:nvSpPr>
          <p:cNvPr id="169" name="Google Shape;169;p28"/>
          <p:cNvSpPr txBox="1"/>
          <p:nvPr/>
        </p:nvSpPr>
        <p:spPr>
          <a:xfrm>
            <a:off x="6115050" y="1638900"/>
            <a:ext cx="2779500" cy="298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Calibri"/>
                <a:ea typeface="Calibri"/>
                <a:cs typeface="Calibri"/>
                <a:sym typeface="Calibri"/>
              </a:rPr>
              <a:t>Kubernetes cluster with two Pods: </a:t>
            </a:r>
            <a:r>
              <a:rPr lang="en" sz="1100">
                <a:solidFill>
                  <a:srgbClr val="188038"/>
                </a:solidFill>
                <a:latin typeface="Calibri"/>
                <a:ea typeface="Calibri"/>
                <a:cs typeface="Calibri"/>
                <a:sym typeface="Calibri"/>
              </a:rPr>
              <a:t>my-app</a:t>
            </a:r>
            <a:r>
              <a:rPr lang="en">
                <a:latin typeface="Calibri"/>
                <a:ea typeface="Calibri"/>
                <a:cs typeface="Calibri"/>
                <a:sym typeface="Calibri"/>
              </a:rPr>
              <a:t> and </a:t>
            </a:r>
            <a:r>
              <a:rPr lang="en" sz="1100">
                <a:solidFill>
                  <a:srgbClr val="188038"/>
                </a:solidFill>
                <a:latin typeface="Calibri"/>
                <a:ea typeface="Calibri"/>
                <a:cs typeface="Calibri"/>
                <a:sym typeface="Calibri"/>
              </a:rPr>
              <a:t>my-ingress</a:t>
            </a:r>
            <a:r>
              <a:rPr lang="en">
                <a:latin typeface="Calibri"/>
                <a:ea typeface="Calibri"/>
                <a:cs typeface="Calibri"/>
                <a:sym typeface="Calibri"/>
              </a:rPr>
              <a:t>. </a:t>
            </a:r>
            <a:endParaRPr>
              <a:latin typeface="Calibri"/>
              <a:ea typeface="Calibri"/>
              <a:cs typeface="Calibri"/>
              <a:sym typeface="Calibri"/>
            </a:endParaRPr>
          </a:p>
          <a:p>
            <a:pPr marL="0" lvl="0" indent="0" algn="just" rtl="0">
              <a:spcBef>
                <a:spcPts val="0"/>
              </a:spcBef>
              <a:spcAft>
                <a:spcPts val="0"/>
              </a:spcAft>
              <a:buNone/>
            </a:pPr>
            <a:r>
              <a:rPr lang="en">
                <a:latin typeface="Calibri"/>
                <a:ea typeface="Calibri"/>
                <a:cs typeface="Calibri"/>
                <a:sym typeface="Calibri"/>
              </a:rPr>
              <a:t>The </a:t>
            </a:r>
            <a:r>
              <a:rPr lang="en" sz="1100">
                <a:solidFill>
                  <a:srgbClr val="188038"/>
                </a:solidFill>
                <a:latin typeface="Calibri"/>
                <a:ea typeface="Calibri"/>
                <a:cs typeface="Calibri"/>
                <a:sym typeface="Calibri"/>
              </a:rPr>
              <a:t>my-app</a:t>
            </a:r>
            <a:r>
              <a:rPr lang="en">
                <a:latin typeface="Calibri"/>
                <a:ea typeface="Calibri"/>
                <a:cs typeface="Calibri"/>
                <a:sym typeface="Calibri"/>
              </a:rPr>
              <a:t> Pod is a regular Pod that runs the application.</a:t>
            </a:r>
            <a:endParaRPr>
              <a:latin typeface="Calibri"/>
              <a:ea typeface="Calibri"/>
              <a:cs typeface="Calibri"/>
              <a:sym typeface="Calibri"/>
            </a:endParaRPr>
          </a:p>
          <a:p>
            <a:pPr marL="0" lvl="0" indent="0" algn="just" rtl="0">
              <a:spcBef>
                <a:spcPts val="0"/>
              </a:spcBef>
              <a:spcAft>
                <a:spcPts val="0"/>
              </a:spcAft>
              <a:buNone/>
            </a:pPr>
            <a:r>
              <a:rPr lang="en">
                <a:latin typeface="Calibri"/>
                <a:ea typeface="Calibri"/>
                <a:cs typeface="Calibri"/>
                <a:sym typeface="Calibri"/>
              </a:rPr>
              <a:t>The</a:t>
            </a:r>
            <a:r>
              <a:rPr lang="en" sz="1100">
                <a:solidFill>
                  <a:srgbClr val="188038"/>
                </a:solidFill>
                <a:latin typeface="Calibri"/>
                <a:ea typeface="Calibri"/>
                <a:cs typeface="Calibri"/>
                <a:sym typeface="Calibri"/>
              </a:rPr>
              <a:t> my-app</a:t>
            </a:r>
            <a:r>
              <a:rPr lang="en">
                <a:latin typeface="Calibri"/>
                <a:ea typeface="Calibri"/>
                <a:cs typeface="Calibri"/>
                <a:sym typeface="Calibri"/>
              </a:rPr>
              <a:t> external service is a LoadBalancer service that exposes the </a:t>
            </a:r>
            <a:r>
              <a:rPr lang="en" sz="1100">
                <a:solidFill>
                  <a:srgbClr val="188038"/>
                </a:solidFill>
                <a:latin typeface="Calibri"/>
                <a:ea typeface="Calibri"/>
                <a:cs typeface="Calibri"/>
                <a:sym typeface="Calibri"/>
              </a:rPr>
              <a:t>my-app Pod</a:t>
            </a:r>
            <a:r>
              <a:rPr lang="en">
                <a:latin typeface="Calibri"/>
                <a:ea typeface="Calibri"/>
                <a:cs typeface="Calibri"/>
                <a:sym typeface="Calibri"/>
              </a:rPr>
              <a:t> to the outside world.</a:t>
            </a:r>
            <a:endParaRPr>
              <a:latin typeface="Calibri"/>
              <a:ea typeface="Calibri"/>
              <a:cs typeface="Calibri"/>
              <a:sym typeface="Calibri"/>
            </a:endParaRPr>
          </a:p>
          <a:p>
            <a:pPr marL="0" lvl="0" indent="0" algn="just" rtl="0">
              <a:spcBef>
                <a:spcPts val="0"/>
              </a:spcBef>
              <a:spcAft>
                <a:spcPts val="0"/>
              </a:spcAft>
              <a:buNone/>
            </a:pPr>
            <a:r>
              <a:rPr lang="en">
                <a:latin typeface="Calibri"/>
                <a:ea typeface="Calibri"/>
                <a:cs typeface="Calibri"/>
                <a:sym typeface="Calibri"/>
              </a:rPr>
              <a:t>The </a:t>
            </a:r>
            <a:r>
              <a:rPr lang="en" sz="1100">
                <a:solidFill>
                  <a:srgbClr val="188038"/>
                </a:solidFill>
                <a:latin typeface="Calibri"/>
                <a:ea typeface="Calibri"/>
                <a:cs typeface="Calibri"/>
                <a:sym typeface="Calibri"/>
              </a:rPr>
              <a:t>my-ingress</a:t>
            </a:r>
            <a:r>
              <a:rPr lang="en">
                <a:latin typeface="Calibri"/>
                <a:ea typeface="Calibri"/>
                <a:cs typeface="Calibri"/>
                <a:sym typeface="Calibri"/>
              </a:rPr>
              <a:t> Pod is an Ingress controller. Ingress resource is a Kubernetes resource that defines how traffic should be routed to the my-app external service.</a:t>
            </a:r>
            <a:endParaRPr>
              <a:latin typeface="Calibri"/>
              <a:ea typeface="Calibri"/>
              <a:cs typeface="Calibri"/>
              <a:sym typeface="Calibri"/>
            </a:endParaRPr>
          </a:p>
        </p:txBody>
      </p:sp>
      <p:sp>
        <p:nvSpPr>
          <p:cNvPr id="170" name="Google Shape;170;p28"/>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p:nvPr/>
        </p:nvSpPr>
        <p:spPr>
          <a:xfrm>
            <a:off x="2286000" y="108585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6" name="Google Shape;176;p29"/>
          <p:cNvSpPr txBox="1"/>
          <p:nvPr/>
        </p:nvSpPr>
        <p:spPr>
          <a:xfrm>
            <a:off x="2171700" y="742950"/>
            <a:ext cx="5829300" cy="900300"/>
          </a:xfrm>
          <a:prstGeom prst="rect">
            <a:avLst/>
          </a:prstGeom>
          <a:noFill/>
          <a:ln>
            <a:noFill/>
          </a:ln>
        </p:spPr>
        <p:txBody>
          <a:bodyPr spcFirstLastPara="1" wrap="square" lIns="68575" tIns="34275" rIns="68575" bIns="34275" anchor="t" anchorCtr="0">
            <a:spAutoFit/>
          </a:bodyPr>
          <a:lstStyle/>
          <a:p>
            <a:pPr marL="254000" lvl="0" indent="-254000" algn="r" rtl="0">
              <a:spcBef>
                <a:spcPts val="0"/>
              </a:spcBef>
              <a:spcAft>
                <a:spcPts val="0"/>
              </a:spcAft>
              <a:buClr>
                <a:schemeClr val="dk1"/>
              </a:buClr>
              <a:buSzPts val="1800"/>
              <a:buFont typeface="Arial"/>
              <a:buNone/>
            </a:pPr>
            <a:r>
              <a:rPr lang="en" sz="1800">
                <a:solidFill>
                  <a:srgbClr val="FF0000"/>
                </a:solidFill>
                <a:latin typeface="Trebuchet MS"/>
                <a:ea typeface="Trebuchet MS"/>
                <a:cs typeface="Trebuchet MS"/>
                <a:sym typeface="Trebuchet MS"/>
              </a:rPr>
              <a:t>MongoDB Application Deployment </a:t>
            </a:r>
            <a:endParaRPr sz="1800">
              <a:solidFill>
                <a:schemeClr val="dk1"/>
              </a:solidFill>
              <a:latin typeface="Calibri"/>
              <a:ea typeface="Calibri"/>
              <a:cs typeface="Calibri"/>
              <a:sym typeface="Calibri"/>
            </a:endParaRPr>
          </a:p>
          <a:p>
            <a:pPr marL="254000" lvl="0" indent="-254000" algn="r" rtl="0">
              <a:spcBef>
                <a:spcPts val="0"/>
              </a:spcBef>
              <a:spcAft>
                <a:spcPts val="0"/>
              </a:spcAft>
              <a:buClr>
                <a:schemeClr val="dk1"/>
              </a:buClr>
              <a:buSzPts val="1800"/>
              <a:buFont typeface="Arial"/>
              <a:buNone/>
            </a:pP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sp>
        <p:nvSpPr>
          <p:cNvPr id="177" name="Google Shape;177;p29"/>
          <p:cNvSpPr txBox="1"/>
          <p:nvPr/>
        </p:nvSpPr>
        <p:spPr>
          <a:xfrm>
            <a:off x="1371600" y="1428750"/>
            <a:ext cx="6801000" cy="346200"/>
          </a:xfrm>
          <a:prstGeom prst="rect">
            <a:avLst/>
          </a:prstGeom>
          <a:noFill/>
          <a:ln>
            <a:noFill/>
          </a:ln>
        </p:spPr>
        <p:txBody>
          <a:bodyPr spcFirstLastPara="1" wrap="square" lIns="68575" tIns="34275" rIns="68575" bIns="34275" anchor="t" anchorCtr="0">
            <a:spAutoFit/>
          </a:bodyPr>
          <a:lstStyle/>
          <a:p>
            <a:pPr marL="342900" marR="0" lvl="0" indent="0" algn="just" rtl="0">
              <a:lnSpc>
                <a:spcPct val="100000"/>
              </a:lnSpc>
              <a:spcBef>
                <a:spcPts val="400"/>
              </a:spcBef>
              <a:spcAft>
                <a:spcPts val="0"/>
              </a:spcAft>
              <a:buClr>
                <a:srgbClr val="000000"/>
              </a:buClr>
              <a:buSzPts val="1800"/>
              <a:buFont typeface="Arial"/>
              <a:buNone/>
            </a:pPr>
            <a:endParaRPr sz="1800" b="1" i="0" u="none" strike="noStrike" cap="none">
              <a:solidFill>
                <a:srgbClr val="0033CC"/>
              </a:solidFill>
              <a:latin typeface="Trebuchet MS"/>
              <a:ea typeface="Trebuchet MS"/>
              <a:cs typeface="Trebuchet MS"/>
              <a:sym typeface="Trebuchet MS"/>
            </a:endParaRPr>
          </a:p>
        </p:txBody>
      </p:sp>
      <p:sp>
        <p:nvSpPr>
          <p:cNvPr id="178" name="Google Shape;178;p29"/>
          <p:cNvSpPr txBox="1">
            <a:spLocks noGrp="1"/>
          </p:cNvSpPr>
          <p:nvPr>
            <p:ph type="ftr" idx="11"/>
          </p:nvPr>
        </p:nvSpPr>
        <p:spPr>
          <a:xfrm>
            <a:off x="3028950" y="48905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Veena_Adarsh_Suchit_Yuvaraj</a:t>
            </a:r>
            <a:endParaRPr/>
          </a:p>
          <a:p>
            <a:pPr marL="0" lvl="0" indent="0" algn="ctr" rtl="0">
              <a:lnSpc>
                <a:spcPct val="100000"/>
              </a:lnSpc>
              <a:spcBef>
                <a:spcPts val="0"/>
              </a:spcBef>
              <a:spcAft>
                <a:spcPts val="0"/>
              </a:spcAft>
              <a:buSzPts val="1100"/>
              <a:buNone/>
            </a:pPr>
            <a:endParaRPr/>
          </a:p>
        </p:txBody>
      </p:sp>
      <p:pic>
        <p:nvPicPr>
          <p:cNvPr id="179" name="Google Shape;179;p29"/>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180" name="Google Shape;180;p29"/>
          <p:cNvSpPr txBox="1"/>
          <p:nvPr/>
        </p:nvSpPr>
        <p:spPr>
          <a:xfrm>
            <a:off x="2662500" y="1294350"/>
            <a:ext cx="38190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Calibri"/>
                <a:ea typeface="Calibri"/>
                <a:cs typeface="Calibri"/>
                <a:sym typeface="Calibri"/>
              </a:rPr>
              <a:t>Accessing applications using domain names</a:t>
            </a:r>
            <a:endParaRPr sz="1500">
              <a:latin typeface="Calibri"/>
              <a:ea typeface="Calibri"/>
              <a:cs typeface="Calibri"/>
              <a:sym typeface="Calibri"/>
            </a:endParaRPr>
          </a:p>
        </p:txBody>
      </p:sp>
      <p:pic>
        <p:nvPicPr>
          <p:cNvPr id="181" name="Google Shape;181;p29"/>
          <p:cNvPicPr preferRelativeResize="0"/>
          <p:nvPr/>
        </p:nvPicPr>
        <p:blipFill>
          <a:blip r:embed="rId4">
            <a:alphaModFix/>
          </a:blip>
          <a:stretch>
            <a:fillRect/>
          </a:stretch>
        </p:blipFill>
        <p:spPr>
          <a:xfrm>
            <a:off x="1886559" y="1783950"/>
            <a:ext cx="5370882" cy="2734613"/>
          </a:xfrm>
          <a:prstGeom prst="rect">
            <a:avLst/>
          </a:prstGeom>
          <a:noFill/>
          <a:ln>
            <a:noFill/>
          </a:ln>
        </p:spPr>
      </p:pic>
      <p:sp>
        <p:nvSpPr>
          <p:cNvPr id="182" name="Google Shape;182;p29"/>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p:nvPr/>
        </p:nvSpPr>
        <p:spPr>
          <a:xfrm>
            <a:off x="2228850" y="929194"/>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8" name="Google Shape;188;p30"/>
          <p:cNvSpPr txBox="1"/>
          <p:nvPr/>
        </p:nvSpPr>
        <p:spPr>
          <a:xfrm>
            <a:off x="6348760" y="610294"/>
            <a:ext cx="1652239"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Code</a:t>
            </a:r>
            <a:endParaRPr sz="1800" b="0" i="0" u="none" strike="noStrike" cap="none">
              <a:solidFill>
                <a:schemeClr val="dk1"/>
              </a:solidFill>
              <a:latin typeface="Calibri"/>
              <a:ea typeface="Calibri"/>
              <a:cs typeface="Calibri"/>
              <a:sym typeface="Calibri"/>
            </a:endParaRPr>
          </a:p>
        </p:txBody>
      </p:sp>
      <p:pic>
        <p:nvPicPr>
          <p:cNvPr id="189" name="Google Shape;189;p30"/>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190" name="Google Shape;190;p30"/>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191" name="Google Shape;191;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t>Veena_Adarsh_Suchit_Yuvaraj</a:t>
            </a:r>
            <a:endParaRPr/>
          </a:p>
        </p:txBody>
      </p:sp>
      <p:sp>
        <p:nvSpPr>
          <p:cNvPr id="192" name="Google Shape;192;p30"/>
          <p:cNvSpPr txBox="1"/>
          <p:nvPr/>
        </p:nvSpPr>
        <p:spPr>
          <a:xfrm>
            <a:off x="1217100" y="3847250"/>
            <a:ext cx="36645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93" name="Google Shape;193;p30"/>
          <p:cNvSpPr txBox="1"/>
          <p:nvPr/>
        </p:nvSpPr>
        <p:spPr>
          <a:xfrm>
            <a:off x="4447650" y="3895200"/>
            <a:ext cx="13899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mongo.yaml</a:t>
            </a:r>
            <a:endParaRPr>
              <a:latin typeface="Calibri"/>
              <a:ea typeface="Calibri"/>
              <a:cs typeface="Calibri"/>
              <a:sym typeface="Calibri"/>
            </a:endParaRPr>
          </a:p>
        </p:txBody>
      </p:sp>
      <p:pic>
        <p:nvPicPr>
          <p:cNvPr id="194" name="Google Shape;194;p30"/>
          <p:cNvPicPr preferRelativeResize="0"/>
          <p:nvPr/>
        </p:nvPicPr>
        <p:blipFill>
          <a:blip r:embed="rId4">
            <a:alphaModFix/>
          </a:blip>
          <a:stretch>
            <a:fillRect/>
          </a:stretch>
        </p:blipFill>
        <p:spPr>
          <a:xfrm>
            <a:off x="830175" y="485775"/>
            <a:ext cx="2526524" cy="4513000"/>
          </a:xfrm>
          <a:prstGeom prst="rect">
            <a:avLst/>
          </a:prstGeom>
          <a:noFill/>
          <a:ln>
            <a:noFill/>
          </a:ln>
        </p:spPr>
      </p:pic>
      <p:pic>
        <p:nvPicPr>
          <p:cNvPr id="195" name="Google Shape;195;p30"/>
          <p:cNvPicPr preferRelativeResize="0"/>
          <p:nvPr/>
        </p:nvPicPr>
        <p:blipFill>
          <a:blip r:embed="rId5">
            <a:alphaModFix/>
          </a:blip>
          <a:stretch>
            <a:fillRect/>
          </a:stretch>
        </p:blipFill>
        <p:spPr>
          <a:xfrm>
            <a:off x="3962395" y="1028325"/>
            <a:ext cx="2140675" cy="2790676"/>
          </a:xfrm>
          <a:prstGeom prst="rect">
            <a:avLst/>
          </a:prstGeom>
          <a:noFill/>
          <a:ln>
            <a:noFill/>
          </a:ln>
        </p:spPr>
      </p:pic>
      <p:sp>
        <p:nvSpPr>
          <p:cNvPr id="196" name="Google Shape;196;p30"/>
          <p:cNvSpPr txBox="1"/>
          <p:nvPr/>
        </p:nvSpPr>
        <p:spPr>
          <a:xfrm>
            <a:off x="6473400" y="1900475"/>
            <a:ext cx="1966800" cy="16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Each configuration file has 3 parts: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a:latin typeface="Calibri"/>
                <a:ea typeface="Calibri"/>
                <a:cs typeface="Calibri"/>
                <a:sym typeface="Calibri"/>
              </a:rPr>
              <a:t>Metadata</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a:latin typeface="Calibri"/>
                <a:ea typeface="Calibri"/>
                <a:cs typeface="Calibri"/>
                <a:sym typeface="Calibri"/>
              </a:rPr>
              <a:t>Specification</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a:latin typeface="Calibri"/>
                <a:ea typeface="Calibri"/>
                <a:cs typeface="Calibri"/>
                <a:sym typeface="Calibri"/>
              </a:rPr>
              <a:t>Status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p:nvPr/>
        </p:nvSpPr>
        <p:spPr>
          <a:xfrm>
            <a:off x="2286000" y="1085850"/>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2" name="Google Shape;202;p31"/>
          <p:cNvSpPr txBox="1"/>
          <p:nvPr/>
        </p:nvSpPr>
        <p:spPr>
          <a:xfrm>
            <a:off x="2171700" y="742950"/>
            <a:ext cx="5829300"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Code</a:t>
            </a:r>
            <a:endParaRPr sz="1800" b="0" i="0" u="none" strike="noStrike" cap="none">
              <a:solidFill>
                <a:schemeClr val="dk1"/>
              </a:solidFill>
              <a:latin typeface="Calibri"/>
              <a:ea typeface="Calibri"/>
              <a:cs typeface="Calibri"/>
              <a:sym typeface="Calibri"/>
            </a:endParaRPr>
          </a:p>
        </p:txBody>
      </p:sp>
      <p:pic>
        <p:nvPicPr>
          <p:cNvPr id="203" name="Google Shape;203;p31"/>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04" name="Google Shape;204;p31"/>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205" name="Google Shape;205;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t>Veena_Adarsh_Suchit_Yuvaraj</a:t>
            </a:r>
            <a:endParaRPr/>
          </a:p>
        </p:txBody>
      </p:sp>
      <p:sp>
        <p:nvSpPr>
          <p:cNvPr id="206" name="Google Shape;206;p31"/>
          <p:cNvSpPr txBox="1"/>
          <p:nvPr/>
        </p:nvSpPr>
        <p:spPr>
          <a:xfrm>
            <a:off x="5463175" y="3582500"/>
            <a:ext cx="17406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mongo-secret.yaml</a:t>
            </a:r>
            <a:endParaRPr>
              <a:latin typeface="Calibri"/>
              <a:ea typeface="Calibri"/>
              <a:cs typeface="Calibri"/>
              <a:sym typeface="Calibri"/>
            </a:endParaRPr>
          </a:p>
        </p:txBody>
      </p:sp>
      <p:pic>
        <p:nvPicPr>
          <p:cNvPr id="207" name="Google Shape;207;p31"/>
          <p:cNvPicPr preferRelativeResize="0"/>
          <p:nvPr/>
        </p:nvPicPr>
        <p:blipFill>
          <a:blip r:embed="rId4">
            <a:alphaModFix/>
          </a:blip>
          <a:stretch>
            <a:fillRect/>
          </a:stretch>
        </p:blipFill>
        <p:spPr>
          <a:xfrm>
            <a:off x="4720625" y="1368900"/>
            <a:ext cx="3176437" cy="2201150"/>
          </a:xfrm>
          <a:prstGeom prst="rect">
            <a:avLst/>
          </a:prstGeom>
          <a:noFill/>
          <a:ln>
            <a:noFill/>
          </a:ln>
        </p:spPr>
      </p:pic>
      <p:sp>
        <p:nvSpPr>
          <p:cNvPr id="208" name="Google Shape;208;p31"/>
          <p:cNvSpPr txBox="1"/>
          <p:nvPr/>
        </p:nvSpPr>
        <p:spPr>
          <a:xfrm>
            <a:off x="1301550" y="3629800"/>
            <a:ext cx="2209500" cy="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mongo-configmap.yaml</a:t>
            </a:r>
            <a:endParaRPr>
              <a:latin typeface="Calibri"/>
              <a:ea typeface="Calibri"/>
              <a:cs typeface="Calibri"/>
              <a:sym typeface="Calibri"/>
            </a:endParaRPr>
          </a:p>
        </p:txBody>
      </p:sp>
      <p:pic>
        <p:nvPicPr>
          <p:cNvPr id="209" name="Google Shape;209;p31"/>
          <p:cNvPicPr preferRelativeResize="0"/>
          <p:nvPr/>
        </p:nvPicPr>
        <p:blipFill>
          <a:blip r:embed="rId5">
            <a:alphaModFix/>
          </a:blip>
          <a:stretch>
            <a:fillRect/>
          </a:stretch>
        </p:blipFill>
        <p:spPr>
          <a:xfrm>
            <a:off x="776587" y="1324002"/>
            <a:ext cx="3259425" cy="2201150"/>
          </a:xfrm>
          <a:prstGeom prst="rect">
            <a:avLst/>
          </a:prstGeom>
          <a:noFill/>
          <a:ln>
            <a:noFill/>
          </a:ln>
        </p:spPr>
      </p:pic>
      <p:sp>
        <p:nvSpPr>
          <p:cNvPr id="210" name="Google Shape;210;p31"/>
          <p:cNvSpPr txBox="1"/>
          <p:nvPr/>
        </p:nvSpPr>
        <p:spPr>
          <a:xfrm>
            <a:off x="326250" y="4122350"/>
            <a:ext cx="8403300" cy="7566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Calibri"/>
              <a:buChar char="●"/>
            </a:pPr>
            <a:r>
              <a:rPr lang="en">
                <a:latin typeface="Calibri"/>
                <a:ea typeface="Calibri"/>
                <a:cs typeface="Calibri"/>
                <a:sym typeface="Calibri"/>
              </a:rPr>
              <a:t>A Secret is an object in Kubernetes that stores sensitive data such as passwords, tokens, and keys. </a:t>
            </a:r>
            <a:endParaRPr>
              <a:latin typeface="Calibri"/>
              <a:ea typeface="Calibri"/>
              <a:cs typeface="Calibri"/>
              <a:sym typeface="Calibri"/>
            </a:endParaRPr>
          </a:p>
          <a:p>
            <a:pPr marL="457200" lvl="0" indent="-317500" algn="just" rtl="0">
              <a:spcBef>
                <a:spcPts val="0"/>
              </a:spcBef>
              <a:spcAft>
                <a:spcPts val="0"/>
              </a:spcAft>
              <a:buSzPts val="1400"/>
              <a:buFont typeface="Calibri"/>
              <a:buChar char="●"/>
            </a:pPr>
            <a:r>
              <a:rPr lang="en">
                <a:latin typeface="Calibri"/>
                <a:ea typeface="Calibri"/>
                <a:cs typeface="Calibri"/>
                <a:sym typeface="Calibri"/>
              </a:rPr>
              <a:t>Secrets are stored in base64 encoded form and can be accessed by Pods and other Kubernetes objects.</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p:nvPr/>
        </p:nvSpPr>
        <p:spPr>
          <a:xfrm>
            <a:off x="2286000" y="904062"/>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6" name="Google Shape;216;p32"/>
          <p:cNvSpPr txBox="1"/>
          <p:nvPr/>
        </p:nvSpPr>
        <p:spPr>
          <a:xfrm>
            <a:off x="1794875" y="585162"/>
            <a:ext cx="58293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Code</a:t>
            </a:r>
            <a:endParaRPr sz="1800" b="0" i="0" u="none" strike="noStrike" cap="none">
              <a:solidFill>
                <a:schemeClr val="dk1"/>
              </a:solidFill>
              <a:latin typeface="Calibri"/>
              <a:ea typeface="Calibri"/>
              <a:cs typeface="Calibri"/>
              <a:sym typeface="Calibri"/>
            </a:endParaRPr>
          </a:p>
        </p:txBody>
      </p:sp>
      <p:sp>
        <p:nvSpPr>
          <p:cNvPr id="217" name="Google Shape;217;p32"/>
          <p:cNvSpPr txBox="1"/>
          <p:nvPr/>
        </p:nvSpPr>
        <p:spPr>
          <a:xfrm>
            <a:off x="1371600" y="1428750"/>
            <a:ext cx="6801000" cy="3462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33CC"/>
              </a:solidFill>
              <a:latin typeface="Trebuchet MS"/>
              <a:ea typeface="Trebuchet MS"/>
              <a:cs typeface="Trebuchet MS"/>
              <a:sym typeface="Trebuchet MS"/>
            </a:endParaRPr>
          </a:p>
        </p:txBody>
      </p:sp>
      <p:pic>
        <p:nvPicPr>
          <p:cNvPr id="218" name="Google Shape;218;p32"/>
          <p:cNvPicPr preferRelativeResize="0"/>
          <p:nvPr/>
        </p:nvPicPr>
        <p:blipFill>
          <a:blip r:embed="rId3">
            <a:alphaModFix/>
          </a:blip>
          <a:stretch>
            <a:fillRect/>
          </a:stretch>
        </p:blipFill>
        <p:spPr>
          <a:xfrm>
            <a:off x="7806719" y="23014"/>
            <a:ext cx="1272504" cy="579713"/>
          </a:xfrm>
          <a:prstGeom prst="rect">
            <a:avLst/>
          </a:prstGeom>
          <a:noFill/>
          <a:ln>
            <a:noFill/>
          </a:ln>
        </p:spPr>
      </p:pic>
      <p:sp>
        <p:nvSpPr>
          <p:cNvPr id="219" name="Google Shape;219;p32"/>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220" name="Google Shape;220;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t>Veena_Adarsh_Suchit_Yuvaraj</a:t>
            </a:r>
            <a:endParaRPr/>
          </a:p>
        </p:txBody>
      </p:sp>
      <p:sp>
        <p:nvSpPr>
          <p:cNvPr id="221" name="Google Shape;221;p32"/>
          <p:cNvSpPr txBox="1"/>
          <p:nvPr/>
        </p:nvSpPr>
        <p:spPr>
          <a:xfrm>
            <a:off x="5206500" y="4421075"/>
            <a:ext cx="21753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mongo-express.yaml</a:t>
            </a:r>
            <a:endParaRPr>
              <a:latin typeface="Calibri"/>
              <a:ea typeface="Calibri"/>
              <a:cs typeface="Calibri"/>
              <a:sym typeface="Calibri"/>
            </a:endParaRPr>
          </a:p>
        </p:txBody>
      </p:sp>
      <p:pic>
        <p:nvPicPr>
          <p:cNvPr id="222" name="Google Shape;222;p32"/>
          <p:cNvPicPr preferRelativeResize="0"/>
          <p:nvPr/>
        </p:nvPicPr>
        <p:blipFill>
          <a:blip r:embed="rId4">
            <a:alphaModFix/>
          </a:blip>
          <a:stretch>
            <a:fillRect/>
          </a:stretch>
        </p:blipFill>
        <p:spPr>
          <a:xfrm>
            <a:off x="1012050" y="480925"/>
            <a:ext cx="2553276" cy="4428323"/>
          </a:xfrm>
          <a:prstGeom prst="rect">
            <a:avLst/>
          </a:prstGeom>
          <a:noFill/>
          <a:ln>
            <a:noFill/>
          </a:ln>
        </p:spPr>
      </p:pic>
      <p:pic>
        <p:nvPicPr>
          <p:cNvPr id="223" name="Google Shape;223;p32"/>
          <p:cNvPicPr preferRelativeResize="0"/>
          <p:nvPr/>
        </p:nvPicPr>
        <p:blipFill>
          <a:blip r:embed="rId5">
            <a:alphaModFix/>
          </a:blip>
          <a:stretch>
            <a:fillRect/>
          </a:stretch>
        </p:blipFill>
        <p:spPr>
          <a:xfrm>
            <a:off x="4615475" y="1088875"/>
            <a:ext cx="2691850" cy="3307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p:nvPr/>
        </p:nvSpPr>
        <p:spPr>
          <a:xfrm>
            <a:off x="2286000" y="1085850"/>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9" name="Google Shape;229;p33"/>
          <p:cNvSpPr txBox="1"/>
          <p:nvPr/>
        </p:nvSpPr>
        <p:spPr>
          <a:xfrm>
            <a:off x="2171700" y="742950"/>
            <a:ext cx="58293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Code</a:t>
            </a:r>
            <a:endParaRPr sz="1800" b="0" i="0" u="none" strike="noStrike" cap="none">
              <a:solidFill>
                <a:schemeClr val="dk1"/>
              </a:solidFill>
              <a:latin typeface="Calibri"/>
              <a:ea typeface="Calibri"/>
              <a:cs typeface="Calibri"/>
              <a:sym typeface="Calibri"/>
            </a:endParaRPr>
          </a:p>
        </p:txBody>
      </p:sp>
      <p:pic>
        <p:nvPicPr>
          <p:cNvPr id="230" name="Google Shape;230;p33"/>
          <p:cNvPicPr preferRelativeResize="0"/>
          <p:nvPr/>
        </p:nvPicPr>
        <p:blipFill>
          <a:blip r:embed="rId3">
            <a:alphaModFix/>
          </a:blip>
          <a:stretch>
            <a:fillRect/>
          </a:stretch>
        </p:blipFill>
        <p:spPr>
          <a:xfrm>
            <a:off x="7806719" y="52750"/>
            <a:ext cx="1272504" cy="579713"/>
          </a:xfrm>
          <a:prstGeom prst="rect">
            <a:avLst/>
          </a:prstGeom>
          <a:noFill/>
          <a:ln>
            <a:noFill/>
          </a:ln>
        </p:spPr>
      </p:pic>
      <p:sp>
        <p:nvSpPr>
          <p:cNvPr id="231" name="Google Shape;231;p33"/>
          <p:cNvSpPr txBox="1"/>
          <p:nvPr/>
        </p:nvSpPr>
        <p:spPr>
          <a:xfrm>
            <a:off x="326250" y="73219"/>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900">
                <a:solidFill>
                  <a:srgbClr val="888888"/>
                </a:solidFill>
              </a:rPr>
              <a:t>Deploy eox microservices using cloud platform service and improve scalability.</a:t>
            </a:r>
            <a:endParaRPr sz="900">
              <a:solidFill>
                <a:srgbClr val="888888"/>
              </a:solidFill>
            </a:endParaRPr>
          </a:p>
        </p:txBody>
      </p:sp>
      <p:sp>
        <p:nvSpPr>
          <p:cNvPr id="232" name="Google Shape;232;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
              <a:t>Veena_Adarsh_Suchit_Yuvaraj</a:t>
            </a:r>
            <a:endParaRPr/>
          </a:p>
        </p:txBody>
      </p:sp>
      <p:sp>
        <p:nvSpPr>
          <p:cNvPr id="233" name="Google Shape;233;p33"/>
          <p:cNvSpPr txBox="1"/>
          <p:nvPr/>
        </p:nvSpPr>
        <p:spPr>
          <a:xfrm>
            <a:off x="1946150" y="4499375"/>
            <a:ext cx="22674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dashboard-ingress.yaml</a:t>
            </a:r>
            <a:endParaRPr>
              <a:latin typeface="Calibri"/>
              <a:ea typeface="Calibri"/>
              <a:cs typeface="Calibri"/>
              <a:sym typeface="Calibri"/>
            </a:endParaRPr>
          </a:p>
        </p:txBody>
      </p:sp>
      <p:pic>
        <p:nvPicPr>
          <p:cNvPr id="234" name="Google Shape;234;p33"/>
          <p:cNvPicPr preferRelativeResize="0"/>
          <p:nvPr/>
        </p:nvPicPr>
        <p:blipFill>
          <a:blip r:embed="rId4">
            <a:alphaModFix/>
          </a:blip>
          <a:stretch>
            <a:fillRect/>
          </a:stretch>
        </p:blipFill>
        <p:spPr>
          <a:xfrm>
            <a:off x="740050" y="1200150"/>
            <a:ext cx="5039103" cy="3288424"/>
          </a:xfrm>
          <a:prstGeom prst="rect">
            <a:avLst/>
          </a:prstGeom>
          <a:noFill/>
          <a:ln>
            <a:noFill/>
          </a:ln>
        </p:spPr>
      </p:pic>
      <p:sp>
        <p:nvSpPr>
          <p:cNvPr id="235" name="Google Shape;235;p33"/>
          <p:cNvSpPr txBox="1"/>
          <p:nvPr/>
        </p:nvSpPr>
        <p:spPr>
          <a:xfrm>
            <a:off x="5971825" y="1694163"/>
            <a:ext cx="2819700" cy="24681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Calibri"/>
              <a:buChar char="●"/>
            </a:pPr>
            <a:r>
              <a:rPr lang="en">
                <a:latin typeface="Calibri"/>
                <a:ea typeface="Calibri"/>
                <a:cs typeface="Calibri"/>
                <a:sym typeface="Calibri"/>
              </a:rPr>
              <a:t>Ingress resource that defines how traffic should be routed to your application. </a:t>
            </a:r>
            <a:endParaRPr>
              <a:latin typeface="Calibri"/>
              <a:ea typeface="Calibri"/>
              <a:cs typeface="Calibri"/>
              <a:sym typeface="Calibri"/>
            </a:endParaRPr>
          </a:p>
          <a:p>
            <a:pPr marL="457200" lvl="0" indent="-317500" algn="just" rtl="0">
              <a:spcBef>
                <a:spcPts val="0"/>
              </a:spcBef>
              <a:spcAft>
                <a:spcPts val="0"/>
              </a:spcAft>
              <a:buSzPts val="1400"/>
              <a:buFont typeface="Calibri"/>
              <a:buChar char="●"/>
            </a:pPr>
            <a:r>
              <a:rPr lang="en">
                <a:latin typeface="Calibri"/>
                <a:ea typeface="Calibri"/>
                <a:cs typeface="Calibri"/>
                <a:sym typeface="Calibri"/>
              </a:rPr>
              <a:t>The Ingress resource is a way to expose your application to the outside world, and it can be used to route traffic to specific services based on the path of the request, the hostname.</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752</Words>
  <Application>Microsoft Office PowerPoint</Application>
  <PresentationFormat>On-screen Show (16:9)</PresentationFormat>
  <Paragraphs>86</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Noto Sans Symbols</vt:lpstr>
      <vt:lpstr>Times New Roman</vt:lpstr>
      <vt:lpstr>Trebuchet MS</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Adarsh Kumar</cp:lastModifiedBy>
  <cp:revision>2</cp:revision>
  <dcterms:modified xsi:type="dcterms:W3CDTF">2023-10-18T04:34:14Z</dcterms:modified>
</cp:coreProperties>
</file>