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9"/>
  </p:notesMasterIdLst>
  <p:sldIdLst>
    <p:sldId id="256" r:id="rId2"/>
    <p:sldId id="258" r:id="rId3"/>
    <p:sldId id="274" r:id="rId4"/>
    <p:sldId id="259" r:id="rId5"/>
    <p:sldId id="260" r:id="rId6"/>
    <p:sldId id="261" r:id="rId7"/>
    <p:sldId id="270" r:id="rId8"/>
    <p:sldId id="271" r:id="rId9"/>
    <p:sldId id="272" r:id="rId10"/>
    <p:sldId id="273" r:id="rId11"/>
    <p:sldId id="262" r:id="rId12"/>
    <p:sldId id="263" r:id="rId13"/>
    <p:sldId id="264" r:id="rId14"/>
    <p:sldId id="265" r:id="rId15"/>
    <p:sldId id="266" r:id="rId16"/>
    <p:sldId id="267" r:id="rId17"/>
    <p:sldId id="269"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 roundtripDataSignature="AMtx7mj/WdnOuQJHpQvFwUIWriyN96j+g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744" y="8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Title of the Project</a:t>
            </a:r>
            <a:endParaRPr/>
          </a:p>
        </p:txBody>
      </p:sp>
      <p:sp>
        <p:nvSpPr>
          <p:cNvPr id="88" name="Google Shape;88;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56521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7: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52" name="Google Shape;152;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 name="Google Shape;10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9" name="Google Shape;109;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 name="Google Shape;119;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20" name="Google Shape;120;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761295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 name="Google Shape;119;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20" name="Google Shape;120;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5: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 name="Google Shape;130;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31" name="Google Shape;131;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1232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093899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2024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1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1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2" name="Google Shape;22;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1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2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2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2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2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2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2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4"/>
          <p:cNvSpPr>
            <a:spLocks noGrp="1"/>
          </p:cNvSpPr>
          <p:nvPr>
            <p:ph type="pic" idx="2"/>
          </p:nvPr>
        </p:nvSpPr>
        <p:spPr>
          <a:xfrm>
            <a:off x="5183188" y="987425"/>
            <a:ext cx="6172200" cy="4873625"/>
          </a:xfrm>
          <a:prstGeom prst="rect">
            <a:avLst/>
          </a:prstGeom>
          <a:noFill/>
          <a:ln>
            <a:noFill/>
          </a:ln>
        </p:spPr>
      </p:sp>
      <p:sp>
        <p:nvSpPr>
          <p:cNvPr id="68" name="Google Shape;68;p2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7.jp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norma.ncirl.ie/5089/" TargetMode="External"/><Relationship Id="rId7"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hyperlink" Target="https://doi.org/10.1109/ICACCS54159.2022.9785124" TargetMode="External"/><Relationship Id="rId5" Type="http://schemas.openxmlformats.org/officeDocument/2006/relationships/hyperlink" Target="https://ijisrt.com/assets/upload/files/IJISRT22MAY1644_(1)_(1).pdf" TargetMode="External"/><Relationship Id="rId4" Type="http://schemas.openxmlformats.org/officeDocument/2006/relationships/hyperlink" Target="https://norma.ncirl.ie/5943/"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
          <p:cNvSpPr/>
          <p:nvPr/>
        </p:nvSpPr>
        <p:spPr>
          <a:xfrm>
            <a:off x="2387991" y="990600"/>
            <a:ext cx="7924800" cy="138499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0" i="0" u="none" strike="noStrike" cap="none">
                <a:solidFill>
                  <a:schemeClr val="dk1"/>
                </a:solidFill>
                <a:latin typeface="Trebuchet MS"/>
                <a:ea typeface="Trebuchet MS"/>
                <a:cs typeface="Trebuchet MS"/>
                <a:sym typeface="Trebuchet MS"/>
              </a:rPr>
              <a:t>UE20CS390B – Capstone Project Phase – 2</a:t>
            </a:r>
            <a:endParaRPr/>
          </a:p>
          <a:p>
            <a:pPr marL="0" marR="0" lvl="0" indent="0" algn="ctr" rtl="0">
              <a:spcBef>
                <a:spcPts val="0"/>
              </a:spcBef>
              <a:spcAft>
                <a:spcPts val="0"/>
              </a:spcAft>
              <a:buNone/>
            </a:pPr>
            <a:r>
              <a:rPr lang="en-US" sz="2800" b="0" i="0" u="none" strike="noStrike" cap="none">
                <a:solidFill>
                  <a:schemeClr val="dk1"/>
                </a:solidFill>
                <a:latin typeface="Trebuchet MS"/>
                <a:ea typeface="Trebuchet MS"/>
                <a:cs typeface="Trebuchet MS"/>
                <a:sym typeface="Trebuchet MS"/>
              </a:rPr>
              <a:t> </a:t>
            </a:r>
            <a:endParaRPr/>
          </a:p>
          <a:p>
            <a:pPr marL="0" marR="0" lvl="0" indent="0" algn="ctr" rtl="0">
              <a:spcBef>
                <a:spcPts val="0"/>
              </a:spcBef>
              <a:spcAft>
                <a:spcPts val="0"/>
              </a:spcAft>
              <a:buNone/>
            </a:pPr>
            <a:r>
              <a:rPr lang="en-US" sz="2800" b="0" i="0" u="none" strike="noStrike" cap="none">
                <a:solidFill>
                  <a:srgbClr val="FF0000"/>
                </a:solidFill>
                <a:latin typeface="Trebuchet MS"/>
                <a:ea typeface="Trebuchet MS"/>
                <a:cs typeface="Trebuchet MS"/>
                <a:sym typeface="Trebuchet MS"/>
              </a:rPr>
              <a:t>Project Progress Review #</a:t>
            </a:r>
            <a:r>
              <a:rPr lang="en-US" sz="2800">
                <a:solidFill>
                  <a:srgbClr val="FF0000"/>
                </a:solidFill>
                <a:latin typeface="Trebuchet MS"/>
                <a:ea typeface="Trebuchet MS"/>
                <a:cs typeface="Trebuchet MS"/>
                <a:sym typeface="Trebuchet MS"/>
              </a:rPr>
              <a:t>3</a:t>
            </a:r>
            <a:endParaRPr sz="2800" b="0" i="0" u="none" strike="noStrike" cap="none">
              <a:solidFill>
                <a:srgbClr val="FF0000"/>
              </a:solidFill>
              <a:latin typeface="Trebuchet MS"/>
              <a:ea typeface="Trebuchet MS"/>
              <a:cs typeface="Trebuchet MS"/>
              <a:sym typeface="Trebuchet MS"/>
            </a:endParaRPr>
          </a:p>
        </p:txBody>
      </p:sp>
      <p:pic>
        <p:nvPicPr>
          <p:cNvPr id="92" name="Google Shape;92;p1"/>
          <p:cNvPicPr preferRelativeResize="0"/>
          <p:nvPr/>
        </p:nvPicPr>
        <p:blipFill rotWithShape="1">
          <a:blip r:embed="rId3">
            <a:alphaModFix/>
          </a:blip>
          <a:srcRect/>
          <a:stretch/>
        </p:blipFill>
        <p:spPr>
          <a:xfrm>
            <a:off x="10896601" y="0"/>
            <a:ext cx="1295399" cy="1025106"/>
          </a:xfrm>
          <a:prstGeom prst="rect">
            <a:avLst/>
          </a:prstGeom>
          <a:noFill/>
          <a:ln>
            <a:noFill/>
          </a:ln>
        </p:spPr>
      </p:pic>
      <p:sp>
        <p:nvSpPr>
          <p:cNvPr id="2" name="Google Shape;198;p11">
            <a:extLst>
              <a:ext uri="{FF2B5EF4-FFF2-40B4-BE49-F238E27FC236}">
                <a16:creationId xmlns:a16="http://schemas.microsoft.com/office/drawing/2014/main" id="{9BCB9F3E-1CAC-DFB2-0ACB-FD2AABA732A4}"/>
              </a:ext>
            </a:extLst>
          </p:cNvPr>
          <p:cNvSpPr txBox="1"/>
          <p:nvPr/>
        </p:nvSpPr>
        <p:spPr>
          <a:xfrm>
            <a:off x="-76200" y="147428"/>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sz="1200" dirty="0">
                <a:solidFill>
                  <a:srgbClr val="888888"/>
                </a:solidFill>
              </a:rPr>
              <a:t>Deploy </a:t>
            </a:r>
            <a:r>
              <a:rPr lang="en-GB" sz="1200" dirty="0" err="1">
                <a:solidFill>
                  <a:srgbClr val="888888"/>
                </a:solidFill>
              </a:rPr>
              <a:t>eox</a:t>
            </a:r>
            <a:r>
              <a:rPr lang="en-GB" sz="1200" dirty="0">
                <a:solidFill>
                  <a:srgbClr val="888888"/>
                </a:solidFill>
              </a:rPr>
              <a:t> microservices using cloud platform service and improve scalability.</a:t>
            </a:r>
          </a:p>
        </p:txBody>
      </p:sp>
      <p:sp>
        <p:nvSpPr>
          <p:cNvPr id="3" name="Google Shape;132;p25">
            <a:extLst>
              <a:ext uri="{FF2B5EF4-FFF2-40B4-BE49-F238E27FC236}">
                <a16:creationId xmlns:a16="http://schemas.microsoft.com/office/drawing/2014/main" id="{92DC412F-5C3C-F095-9934-369A4B58C81F}"/>
              </a:ext>
            </a:extLst>
          </p:cNvPr>
          <p:cNvSpPr txBox="1"/>
          <p:nvPr/>
        </p:nvSpPr>
        <p:spPr>
          <a:xfrm>
            <a:off x="965875" y="2666304"/>
            <a:ext cx="10260250" cy="3685858"/>
          </a:xfrm>
          <a:prstGeom prst="rect">
            <a:avLst/>
          </a:prstGeom>
          <a:noFill/>
          <a:ln w="9525" cap="flat" cmpd="sng">
            <a:solidFill>
              <a:srgbClr val="000000"/>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700"/>
              <a:buFont typeface="Arial"/>
              <a:buNone/>
            </a:pPr>
            <a:r>
              <a:rPr lang="en" sz="2800" b="0" i="0" u="none" strike="noStrike" cap="none" dirty="0">
                <a:solidFill>
                  <a:schemeClr val="dk1"/>
                </a:solidFill>
                <a:latin typeface="Times New Roman"/>
                <a:ea typeface="Times New Roman"/>
                <a:cs typeface="Times New Roman"/>
                <a:sym typeface="Times New Roman"/>
              </a:rPr>
              <a:t>Project Title   :  </a:t>
            </a:r>
            <a:r>
              <a:rPr lang="en" sz="2800" b="1" i="0" u="none" strike="noStrike" cap="none" dirty="0">
                <a:solidFill>
                  <a:schemeClr val="dk1"/>
                </a:solidFill>
                <a:latin typeface="Times New Roman"/>
                <a:ea typeface="Times New Roman"/>
                <a:cs typeface="Times New Roman"/>
                <a:sym typeface="Times New Roman"/>
              </a:rPr>
              <a:t>Deploy </a:t>
            </a:r>
            <a:r>
              <a:rPr lang="en" sz="2800" b="1" dirty="0">
                <a:solidFill>
                  <a:schemeClr val="dk1"/>
                </a:solidFill>
                <a:latin typeface="Times New Roman"/>
                <a:ea typeface="Times New Roman"/>
                <a:cs typeface="Times New Roman"/>
                <a:sym typeface="Times New Roman"/>
              </a:rPr>
              <a:t>EOX</a:t>
            </a:r>
            <a:r>
              <a:rPr lang="en" sz="2800" b="1" i="0" u="none" strike="noStrike" cap="none" dirty="0">
                <a:solidFill>
                  <a:schemeClr val="dk1"/>
                </a:solidFill>
                <a:latin typeface="Times New Roman"/>
                <a:ea typeface="Times New Roman"/>
                <a:cs typeface="Times New Roman"/>
                <a:sym typeface="Times New Roman"/>
              </a:rPr>
              <a:t> microservices using cloud platform service 			</a:t>
            </a:r>
            <a:r>
              <a:rPr lang="en" sz="2800" b="1" dirty="0">
                <a:solidFill>
                  <a:schemeClr val="dk1"/>
                </a:solidFill>
                <a:latin typeface="Times New Roman"/>
                <a:ea typeface="Times New Roman"/>
                <a:cs typeface="Times New Roman"/>
                <a:sym typeface="Times New Roman"/>
              </a:rPr>
              <a:t>    </a:t>
            </a:r>
            <a:r>
              <a:rPr lang="en" sz="2800" b="1" i="0" u="none" strike="noStrike" cap="none" dirty="0">
                <a:solidFill>
                  <a:schemeClr val="dk1"/>
                </a:solidFill>
                <a:latin typeface="Times New Roman"/>
                <a:ea typeface="Times New Roman"/>
                <a:cs typeface="Times New Roman"/>
                <a:sym typeface="Times New Roman"/>
              </a:rPr>
              <a:t>and improve scalability.</a:t>
            </a:r>
            <a:endParaRPr sz="28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700"/>
              <a:buFont typeface="Arial"/>
              <a:buNone/>
            </a:pPr>
            <a:r>
              <a:rPr lang="en" sz="2800" b="0" i="0" u="none" strike="noStrike" cap="none" dirty="0">
                <a:solidFill>
                  <a:schemeClr val="dk1"/>
                </a:solidFill>
                <a:latin typeface="Times New Roman"/>
                <a:ea typeface="Times New Roman"/>
                <a:cs typeface="Times New Roman"/>
                <a:sym typeface="Times New Roman"/>
              </a:rPr>
              <a:t>Project ID       :  PW_23_VP_0</a:t>
            </a:r>
            <a:r>
              <a:rPr lang="en" sz="2800" dirty="0">
                <a:solidFill>
                  <a:schemeClr val="dk1"/>
                </a:solidFill>
                <a:latin typeface="Times New Roman"/>
                <a:ea typeface="Times New Roman"/>
                <a:cs typeface="Times New Roman"/>
                <a:sym typeface="Times New Roman"/>
              </a:rPr>
              <a:t>1</a:t>
            </a:r>
            <a:endParaRPr sz="28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700"/>
              <a:buFont typeface="Arial"/>
              <a:buNone/>
            </a:pPr>
            <a:r>
              <a:rPr lang="en" sz="2800" b="0" i="0" u="none" strike="noStrike" cap="none" dirty="0">
                <a:solidFill>
                  <a:schemeClr val="dk1"/>
                </a:solidFill>
                <a:latin typeface="Times New Roman"/>
                <a:ea typeface="Times New Roman"/>
                <a:cs typeface="Times New Roman"/>
                <a:sym typeface="Times New Roman"/>
              </a:rPr>
              <a:t>Project Guide :  Prof Venkatesh Prasad, Mr.Vijay R(EOX Vantage)                 </a:t>
            </a:r>
            <a:endParaRPr sz="28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700"/>
              <a:buFont typeface="Arial"/>
              <a:buNone/>
            </a:pPr>
            <a:r>
              <a:rPr lang="en" sz="2800" b="0" i="0" u="none" strike="noStrike" cap="none" dirty="0">
                <a:solidFill>
                  <a:schemeClr val="dk1"/>
                </a:solidFill>
                <a:latin typeface="Times New Roman"/>
                <a:ea typeface="Times New Roman"/>
                <a:cs typeface="Times New Roman"/>
                <a:sym typeface="Times New Roman"/>
              </a:rPr>
              <a:t>Project Team  :  Veena Garag		PES1UG20CS492</a:t>
            </a:r>
            <a:endParaRPr sz="28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700"/>
              <a:buFont typeface="Arial"/>
              <a:buNone/>
            </a:pPr>
            <a:r>
              <a:rPr lang="en" sz="2800" b="0" i="0" u="none" strike="noStrike" cap="none" dirty="0">
                <a:solidFill>
                  <a:schemeClr val="dk1"/>
                </a:solidFill>
                <a:latin typeface="Times New Roman"/>
                <a:ea typeface="Times New Roman"/>
                <a:cs typeface="Times New Roman"/>
                <a:sym typeface="Times New Roman"/>
              </a:rPr>
              <a:t>                          Adarsh Kumar		PES2UG20CS016</a:t>
            </a:r>
            <a:endParaRPr sz="28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700"/>
              <a:buFont typeface="Arial"/>
              <a:buNone/>
            </a:pPr>
            <a:r>
              <a:rPr lang="en" sz="2800" b="0" i="0" u="none" strike="noStrike" cap="none" dirty="0">
                <a:solidFill>
                  <a:schemeClr val="dk1"/>
                </a:solidFill>
                <a:latin typeface="Times New Roman"/>
                <a:ea typeface="Times New Roman"/>
                <a:cs typeface="Times New Roman"/>
                <a:sym typeface="Times New Roman"/>
              </a:rPr>
              <a:t>                          Suchit S Kallapur</a:t>
            </a:r>
            <a:r>
              <a:rPr lang="en" sz="2800" dirty="0">
                <a:solidFill>
                  <a:schemeClr val="dk1"/>
                </a:solidFill>
                <a:latin typeface="Times New Roman"/>
                <a:ea typeface="Times New Roman"/>
                <a:cs typeface="Times New Roman"/>
                <a:sym typeface="Times New Roman"/>
              </a:rPr>
              <a:t>	</a:t>
            </a:r>
            <a:r>
              <a:rPr lang="en" sz="2800" b="0" i="0" u="none" strike="noStrike" cap="none" dirty="0">
                <a:solidFill>
                  <a:schemeClr val="dk1"/>
                </a:solidFill>
                <a:latin typeface="Times New Roman"/>
                <a:ea typeface="Times New Roman"/>
                <a:cs typeface="Times New Roman"/>
                <a:sym typeface="Times New Roman"/>
              </a:rPr>
              <a:t>PES1UG20CS438</a:t>
            </a:r>
            <a:endParaRPr sz="28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700"/>
              <a:buFont typeface="Arial"/>
              <a:buNone/>
            </a:pPr>
            <a:r>
              <a:rPr lang="en" sz="2800" b="0" i="0" u="none" strike="noStrike" cap="none" dirty="0">
                <a:solidFill>
                  <a:schemeClr val="dk1"/>
                </a:solidFill>
                <a:latin typeface="Times New Roman"/>
                <a:ea typeface="Times New Roman"/>
                <a:cs typeface="Times New Roman"/>
                <a:sym typeface="Times New Roman"/>
              </a:rPr>
              <a:t>                          Yuvaraj D C	      	</a:t>
            </a:r>
            <a:r>
              <a:rPr lang="en" sz="2800" dirty="0">
                <a:solidFill>
                  <a:schemeClr val="dk1"/>
                </a:solidFill>
                <a:latin typeface="Times New Roman"/>
                <a:ea typeface="Times New Roman"/>
                <a:cs typeface="Times New Roman"/>
                <a:sym typeface="Times New Roman"/>
              </a:rPr>
              <a:t>P</a:t>
            </a:r>
            <a:r>
              <a:rPr lang="en" sz="2800" b="0" i="0" u="none" strike="noStrike" cap="none" dirty="0">
                <a:solidFill>
                  <a:schemeClr val="dk1"/>
                </a:solidFill>
                <a:latin typeface="Times New Roman"/>
                <a:ea typeface="Times New Roman"/>
                <a:cs typeface="Times New Roman"/>
                <a:sym typeface="Times New Roman"/>
              </a:rPr>
              <a:t>ES1UG20CS521</a:t>
            </a:r>
            <a:endParaRPr sz="24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700"/>
              <a:buFont typeface="Arial"/>
              <a:buNone/>
            </a:pPr>
            <a:endParaRPr sz="17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6"/>
          <p:cNvSpPr/>
          <p:nvPr/>
        </p:nvSpPr>
        <p:spPr>
          <a:xfrm>
            <a:off x="3009900" y="1374138"/>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46" name="Google Shape;146;p6"/>
          <p:cNvPicPr preferRelativeResize="0"/>
          <p:nvPr/>
        </p:nvPicPr>
        <p:blipFill rotWithShape="1">
          <a:blip r:embed="rId3">
            <a:alphaModFix/>
          </a:blip>
          <a:srcRect/>
          <a:stretch/>
        </p:blipFill>
        <p:spPr>
          <a:xfrm>
            <a:off x="10896601" y="0"/>
            <a:ext cx="1295399" cy="1025106"/>
          </a:xfrm>
          <a:prstGeom prst="rect">
            <a:avLst/>
          </a:prstGeom>
          <a:noFill/>
          <a:ln>
            <a:noFill/>
          </a:ln>
        </p:spPr>
      </p:pic>
      <p:sp>
        <p:nvSpPr>
          <p:cNvPr id="2" name="Google Shape;198;p11">
            <a:extLst>
              <a:ext uri="{FF2B5EF4-FFF2-40B4-BE49-F238E27FC236}">
                <a16:creationId xmlns:a16="http://schemas.microsoft.com/office/drawing/2014/main" id="{34CDAE50-CF74-FEA3-063F-297F305C3623}"/>
              </a:ext>
            </a:extLst>
          </p:cNvPr>
          <p:cNvSpPr txBox="1"/>
          <p:nvPr/>
        </p:nvSpPr>
        <p:spPr>
          <a:xfrm>
            <a:off x="-76200" y="147428"/>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sz="1200" dirty="0">
                <a:solidFill>
                  <a:srgbClr val="888888"/>
                </a:solidFill>
              </a:rPr>
              <a:t>Deploy </a:t>
            </a:r>
            <a:r>
              <a:rPr lang="en-GB" sz="1200" dirty="0" err="1">
                <a:solidFill>
                  <a:srgbClr val="888888"/>
                </a:solidFill>
              </a:rPr>
              <a:t>eox</a:t>
            </a:r>
            <a:r>
              <a:rPr lang="en-GB" sz="1200" dirty="0">
                <a:solidFill>
                  <a:srgbClr val="888888"/>
                </a:solidFill>
              </a:rPr>
              <a:t> microservices using cloud platform service and improve scalability.</a:t>
            </a:r>
          </a:p>
        </p:txBody>
      </p:sp>
      <p:sp>
        <p:nvSpPr>
          <p:cNvPr id="3" name="Google Shape;144;p26">
            <a:extLst>
              <a:ext uri="{FF2B5EF4-FFF2-40B4-BE49-F238E27FC236}">
                <a16:creationId xmlns:a16="http://schemas.microsoft.com/office/drawing/2014/main" id="{BFFB5AFC-CDBE-88FA-7DBD-9D0957C9CE20}"/>
              </a:ext>
            </a:extLst>
          </p:cNvPr>
          <p:cNvSpPr txBox="1">
            <a:spLocks noGrp="1"/>
          </p:cNvSpPr>
          <p:nvPr>
            <p:ph type="ftr" idx="11"/>
          </p:nvPr>
        </p:nvSpPr>
        <p:spPr>
          <a:xfrm>
            <a:off x="4552950" y="6459532"/>
            <a:ext cx="30861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SzPts val="1100"/>
              <a:buNone/>
            </a:pPr>
            <a:r>
              <a:rPr lang="en" sz="1250" dirty="0"/>
              <a:t>Veena_Adarsh_Suchit_Yuvaraj</a:t>
            </a:r>
            <a:endParaRPr sz="1250" dirty="0"/>
          </a:p>
        </p:txBody>
      </p:sp>
      <p:sp>
        <p:nvSpPr>
          <p:cNvPr id="12" name="Google Shape;135;p5">
            <a:extLst>
              <a:ext uri="{FF2B5EF4-FFF2-40B4-BE49-F238E27FC236}">
                <a16:creationId xmlns:a16="http://schemas.microsoft.com/office/drawing/2014/main" id="{DC52ED94-9331-F2C0-D2B6-C8D1273538E6}"/>
              </a:ext>
            </a:extLst>
          </p:cNvPr>
          <p:cNvSpPr txBox="1"/>
          <p:nvPr/>
        </p:nvSpPr>
        <p:spPr>
          <a:xfrm>
            <a:off x="2895600" y="990600"/>
            <a:ext cx="7848600" cy="461665"/>
          </a:xfrm>
          <a:prstGeom prst="rect">
            <a:avLst/>
          </a:prstGeom>
          <a:noFill/>
          <a:ln>
            <a:noFill/>
          </a:ln>
        </p:spPr>
        <p:txBody>
          <a:bodyPr spcFirstLastPara="1" wrap="square" lIns="91425" tIns="45700" rIns="91425" bIns="45700" anchor="t" anchorCtr="0">
            <a:spAutoFit/>
          </a:bodyPr>
          <a:lstStyle/>
          <a:p>
            <a:pPr marL="342900" marR="0" lvl="0" indent="-342900" algn="r" rtl="0">
              <a:spcBef>
                <a:spcPts val="0"/>
              </a:spcBef>
              <a:spcAft>
                <a:spcPts val="0"/>
              </a:spcAft>
              <a:buNone/>
            </a:pPr>
            <a:r>
              <a:rPr lang="en-US" sz="2400" dirty="0">
                <a:solidFill>
                  <a:srgbClr val="FF0000"/>
                </a:solidFill>
                <a:latin typeface="Trebuchet MS"/>
                <a:ea typeface="Trebuchet MS"/>
                <a:cs typeface="Trebuchet MS"/>
                <a:sym typeface="Trebuchet MS"/>
              </a:rPr>
              <a:t>Project Demonstration</a:t>
            </a:r>
            <a:endParaRPr sz="1800" dirty="0">
              <a:solidFill>
                <a:schemeClr val="dk1"/>
              </a:solidFill>
              <a:latin typeface="Arial"/>
              <a:ea typeface="Arial"/>
              <a:cs typeface="Arial"/>
              <a:sym typeface="Arial"/>
            </a:endParaRPr>
          </a:p>
        </p:txBody>
      </p:sp>
      <p:sp>
        <p:nvSpPr>
          <p:cNvPr id="4" name="TextBox 3">
            <a:extLst>
              <a:ext uri="{FF2B5EF4-FFF2-40B4-BE49-F238E27FC236}">
                <a16:creationId xmlns:a16="http://schemas.microsoft.com/office/drawing/2014/main" id="{7494EA5F-E314-779F-5CEA-E027F4E7F155}"/>
              </a:ext>
            </a:extLst>
          </p:cNvPr>
          <p:cNvSpPr txBox="1"/>
          <p:nvPr/>
        </p:nvSpPr>
        <p:spPr>
          <a:xfrm>
            <a:off x="1303506" y="1930312"/>
            <a:ext cx="9593095" cy="830997"/>
          </a:xfrm>
          <a:prstGeom prst="rect">
            <a:avLst/>
          </a:prstGeom>
          <a:noFill/>
        </p:spPr>
        <p:txBody>
          <a:bodyPr wrap="square" rtlCol="0">
            <a:spAutoFit/>
          </a:bodyPr>
          <a:lstStyle/>
          <a:p>
            <a:r>
              <a:rPr lang="en-GB" sz="2400" dirty="0">
                <a:latin typeface="Times New Roman" panose="02020603050405020304" pitchFamily="18" charset="0"/>
                <a:cs typeface="Times New Roman" panose="02020603050405020304" pitchFamily="18" charset="0"/>
              </a:rPr>
              <a:t>Project Demonstration and the working of the Custom Scheduler will be done during the presentation.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0440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7"/>
          <p:cNvSpPr/>
          <p:nvPr/>
        </p:nvSpPr>
        <p:spPr>
          <a:xfrm>
            <a:off x="3048000" y="144780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5" name="Google Shape;155;p7"/>
          <p:cNvSpPr txBox="1"/>
          <p:nvPr/>
        </p:nvSpPr>
        <p:spPr>
          <a:xfrm>
            <a:off x="988979" y="1503153"/>
            <a:ext cx="10214042" cy="4571999"/>
          </a:xfrm>
          <a:prstGeom prst="rect">
            <a:avLst/>
          </a:prstGeom>
          <a:noFill/>
          <a:ln>
            <a:noFill/>
          </a:ln>
        </p:spPr>
        <p:txBody>
          <a:bodyPr spcFirstLastPara="1" wrap="square" lIns="91425" tIns="45700" rIns="91425" bIns="45700" anchor="t" anchorCtr="0">
            <a:noAutofit/>
          </a:bodyPr>
          <a:lstStyle/>
          <a:p>
            <a:pPr marL="685791" marR="0" lvl="0" indent="-342900" rtl="0">
              <a:spcBef>
                <a:spcPts val="0"/>
              </a:spcBef>
              <a:spcAft>
                <a:spcPts val="0"/>
              </a:spcAft>
              <a:buNone/>
            </a:pPr>
            <a:r>
              <a:rPr lang="en-US" sz="2400" dirty="0">
                <a:solidFill>
                  <a:schemeClr val="tx1"/>
                </a:solidFill>
                <a:latin typeface="Times New Roman" panose="02020603050405020304" pitchFamily="18" charset="0"/>
                <a:ea typeface="Trebuchet MS"/>
                <a:cs typeface="Times New Roman" panose="02020603050405020304" pitchFamily="18" charset="0"/>
                <a:sym typeface="Trebuchet MS"/>
              </a:rPr>
              <a:t>Functional Testing:</a:t>
            </a:r>
          </a:p>
          <a:p>
            <a:pPr marL="685791" marR="0" lvl="0" indent="-342900" rtl="0">
              <a:spcBef>
                <a:spcPts val="0"/>
              </a:spcBef>
              <a:spcAft>
                <a:spcPts val="0"/>
              </a:spcAft>
              <a:buFont typeface="Wingdings" panose="05000000000000000000" pitchFamily="2" charset="2"/>
              <a:buChar char="§"/>
            </a:pPr>
            <a:r>
              <a:rPr lang="en-US" sz="2400" dirty="0">
                <a:solidFill>
                  <a:schemeClr val="tx1"/>
                </a:solidFill>
                <a:latin typeface="Times New Roman" panose="02020603050405020304" pitchFamily="18" charset="0"/>
                <a:ea typeface="Trebuchet MS"/>
                <a:cs typeface="Times New Roman" panose="02020603050405020304" pitchFamily="18" charset="0"/>
                <a:sym typeface="Trebuchet MS"/>
              </a:rPr>
              <a:t>Curl – It </a:t>
            </a:r>
            <a:r>
              <a:rPr lang="en-GB" sz="2400" b="0" i="0" dirty="0">
                <a:solidFill>
                  <a:schemeClr val="tx1"/>
                </a:solidFill>
                <a:effectLst/>
                <a:latin typeface="Times New Roman" panose="02020603050405020304" pitchFamily="18" charset="0"/>
                <a:cs typeface="Times New Roman" panose="02020603050405020304" pitchFamily="18" charset="0"/>
              </a:rPr>
              <a:t>is a command-line tool that can be used to make HTTP requests to Kubernetes resources on the live server like pods, services, and deployments. </a:t>
            </a:r>
            <a:r>
              <a:rPr lang="en-GB" sz="2400" dirty="0">
                <a:solidFill>
                  <a:schemeClr val="tx1"/>
                </a:solidFill>
                <a:latin typeface="Times New Roman" panose="02020603050405020304" pitchFamily="18" charset="0"/>
                <a:cs typeface="Times New Roman" panose="02020603050405020304" pitchFamily="18" charset="0"/>
              </a:rPr>
              <a:t>I</a:t>
            </a:r>
            <a:r>
              <a:rPr lang="en-GB" sz="2400" b="0" i="0" dirty="0">
                <a:solidFill>
                  <a:schemeClr val="tx1"/>
                </a:solidFill>
                <a:effectLst/>
                <a:latin typeface="Times New Roman" panose="02020603050405020304" pitchFamily="18" charset="0"/>
                <a:cs typeface="Times New Roman" panose="02020603050405020304" pitchFamily="18" charset="0"/>
              </a:rPr>
              <a:t>t is used to test connectivity and troubleshoot issues with Kubernetes resources.</a:t>
            </a:r>
          </a:p>
          <a:p>
            <a:pPr marL="342891" marR="0" lvl="0" rtl="0">
              <a:spcBef>
                <a:spcPts val="0"/>
              </a:spcBef>
              <a:spcAft>
                <a:spcPts val="0"/>
              </a:spcAft>
            </a:pPr>
            <a:endParaRPr lang="en-US" sz="2400" dirty="0">
              <a:solidFill>
                <a:schemeClr val="tx1"/>
              </a:solidFill>
              <a:latin typeface="Times New Roman" panose="02020603050405020304" pitchFamily="18" charset="0"/>
              <a:ea typeface="Trebuchet MS"/>
              <a:cs typeface="Times New Roman" panose="02020603050405020304" pitchFamily="18" charset="0"/>
              <a:sym typeface="Trebuchet MS"/>
            </a:endParaRPr>
          </a:p>
          <a:p>
            <a:pPr marL="342891" marR="0" lvl="0" rtl="0">
              <a:spcBef>
                <a:spcPts val="0"/>
              </a:spcBef>
              <a:spcAft>
                <a:spcPts val="0"/>
              </a:spcAft>
            </a:pPr>
            <a:r>
              <a:rPr lang="en-US" sz="2400" dirty="0">
                <a:solidFill>
                  <a:schemeClr val="tx1"/>
                </a:solidFill>
                <a:latin typeface="Times New Roman" panose="02020603050405020304" pitchFamily="18" charset="0"/>
                <a:ea typeface="Trebuchet MS"/>
                <a:cs typeface="Times New Roman" panose="02020603050405020304" pitchFamily="18" charset="0"/>
                <a:sym typeface="Trebuchet MS"/>
              </a:rPr>
              <a:t>Non Functional Testing:</a:t>
            </a:r>
          </a:p>
          <a:p>
            <a:pPr marL="685791" marR="0" lvl="0" indent="-342900" rtl="0">
              <a:spcBef>
                <a:spcPts val="0"/>
              </a:spcBef>
              <a:spcAft>
                <a:spcPts val="0"/>
              </a:spcAft>
              <a:buFont typeface="Wingdings" panose="05000000000000000000" pitchFamily="2" charset="2"/>
              <a:buChar char="§"/>
            </a:pPr>
            <a:r>
              <a:rPr lang="en-US" sz="2400" dirty="0">
                <a:solidFill>
                  <a:schemeClr val="tx1"/>
                </a:solidFill>
                <a:latin typeface="Times New Roman" panose="02020603050405020304" pitchFamily="18" charset="0"/>
                <a:ea typeface="Trebuchet MS"/>
                <a:cs typeface="Times New Roman" panose="02020603050405020304" pitchFamily="18" charset="0"/>
                <a:sym typeface="Trebuchet MS"/>
              </a:rPr>
              <a:t>Locust – It is an open source performance testing tool to test the scalability of the application on high load being generated by the tool. </a:t>
            </a:r>
          </a:p>
          <a:p>
            <a:pPr marL="685791" marR="0" lvl="0" indent="-342900" rtl="0">
              <a:spcBef>
                <a:spcPts val="0"/>
              </a:spcBef>
              <a:spcAft>
                <a:spcPts val="0"/>
              </a:spcAft>
              <a:buFont typeface="Wingdings" panose="05000000000000000000" pitchFamily="2" charset="2"/>
              <a:buChar char="§"/>
            </a:pPr>
            <a:r>
              <a:rPr lang="en-US" sz="2400" dirty="0">
                <a:solidFill>
                  <a:schemeClr val="tx1"/>
                </a:solidFill>
                <a:latin typeface="Times New Roman" panose="02020603050405020304" pitchFamily="18" charset="0"/>
                <a:ea typeface="Trebuchet MS"/>
                <a:cs typeface="Times New Roman" panose="02020603050405020304" pitchFamily="18" charset="0"/>
                <a:sym typeface="Trebuchet MS"/>
              </a:rPr>
              <a:t>The default provided Kubernetes Metrics Server as well as the Kubernetes Dashboard is used to check on the behavior of the application.</a:t>
            </a:r>
          </a:p>
        </p:txBody>
      </p:sp>
      <p:sp>
        <p:nvSpPr>
          <p:cNvPr id="156" name="Google Shape;156;p7"/>
          <p:cNvSpPr txBox="1"/>
          <p:nvPr/>
        </p:nvSpPr>
        <p:spPr>
          <a:xfrm>
            <a:off x="2895600" y="990600"/>
            <a:ext cx="7848600" cy="461665"/>
          </a:xfrm>
          <a:prstGeom prst="rect">
            <a:avLst/>
          </a:prstGeom>
          <a:noFill/>
          <a:ln>
            <a:noFill/>
          </a:ln>
        </p:spPr>
        <p:txBody>
          <a:bodyPr spcFirstLastPara="1" wrap="square" lIns="91425" tIns="45700" rIns="91425" bIns="45700" anchor="t" anchorCtr="0">
            <a:spAutoFit/>
          </a:bodyPr>
          <a:lstStyle/>
          <a:p>
            <a:pPr marL="342900" marR="0" lvl="0" indent="-342900" algn="r" rtl="0">
              <a:spcBef>
                <a:spcPts val="0"/>
              </a:spcBef>
              <a:spcAft>
                <a:spcPts val="0"/>
              </a:spcAft>
              <a:buNone/>
            </a:pPr>
            <a:r>
              <a:rPr lang="en-US" sz="2400">
                <a:solidFill>
                  <a:srgbClr val="FF0000"/>
                </a:solidFill>
                <a:latin typeface="Trebuchet MS"/>
                <a:ea typeface="Trebuchet MS"/>
                <a:cs typeface="Trebuchet MS"/>
                <a:sym typeface="Trebuchet MS"/>
              </a:rPr>
              <a:t>Test Plan and Strategy</a:t>
            </a:r>
            <a:endParaRPr sz="2400">
              <a:solidFill>
                <a:schemeClr val="dk1"/>
              </a:solidFill>
              <a:latin typeface="Calibri"/>
              <a:ea typeface="Calibri"/>
              <a:cs typeface="Calibri"/>
              <a:sym typeface="Calibri"/>
            </a:endParaRPr>
          </a:p>
        </p:txBody>
      </p:sp>
      <p:pic>
        <p:nvPicPr>
          <p:cNvPr id="157" name="Google Shape;157;p7"/>
          <p:cNvPicPr preferRelativeResize="0"/>
          <p:nvPr/>
        </p:nvPicPr>
        <p:blipFill rotWithShape="1">
          <a:blip r:embed="rId3">
            <a:alphaModFix/>
          </a:blip>
          <a:srcRect/>
          <a:stretch/>
        </p:blipFill>
        <p:spPr>
          <a:xfrm>
            <a:off x="10896601" y="0"/>
            <a:ext cx="1295399" cy="1025106"/>
          </a:xfrm>
          <a:prstGeom prst="rect">
            <a:avLst/>
          </a:prstGeom>
          <a:noFill/>
          <a:ln>
            <a:noFill/>
          </a:ln>
        </p:spPr>
      </p:pic>
      <p:sp>
        <p:nvSpPr>
          <p:cNvPr id="2" name="Google Shape;198;p11">
            <a:extLst>
              <a:ext uri="{FF2B5EF4-FFF2-40B4-BE49-F238E27FC236}">
                <a16:creationId xmlns:a16="http://schemas.microsoft.com/office/drawing/2014/main" id="{A4037D8F-3B8C-E846-455E-F7AF351215D2}"/>
              </a:ext>
            </a:extLst>
          </p:cNvPr>
          <p:cNvSpPr txBox="1"/>
          <p:nvPr/>
        </p:nvSpPr>
        <p:spPr>
          <a:xfrm>
            <a:off x="-76200" y="147428"/>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sz="1200" dirty="0">
                <a:solidFill>
                  <a:srgbClr val="888888"/>
                </a:solidFill>
              </a:rPr>
              <a:t>Deploy </a:t>
            </a:r>
            <a:r>
              <a:rPr lang="en-GB" sz="1200" dirty="0" err="1">
                <a:solidFill>
                  <a:srgbClr val="888888"/>
                </a:solidFill>
              </a:rPr>
              <a:t>eox</a:t>
            </a:r>
            <a:r>
              <a:rPr lang="en-GB" sz="1200" dirty="0">
                <a:solidFill>
                  <a:srgbClr val="888888"/>
                </a:solidFill>
              </a:rPr>
              <a:t> microservices using cloud platform service and improve scalability.</a:t>
            </a:r>
          </a:p>
        </p:txBody>
      </p:sp>
      <p:sp>
        <p:nvSpPr>
          <p:cNvPr id="3" name="Google Shape;144;p26">
            <a:extLst>
              <a:ext uri="{FF2B5EF4-FFF2-40B4-BE49-F238E27FC236}">
                <a16:creationId xmlns:a16="http://schemas.microsoft.com/office/drawing/2014/main" id="{6ACA1958-B866-F00C-122E-CE0675626BA2}"/>
              </a:ext>
            </a:extLst>
          </p:cNvPr>
          <p:cNvSpPr txBox="1">
            <a:spLocks noGrp="1"/>
          </p:cNvSpPr>
          <p:nvPr>
            <p:ph type="ftr" idx="11"/>
          </p:nvPr>
        </p:nvSpPr>
        <p:spPr>
          <a:xfrm>
            <a:off x="4552950" y="6459532"/>
            <a:ext cx="30861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SzPts val="1100"/>
              <a:buNone/>
            </a:pPr>
            <a:r>
              <a:rPr lang="en" sz="1250" dirty="0"/>
              <a:t>Veena_Adarsh_Suchit_Yuvaraj</a:t>
            </a:r>
            <a:endParaRPr sz="12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8"/>
          <p:cNvSpPr/>
          <p:nvPr/>
        </p:nvSpPr>
        <p:spPr>
          <a:xfrm>
            <a:off x="3048000" y="1581155"/>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5" name="Google Shape;165;p8"/>
          <p:cNvSpPr txBox="1"/>
          <p:nvPr/>
        </p:nvSpPr>
        <p:spPr>
          <a:xfrm>
            <a:off x="2895600" y="1143002"/>
            <a:ext cx="7772400" cy="461665"/>
          </a:xfrm>
          <a:prstGeom prst="rect">
            <a:avLst/>
          </a:prstGeom>
          <a:noFill/>
          <a:ln>
            <a:noFill/>
          </a:ln>
        </p:spPr>
        <p:txBody>
          <a:bodyPr spcFirstLastPara="1" wrap="square" lIns="91425" tIns="45700" rIns="91425" bIns="45700" anchor="t" anchorCtr="0">
            <a:spAutoFit/>
          </a:bodyPr>
          <a:lstStyle/>
          <a:p>
            <a:pPr marL="342900" marR="0" lvl="0" indent="-342900" algn="r" rtl="0">
              <a:spcBef>
                <a:spcPts val="0"/>
              </a:spcBef>
              <a:spcAft>
                <a:spcPts val="0"/>
              </a:spcAft>
              <a:buNone/>
            </a:pPr>
            <a:r>
              <a:rPr lang="en-US" sz="2400">
                <a:solidFill>
                  <a:srgbClr val="FF0000"/>
                </a:solidFill>
                <a:latin typeface="Trebuchet MS"/>
                <a:ea typeface="Trebuchet MS"/>
                <a:cs typeface="Trebuchet MS"/>
                <a:sym typeface="Trebuchet MS"/>
              </a:rPr>
              <a:t>Results and Discussion</a:t>
            </a:r>
            <a:endParaRPr sz="2400">
              <a:solidFill>
                <a:schemeClr val="dk1"/>
              </a:solidFill>
              <a:latin typeface="Calibri"/>
              <a:ea typeface="Calibri"/>
              <a:cs typeface="Calibri"/>
              <a:sym typeface="Calibri"/>
            </a:endParaRPr>
          </a:p>
        </p:txBody>
      </p:sp>
      <p:sp>
        <p:nvSpPr>
          <p:cNvPr id="166" name="Google Shape;166;p8"/>
          <p:cNvSpPr txBox="1"/>
          <p:nvPr/>
        </p:nvSpPr>
        <p:spPr>
          <a:xfrm>
            <a:off x="715793" y="1617668"/>
            <a:ext cx="10622603" cy="5078273"/>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lang="en-US" sz="2400" dirty="0">
              <a:solidFill>
                <a:srgbClr val="0033CC"/>
              </a:solidFill>
              <a:latin typeface="Trebuchet MS"/>
              <a:ea typeface="Trebuchet MS"/>
              <a:cs typeface="Trebuchet MS"/>
              <a:sym typeface="Trebuchet MS"/>
            </a:endParaRPr>
          </a:p>
          <a:p>
            <a:pPr marL="0" marR="0" lvl="0" indent="0" algn="just" rtl="0">
              <a:spcBef>
                <a:spcPts val="0"/>
              </a:spcBef>
              <a:spcAft>
                <a:spcPts val="0"/>
              </a:spcAft>
              <a:buNone/>
            </a:pPr>
            <a:r>
              <a:rPr lang="en-US" sz="2400" dirty="0">
                <a:solidFill>
                  <a:srgbClr val="0033CC"/>
                </a:solidFill>
                <a:latin typeface="Trebuchet MS"/>
                <a:ea typeface="Trebuchet MS"/>
                <a:cs typeface="Trebuchet MS"/>
                <a:sym typeface="Trebuchet MS"/>
              </a:rPr>
              <a:t>Results and discussions on the experimentation conducted after testing.</a:t>
            </a:r>
            <a:endParaRPr dirty="0"/>
          </a:p>
          <a:p>
            <a:pPr marL="0" marR="0" lvl="0" indent="0" algn="just" rtl="0">
              <a:spcBef>
                <a:spcPts val="0"/>
              </a:spcBef>
              <a:spcAft>
                <a:spcPts val="0"/>
              </a:spcAft>
              <a:buNone/>
            </a:pPr>
            <a:endParaRPr sz="2400" dirty="0">
              <a:solidFill>
                <a:srgbClr val="0033CC"/>
              </a:solidFill>
              <a:latin typeface="Trebuchet MS"/>
              <a:ea typeface="Trebuchet MS"/>
              <a:cs typeface="Trebuchet MS"/>
              <a:sym typeface="Trebuchet MS"/>
            </a:endParaRPr>
          </a:p>
          <a:p>
            <a:pPr marL="0" marR="0" lvl="0" indent="0" algn="just" rtl="0">
              <a:spcBef>
                <a:spcPts val="0"/>
              </a:spcBef>
              <a:spcAft>
                <a:spcPts val="0"/>
              </a:spcAft>
              <a:buNone/>
            </a:pPr>
            <a:r>
              <a:rPr lang="en-US" sz="2400" dirty="0">
                <a:solidFill>
                  <a:srgbClr val="0033CC"/>
                </a:solidFill>
                <a:latin typeface="Trebuchet MS"/>
                <a:ea typeface="Trebuchet MS"/>
                <a:cs typeface="Trebuchet MS"/>
                <a:sym typeface="Trebuchet MS"/>
              </a:rPr>
              <a:t>Are the results are same as expected? Is it as per initial estimates planned?  If there is a deviation, give the reasons for the change.</a:t>
            </a:r>
            <a:endParaRPr dirty="0"/>
          </a:p>
          <a:p>
            <a:pPr marL="0" marR="0" lvl="0" indent="0" algn="just" rtl="0">
              <a:spcBef>
                <a:spcPts val="0"/>
              </a:spcBef>
              <a:spcAft>
                <a:spcPts val="0"/>
              </a:spcAft>
              <a:buNone/>
            </a:pPr>
            <a:endParaRPr sz="2400" dirty="0">
              <a:solidFill>
                <a:srgbClr val="0033CC"/>
              </a:solidFill>
              <a:latin typeface="Trebuchet MS"/>
              <a:ea typeface="Trebuchet MS"/>
              <a:cs typeface="Trebuchet MS"/>
              <a:sym typeface="Trebuchet MS"/>
            </a:endParaRPr>
          </a:p>
          <a:p>
            <a:pPr marL="0" marR="0" lvl="0" indent="0" algn="just" rtl="0">
              <a:spcBef>
                <a:spcPts val="0"/>
              </a:spcBef>
              <a:spcAft>
                <a:spcPts val="0"/>
              </a:spcAft>
              <a:buNone/>
            </a:pPr>
            <a:r>
              <a:rPr lang="en-US" sz="2400" dirty="0">
                <a:solidFill>
                  <a:srgbClr val="0033CC"/>
                </a:solidFill>
                <a:latin typeface="Trebuchet MS"/>
                <a:ea typeface="Trebuchet MS"/>
                <a:cs typeface="Trebuchet MS"/>
                <a:sym typeface="Trebuchet MS"/>
              </a:rPr>
              <a:t>Results obtained in comparison other with other technology/methodology including graphs/charts (if applicable).</a:t>
            </a:r>
            <a:endParaRPr dirty="0"/>
          </a:p>
          <a:p>
            <a:pPr marL="0" marR="0" lvl="0" indent="0" algn="just" rtl="0">
              <a:spcBef>
                <a:spcPts val="0"/>
              </a:spcBef>
              <a:spcAft>
                <a:spcPts val="0"/>
              </a:spcAft>
              <a:buNone/>
            </a:pPr>
            <a:endParaRPr sz="2400" dirty="0">
              <a:solidFill>
                <a:srgbClr val="0033CC"/>
              </a:solidFill>
              <a:latin typeface="Trebuchet MS"/>
              <a:ea typeface="Trebuchet MS"/>
              <a:cs typeface="Trebuchet MS"/>
              <a:sym typeface="Trebuchet MS"/>
            </a:endParaRPr>
          </a:p>
          <a:p>
            <a:pPr marL="0" marR="0" lvl="0" indent="0" algn="just" rtl="0">
              <a:spcBef>
                <a:spcPts val="0"/>
              </a:spcBef>
              <a:spcAft>
                <a:spcPts val="0"/>
              </a:spcAft>
              <a:buNone/>
            </a:pPr>
            <a:endParaRPr lang="en-GB" sz="2400" dirty="0">
              <a:solidFill>
                <a:srgbClr val="0033CC"/>
              </a:solidFill>
              <a:latin typeface="Trebuchet MS"/>
              <a:ea typeface="Trebuchet MS"/>
              <a:cs typeface="Trebuchet MS"/>
              <a:sym typeface="Trebuchet MS"/>
            </a:endParaRPr>
          </a:p>
          <a:p>
            <a:pPr marL="0" marR="0" lvl="0" indent="0" algn="just" rtl="0">
              <a:spcBef>
                <a:spcPts val="0"/>
              </a:spcBef>
              <a:spcAft>
                <a:spcPts val="0"/>
              </a:spcAft>
              <a:buNone/>
            </a:pPr>
            <a:endParaRPr lang="en-GB" sz="2400" dirty="0">
              <a:solidFill>
                <a:srgbClr val="0033CC"/>
              </a:solidFill>
              <a:latin typeface="Trebuchet MS"/>
              <a:ea typeface="Trebuchet MS"/>
              <a:cs typeface="Trebuchet MS"/>
              <a:sym typeface="Trebuchet MS"/>
            </a:endParaRPr>
          </a:p>
          <a:p>
            <a:pPr marL="0" marR="0" lvl="0" indent="0" algn="just" rtl="0">
              <a:spcBef>
                <a:spcPts val="0"/>
              </a:spcBef>
              <a:spcAft>
                <a:spcPts val="0"/>
              </a:spcAft>
              <a:buNone/>
            </a:pPr>
            <a:endParaRPr lang="en-US" sz="2400" dirty="0">
              <a:solidFill>
                <a:srgbClr val="0033CC"/>
              </a:solidFill>
              <a:latin typeface="Trebuchet MS"/>
              <a:ea typeface="Trebuchet MS"/>
              <a:cs typeface="Trebuchet MS"/>
              <a:sym typeface="Trebuchet MS"/>
            </a:endParaRPr>
          </a:p>
          <a:p>
            <a:pPr marL="0" marR="0" lvl="0" indent="0" algn="just" rtl="0">
              <a:spcBef>
                <a:spcPts val="0"/>
              </a:spcBef>
              <a:spcAft>
                <a:spcPts val="0"/>
              </a:spcAft>
              <a:buNone/>
            </a:pPr>
            <a:r>
              <a:rPr lang="en-GB" sz="1600" dirty="0">
                <a:solidFill>
                  <a:schemeClr val="tx1"/>
                </a:solidFill>
                <a:latin typeface="Times New Roman" panose="02020603050405020304" pitchFamily="18" charset="0"/>
                <a:ea typeface="Trebuchet MS"/>
                <a:cs typeface="Times New Roman" panose="02020603050405020304" pitchFamily="18" charset="0"/>
                <a:sym typeface="Trebuchet MS"/>
              </a:rPr>
              <a:t>Custom Scheduler working while scaling up and scaling down the application pods as Load varies on the application.</a:t>
            </a:r>
          </a:p>
          <a:p>
            <a:pPr marL="0" marR="0" lvl="0" indent="0" algn="just" rtl="0">
              <a:spcBef>
                <a:spcPts val="0"/>
              </a:spcBef>
              <a:spcAft>
                <a:spcPts val="0"/>
              </a:spcAft>
              <a:buNone/>
            </a:pPr>
            <a:endParaRPr lang="en-GB" sz="1200" dirty="0">
              <a:solidFill>
                <a:srgbClr val="0033CC"/>
              </a:solidFill>
              <a:latin typeface="Trebuchet MS"/>
              <a:ea typeface="Trebuchet MS"/>
              <a:cs typeface="Trebuchet MS"/>
              <a:sym typeface="Trebuchet MS"/>
            </a:endParaRPr>
          </a:p>
        </p:txBody>
      </p:sp>
      <p:pic>
        <p:nvPicPr>
          <p:cNvPr id="167" name="Google Shape;167;p8"/>
          <p:cNvPicPr preferRelativeResize="0"/>
          <p:nvPr/>
        </p:nvPicPr>
        <p:blipFill rotWithShape="1">
          <a:blip r:embed="rId3">
            <a:alphaModFix/>
          </a:blip>
          <a:srcRect/>
          <a:stretch/>
        </p:blipFill>
        <p:spPr>
          <a:xfrm>
            <a:off x="10896601" y="0"/>
            <a:ext cx="1295399" cy="1025106"/>
          </a:xfrm>
          <a:prstGeom prst="rect">
            <a:avLst/>
          </a:prstGeom>
          <a:noFill/>
          <a:ln>
            <a:noFill/>
          </a:ln>
        </p:spPr>
      </p:pic>
      <p:sp>
        <p:nvSpPr>
          <p:cNvPr id="2" name="Google Shape;198;p11">
            <a:extLst>
              <a:ext uri="{FF2B5EF4-FFF2-40B4-BE49-F238E27FC236}">
                <a16:creationId xmlns:a16="http://schemas.microsoft.com/office/drawing/2014/main" id="{279EF8F1-BF50-0136-8938-F17AC893F498}"/>
              </a:ext>
            </a:extLst>
          </p:cNvPr>
          <p:cNvSpPr txBox="1"/>
          <p:nvPr/>
        </p:nvSpPr>
        <p:spPr>
          <a:xfrm>
            <a:off x="-76200" y="147428"/>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sz="1200" dirty="0">
                <a:solidFill>
                  <a:srgbClr val="888888"/>
                </a:solidFill>
              </a:rPr>
              <a:t>Deploy </a:t>
            </a:r>
            <a:r>
              <a:rPr lang="en-GB" sz="1200" dirty="0" err="1">
                <a:solidFill>
                  <a:srgbClr val="888888"/>
                </a:solidFill>
              </a:rPr>
              <a:t>eox</a:t>
            </a:r>
            <a:r>
              <a:rPr lang="en-GB" sz="1200" dirty="0">
                <a:solidFill>
                  <a:srgbClr val="888888"/>
                </a:solidFill>
              </a:rPr>
              <a:t> microservices using cloud platform service and improve scalability.</a:t>
            </a:r>
          </a:p>
        </p:txBody>
      </p:sp>
      <p:sp>
        <p:nvSpPr>
          <p:cNvPr id="3" name="Google Shape;144;p26">
            <a:extLst>
              <a:ext uri="{FF2B5EF4-FFF2-40B4-BE49-F238E27FC236}">
                <a16:creationId xmlns:a16="http://schemas.microsoft.com/office/drawing/2014/main" id="{3028F0E5-43F0-B888-F2AA-6080090A491E}"/>
              </a:ext>
            </a:extLst>
          </p:cNvPr>
          <p:cNvSpPr txBox="1">
            <a:spLocks noGrp="1"/>
          </p:cNvSpPr>
          <p:nvPr>
            <p:ph type="ftr" idx="11"/>
          </p:nvPr>
        </p:nvSpPr>
        <p:spPr>
          <a:xfrm>
            <a:off x="4552950" y="6459532"/>
            <a:ext cx="30861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SzPts val="1100"/>
              <a:buNone/>
            </a:pPr>
            <a:r>
              <a:rPr lang="en" sz="1250" dirty="0"/>
              <a:t>Veena_Adarsh_Suchit_Yuvaraj</a:t>
            </a:r>
            <a:endParaRPr sz="1250" dirty="0"/>
          </a:p>
        </p:txBody>
      </p:sp>
      <p:pic>
        <p:nvPicPr>
          <p:cNvPr id="5" name="Picture 4">
            <a:extLst>
              <a:ext uri="{FF2B5EF4-FFF2-40B4-BE49-F238E27FC236}">
                <a16:creationId xmlns:a16="http://schemas.microsoft.com/office/drawing/2014/main" id="{1D41C81A-8B8A-9827-85F7-4C46A5A85DE3}"/>
              </a:ext>
            </a:extLst>
          </p:cNvPr>
          <p:cNvPicPr>
            <a:picLocks noChangeAspect="1"/>
          </p:cNvPicPr>
          <p:nvPr/>
        </p:nvPicPr>
        <p:blipFill rotWithShape="1">
          <a:blip r:embed="rId4"/>
          <a:srcRect r="3277" b="13557"/>
          <a:stretch/>
        </p:blipFill>
        <p:spPr>
          <a:xfrm>
            <a:off x="784698" y="1780663"/>
            <a:ext cx="10622604" cy="419796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9"/>
          <p:cNvSpPr/>
          <p:nvPr/>
        </p:nvSpPr>
        <p:spPr>
          <a:xfrm>
            <a:off x="3048000" y="1581155"/>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5" name="Google Shape;175;p9"/>
          <p:cNvSpPr txBox="1"/>
          <p:nvPr/>
        </p:nvSpPr>
        <p:spPr>
          <a:xfrm>
            <a:off x="2895600" y="1143002"/>
            <a:ext cx="7772400" cy="461665"/>
          </a:xfrm>
          <a:prstGeom prst="rect">
            <a:avLst/>
          </a:prstGeom>
          <a:noFill/>
          <a:ln>
            <a:noFill/>
          </a:ln>
        </p:spPr>
        <p:txBody>
          <a:bodyPr spcFirstLastPara="1" wrap="square" lIns="91425" tIns="45700" rIns="91425" bIns="45700" anchor="t" anchorCtr="0">
            <a:spAutoFit/>
          </a:bodyPr>
          <a:lstStyle/>
          <a:p>
            <a:pPr marL="342900" marR="0" lvl="0" indent="-342900" algn="r" rtl="0">
              <a:spcBef>
                <a:spcPts val="0"/>
              </a:spcBef>
              <a:spcAft>
                <a:spcPts val="0"/>
              </a:spcAft>
              <a:buNone/>
            </a:pPr>
            <a:r>
              <a:rPr lang="en-US" sz="2400">
                <a:solidFill>
                  <a:srgbClr val="FF0000"/>
                </a:solidFill>
                <a:latin typeface="Trebuchet MS"/>
                <a:ea typeface="Trebuchet MS"/>
                <a:cs typeface="Trebuchet MS"/>
                <a:sym typeface="Trebuchet MS"/>
              </a:rPr>
              <a:t>Timeline – Update on Tasks</a:t>
            </a:r>
            <a:endParaRPr sz="2400">
              <a:solidFill>
                <a:schemeClr val="dk1"/>
              </a:solidFill>
              <a:latin typeface="Calibri"/>
              <a:ea typeface="Calibri"/>
              <a:cs typeface="Calibri"/>
              <a:sym typeface="Calibri"/>
            </a:endParaRPr>
          </a:p>
        </p:txBody>
      </p:sp>
      <p:sp>
        <p:nvSpPr>
          <p:cNvPr id="176" name="Google Shape;176;p9"/>
          <p:cNvSpPr txBox="1"/>
          <p:nvPr/>
        </p:nvSpPr>
        <p:spPr>
          <a:xfrm>
            <a:off x="2133601" y="1905000"/>
            <a:ext cx="8839199" cy="1200288"/>
          </a:xfrm>
          <a:prstGeom prst="rect">
            <a:avLst/>
          </a:prstGeom>
          <a:noFill/>
          <a:ln>
            <a:noFill/>
          </a:ln>
        </p:spPr>
        <p:txBody>
          <a:bodyPr spcFirstLastPara="1" wrap="square" lIns="91425" tIns="45700" rIns="91425" bIns="45700" anchor="t" anchorCtr="0">
            <a:spAutoFit/>
          </a:bodyPr>
          <a:lstStyle/>
          <a:p>
            <a:pPr marL="685791" marR="0" lvl="0" indent="-342900" algn="just" rtl="0">
              <a:spcBef>
                <a:spcPts val="0"/>
              </a:spcBef>
              <a:spcAft>
                <a:spcPts val="0"/>
              </a:spcAft>
              <a:buNone/>
            </a:pPr>
            <a:r>
              <a:rPr lang="en-GB" sz="2400" dirty="0">
                <a:solidFill>
                  <a:schemeClr val="tx1"/>
                </a:solidFill>
                <a:latin typeface="Trebuchet MS"/>
                <a:ea typeface="Trebuchet MS"/>
                <a:cs typeface="Trebuchet MS"/>
                <a:sym typeface="Trebuchet MS"/>
              </a:rPr>
              <a:t>Project Report is in the works.</a:t>
            </a:r>
            <a:endParaRPr sz="2400" dirty="0">
              <a:solidFill>
                <a:schemeClr val="tx1"/>
              </a:solidFill>
              <a:latin typeface="Trebuchet MS"/>
              <a:ea typeface="Trebuchet MS"/>
              <a:cs typeface="Trebuchet MS"/>
              <a:sym typeface="Trebuchet MS"/>
            </a:endParaRPr>
          </a:p>
          <a:p>
            <a:pPr marL="685791" marR="0" lvl="1" indent="-342900" algn="just" rtl="0">
              <a:spcBef>
                <a:spcPts val="0"/>
              </a:spcBef>
              <a:spcAft>
                <a:spcPts val="0"/>
              </a:spcAft>
              <a:buNone/>
            </a:pPr>
            <a:r>
              <a:rPr lang="en-US" sz="2400" b="0" i="0" u="none" strike="noStrike" cap="none" dirty="0">
                <a:solidFill>
                  <a:srgbClr val="FF0000"/>
                </a:solidFill>
                <a:latin typeface="Trebuchet MS"/>
                <a:ea typeface="Trebuchet MS"/>
                <a:cs typeface="Trebuchet MS"/>
                <a:sym typeface="Trebuchet MS"/>
              </a:rPr>
              <a:t> </a:t>
            </a:r>
            <a:endParaRPr sz="2400" b="0" i="0" u="none" strike="noStrike" cap="none" dirty="0">
              <a:solidFill>
                <a:srgbClr val="0033CC"/>
              </a:solidFill>
              <a:latin typeface="Trebuchet MS"/>
              <a:ea typeface="Trebuchet MS"/>
              <a:cs typeface="Trebuchet MS"/>
              <a:sym typeface="Trebuchet MS"/>
            </a:endParaRPr>
          </a:p>
          <a:p>
            <a:pPr marL="0" marR="0" lvl="0" indent="0" algn="just" rtl="0">
              <a:spcBef>
                <a:spcPts val="0"/>
              </a:spcBef>
              <a:spcAft>
                <a:spcPts val="0"/>
              </a:spcAft>
              <a:buNone/>
            </a:pPr>
            <a:endParaRPr sz="2400" dirty="0">
              <a:solidFill>
                <a:srgbClr val="0033CC"/>
              </a:solidFill>
              <a:latin typeface="Trebuchet MS"/>
              <a:ea typeface="Trebuchet MS"/>
              <a:cs typeface="Trebuchet MS"/>
              <a:sym typeface="Trebuchet MS"/>
            </a:endParaRPr>
          </a:p>
        </p:txBody>
      </p:sp>
      <p:pic>
        <p:nvPicPr>
          <p:cNvPr id="177" name="Google Shape;177;p9"/>
          <p:cNvPicPr preferRelativeResize="0"/>
          <p:nvPr/>
        </p:nvPicPr>
        <p:blipFill rotWithShape="1">
          <a:blip r:embed="rId3">
            <a:alphaModFix/>
          </a:blip>
          <a:srcRect/>
          <a:stretch/>
        </p:blipFill>
        <p:spPr>
          <a:xfrm>
            <a:off x="10896601" y="0"/>
            <a:ext cx="1295399" cy="1025106"/>
          </a:xfrm>
          <a:prstGeom prst="rect">
            <a:avLst/>
          </a:prstGeom>
          <a:noFill/>
          <a:ln>
            <a:noFill/>
          </a:ln>
        </p:spPr>
      </p:pic>
      <p:sp>
        <p:nvSpPr>
          <p:cNvPr id="2" name="Google Shape;198;p11">
            <a:extLst>
              <a:ext uri="{FF2B5EF4-FFF2-40B4-BE49-F238E27FC236}">
                <a16:creationId xmlns:a16="http://schemas.microsoft.com/office/drawing/2014/main" id="{C053B9A6-CD0A-6A49-F627-2C8D70B071BE}"/>
              </a:ext>
            </a:extLst>
          </p:cNvPr>
          <p:cNvSpPr txBox="1"/>
          <p:nvPr/>
        </p:nvSpPr>
        <p:spPr>
          <a:xfrm>
            <a:off x="-76200" y="147428"/>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sz="1200" dirty="0">
                <a:solidFill>
                  <a:srgbClr val="888888"/>
                </a:solidFill>
              </a:rPr>
              <a:t>Deploy </a:t>
            </a:r>
            <a:r>
              <a:rPr lang="en-GB" sz="1200" dirty="0" err="1">
                <a:solidFill>
                  <a:srgbClr val="888888"/>
                </a:solidFill>
              </a:rPr>
              <a:t>eox</a:t>
            </a:r>
            <a:r>
              <a:rPr lang="en-GB" sz="1200" dirty="0">
                <a:solidFill>
                  <a:srgbClr val="888888"/>
                </a:solidFill>
              </a:rPr>
              <a:t> microservices using cloud platform service and improve scalability.</a:t>
            </a:r>
          </a:p>
        </p:txBody>
      </p:sp>
      <p:sp>
        <p:nvSpPr>
          <p:cNvPr id="3" name="Google Shape;144;p26">
            <a:extLst>
              <a:ext uri="{FF2B5EF4-FFF2-40B4-BE49-F238E27FC236}">
                <a16:creationId xmlns:a16="http://schemas.microsoft.com/office/drawing/2014/main" id="{4611391F-C35A-E22D-D1EB-66855AE85388}"/>
              </a:ext>
            </a:extLst>
          </p:cNvPr>
          <p:cNvSpPr txBox="1">
            <a:spLocks noGrp="1"/>
          </p:cNvSpPr>
          <p:nvPr>
            <p:ph type="ftr" idx="11"/>
          </p:nvPr>
        </p:nvSpPr>
        <p:spPr>
          <a:xfrm>
            <a:off x="4552950" y="6459532"/>
            <a:ext cx="30861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SzPts val="1100"/>
              <a:buNone/>
            </a:pPr>
            <a:r>
              <a:rPr lang="en" sz="1250" dirty="0"/>
              <a:t>Veena_Adarsh_Suchit_Yuvaraj</a:t>
            </a:r>
            <a:endParaRPr sz="125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0"/>
          <p:cNvSpPr/>
          <p:nvPr/>
        </p:nvSpPr>
        <p:spPr>
          <a:xfrm>
            <a:off x="3048000" y="1581155"/>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5" name="Google Shape;185;p10"/>
          <p:cNvSpPr txBox="1"/>
          <p:nvPr/>
        </p:nvSpPr>
        <p:spPr>
          <a:xfrm>
            <a:off x="2895600" y="1143002"/>
            <a:ext cx="7772400" cy="461665"/>
          </a:xfrm>
          <a:prstGeom prst="rect">
            <a:avLst/>
          </a:prstGeom>
          <a:noFill/>
          <a:ln>
            <a:noFill/>
          </a:ln>
        </p:spPr>
        <p:txBody>
          <a:bodyPr spcFirstLastPara="1" wrap="square" lIns="91425" tIns="45700" rIns="91425" bIns="45700" anchor="t" anchorCtr="0">
            <a:spAutoFit/>
          </a:bodyPr>
          <a:lstStyle/>
          <a:p>
            <a:pPr marL="342900" marR="0" lvl="0" indent="-342900" algn="r" rtl="0">
              <a:spcBef>
                <a:spcPts val="0"/>
              </a:spcBef>
              <a:spcAft>
                <a:spcPts val="0"/>
              </a:spcAft>
              <a:buNone/>
            </a:pPr>
            <a:r>
              <a:rPr lang="en-US" sz="2400">
                <a:solidFill>
                  <a:srgbClr val="FF0000"/>
                </a:solidFill>
                <a:latin typeface="Trebuchet MS"/>
                <a:ea typeface="Trebuchet MS"/>
                <a:cs typeface="Trebuchet MS"/>
                <a:sym typeface="Trebuchet MS"/>
              </a:rPr>
              <a:t>Conclusion and Future work</a:t>
            </a:r>
            <a:endParaRPr sz="2400">
              <a:solidFill>
                <a:schemeClr val="dk1"/>
              </a:solidFill>
              <a:latin typeface="Calibri"/>
              <a:ea typeface="Calibri"/>
              <a:cs typeface="Calibri"/>
              <a:sym typeface="Calibri"/>
            </a:endParaRPr>
          </a:p>
        </p:txBody>
      </p:sp>
      <p:sp>
        <p:nvSpPr>
          <p:cNvPr id="186" name="Google Shape;186;p10"/>
          <p:cNvSpPr txBox="1"/>
          <p:nvPr/>
        </p:nvSpPr>
        <p:spPr>
          <a:xfrm>
            <a:off x="1225685" y="1905001"/>
            <a:ext cx="9747115" cy="1938952"/>
          </a:xfrm>
          <a:prstGeom prst="rect">
            <a:avLst/>
          </a:prstGeom>
          <a:noFill/>
          <a:ln>
            <a:noFill/>
          </a:ln>
        </p:spPr>
        <p:txBody>
          <a:bodyPr spcFirstLastPara="1" wrap="square" lIns="91425" tIns="45700" rIns="91425" bIns="45700" anchor="t" anchorCtr="0">
            <a:spAutoFit/>
          </a:bodyPr>
          <a:lstStyle/>
          <a:p>
            <a:pPr marL="342900" marR="0" lvl="0" indent="-342900" rtl="0">
              <a:spcBef>
                <a:spcPts val="0"/>
              </a:spcBef>
              <a:spcAft>
                <a:spcPts val="0"/>
              </a:spcAft>
              <a:buFont typeface="Wingdings" panose="05000000000000000000" pitchFamily="2" charset="2"/>
              <a:buChar char="§"/>
            </a:pPr>
            <a:r>
              <a:rPr lang="en-GB" sz="2400" dirty="0">
                <a:solidFill>
                  <a:schemeClr val="tx1"/>
                </a:solidFill>
                <a:latin typeface="Trebuchet MS"/>
                <a:ea typeface="Trebuchet MS"/>
                <a:cs typeface="Trebuchet MS"/>
                <a:sym typeface="Trebuchet MS"/>
              </a:rPr>
              <a:t>Successfully able to scale up and down the Nginx application pods by using Custom Scheduler Algorithm.</a:t>
            </a:r>
          </a:p>
          <a:p>
            <a:pPr marL="342900" marR="0" lvl="0" indent="-342900" rtl="0">
              <a:spcBef>
                <a:spcPts val="0"/>
              </a:spcBef>
              <a:spcAft>
                <a:spcPts val="0"/>
              </a:spcAft>
              <a:buFont typeface="Wingdings" panose="05000000000000000000" pitchFamily="2" charset="2"/>
              <a:buChar char="§"/>
            </a:pPr>
            <a:endParaRPr lang="en-GB" sz="2400" dirty="0">
              <a:solidFill>
                <a:schemeClr val="tx1"/>
              </a:solidFill>
              <a:latin typeface="Trebuchet MS"/>
              <a:ea typeface="Trebuchet MS"/>
              <a:cs typeface="Trebuchet MS"/>
              <a:sym typeface="Trebuchet MS"/>
            </a:endParaRPr>
          </a:p>
          <a:p>
            <a:pPr marL="342900" marR="0" lvl="0" indent="-342900" rtl="0">
              <a:spcBef>
                <a:spcPts val="0"/>
              </a:spcBef>
              <a:spcAft>
                <a:spcPts val="0"/>
              </a:spcAft>
              <a:buFont typeface="Wingdings" panose="05000000000000000000" pitchFamily="2" charset="2"/>
              <a:buChar char="§"/>
            </a:pPr>
            <a:endParaRPr lang="en-GB" sz="2400" dirty="0">
              <a:solidFill>
                <a:schemeClr val="tx1"/>
              </a:solidFill>
              <a:latin typeface="Trebuchet MS"/>
              <a:ea typeface="Trebuchet MS"/>
              <a:cs typeface="Trebuchet MS"/>
              <a:sym typeface="Trebuchet MS"/>
            </a:endParaRPr>
          </a:p>
          <a:p>
            <a:pPr marL="342900" marR="0" lvl="0" indent="-342900" rtl="0">
              <a:spcBef>
                <a:spcPts val="0"/>
              </a:spcBef>
              <a:spcAft>
                <a:spcPts val="0"/>
              </a:spcAft>
              <a:buFont typeface="Wingdings" panose="05000000000000000000" pitchFamily="2" charset="2"/>
              <a:buChar char="§"/>
            </a:pPr>
            <a:r>
              <a:rPr lang="en-GB" sz="2400" dirty="0">
                <a:solidFill>
                  <a:schemeClr val="tx1"/>
                </a:solidFill>
                <a:latin typeface="Trebuchet MS"/>
                <a:ea typeface="Trebuchet MS"/>
                <a:cs typeface="Trebuchet MS"/>
                <a:sym typeface="Trebuchet MS"/>
              </a:rPr>
              <a:t>Looking into the memory utilization of the pods.</a:t>
            </a:r>
          </a:p>
        </p:txBody>
      </p:sp>
      <p:pic>
        <p:nvPicPr>
          <p:cNvPr id="187" name="Google Shape;187;p10"/>
          <p:cNvPicPr preferRelativeResize="0"/>
          <p:nvPr/>
        </p:nvPicPr>
        <p:blipFill rotWithShape="1">
          <a:blip r:embed="rId3">
            <a:alphaModFix/>
          </a:blip>
          <a:srcRect/>
          <a:stretch/>
        </p:blipFill>
        <p:spPr>
          <a:xfrm>
            <a:off x="10896601" y="0"/>
            <a:ext cx="1295399" cy="1025106"/>
          </a:xfrm>
          <a:prstGeom prst="rect">
            <a:avLst/>
          </a:prstGeom>
          <a:noFill/>
          <a:ln>
            <a:noFill/>
          </a:ln>
        </p:spPr>
      </p:pic>
      <p:sp>
        <p:nvSpPr>
          <p:cNvPr id="2" name="Google Shape;198;p11">
            <a:extLst>
              <a:ext uri="{FF2B5EF4-FFF2-40B4-BE49-F238E27FC236}">
                <a16:creationId xmlns:a16="http://schemas.microsoft.com/office/drawing/2014/main" id="{3D1CB47F-DEBC-6F32-DD65-238D76AC5396}"/>
              </a:ext>
            </a:extLst>
          </p:cNvPr>
          <p:cNvSpPr txBox="1"/>
          <p:nvPr/>
        </p:nvSpPr>
        <p:spPr>
          <a:xfrm>
            <a:off x="-76200" y="147428"/>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sz="1200" dirty="0">
                <a:solidFill>
                  <a:srgbClr val="888888"/>
                </a:solidFill>
              </a:rPr>
              <a:t>Deploy </a:t>
            </a:r>
            <a:r>
              <a:rPr lang="en-GB" sz="1200" dirty="0" err="1">
                <a:solidFill>
                  <a:srgbClr val="888888"/>
                </a:solidFill>
              </a:rPr>
              <a:t>eox</a:t>
            </a:r>
            <a:r>
              <a:rPr lang="en-GB" sz="1200" dirty="0">
                <a:solidFill>
                  <a:srgbClr val="888888"/>
                </a:solidFill>
              </a:rPr>
              <a:t> microservices using cloud platform service and improve scalability.</a:t>
            </a:r>
          </a:p>
        </p:txBody>
      </p:sp>
      <p:sp>
        <p:nvSpPr>
          <p:cNvPr id="3" name="Google Shape;144;p26">
            <a:extLst>
              <a:ext uri="{FF2B5EF4-FFF2-40B4-BE49-F238E27FC236}">
                <a16:creationId xmlns:a16="http://schemas.microsoft.com/office/drawing/2014/main" id="{88731478-CBF7-C242-3AE5-0EFCB2491ABC}"/>
              </a:ext>
            </a:extLst>
          </p:cNvPr>
          <p:cNvSpPr txBox="1">
            <a:spLocks noGrp="1"/>
          </p:cNvSpPr>
          <p:nvPr>
            <p:ph type="ftr" idx="11"/>
          </p:nvPr>
        </p:nvSpPr>
        <p:spPr>
          <a:xfrm>
            <a:off x="4552950" y="6459532"/>
            <a:ext cx="30861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SzPts val="1100"/>
              <a:buNone/>
            </a:pPr>
            <a:r>
              <a:rPr lang="en" sz="1250" dirty="0"/>
              <a:t>Veena_Adarsh_Suchit_Yuvaraj</a:t>
            </a:r>
            <a:endParaRPr sz="125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1"/>
          <p:cNvSpPr/>
          <p:nvPr/>
        </p:nvSpPr>
        <p:spPr>
          <a:xfrm>
            <a:off x="3048000" y="1581155"/>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5" name="Google Shape;195;p11"/>
          <p:cNvSpPr txBox="1"/>
          <p:nvPr/>
        </p:nvSpPr>
        <p:spPr>
          <a:xfrm>
            <a:off x="2895600" y="1143002"/>
            <a:ext cx="7772400" cy="461665"/>
          </a:xfrm>
          <a:prstGeom prst="rect">
            <a:avLst/>
          </a:prstGeom>
          <a:noFill/>
          <a:ln>
            <a:noFill/>
          </a:ln>
        </p:spPr>
        <p:txBody>
          <a:bodyPr spcFirstLastPara="1" wrap="square" lIns="91425" tIns="45700" rIns="91425" bIns="45700" anchor="t" anchorCtr="0">
            <a:spAutoFit/>
          </a:bodyPr>
          <a:lstStyle/>
          <a:p>
            <a:pPr marL="342900" marR="0" lvl="0" indent="-342900" algn="r" rtl="0">
              <a:spcBef>
                <a:spcPts val="0"/>
              </a:spcBef>
              <a:spcAft>
                <a:spcPts val="0"/>
              </a:spcAft>
              <a:buNone/>
            </a:pPr>
            <a:r>
              <a:rPr lang="en-US" sz="2400">
                <a:solidFill>
                  <a:srgbClr val="FF0000"/>
                </a:solidFill>
                <a:latin typeface="Trebuchet MS"/>
                <a:ea typeface="Trebuchet MS"/>
                <a:cs typeface="Trebuchet MS"/>
                <a:sym typeface="Trebuchet MS"/>
              </a:rPr>
              <a:t>References</a:t>
            </a:r>
            <a:endParaRPr sz="2400">
              <a:solidFill>
                <a:schemeClr val="dk1"/>
              </a:solidFill>
              <a:latin typeface="Calibri"/>
              <a:ea typeface="Calibri"/>
              <a:cs typeface="Calibri"/>
              <a:sym typeface="Calibri"/>
            </a:endParaRPr>
          </a:p>
        </p:txBody>
      </p:sp>
      <p:sp>
        <p:nvSpPr>
          <p:cNvPr id="196" name="Google Shape;196;p11"/>
          <p:cNvSpPr txBox="1"/>
          <p:nvPr/>
        </p:nvSpPr>
        <p:spPr>
          <a:xfrm>
            <a:off x="1311565" y="1905001"/>
            <a:ext cx="9661236" cy="4478109"/>
          </a:xfrm>
          <a:prstGeom prst="rect">
            <a:avLst/>
          </a:prstGeom>
          <a:noFill/>
          <a:ln>
            <a:noFill/>
          </a:ln>
        </p:spPr>
        <p:txBody>
          <a:bodyPr spcFirstLastPara="1" wrap="square" lIns="91425" tIns="45700" rIns="91425" bIns="45700" anchor="t" anchorCtr="0">
            <a:spAutoFit/>
          </a:bodyPr>
          <a:lstStyle/>
          <a:p>
            <a:pPr marL="342900" lvl="0" indent="-234950" algn="l" rtl="0">
              <a:spcBef>
                <a:spcPts val="0"/>
              </a:spcBef>
              <a:spcAft>
                <a:spcPts val="0"/>
              </a:spcAft>
              <a:buClr>
                <a:schemeClr val="dk1"/>
              </a:buClr>
              <a:buSzPts val="1100"/>
              <a:buChar char="●"/>
            </a:pPr>
            <a:r>
              <a:rPr lang="en-IN" sz="1500" dirty="0">
                <a:solidFill>
                  <a:schemeClr val="dk1"/>
                </a:solidFill>
                <a:latin typeface="Arial" panose="020B0604020202020204" pitchFamily="34" charset="0"/>
                <a:cs typeface="Arial" panose="020B0604020202020204" pitchFamily="34" charset="0"/>
              </a:rPr>
              <a:t>Deshpande, Neha (2021) </a:t>
            </a:r>
            <a:r>
              <a:rPr lang="en-IN" sz="1500" i="1" dirty="0">
                <a:solidFill>
                  <a:schemeClr val="dk1"/>
                </a:solidFill>
                <a:latin typeface="Arial" panose="020B0604020202020204" pitchFamily="34" charset="0"/>
                <a:cs typeface="Arial" panose="020B0604020202020204" pitchFamily="34" charset="0"/>
              </a:rPr>
              <a:t>Autoscaling Cloud-Native Applications using Custom Controller of Kubernetes.</a:t>
            </a:r>
            <a:r>
              <a:rPr lang="en-IN" sz="1500" dirty="0">
                <a:solidFill>
                  <a:schemeClr val="dk1"/>
                </a:solidFill>
                <a:latin typeface="Arial" panose="020B0604020202020204" pitchFamily="34" charset="0"/>
                <a:cs typeface="Arial" panose="020B0604020202020204" pitchFamily="34" charset="0"/>
              </a:rPr>
              <a:t> </a:t>
            </a:r>
          </a:p>
          <a:p>
            <a:pPr marL="0" lvl="0" indent="342900" algn="l" rtl="0">
              <a:spcBef>
                <a:spcPts val="0"/>
              </a:spcBef>
              <a:spcAft>
                <a:spcPts val="0"/>
              </a:spcAft>
              <a:buNone/>
            </a:pPr>
            <a:r>
              <a:rPr lang="en-IN" sz="1500" u="sng" dirty="0">
                <a:solidFill>
                  <a:schemeClr val="hlink"/>
                </a:solidFill>
                <a:latin typeface="Arial" panose="020B0604020202020204" pitchFamily="34" charset="0"/>
                <a:cs typeface="Arial" panose="020B0604020202020204" pitchFamily="34" charset="0"/>
                <a:hlinkClick r:id="rId3"/>
              </a:rPr>
              <a:t>https://norma.ncirl.ie/5089/</a:t>
            </a:r>
            <a:endParaRPr lang="en-IN" sz="1500" dirty="0">
              <a:solidFill>
                <a:schemeClr val="dk1"/>
              </a:solidFill>
              <a:latin typeface="Arial" panose="020B0604020202020204" pitchFamily="34" charset="0"/>
              <a:cs typeface="Arial" panose="020B0604020202020204" pitchFamily="34" charset="0"/>
            </a:endParaRPr>
          </a:p>
          <a:p>
            <a:pPr marL="0" lvl="0" indent="342900" algn="l" rtl="0">
              <a:spcBef>
                <a:spcPts val="0"/>
              </a:spcBef>
              <a:spcAft>
                <a:spcPts val="0"/>
              </a:spcAft>
              <a:buNone/>
            </a:pPr>
            <a:r>
              <a:rPr lang="en-IN" sz="1500" dirty="0">
                <a:solidFill>
                  <a:schemeClr val="dk1"/>
                </a:solidFill>
                <a:latin typeface="Arial" panose="020B0604020202020204" pitchFamily="34" charset="0"/>
                <a:cs typeface="Arial" panose="020B0604020202020204" pitchFamily="34" charset="0"/>
              </a:rPr>
              <a:t>Masters thesis, Dublin, National College of Ireland.</a:t>
            </a:r>
            <a:endParaRPr lang="en-IN" sz="1500" dirty="0">
              <a:latin typeface="Arial" panose="020B0604020202020204" pitchFamily="34" charset="0"/>
              <a:cs typeface="Arial" panose="020B0604020202020204" pitchFamily="34" charset="0"/>
            </a:endParaRPr>
          </a:p>
          <a:p>
            <a:pPr marL="0" lvl="0" indent="0" algn="l" rtl="0">
              <a:spcBef>
                <a:spcPts val="0"/>
              </a:spcBef>
              <a:spcAft>
                <a:spcPts val="0"/>
              </a:spcAft>
              <a:buNone/>
            </a:pPr>
            <a:endParaRPr lang="en-IN" sz="1500" dirty="0">
              <a:solidFill>
                <a:schemeClr val="dk1"/>
              </a:solidFill>
              <a:latin typeface="Arial" panose="020B0604020202020204" pitchFamily="34" charset="0"/>
              <a:cs typeface="Arial" panose="020B0604020202020204" pitchFamily="34" charset="0"/>
            </a:endParaRPr>
          </a:p>
          <a:p>
            <a:pPr marL="342900" lvl="0" indent="-234950" algn="l" rtl="0">
              <a:spcBef>
                <a:spcPts val="0"/>
              </a:spcBef>
              <a:spcAft>
                <a:spcPts val="0"/>
              </a:spcAft>
              <a:buClr>
                <a:schemeClr val="dk1"/>
              </a:buClr>
              <a:buSzPts val="1100"/>
              <a:buChar char="●"/>
            </a:pPr>
            <a:r>
              <a:rPr lang="en-IN" sz="1500" dirty="0" err="1">
                <a:solidFill>
                  <a:schemeClr val="dk1"/>
                </a:solidFill>
                <a:latin typeface="Arial" panose="020B0604020202020204" pitchFamily="34" charset="0"/>
                <a:cs typeface="Arial" panose="020B0604020202020204" pitchFamily="34" charset="0"/>
              </a:rPr>
              <a:t>Shitole</a:t>
            </a:r>
            <a:r>
              <a:rPr lang="en-IN" sz="1500" dirty="0">
                <a:solidFill>
                  <a:schemeClr val="dk1"/>
                </a:solidFill>
                <a:latin typeface="Arial" panose="020B0604020202020204" pitchFamily="34" charset="0"/>
                <a:cs typeface="Arial" panose="020B0604020202020204" pitchFamily="34" charset="0"/>
              </a:rPr>
              <a:t>, Abhishek Sanjay (2022) </a:t>
            </a:r>
            <a:r>
              <a:rPr lang="en-IN" sz="1500" i="1" dirty="0">
                <a:solidFill>
                  <a:schemeClr val="dk1"/>
                </a:solidFill>
                <a:latin typeface="Arial" panose="020B0604020202020204" pitchFamily="34" charset="0"/>
                <a:cs typeface="Arial" panose="020B0604020202020204" pitchFamily="34" charset="0"/>
              </a:rPr>
              <a:t>Dynamic Load Balancing of Microservices in Kubernetes Clusters using Service Mesh.</a:t>
            </a:r>
          </a:p>
          <a:p>
            <a:pPr marL="0" lvl="0" indent="342900" algn="l" rtl="0">
              <a:spcBef>
                <a:spcPts val="0"/>
              </a:spcBef>
              <a:spcAft>
                <a:spcPts val="0"/>
              </a:spcAft>
              <a:buNone/>
            </a:pPr>
            <a:r>
              <a:rPr lang="en-IN" sz="1500" u="sng" dirty="0">
                <a:solidFill>
                  <a:schemeClr val="hlink"/>
                </a:solidFill>
                <a:latin typeface="Arial" panose="020B0604020202020204" pitchFamily="34" charset="0"/>
                <a:cs typeface="Arial" panose="020B0604020202020204" pitchFamily="34" charset="0"/>
                <a:hlinkClick r:id="rId4"/>
              </a:rPr>
              <a:t>https://norma.ncirl.ie/5943/</a:t>
            </a:r>
            <a:endParaRPr lang="en-IN" sz="1500" dirty="0">
              <a:solidFill>
                <a:schemeClr val="dk1"/>
              </a:solidFill>
              <a:latin typeface="Arial" panose="020B0604020202020204" pitchFamily="34" charset="0"/>
              <a:cs typeface="Arial" panose="020B0604020202020204" pitchFamily="34" charset="0"/>
            </a:endParaRPr>
          </a:p>
          <a:p>
            <a:pPr marL="0" lvl="0" indent="342900" algn="l" rtl="0">
              <a:spcBef>
                <a:spcPts val="0"/>
              </a:spcBef>
              <a:spcAft>
                <a:spcPts val="0"/>
              </a:spcAft>
              <a:buNone/>
            </a:pPr>
            <a:r>
              <a:rPr lang="en-IN" sz="1500" dirty="0">
                <a:solidFill>
                  <a:schemeClr val="dk1"/>
                </a:solidFill>
                <a:latin typeface="Arial" panose="020B0604020202020204" pitchFamily="34" charset="0"/>
                <a:cs typeface="Arial" panose="020B0604020202020204" pitchFamily="34" charset="0"/>
              </a:rPr>
              <a:t>Masters thesis, Dublin, National College of Ireland.</a:t>
            </a:r>
            <a:endParaRPr lang="en-IN" sz="1500" dirty="0">
              <a:latin typeface="Arial" panose="020B0604020202020204" pitchFamily="34" charset="0"/>
              <a:cs typeface="Arial" panose="020B0604020202020204" pitchFamily="34" charset="0"/>
            </a:endParaRPr>
          </a:p>
          <a:p>
            <a:pPr marL="0" lvl="0" indent="0" algn="l" rtl="0">
              <a:spcBef>
                <a:spcPts val="0"/>
              </a:spcBef>
              <a:spcAft>
                <a:spcPts val="0"/>
              </a:spcAft>
              <a:buClr>
                <a:schemeClr val="dk1"/>
              </a:buClr>
              <a:buFont typeface="Arial"/>
              <a:buNone/>
            </a:pPr>
            <a:endParaRPr lang="en-IN" sz="1500" dirty="0">
              <a:latin typeface="Arial" panose="020B0604020202020204" pitchFamily="34" charset="0"/>
              <a:ea typeface="Calibri"/>
              <a:cs typeface="Arial" panose="020B0604020202020204" pitchFamily="34" charset="0"/>
              <a:sym typeface="Calibri"/>
            </a:endParaRPr>
          </a:p>
          <a:p>
            <a:pPr marL="342900" lvl="0" indent="-234950" algn="l" rtl="0">
              <a:spcBef>
                <a:spcPts val="0"/>
              </a:spcBef>
              <a:spcAft>
                <a:spcPts val="0"/>
              </a:spcAft>
              <a:buClr>
                <a:schemeClr val="dk1"/>
              </a:buClr>
              <a:buSzPts val="1100"/>
              <a:buChar char="●"/>
            </a:pPr>
            <a:r>
              <a:rPr lang="en-IN" sz="1500" dirty="0">
                <a:solidFill>
                  <a:schemeClr val="dk1"/>
                </a:solidFill>
                <a:latin typeface="Arial" panose="020B0604020202020204" pitchFamily="34" charset="0"/>
                <a:cs typeface="Arial" panose="020B0604020202020204" pitchFamily="34" charset="0"/>
              </a:rPr>
              <a:t>An Efficient and Scalable Traffic Load Balancing Based on Web Server Container Resource Utilization using Kubernetes Cluster.(</a:t>
            </a:r>
            <a:r>
              <a:rPr lang="en-IN" sz="1500" b="1" dirty="0">
                <a:solidFill>
                  <a:schemeClr val="dk1"/>
                </a:solidFill>
                <a:latin typeface="Arial" panose="020B0604020202020204" pitchFamily="34" charset="0"/>
                <a:cs typeface="Arial" panose="020B0604020202020204" pitchFamily="34" charset="0"/>
              </a:rPr>
              <a:t>May – 2022) Ashok L </a:t>
            </a:r>
            <a:r>
              <a:rPr lang="en-IN" sz="1500" b="1" dirty="0" err="1">
                <a:solidFill>
                  <a:schemeClr val="dk1"/>
                </a:solidFill>
                <a:latin typeface="Arial" panose="020B0604020202020204" pitchFamily="34" charset="0"/>
                <a:cs typeface="Arial" panose="020B0604020202020204" pitchFamily="34" charset="0"/>
              </a:rPr>
              <a:t>Pomnar</a:t>
            </a:r>
            <a:r>
              <a:rPr lang="en-IN" sz="1500" dirty="0">
                <a:solidFill>
                  <a:schemeClr val="dk1"/>
                </a:solidFill>
                <a:latin typeface="Arial" panose="020B0604020202020204" pitchFamily="34" charset="0"/>
                <a:cs typeface="Arial" panose="020B0604020202020204" pitchFamily="34" charset="0"/>
              </a:rPr>
              <a:t>,</a:t>
            </a:r>
          </a:p>
          <a:p>
            <a:pPr marL="0" lvl="0" indent="342900" algn="l" rtl="0">
              <a:spcBef>
                <a:spcPts val="0"/>
              </a:spcBef>
              <a:spcAft>
                <a:spcPts val="0"/>
              </a:spcAft>
              <a:buNone/>
            </a:pPr>
            <a:r>
              <a:rPr lang="en-IN" sz="1500" dirty="0">
                <a:solidFill>
                  <a:schemeClr val="dk1"/>
                </a:solidFill>
                <a:latin typeface="Arial" panose="020B0604020202020204" pitchFamily="34" charset="0"/>
                <a:cs typeface="Arial" panose="020B0604020202020204" pitchFamily="34" charset="0"/>
              </a:rPr>
              <a:t>AVCOE </a:t>
            </a:r>
            <a:r>
              <a:rPr lang="en-IN" sz="1500" dirty="0" err="1">
                <a:solidFill>
                  <a:schemeClr val="dk1"/>
                </a:solidFill>
                <a:latin typeface="Arial" panose="020B0604020202020204" pitchFamily="34" charset="0"/>
                <a:cs typeface="Arial" panose="020B0604020202020204" pitchFamily="34" charset="0"/>
              </a:rPr>
              <a:t>Sangamner</a:t>
            </a:r>
            <a:r>
              <a:rPr lang="en-IN" sz="1500" dirty="0">
                <a:solidFill>
                  <a:schemeClr val="dk1"/>
                </a:solidFill>
                <a:latin typeface="Arial" panose="020B0604020202020204" pitchFamily="34" charset="0"/>
                <a:cs typeface="Arial" panose="020B0604020202020204" pitchFamily="34" charset="0"/>
              </a:rPr>
              <a:t> 422 605,Maharashtra, India.</a:t>
            </a:r>
          </a:p>
          <a:p>
            <a:pPr marL="0" lvl="0" indent="342900" algn="l" rtl="0">
              <a:spcBef>
                <a:spcPts val="0"/>
              </a:spcBef>
              <a:spcAft>
                <a:spcPts val="0"/>
              </a:spcAft>
              <a:buNone/>
            </a:pPr>
            <a:r>
              <a:rPr lang="en-IN" sz="1500" u="sng" dirty="0">
                <a:solidFill>
                  <a:schemeClr val="hlink"/>
                </a:solidFill>
                <a:latin typeface="Arial" panose="020B0604020202020204" pitchFamily="34" charset="0"/>
                <a:cs typeface="Arial" panose="020B0604020202020204" pitchFamily="34" charset="0"/>
                <a:hlinkClick r:id="rId5"/>
              </a:rPr>
              <a:t>https://ijisrt.com/assets/upload/files/IJISRT22MAY1644_(1)_(1).pdf</a:t>
            </a:r>
            <a:endParaRPr lang="en-IN" sz="1500" dirty="0">
              <a:solidFill>
                <a:schemeClr val="dk1"/>
              </a:solidFill>
              <a:latin typeface="Arial" panose="020B0604020202020204" pitchFamily="34" charset="0"/>
              <a:cs typeface="Arial" panose="020B0604020202020204" pitchFamily="34" charset="0"/>
            </a:endParaRPr>
          </a:p>
          <a:p>
            <a:pPr marL="0" lvl="0" indent="0" algn="l" rtl="0">
              <a:spcBef>
                <a:spcPts val="0"/>
              </a:spcBef>
              <a:spcAft>
                <a:spcPts val="0"/>
              </a:spcAft>
              <a:buNone/>
            </a:pPr>
            <a:endParaRPr lang="en-IN" sz="1500" b="1" dirty="0">
              <a:solidFill>
                <a:schemeClr val="dk1"/>
              </a:solidFill>
              <a:latin typeface="Arial" panose="020B0604020202020204" pitchFamily="34" charset="0"/>
              <a:cs typeface="Arial" panose="020B0604020202020204" pitchFamily="34" charset="0"/>
            </a:endParaRPr>
          </a:p>
          <a:p>
            <a:pPr marL="342900" lvl="0" indent="-234950" algn="l" rtl="0">
              <a:spcBef>
                <a:spcPts val="0"/>
              </a:spcBef>
              <a:spcAft>
                <a:spcPts val="0"/>
              </a:spcAft>
              <a:buClr>
                <a:schemeClr val="dk1"/>
              </a:buClr>
              <a:buSzPts val="1100"/>
              <a:buChar char="●"/>
            </a:pPr>
            <a:r>
              <a:rPr lang="en-IN" sz="1500" b="1" dirty="0">
                <a:solidFill>
                  <a:schemeClr val="dk1"/>
                </a:solidFill>
                <a:latin typeface="Arial" panose="020B0604020202020204" pitchFamily="34" charset="0"/>
                <a:cs typeface="Arial" panose="020B0604020202020204" pitchFamily="34" charset="0"/>
              </a:rPr>
              <a:t>V. Sharma,</a:t>
            </a:r>
            <a:r>
              <a:rPr lang="en-IN" sz="1500" dirty="0">
                <a:solidFill>
                  <a:schemeClr val="dk1"/>
                </a:solidFill>
                <a:latin typeface="Arial" panose="020B0604020202020204" pitchFamily="34" charset="0"/>
                <a:cs typeface="Arial" panose="020B0604020202020204" pitchFamily="34" charset="0"/>
              </a:rPr>
              <a:t> "Managing Multi-Cloud Deployments on Kubernetes with Istio, Prometheus and Grafana," </a:t>
            </a:r>
            <a:r>
              <a:rPr lang="en-IN" sz="1500" b="1" dirty="0">
                <a:solidFill>
                  <a:schemeClr val="dk1"/>
                </a:solidFill>
                <a:latin typeface="Arial" panose="020B0604020202020204" pitchFamily="34" charset="0"/>
                <a:cs typeface="Arial" panose="020B0604020202020204" pitchFamily="34" charset="0"/>
              </a:rPr>
              <a:t>2022</a:t>
            </a:r>
            <a:r>
              <a:rPr lang="en-IN" sz="1500" dirty="0">
                <a:solidFill>
                  <a:schemeClr val="dk1"/>
                </a:solidFill>
                <a:latin typeface="Arial" panose="020B0604020202020204" pitchFamily="34" charset="0"/>
                <a:cs typeface="Arial" panose="020B0604020202020204" pitchFamily="34" charset="0"/>
              </a:rPr>
              <a:t> 8th International Conference on Advanced Computing and Communication Systems (ICACCS), Coimbatore, India, </a:t>
            </a:r>
          </a:p>
          <a:p>
            <a:pPr marL="0" lvl="0" indent="342900" algn="l" rtl="0">
              <a:spcBef>
                <a:spcPts val="0"/>
              </a:spcBef>
              <a:spcAft>
                <a:spcPts val="0"/>
              </a:spcAft>
              <a:buNone/>
            </a:pPr>
            <a:r>
              <a:rPr lang="en-IN" sz="1500" u="sng" dirty="0">
                <a:solidFill>
                  <a:schemeClr val="hlink"/>
                </a:solidFill>
                <a:latin typeface="Arial" panose="020B0604020202020204" pitchFamily="34" charset="0"/>
                <a:cs typeface="Arial" panose="020B0604020202020204" pitchFamily="34" charset="0"/>
                <a:hlinkClick r:id="rId6"/>
              </a:rPr>
              <a:t>https://doi.org/10.1109/ICACCS54159.2022.9785124</a:t>
            </a:r>
            <a:endParaRPr lang="en-IN" sz="1500" dirty="0">
              <a:solidFill>
                <a:schemeClr val="dk1"/>
              </a:solidFill>
              <a:latin typeface="Arial" panose="020B0604020202020204" pitchFamily="34" charset="0"/>
              <a:cs typeface="Arial" panose="020B0604020202020204" pitchFamily="34" charset="0"/>
            </a:endParaRPr>
          </a:p>
          <a:p>
            <a:pPr marL="0" lvl="0" indent="0" algn="l" rtl="0">
              <a:spcBef>
                <a:spcPts val="0"/>
              </a:spcBef>
              <a:spcAft>
                <a:spcPts val="0"/>
              </a:spcAft>
              <a:buClr>
                <a:schemeClr val="dk1"/>
              </a:buClr>
              <a:buFont typeface="Arial"/>
              <a:buNone/>
            </a:pPr>
            <a:endParaRPr lang="en-IN" sz="1500" dirty="0">
              <a:latin typeface="Arial" panose="020B0604020202020204" pitchFamily="34" charset="0"/>
              <a:ea typeface="Calibri"/>
              <a:cs typeface="Arial" panose="020B0604020202020204" pitchFamily="34" charset="0"/>
              <a:sym typeface="Calibri"/>
            </a:endParaRPr>
          </a:p>
        </p:txBody>
      </p:sp>
      <p:pic>
        <p:nvPicPr>
          <p:cNvPr id="197" name="Google Shape;197;p11"/>
          <p:cNvPicPr preferRelativeResize="0"/>
          <p:nvPr/>
        </p:nvPicPr>
        <p:blipFill rotWithShape="1">
          <a:blip r:embed="rId7">
            <a:alphaModFix/>
          </a:blip>
          <a:srcRect/>
          <a:stretch/>
        </p:blipFill>
        <p:spPr>
          <a:xfrm>
            <a:off x="10896601" y="0"/>
            <a:ext cx="1295399" cy="1025106"/>
          </a:xfrm>
          <a:prstGeom prst="rect">
            <a:avLst/>
          </a:prstGeom>
          <a:noFill/>
          <a:ln>
            <a:noFill/>
          </a:ln>
        </p:spPr>
      </p:pic>
      <p:sp>
        <p:nvSpPr>
          <p:cNvPr id="198" name="Google Shape;198;p11"/>
          <p:cNvSpPr txBox="1"/>
          <p:nvPr/>
        </p:nvSpPr>
        <p:spPr>
          <a:xfrm>
            <a:off x="-76200" y="147428"/>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sz="1200" dirty="0">
                <a:solidFill>
                  <a:srgbClr val="888888"/>
                </a:solidFill>
              </a:rPr>
              <a:t>Deploy </a:t>
            </a:r>
            <a:r>
              <a:rPr lang="en-GB" sz="1200" dirty="0" err="1">
                <a:solidFill>
                  <a:srgbClr val="888888"/>
                </a:solidFill>
              </a:rPr>
              <a:t>eox</a:t>
            </a:r>
            <a:r>
              <a:rPr lang="en-GB" sz="1200" dirty="0">
                <a:solidFill>
                  <a:srgbClr val="888888"/>
                </a:solidFill>
              </a:rPr>
              <a:t> microservices using cloud platform service and improve scalability.</a:t>
            </a:r>
          </a:p>
        </p:txBody>
      </p:sp>
      <p:sp>
        <p:nvSpPr>
          <p:cNvPr id="4" name="Google Shape;144;p26">
            <a:extLst>
              <a:ext uri="{FF2B5EF4-FFF2-40B4-BE49-F238E27FC236}">
                <a16:creationId xmlns:a16="http://schemas.microsoft.com/office/drawing/2014/main" id="{849B1FA9-A797-BD49-598D-9C4DFC74F5B0}"/>
              </a:ext>
            </a:extLst>
          </p:cNvPr>
          <p:cNvSpPr txBox="1">
            <a:spLocks noGrp="1"/>
          </p:cNvSpPr>
          <p:nvPr>
            <p:ph type="ftr" idx="11"/>
          </p:nvPr>
        </p:nvSpPr>
        <p:spPr>
          <a:xfrm>
            <a:off x="4552950" y="6459532"/>
            <a:ext cx="30861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SzPts val="1100"/>
              <a:buNone/>
            </a:pPr>
            <a:r>
              <a:rPr lang="en" sz="1250" dirty="0"/>
              <a:t>Veena_Adarsh_Suchit_Yuvaraj</a:t>
            </a:r>
            <a:endParaRPr sz="125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2"/>
          <p:cNvSpPr/>
          <p:nvPr/>
        </p:nvSpPr>
        <p:spPr>
          <a:xfrm>
            <a:off x="3048000" y="1581155"/>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5" name="Google Shape;205;p12"/>
          <p:cNvSpPr txBox="1"/>
          <p:nvPr/>
        </p:nvSpPr>
        <p:spPr>
          <a:xfrm>
            <a:off x="2895600" y="1143002"/>
            <a:ext cx="7772400" cy="461665"/>
          </a:xfrm>
          <a:prstGeom prst="rect">
            <a:avLst/>
          </a:prstGeom>
          <a:noFill/>
          <a:ln>
            <a:noFill/>
          </a:ln>
        </p:spPr>
        <p:txBody>
          <a:bodyPr spcFirstLastPara="1" wrap="square" lIns="91425" tIns="45700" rIns="91425" bIns="45700" anchor="t" anchorCtr="0">
            <a:spAutoFit/>
          </a:bodyPr>
          <a:lstStyle/>
          <a:p>
            <a:pPr marL="342900" marR="0" lvl="0" indent="-342900" algn="r" rtl="0">
              <a:spcBef>
                <a:spcPts val="0"/>
              </a:spcBef>
              <a:spcAft>
                <a:spcPts val="0"/>
              </a:spcAft>
              <a:buNone/>
            </a:pPr>
            <a:r>
              <a:rPr lang="en-US" sz="2400">
                <a:solidFill>
                  <a:srgbClr val="FF0000"/>
                </a:solidFill>
                <a:latin typeface="Trebuchet MS"/>
                <a:ea typeface="Trebuchet MS"/>
                <a:cs typeface="Trebuchet MS"/>
                <a:sym typeface="Trebuchet MS"/>
              </a:rPr>
              <a:t>IEEE Draft</a:t>
            </a:r>
            <a:endParaRPr sz="2400">
              <a:solidFill>
                <a:schemeClr val="dk1"/>
              </a:solidFill>
              <a:latin typeface="Calibri"/>
              <a:ea typeface="Calibri"/>
              <a:cs typeface="Calibri"/>
              <a:sym typeface="Calibri"/>
            </a:endParaRPr>
          </a:p>
        </p:txBody>
      </p:sp>
      <p:sp>
        <p:nvSpPr>
          <p:cNvPr id="206" name="Google Shape;206;p12"/>
          <p:cNvSpPr txBox="1"/>
          <p:nvPr/>
        </p:nvSpPr>
        <p:spPr>
          <a:xfrm>
            <a:off x="457200" y="1905001"/>
            <a:ext cx="10515601" cy="895076"/>
          </a:xfrm>
          <a:prstGeom prst="rect">
            <a:avLst/>
          </a:prstGeom>
          <a:noFill/>
          <a:ln>
            <a:noFill/>
          </a:ln>
        </p:spPr>
        <p:txBody>
          <a:bodyPr spcFirstLastPara="1" wrap="square" lIns="91425" tIns="45700" rIns="91425" bIns="45700" anchor="t" anchorCtr="0">
            <a:spAutoFit/>
          </a:bodyPr>
          <a:lstStyle/>
          <a:p>
            <a:pPr marL="342900" marR="0" lvl="0" indent="12700" rtl="0">
              <a:spcBef>
                <a:spcPts val="0"/>
              </a:spcBef>
              <a:spcAft>
                <a:spcPts val="0"/>
              </a:spcAft>
              <a:buNone/>
            </a:pPr>
            <a:r>
              <a:rPr lang="en-US" sz="2400" dirty="0">
                <a:solidFill>
                  <a:schemeClr val="tx1"/>
                </a:solidFill>
                <a:latin typeface="Trebuchet MS"/>
                <a:ea typeface="Trebuchet MS"/>
                <a:cs typeface="Trebuchet MS"/>
                <a:sym typeface="Trebuchet MS"/>
              </a:rPr>
              <a:t>The Project Draft Report is in the works.</a:t>
            </a:r>
          </a:p>
          <a:p>
            <a:pPr marL="342900" marR="0" lvl="0" indent="12700" algn="just" rtl="0">
              <a:spcBef>
                <a:spcPts val="480"/>
              </a:spcBef>
              <a:spcAft>
                <a:spcPts val="0"/>
              </a:spcAft>
              <a:buNone/>
            </a:pPr>
            <a:endParaRPr sz="2400" dirty="0">
              <a:solidFill>
                <a:schemeClr val="dk1"/>
              </a:solidFill>
              <a:latin typeface="Calibri"/>
              <a:ea typeface="Calibri"/>
              <a:cs typeface="Calibri"/>
              <a:sym typeface="Calibri"/>
            </a:endParaRPr>
          </a:p>
        </p:txBody>
      </p:sp>
      <p:pic>
        <p:nvPicPr>
          <p:cNvPr id="207" name="Google Shape;207;p12"/>
          <p:cNvPicPr preferRelativeResize="0"/>
          <p:nvPr/>
        </p:nvPicPr>
        <p:blipFill rotWithShape="1">
          <a:blip r:embed="rId3">
            <a:alphaModFix/>
          </a:blip>
          <a:srcRect/>
          <a:stretch/>
        </p:blipFill>
        <p:spPr>
          <a:xfrm>
            <a:off x="10896601" y="0"/>
            <a:ext cx="1295399" cy="1025106"/>
          </a:xfrm>
          <a:prstGeom prst="rect">
            <a:avLst/>
          </a:prstGeom>
          <a:noFill/>
          <a:ln>
            <a:noFill/>
          </a:ln>
        </p:spPr>
      </p:pic>
      <p:sp>
        <p:nvSpPr>
          <p:cNvPr id="2" name="Google Shape;198;p11">
            <a:extLst>
              <a:ext uri="{FF2B5EF4-FFF2-40B4-BE49-F238E27FC236}">
                <a16:creationId xmlns:a16="http://schemas.microsoft.com/office/drawing/2014/main" id="{36D839FC-AA29-B834-78DB-E106D9B0ABC0}"/>
              </a:ext>
            </a:extLst>
          </p:cNvPr>
          <p:cNvSpPr txBox="1"/>
          <p:nvPr/>
        </p:nvSpPr>
        <p:spPr>
          <a:xfrm>
            <a:off x="-76200" y="147428"/>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sz="1200" dirty="0">
                <a:solidFill>
                  <a:srgbClr val="888888"/>
                </a:solidFill>
              </a:rPr>
              <a:t>Deploy </a:t>
            </a:r>
            <a:r>
              <a:rPr lang="en-GB" sz="1200" dirty="0" err="1">
                <a:solidFill>
                  <a:srgbClr val="888888"/>
                </a:solidFill>
              </a:rPr>
              <a:t>eox</a:t>
            </a:r>
            <a:r>
              <a:rPr lang="en-GB" sz="1200" dirty="0">
                <a:solidFill>
                  <a:srgbClr val="888888"/>
                </a:solidFill>
              </a:rPr>
              <a:t> microservices using cloud platform service and improve scalability.</a:t>
            </a:r>
          </a:p>
        </p:txBody>
      </p:sp>
      <p:sp>
        <p:nvSpPr>
          <p:cNvPr id="3" name="Google Shape;144;p26">
            <a:extLst>
              <a:ext uri="{FF2B5EF4-FFF2-40B4-BE49-F238E27FC236}">
                <a16:creationId xmlns:a16="http://schemas.microsoft.com/office/drawing/2014/main" id="{EDCD24D5-9294-6F60-9267-7E42743C75E6}"/>
              </a:ext>
            </a:extLst>
          </p:cNvPr>
          <p:cNvSpPr txBox="1">
            <a:spLocks noGrp="1"/>
          </p:cNvSpPr>
          <p:nvPr>
            <p:ph type="ftr" idx="11"/>
          </p:nvPr>
        </p:nvSpPr>
        <p:spPr>
          <a:xfrm>
            <a:off x="4552950" y="6459532"/>
            <a:ext cx="30861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SzPts val="1100"/>
              <a:buNone/>
            </a:pPr>
            <a:r>
              <a:rPr lang="en" sz="1250" dirty="0"/>
              <a:t>Veena_Adarsh_Suchit_Yuvaraj</a:t>
            </a:r>
            <a:endParaRPr sz="125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14"/>
          <p:cNvSpPr/>
          <p:nvPr/>
        </p:nvSpPr>
        <p:spPr>
          <a:xfrm>
            <a:off x="4371485" y="3352800"/>
            <a:ext cx="2703570" cy="707886"/>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000" dirty="0">
                <a:solidFill>
                  <a:srgbClr val="FF0000"/>
                </a:solidFill>
                <a:latin typeface="Trebuchet MS"/>
                <a:ea typeface="Trebuchet MS"/>
                <a:cs typeface="Trebuchet MS"/>
                <a:sym typeface="Trebuchet MS"/>
              </a:rPr>
              <a:t>Thank You</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3"/>
          <p:cNvSpPr/>
          <p:nvPr/>
        </p:nvSpPr>
        <p:spPr>
          <a:xfrm>
            <a:off x="3048000" y="1581155"/>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 name="Google Shape;112;p3"/>
          <p:cNvSpPr txBox="1"/>
          <p:nvPr/>
        </p:nvSpPr>
        <p:spPr>
          <a:xfrm>
            <a:off x="1303506" y="2209800"/>
            <a:ext cx="9593095" cy="3854446"/>
          </a:xfrm>
          <a:prstGeom prst="rect">
            <a:avLst/>
          </a:prstGeom>
          <a:noFill/>
          <a:ln>
            <a:noFill/>
          </a:ln>
        </p:spPr>
        <p:txBody>
          <a:bodyPr spcFirstLastPara="1" wrap="square" lIns="91425" tIns="45700" rIns="91425" bIns="45700" anchor="t" anchorCtr="0">
            <a:noAutofit/>
          </a:bodyPr>
          <a:lstStyle/>
          <a:p>
            <a:pPr marL="508000" indent="-266700">
              <a:buClrTx/>
              <a:buSzPts val="2000"/>
              <a:buFont typeface="Noto Sans Symbols"/>
              <a:buChar char="▪"/>
            </a:pPr>
            <a:r>
              <a:rPr lang="en-GB" sz="2400" dirty="0">
                <a:latin typeface="Times New Roman" panose="02020603050405020304" pitchFamily="18" charset="0"/>
              </a:rPr>
              <a:t>P</a:t>
            </a:r>
            <a:r>
              <a:rPr lang="en-GB" sz="2400" b="0" i="0" u="none" strike="noStrike" dirty="0">
                <a:solidFill>
                  <a:srgbClr val="000000"/>
                </a:solidFill>
                <a:effectLst/>
                <a:latin typeface="Times New Roman" panose="02020603050405020304" pitchFamily="18" charset="0"/>
              </a:rPr>
              <a:t>roject deals with deploying microservices on cloud and reduce the resource consumption such as CPU and bring down the cost of creation of pods.</a:t>
            </a:r>
          </a:p>
          <a:p>
            <a:pPr marL="508000" indent="-266700">
              <a:buClr>
                <a:srgbClr val="0033CC"/>
              </a:buClr>
              <a:buSzPts val="2000"/>
              <a:buFont typeface="Noto Sans Symbols"/>
              <a:buChar char="▪"/>
            </a:pPr>
            <a:endParaRPr lang="en-GB" sz="2400" b="0" i="0" u="none" strike="noStrike" dirty="0">
              <a:solidFill>
                <a:srgbClr val="000000"/>
              </a:solidFill>
              <a:effectLst/>
              <a:latin typeface="Noto Sans Symbols"/>
            </a:endParaRPr>
          </a:p>
          <a:p>
            <a:pPr marL="508000" indent="-266700">
              <a:buClrTx/>
              <a:buSzPts val="2000"/>
              <a:buFont typeface="Noto Sans Symbols"/>
              <a:buChar char="▪"/>
            </a:pPr>
            <a:r>
              <a:rPr lang="en-GB" sz="2400" b="0" i="0" u="none" strike="noStrike" dirty="0">
                <a:solidFill>
                  <a:srgbClr val="000000"/>
                </a:solidFill>
                <a:effectLst/>
                <a:latin typeface="Times New Roman" panose="02020603050405020304" pitchFamily="18" charset="0"/>
              </a:rPr>
              <a:t>The project is aimed to improve and optimise resource utilization, improve security feature and be able to monitor the performance and visualize the metrics in order to study the behaviour of the microservices to increased load.</a:t>
            </a:r>
          </a:p>
        </p:txBody>
      </p:sp>
      <p:sp>
        <p:nvSpPr>
          <p:cNvPr id="113" name="Google Shape;113;p3"/>
          <p:cNvSpPr txBox="1"/>
          <p:nvPr/>
        </p:nvSpPr>
        <p:spPr>
          <a:xfrm>
            <a:off x="4191000" y="1143002"/>
            <a:ext cx="6477000" cy="461665"/>
          </a:xfrm>
          <a:prstGeom prst="rect">
            <a:avLst/>
          </a:prstGeom>
          <a:noFill/>
          <a:ln>
            <a:noFill/>
          </a:ln>
        </p:spPr>
        <p:txBody>
          <a:bodyPr spcFirstLastPara="1" wrap="square" lIns="91425" tIns="45700" rIns="91425" bIns="45700" anchor="t" anchorCtr="0">
            <a:spAutoFit/>
          </a:bodyPr>
          <a:lstStyle/>
          <a:p>
            <a:pPr marL="342891" marR="0" lvl="0" indent="-342891" algn="r" rtl="0">
              <a:spcBef>
                <a:spcPts val="0"/>
              </a:spcBef>
              <a:spcAft>
                <a:spcPts val="0"/>
              </a:spcAft>
              <a:buNone/>
            </a:pPr>
            <a:r>
              <a:rPr lang="en-US" sz="2400">
                <a:solidFill>
                  <a:srgbClr val="FF0000"/>
                </a:solidFill>
                <a:latin typeface="Trebuchet MS"/>
                <a:ea typeface="Trebuchet MS"/>
                <a:cs typeface="Trebuchet MS"/>
                <a:sym typeface="Trebuchet MS"/>
              </a:rPr>
              <a:t>Abstract and Scope</a:t>
            </a:r>
            <a:endParaRPr/>
          </a:p>
        </p:txBody>
      </p:sp>
      <p:pic>
        <p:nvPicPr>
          <p:cNvPr id="114" name="Google Shape;114;p3"/>
          <p:cNvPicPr preferRelativeResize="0"/>
          <p:nvPr/>
        </p:nvPicPr>
        <p:blipFill rotWithShape="1">
          <a:blip r:embed="rId3">
            <a:alphaModFix/>
          </a:blip>
          <a:srcRect/>
          <a:stretch/>
        </p:blipFill>
        <p:spPr>
          <a:xfrm>
            <a:off x="10896601" y="0"/>
            <a:ext cx="1295399" cy="1025106"/>
          </a:xfrm>
          <a:prstGeom prst="rect">
            <a:avLst/>
          </a:prstGeom>
          <a:noFill/>
          <a:ln>
            <a:noFill/>
          </a:ln>
        </p:spPr>
      </p:pic>
      <p:sp>
        <p:nvSpPr>
          <p:cNvPr id="2" name="Google Shape;198;p11">
            <a:extLst>
              <a:ext uri="{FF2B5EF4-FFF2-40B4-BE49-F238E27FC236}">
                <a16:creationId xmlns:a16="http://schemas.microsoft.com/office/drawing/2014/main" id="{3AB21816-F79D-6CE5-4BB9-CB703DDD32F6}"/>
              </a:ext>
            </a:extLst>
          </p:cNvPr>
          <p:cNvSpPr txBox="1"/>
          <p:nvPr/>
        </p:nvSpPr>
        <p:spPr>
          <a:xfrm>
            <a:off x="-76200" y="147428"/>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sz="1200" dirty="0">
                <a:solidFill>
                  <a:srgbClr val="888888"/>
                </a:solidFill>
              </a:rPr>
              <a:t>Deploy </a:t>
            </a:r>
            <a:r>
              <a:rPr lang="en-GB" sz="1200" dirty="0" err="1">
                <a:solidFill>
                  <a:srgbClr val="888888"/>
                </a:solidFill>
              </a:rPr>
              <a:t>eox</a:t>
            </a:r>
            <a:r>
              <a:rPr lang="en-GB" sz="1200" dirty="0">
                <a:solidFill>
                  <a:srgbClr val="888888"/>
                </a:solidFill>
              </a:rPr>
              <a:t> microservices using cloud platform service and improve scalability.</a:t>
            </a:r>
          </a:p>
        </p:txBody>
      </p:sp>
      <p:sp>
        <p:nvSpPr>
          <p:cNvPr id="3" name="Google Shape;144;p26">
            <a:extLst>
              <a:ext uri="{FF2B5EF4-FFF2-40B4-BE49-F238E27FC236}">
                <a16:creationId xmlns:a16="http://schemas.microsoft.com/office/drawing/2014/main" id="{FF6D73EF-027D-F01E-B703-5742091DBF24}"/>
              </a:ext>
            </a:extLst>
          </p:cNvPr>
          <p:cNvSpPr txBox="1">
            <a:spLocks noGrp="1"/>
          </p:cNvSpPr>
          <p:nvPr>
            <p:ph type="ftr" idx="11"/>
          </p:nvPr>
        </p:nvSpPr>
        <p:spPr>
          <a:xfrm>
            <a:off x="4552950" y="6459532"/>
            <a:ext cx="30861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SzPts val="1100"/>
              <a:buNone/>
            </a:pPr>
            <a:r>
              <a:rPr lang="en" sz="1250" dirty="0"/>
              <a:t>Veena_Adarsh_Suchit_Yuvaraj</a:t>
            </a:r>
            <a:endParaRPr sz="12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p:nvPr/>
        </p:nvSpPr>
        <p:spPr>
          <a:xfrm>
            <a:off x="3124200" y="133989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txBox="1"/>
          <p:nvPr/>
        </p:nvSpPr>
        <p:spPr>
          <a:xfrm>
            <a:off x="5961436" y="475115"/>
            <a:ext cx="2191966" cy="4953215"/>
          </a:xfrm>
          <a:prstGeom prst="rect">
            <a:avLst/>
          </a:prstGeom>
          <a:noFill/>
          <a:ln>
            <a:noFill/>
          </a:ln>
        </p:spPr>
        <p:txBody>
          <a:bodyPr spcFirstLastPara="1" wrap="square" lIns="91425" tIns="45700" rIns="91425" bIns="45700" anchor="t" anchorCtr="0">
            <a:noAutofit/>
          </a:bodyPr>
          <a:lstStyle/>
          <a:p>
            <a:pPr marL="342891" marR="0" lvl="0" rtl="0">
              <a:spcBef>
                <a:spcPts val="0"/>
              </a:spcBef>
              <a:spcAft>
                <a:spcPts val="0"/>
              </a:spcAft>
              <a:buClrTx/>
              <a:buSzPts val="2400"/>
            </a:pPr>
            <a:r>
              <a:rPr lang="en-GB" sz="2400" dirty="0">
                <a:solidFill>
                  <a:schemeClr val="tx1"/>
                </a:solidFill>
                <a:latin typeface="Times New Roman" panose="02020603050405020304" pitchFamily="18" charset="0"/>
                <a:ea typeface="Trebuchet MS"/>
                <a:cs typeface="Times New Roman" panose="02020603050405020304" pitchFamily="18" charset="0"/>
                <a:sym typeface="Trebuchet MS"/>
              </a:rPr>
              <a:t>Exposed</a:t>
            </a:r>
          </a:p>
        </p:txBody>
      </p:sp>
      <p:sp>
        <p:nvSpPr>
          <p:cNvPr id="124" name="Google Shape;124;p4"/>
          <p:cNvSpPr txBox="1"/>
          <p:nvPr/>
        </p:nvSpPr>
        <p:spPr>
          <a:xfrm>
            <a:off x="2895600" y="990600"/>
            <a:ext cx="7848600" cy="461665"/>
          </a:xfrm>
          <a:prstGeom prst="rect">
            <a:avLst/>
          </a:prstGeom>
          <a:noFill/>
          <a:ln>
            <a:noFill/>
          </a:ln>
        </p:spPr>
        <p:txBody>
          <a:bodyPr spcFirstLastPara="1" wrap="square" lIns="91425" tIns="45700" rIns="91425" bIns="45700" anchor="t" anchorCtr="0">
            <a:spAutoFit/>
          </a:bodyPr>
          <a:lstStyle/>
          <a:p>
            <a:pPr marL="342891" marR="0" lvl="0" indent="-342891" algn="r" rtl="0">
              <a:spcBef>
                <a:spcPts val="0"/>
              </a:spcBef>
              <a:spcAft>
                <a:spcPts val="0"/>
              </a:spcAft>
              <a:buNone/>
            </a:pPr>
            <a:r>
              <a:rPr lang="en-US" sz="2400" dirty="0">
                <a:solidFill>
                  <a:srgbClr val="FF0000"/>
                </a:solidFill>
                <a:latin typeface="Trebuchet MS"/>
                <a:ea typeface="Trebuchet MS"/>
                <a:cs typeface="Trebuchet MS"/>
                <a:sym typeface="Trebuchet MS"/>
              </a:rPr>
              <a:t>Recap</a:t>
            </a:r>
            <a:endParaRPr sz="2400" dirty="0">
              <a:solidFill>
                <a:srgbClr val="FF0000"/>
              </a:solidFill>
              <a:latin typeface="Trebuchet MS"/>
              <a:ea typeface="Trebuchet MS"/>
              <a:cs typeface="Trebuchet MS"/>
              <a:sym typeface="Trebuchet MS"/>
            </a:endParaRPr>
          </a:p>
        </p:txBody>
      </p:sp>
      <p:pic>
        <p:nvPicPr>
          <p:cNvPr id="125" name="Google Shape;125;p4"/>
          <p:cNvPicPr preferRelativeResize="0"/>
          <p:nvPr/>
        </p:nvPicPr>
        <p:blipFill rotWithShape="1">
          <a:blip r:embed="rId3">
            <a:alphaModFix/>
          </a:blip>
          <a:srcRect/>
          <a:stretch/>
        </p:blipFill>
        <p:spPr>
          <a:xfrm>
            <a:off x="10896601" y="0"/>
            <a:ext cx="1295399" cy="1025106"/>
          </a:xfrm>
          <a:prstGeom prst="rect">
            <a:avLst/>
          </a:prstGeom>
          <a:noFill/>
          <a:ln>
            <a:noFill/>
          </a:ln>
        </p:spPr>
      </p:pic>
      <p:sp>
        <p:nvSpPr>
          <p:cNvPr id="2" name="Google Shape;198;p11">
            <a:extLst>
              <a:ext uri="{FF2B5EF4-FFF2-40B4-BE49-F238E27FC236}">
                <a16:creationId xmlns:a16="http://schemas.microsoft.com/office/drawing/2014/main" id="{DD1FEC92-6B26-F2BC-5BA1-F59704F5C259}"/>
              </a:ext>
            </a:extLst>
          </p:cNvPr>
          <p:cNvSpPr txBox="1"/>
          <p:nvPr/>
        </p:nvSpPr>
        <p:spPr>
          <a:xfrm>
            <a:off x="-76200" y="147428"/>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sz="1200" dirty="0">
                <a:solidFill>
                  <a:srgbClr val="888888"/>
                </a:solidFill>
              </a:rPr>
              <a:t>Deploy </a:t>
            </a:r>
            <a:r>
              <a:rPr lang="en-GB" sz="1200" dirty="0" err="1">
                <a:solidFill>
                  <a:srgbClr val="888888"/>
                </a:solidFill>
              </a:rPr>
              <a:t>eox</a:t>
            </a:r>
            <a:r>
              <a:rPr lang="en-GB" sz="1200" dirty="0">
                <a:solidFill>
                  <a:srgbClr val="888888"/>
                </a:solidFill>
              </a:rPr>
              <a:t> microservices using cloud platform service and improve scalability.</a:t>
            </a:r>
          </a:p>
        </p:txBody>
      </p:sp>
      <p:sp>
        <p:nvSpPr>
          <p:cNvPr id="3" name="Google Shape;144;p26">
            <a:extLst>
              <a:ext uri="{FF2B5EF4-FFF2-40B4-BE49-F238E27FC236}">
                <a16:creationId xmlns:a16="http://schemas.microsoft.com/office/drawing/2014/main" id="{699EE174-F30E-6F72-1AD7-81C0B0C7824C}"/>
              </a:ext>
            </a:extLst>
          </p:cNvPr>
          <p:cNvSpPr txBox="1">
            <a:spLocks noGrp="1"/>
          </p:cNvSpPr>
          <p:nvPr>
            <p:ph type="ftr" idx="11"/>
          </p:nvPr>
        </p:nvSpPr>
        <p:spPr>
          <a:xfrm>
            <a:off x="4552950" y="6459532"/>
            <a:ext cx="30861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SzPts val="1100"/>
              <a:buNone/>
            </a:pPr>
            <a:r>
              <a:rPr lang="en" sz="1250" dirty="0"/>
              <a:t>Veena_Adarsh_Suchit_Yuvaraj</a:t>
            </a:r>
            <a:endParaRPr sz="1250" dirty="0"/>
          </a:p>
        </p:txBody>
      </p:sp>
      <p:pic>
        <p:nvPicPr>
          <p:cNvPr id="5" name="Picture 4">
            <a:extLst>
              <a:ext uri="{FF2B5EF4-FFF2-40B4-BE49-F238E27FC236}">
                <a16:creationId xmlns:a16="http://schemas.microsoft.com/office/drawing/2014/main" id="{D03659D4-1BB2-B3B6-57E5-873017CAA70E}"/>
              </a:ext>
            </a:extLst>
          </p:cNvPr>
          <p:cNvPicPr>
            <a:picLocks noChangeAspect="1"/>
          </p:cNvPicPr>
          <p:nvPr/>
        </p:nvPicPr>
        <p:blipFill>
          <a:blip r:embed="rId4"/>
          <a:stretch>
            <a:fillRect/>
          </a:stretch>
        </p:blipFill>
        <p:spPr>
          <a:xfrm>
            <a:off x="690664" y="1429670"/>
            <a:ext cx="8375646" cy="5026698"/>
          </a:xfrm>
          <a:prstGeom prst="rect">
            <a:avLst/>
          </a:prstGeom>
        </p:spPr>
      </p:pic>
      <p:sp>
        <p:nvSpPr>
          <p:cNvPr id="6" name="TextBox 5">
            <a:extLst>
              <a:ext uri="{FF2B5EF4-FFF2-40B4-BE49-F238E27FC236}">
                <a16:creationId xmlns:a16="http://schemas.microsoft.com/office/drawing/2014/main" id="{0593D6BC-CE5A-4D26-AA01-A9B8BDB2604D}"/>
              </a:ext>
            </a:extLst>
          </p:cNvPr>
          <p:cNvSpPr txBox="1"/>
          <p:nvPr/>
        </p:nvSpPr>
        <p:spPr>
          <a:xfrm>
            <a:off x="9182911" y="1452265"/>
            <a:ext cx="2318425" cy="3416320"/>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Successfully deployed the Application on the live server and the services were able to accept and serve the external requests.</a:t>
            </a:r>
          </a:p>
        </p:txBody>
      </p:sp>
    </p:spTree>
    <p:extLst>
      <p:ext uri="{BB962C8B-B14F-4D97-AF65-F5344CB8AC3E}">
        <p14:creationId xmlns:p14="http://schemas.microsoft.com/office/powerpoint/2010/main" val="450367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p:nvPr/>
        </p:nvSpPr>
        <p:spPr>
          <a:xfrm>
            <a:off x="3048000" y="1581155"/>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txBox="1"/>
          <p:nvPr/>
        </p:nvSpPr>
        <p:spPr>
          <a:xfrm>
            <a:off x="1444557" y="2082198"/>
            <a:ext cx="8686800" cy="4211931"/>
          </a:xfrm>
          <a:prstGeom prst="rect">
            <a:avLst/>
          </a:prstGeom>
          <a:noFill/>
          <a:ln>
            <a:noFill/>
          </a:ln>
        </p:spPr>
        <p:txBody>
          <a:bodyPr spcFirstLastPara="1" wrap="square" lIns="91425" tIns="45700" rIns="91425" bIns="45700" anchor="t" anchorCtr="0">
            <a:noAutofit/>
          </a:bodyPr>
          <a:lstStyle/>
          <a:p>
            <a:pPr marL="342891" marR="0" lvl="0" rtl="0">
              <a:spcBef>
                <a:spcPts val="0"/>
              </a:spcBef>
              <a:spcAft>
                <a:spcPts val="0"/>
              </a:spcAft>
              <a:buClrTx/>
              <a:buSzPts val="2400"/>
            </a:pPr>
            <a:r>
              <a:rPr lang="en-GB" sz="2400" dirty="0">
                <a:solidFill>
                  <a:schemeClr val="tx1"/>
                </a:solidFill>
                <a:latin typeface="Times New Roman" panose="02020603050405020304" pitchFamily="18" charset="0"/>
                <a:cs typeface="Times New Roman" panose="02020603050405020304" pitchFamily="18" charset="0"/>
              </a:rPr>
              <a:t>Implementation of the custom scheduler in a demo Application on the live server.</a:t>
            </a:r>
            <a:endParaRPr sz="2400" dirty="0">
              <a:solidFill>
                <a:srgbClr val="0033CC"/>
              </a:solidFill>
              <a:latin typeface="Trebuchet MS"/>
              <a:ea typeface="Trebuchet MS"/>
              <a:cs typeface="Trebuchet MS"/>
              <a:sym typeface="Trebuchet MS"/>
            </a:endParaRPr>
          </a:p>
        </p:txBody>
      </p:sp>
      <p:sp>
        <p:nvSpPr>
          <p:cNvPr id="124" name="Google Shape;124;p4"/>
          <p:cNvSpPr txBox="1"/>
          <p:nvPr/>
        </p:nvSpPr>
        <p:spPr>
          <a:xfrm>
            <a:off x="2895600" y="990600"/>
            <a:ext cx="7848600" cy="461665"/>
          </a:xfrm>
          <a:prstGeom prst="rect">
            <a:avLst/>
          </a:prstGeom>
          <a:noFill/>
          <a:ln>
            <a:noFill/>
          </a:ln>
        </p:spPr>
        <p:txBody>
          <a:bodyPr spcFirstLastPara="1" wrap="square" lIns="91425" tIns="45700" rIns="91425" bIns="45700" anchor="t" anchorCtr="0">
            <a:spAutoFit/>
          </a:bodyPr>
          <a:lstStyle/>
          <a:p>
            <a:pPr marL="342891" marR="0" lvl="0" indent="-342891" algn="r" rtl="0">
              <a:spcBef>
                <a:spcPts val="0"/>
              </a:spcBef>
              <a:spcAft>
                <a:spcPts val="0"/>
              </a:spcAft>
              <a:buNone/>
            </a:pPr>
            <a:r>
              <a:rPr lang="en-US" sz="2400">
                <a:solidFill>
                  <a:srgbClr val="FF0000"/>
                </a:solidFill>
                <a:latin typeface="Trebuchet MS"/>
                <a:ea typeface="Trebuchet MS"/>
                <a:cs typeface="Trebuchet MS"/>
                <a:sym typeface="Trebuchet MS"/>
              </a:rPr>
              <a:t>Suggestions from Review - 2</a:t>
            </a:r>
            <a:endParaRPr sz="2400">
              <a:solidFill>
                <a:srgbClr val="FF0000"/>
              </a:solidFill>
              <a:latin typeface="Trebuchet MS"/>
              <a:ea typeface="Trebuchet MS"/>
              <a:cs typeface="Trebuchet MS"/>
              <a:sym typeface="Trebuchet MS"/>
            </a:endParaRPr>
          </a:p>
        </p:txBody>
      </p:sp>
      <p:pic>
        <p:nvPicPr>
          <p:cNvPr id="125" name="Google Shape;125;p4"/>
          <p:cNvPicPr preferRelativeResize="0"/>
          <p:nvPr/>
        </p:nvPicPr>
        <p:blipFill rotWithShape="1">
          <a:blip r:embed="rId3">
            <a:alphaModFix/>
          </a:blip>
          <a:srcRect/>
          <a:stretch/>
        </p:blipFill>
        <p:spPr>
          <a:xfrm>
            <a:off x="10896601" y="0"/>
            <a:ext cx="1295399" cy="1025106"/>
          </a:xfrm>
          <a:prstGeom prst="rect">
            <a:avLst/>
          </a:prstGeom>
          <a:noFill/>
          <a:ln>
            <a:noFill/>
          </a:ln>
        </p:spPr>
      </p:pic>
      <p:sp>
        <p:nvSpPr>
          <p:cNvPr id="2" name="Google Shape;198;p11">
            <a:extLst>
              <a:ext uri="{FF2B5EF4-FFF2-40B4-BE49-F238E27FC236}">
                <a16:creationId xmlns:a16="http://schemas.microsoft.com/office/drawing/2014/main" id="{DD1FEC92-6B26-F2BC-5BA1-F59704F5C259}"/>
              </a:ext>
            </a:extLst>
          </p:cNvPr>
          <p:cNvSpPr txBox="1"/>
          <p:nvPr/>
        </p:nvSpPr>
        <p:spPr>
          <a:xfrm>
            <a:off x="-76200" y="147428"/>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sz="1200" dirty="0">
                <a:solidFill>
                  <a:srgbClr val="888888"/>
                </a:solidFill>
              </a:rPr>
              <a:t>Deploy </a:t>
            </a:r>
            <a:r>
              <a:rPr lang="en-GB" sz="1200" dirty="0" err="1">
                <a:solidFill>
                  <a:srgbClr val="888888"/>
                </a:solidFill>
              </a:rPr>
              <a:t>eox</a:t>
            </a:r>
            <a:r>
              <a:rPr lang="en-GB" sz="1200" dirty="0">
                <a:solidFill>
                  <a:srgbClr val="888888"/>
                </a:solidFill>
              </a:rPr>
              <a:t> microservices using cloud platform service and improve scalability.</a:t>
            </a:r>
          </a:p>
        </p:txBody>
      </p:sp>
      <p:sp>
        <p:nvSpPr>
          <p:cNvPr id="3" name="Google Shape;144;p26">
            <a:extLst>
              <a:ext uri="{FF2B5EF4-FFF2-40B4-BE49-F238E27FC236}">
                <a16:creationId xmlns:a16="http://schemas.microsoft.com/office/drawing/2014/main" id="{699EE174-F30E-6F72-1AD7-81C0B0C7824C}"/>
              </a:ext>
            </a:extLst>
          </p:cNvPr>
          <p:cNvSpPr txBox="1">
            <a:spLocks noGrp="1"/>
          </p:cNvSpPr>
          <p:nvPr>
            <p:ph type="ftr" idx="11"/>
          </p:nvPr>
        </p:nvSpPr>
        <p:spPr>
          <a:xfrm>
            <a:off x="4552950" y="6459532"/>
            <a:ext cx="30861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SzPts val="1100"/>
              <a:buNone/>
            </a:pPr>
            <a:r>
              <a:rPr lang="en" sz="1250" dirty="0"/>
              <a:t>Veena_Adarsh_Suchit_Yuvaraj</a:t>
            </a:r>
            <a:endParaRPr sz="12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5"/>
          <p:cNvSpPr/>
          <p:nvPr/>
        </p:nvSpPr>
        <p:spPr>
          <a:xfrm>
            <a:off x="3048000" y="1581155"/>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 name="Google Shape;134;p5"/>
          <p:cNvSpPr txBox="1"/>
          <p:nvPr/>
        </p:nvSpPr>
        <p:spPr>
          <a:xfrm>
            <a:off x="552855" y="1267817"/>
            <a:ext cx="11139792" cy="5191715"/>
          </a:xfrm>
          <a:prstGeom prst="rect">
            <a:avLst/>
          </a:prstGeom>
          <a:noFill/>
          <a:ln>
            <a:noFill/>
          </a:ln>
        </p:spPr>
        <p:txBody>
          <a:bodyPr spcFirstLastPara="1" wrap="square" lIns="91425" tIns="45700" rIns="91425" bIns="45700" anchor="t" anchorCtr="0">
            <a:noAutofit/>
          </a:bodyPr>
          <a:lstStyle/>
          <a:p>
            <a:pPr marL="342891" marR="0" lvl="0" rtl="0">
              <a:spcBef>
                <a:spcPts val="0"/>
              </a:spcBef>
              <a:spcAft>
                <a:spcPts val="0"/>
              </a:spcAft>
              <a:buSzPct val="75000"/>
            </a:pPr>
            <a:endParaRPr lang="en-US" sz="2400" dirty="0">
              <a:solidFill>
                <a:schemeClr val="tx1"/>
              </a:solidFill>
              <a:latin typeface="Times New Roman" panose="02020603050405020304" pitchFamily="18" charset="0"/>
              <a:ea typeface="Trebuchet MS"/>
              <a:cs typeface="Times New Roman" panose="02020603050405020304" pitchFamily="18" charset="0"/>
              <a:sym typeface="Trebuchet MS"/>
            </a:endParaRPr>
          </a:p>
          <a:p>
            <a:pPr marL="685791" marR="0" lvl="0" indent="-342900" rtl="0">
              <a:spcBef>
                <a:spcPts val="0"/>
              </a:spcBef>
              <a:spcAft>
                <a:spcPts val="0"/>
              </a:spcAft>
              <a:buSzPct val="75000"/>
              <a:buFont typeface="Wingdings" panose="05000000000000000000" pitchFamily="2" charset="2"/>
              <a:buChar char="§"/>
            </a:pPr>
            <a:r>
              <a:rPr lang="en-US" sz="2400" dirty="0">
                <a:solidFill>
                  <a:schemeClr val="tx1"/>
                </a:solidFill>
                <a:latin typeface="Times New Roman" panose="02020603050405020304" pitchFamily="18" charset="0"/>
                <a:ea typeface="Trebuchet MS"/>
                <a:cs typeface="Times New Roman" panose="02020603050405020304" pitchFamily="18" charset="0"/>
                <a:sym typeface="Trebuchet MS"/>
              </a:rPr>
              <a:t>Load Generator: </a:t>
            </a:r>
          </a:p>
          <a:p>
            <a:pPr marL="342891" lvl="4">
              <a:buSzPct val="75000"/>
            </a:pPr>
            <a:r>
              <a:rPr lang="en-US" sz="2400" dirty="0">
                <a:solidFill>
                  <a:schemeClr val="tx1"/>
                </a:solidFill>
                <a:latin typeface="Times New Roman" panose="02020603050405020304" pitchFamily="18" charset="0"/>
                <a:ea typeface="Trebuchet MS"/>
                <a:cs typeface="Times New Roman" panose="02020603050405020304" pitchFamily="18" charset="0"/>
                <a:sym typeface="Trebuchet MS"/>
              </a:rPr>
              <a:t>	Here we are using Locust to generate load as per our needs to test the custom 	scheduler.</a:t>
            </a:r>
          </a:p>
          <a:p>
            <a:pPr marL="342891" lvl="4">
              <a:buSzPct val="75000"/>
            </a:pPr>
            <a:r>
              <a:rPr lang="en-US" sz="2400" dirty="0">
                <a:solidFill>
                  <a:schemeClr val="tx1"/>
                </a:solidFill>
                <a:latin typeface="Times New Roman" panose="02020603050405020304" pitchFamily="18" charset="0"/>
                <a:ea typeface="Trebuchet MS"/>
                <a:cs typeface="Times New Roman" panose="02020603050405020304" pitchFamily="18" charset="0"/>
                <a:sym typeface="Trebuchet MS"/>
              </a:rPr>
              <a:t>	We can set the Spawn Rate(Number of requests by user/sec) to do a certain task 	as well as total number of users such that load being generated will give chart 	values as well as statistical values that will be useful for testing purposes.</a:t>
            </a:r>
          </a:p>
          <a:p>
            <a:pPr marL="685791" marR="0" lvl="0" indent="-342900" rtl="0">
              <a:spcBef>
                <a:spcPts val="0"/>
              </a:spcBef>
              <a:spcAft>
                <a:spcPts val="0"/>
              </a:spcAft>
              <a:buSzPct val="75000"/>
              <a:buFont typeface="Wingdings" panose="05000000000000000000" pitchFamily="2" charset="2"/>
              <a:buChar char="§"/>
            </a:pPr>
            <a:r>
              <a:rPr lang="en-US" sz="2400" dirty="0">
                <a:solidFill>
                  <a:schemeClr val="tx1"/>
                </a:solidFill>
                <a:latin typeface="Times New Roman" panose="02020603050405020304" pitchFamily="18" charset="0"/>
                <a:ea typeface="Trebuchet MS"/>
                <a:cs typeface="Times New Roman" panose="02020603050405020304" pitchFamily="18" charset="0"/>
                <a:sym typeface="Trebuchet MS"/>
              </a:rPr>
              <a:t>Metrics Server: </a:t>
            </a:r>
          </a:p>
          <a:p>
            <a:pPr marL="342891" marR="0" lvl="0" rtl="0">
              <a:spcBef>
                <a:spcPts val="0"/>
              </a:spcBef>
              <a:spcAft>
                <a:spcPts val="0"/>
              </a:spcAft>
              <a:buSzPct val="75000"/>
            </a:pPr>
            <a:r>
              <a:rPr lang="en-US" sz="2400" dirty="0">
                <a:solidFill>
                  <a:schemeClr val="tx1"/>
                </a:solidFill>
                <a:latin typeface="Times New Roman" panose="02020603050405020304" pitchFamily="18" charset="0"/>
                <a:ea typeface="Trebuchet MS"/>
                <a:cs typeface="Times New Roman" panose="02020603050405020304" pitchFamily="18" charset="0"/>
                <a:sym typeface="Trebuchet MS"/>
              </a:rPr>
              <a:t>	We are using the Metrics Server tool to get live </a:t>
            </a:r>
            <a:r>
              <a:rPr lang="en-GB" sz="2400" b="0" i="0" dirty="0">
                <a:solidFill>
                  <a:srgbClr val="001D35"/>
                </a:solidFill>
                <a:effectLst/>
                <a:latin typeface="Times New Roman" panose="02020603050405020304" pitchFamily="18" charset="0"/>
                <a:cs typeface="Times New Roman" panose="02020603050405020304" pitchFamily="18" charset="0"/>
              </a:rPr>
              <a:t>metrics such as CPU and memory 	usage which is then used directly in the custom scheduler as well as for testing 	purposes.</a:t>
            </a:r>
          </a:p>
          <a:p>
            <a:pPr marL="685791" marR="0" lvl="0" indent="-342900" rtl="0">
              <a:spcBef>
                <a:spcPts val="0"/>
              </a:spcBef>
              <a:spcAft>
                <a:spcPts val="0"/>
              </a:spcAft>
              <a:buSzPct val="75000"/>
              <a:buFont typeface="Wingdings" panose="05000000000000000000" pitchFamily="2" charset="2"/>
              <a:buChar char="§"/>
            </a:pPr>
            <a:r>
              <a:rPr lang="en-US" sz="2400" dirty="0">
                <a:solidFill>
                  <a:schemeClr val="tx1"/>
                </a:solidFill>
                <a:latin typeface="Times New Roman" panose="02020603050405020304" pitchFamily="18" charset="0"/>
                <a:ea typeface="Trebuchet MS"/>
                <a:cs typeface="Times New Roman" panose="02020603050405020304" pitchFamily="18" charset="0"/>
                <a:sym typeface="Trebuchet MS"/>
              </a:rPr>
              <a:t>Custom Scheduler:</a:t>
            </a:r>
          </a:p>
          <a:p>
            <a:pPr marL="342891" marR="0" lvl="0" rtl="0">
              <a:spcBef>
                <a:spcPts val="0"/>
              </a:spcBef>
              <a:spcAft>
                <a:spcPts val="0"/>
              </a:spcAft>
              <a:buSzPct val="75000"/>
            </a:pPr>
            <a:r>
              <a:rPr lang="en-US" sz="2400" dirty="0">
                <a:solidFill>
                  <a:schemeClr val="tx1"/>
                </a:solidFill>
                <a:latin typeface="Times New Roman" panose="02020603050405020304" pitchFamily="18" charset="0"/>
                <a:ea typeface="Trebuchet MS"/>
                <a:cs typeface="Times New Roman" panose="02020603050405020304" pitchFamily="18" charset="0"/>
                <a:sym typeface="Trebuchet MS"/>
              </a:rPr>
              <a:t>	The custom scheduler is a deployment service that scales the application’s 	pods 	based on the varying traffic load.</a:t>
            </a:r>
          </a:p>
          <a:p>
            <a:pPr marL="342891" lvl="1">
              <a:buSzPct val="75000"/>
            </a:pPr>
            <a:r>
              <a:rPr lang="en-US" sz="2400" dirty="0">
                <a:solidFill>
                  <a:schemeClr val="tx1"/>
                </a:solidFill>
                <a:latin typeface="Times New Roman" panose="02020603050405020304" pitchFamily="18" charset="0"/>
                <a:ea typeface="Trebuchet MS"/>
                <a:cs typeface="Times New Roman" panose="02020603050405020304" pitchFamily="18" charset="0"/>
                <a:sym typeface="Trebuchet MS"/>
              </a:rPr>
              <a:t>	</a:t>
            </a:r>
          </a:p>
        </p:txBody>
      </p:sp>
      <p:sp>
        <p:nvSpPr>
          <p:cNvPr id="135" name="Google Shape;135;p5"/>
          <p:cNvSpPr txBox="1"/>
          <p:nvPr/>
        </p:nvSpPr>
        <p:spPr>
          <a:xfrm>
            <a:off x="2895600" y="990600"/>
            <a:ext cx="7848600" cy="461665"/>
          </a:xfrm>
          <a:prstGeom prst="rect">
            <a:avLst/>
          </a:prstGeom>
          <a:noFill/>
          <a:ln>
            <a:noFill/>
          </a:ln>
        </p:spPr>
        <p:txBody>
          <a:bodyPr spcFirstLastPara="1" wrap="square" lIns="91425" tIns="45700" rIns="91425" bIns="45700" anchor="t" anchorCtr="0">
            <a:spAutoFit/>
          </a:bodyPr>
          <a:lstStyle/>
          <a:p>
            <a:pPr marL="342900" marR="0" lvl="0" indent="-342900" algn="r" rtl="0">
              <a:spcBef>
                <a:spcPts val="0"/>
              </a:spcBef>
              <a:spcAft>
                <a:spcPts val="0"/>
              </a:spcAft>
              <a:buNone/>
            </a:pPr>
            <a:r>
              <a:rPr lang="en-US" sz="2400">
                <a:solidFill>
                  <a:srgbClr val="FF0000"/>
                </a:solidFill>
                <a:latin typeface="Trebuchet MS"/>
                <a:ea typeface="Trebuchet MS"/>
                <a:cs typeface="Trebuchet MS"/>
                <a:sym typeface="Trebuchet MS"/>
              </a:rPr>
              <a:t>Implementation Details</a:t>
            </a:r>
            <a:endParaRPr sz="1800">
              <a:solidFill>
                <a:schemeClr val="dk1"/>
              </a:solidFill>
              <a:latin typeface="Arial"/>
              <a:ea typeface="Arial"/>
              <a:cs typeface="Arial"/>
              <a:sym typeface="Arial"/>
            </a:endParaRPr>
          </a:p>
        </p:txBody>
      </p:sp>
      <p:pic>
        <p:nvPicPr>
          <p:cNvPr id="136" name="Google Shape;136;p5"/>
          <p:cNvPicPr preferRelativeResize="0"/>
          <p:nvPr/>
        </p:nvPicPr>
        <p:blipFill rotWithShape="1">
          <a:blip r:embed="rId3">
            <a:alphaModFix/>
          </a:blip>
          <a:srcRect/>
          <a:stretch/>
        </p:blipFill>
        <p:spPr>
          <a:xfrm>
            <a:off x="10896601" y="0"/>
            <a:ext cx="1295399" cy="1025106"/>
          </a:xfrm>
          <a:prstGeom prst="rect">
            <a:avLst/>
          </a:prstGeom>
          <a:noFill/>
          <a:ln>
            <a:noFill/>
          </a:ln>
        </p:spPr>
      </p:pic>
      <p:sp>
        <p:nvSpPr>
          <p:cNvPr id="2" name="Google Shape;198;p11">
            <a:extLst>
              <a:ext uri="{FF2B5EF4-FFF2-40B4-BE49-F238E27FC236}">
                <a16:creationId xmlns:a16="http://schemas.microsoft.com/office/drawing/2014/main" id="{9402AF69-165C-5C40-7191-81C55F9DD19E}"/>
              </a:ext>
            </a:extLst>
          </p:cNvPr>
          <p:cNvSpPr txBox="1"/>
          <p:nvPr/>
        </p:nvSpPr>
        <p:spPr>
          <a:xfrm>
            <a:off x="-76200" y="147428"/>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sz="1200" dirty="0">
                <a:solidFill>
                  <a:srgbClr val="888888"/>
                </a:solidFill>
              </a:rPr>
              <a:t>Deploy </a:t>
            </a:r>
            <a:r>
              <a:rPr lang="en-GB" sz="1200" dirty="0" err="1">
                <a:solidFill>
                  <a:srgbClr val="888888"/>
                </a:solidFill>
              </a:rPr>
              <a:t>eox</a:t>
            </a:r>
            <a:r>
              <a:rPr lang="en-GB" sz="1200" dirty="0">
                <a:solidFill>
                  <a:srgbClr val="888888"/>
                </a:solidFill>
              </a:rPr>
              <a:t> microservices using cloud platform service and improve scalability.</a:t>
            </a:r>
          </a:p>
        </p:txBody>
      </p:sp>
      <p:sp>
        <p:nvSpPr>
          <p:cNvPr id="3" name="Google Shape;144;p26">
            <a:extLst>
              <a:ext uri="{FF2B5EF4-FFF2-40B4-BE49-F238E27FC236}">
                <a16:creationId xmlns:a16="http://schemas.microsoft.com/office/drawing/2014/main" id="{07A4C281-A9C2-B1C2-D1B6-76C3D79AC176}"/>
              </a:ext>
            </a:extLst>
          </p:cNvPr>
          <p:cNvSpPr txBox="1">
            <a:spLocks noGrp="1"/>
          </p:cNvSpPr>
          <p:nvPr>
            <p:ph type="ftr" idx="11"/>
          </p:nvPr>
        </p:nvSpPr>
        <p:spPr>
          <a:xfrm>
            <a:off x="4552950" y="6459532"/>
            <a:ext cx="30861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SzPts val="1100"/>
              <a:buNone/>
            </a:pPr>
            <a:r>
              <a:rPr lang="en" sz="1250" dirty="0"/>
              <a:t>Veena_Adarsh_Suchit_Yuvaraj</a:t>
            </a:r>
            <a:endParaRPr sz="12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6"/>
          <p:cNvSpPr/>
          <p:nvPr/>
        </p:nvSpPr>
        <p:spPr>
          <a:xfrm>
            <a:off x="3009900" y="1415752"/>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46" name="Google Shape;146;p6"/>
          <p:cNvPicPr preferRelativeResize="0"/>
          <p:nvPr/>
        </p:nvPicPr>
        <p:blipFill rotWithShape="1">
          <a:blip r:embed="rId3">
            <a:alphaModFix/>
          </a:blip>
          <a:srcRect/>
          <a:stretch/>
        </p:blipFill>
        <p:spPr>
          <a:xfrm>
            <a:off x="10896601" y="0"/>
            <a:ext cx="1295399" cy="1025106"/>
          </a:xfrm>
          <a:prstGeom prst="rect">
            <a:avLst/>
          </a:prstGeom>
          <a:noFill/>
          <a:ln>
            <a:noFill/>
          </a:ln>
        </p:spPr>
      </p:pic>
      <p:sp>
        <p:nvSpPr>
          <p:cNvPr id="2" name="Google Shape;198;p11">
            <a:extLst>
              <a:ext uri="{FF2B5EF4-FFF2-40B4-BE49-F238E27FC236}">
                <a16:creationId xmlns:a16="http://schemas.microsoft.com/office/drawing/2014/main" id="{34CDAE50-CF74-FEA3-063F-297F305C3623}"/>
              </a:ext>
            </a:extLst>
          </p:cNvPr>
          <p:cNvSpPr txBox="1"/>
          <p:nvPr/>
        </p:nvSpPr>
        <p:spPr>
          <a:xfrm>
            <a:off x="-76200" y="147428"/>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sz="1200" dirty="0">
                <a:solidFill>
                  <a:srgbClr val="888888"/>
                </a:solidFill>
              </a:rPr>
              <a:t>Deploy </a:t>
            </a:r>
            <a:r>
              <a:rPr lang="en-GB" sz="1200" dirty="0" err="1">
                <a:solidFill>
                  <a:srgbClr val="888888"/>
                </a:solidFill>
              </a:rPr>
              <a:t>eox</a:t>
            </a:r>
            <a:r>
              <a:rPr lang="en-GB" sz="1200" dirty="0">
                <a:solidFill>
                  <a:srgbClr val="888888"/>
                </a:solidFill>
              </a:rPr>
              <a:t> microservices using cloud platform service and improve scalability.</a:t>
            </a:r>
          </a:p>
        </p:txBody>
      </p:sp>
      <p:sp>
        <p:nvSpPr>
          <p:cNvPr id="3" name="Google Shape;144;p26">
            <a:extLst>
              <a:ext uri="{FF2B5EF4-FFF2-40B4-BE49-F238E27FC236}">
                <a16:creationId xmlns:a16="http://schemas.microsoft.com/office/drawing/2014/main" id="{BFFB5AFC-CDBE-88FA-7DBD-9D0957C9CE20}"/>
              </a:ext>
            </a:extLst>
          </p:cNvPr>
          <p:cNvSpPr txBox="1">
            <a:spLocks noGrp="1"/>
          </p:cNvSpPr>
          <p:nvPr>
            <p:ph type="ftr" idx="11"/>
          </p:nvPr>
        </p:nvSpPr>
        <p:spPr>
          <a:xfrm>
            <a:off x="4552950" y="6459532"/>
            <a:ext cx="30861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SzPts val="1100"/>
              <a:buNone/>
            </a:pPr>
            <a:r>
              <a:rPr lang="en" sz="1250" dirty="0"/>
              <a:t>Veena_Adarsh_Suchit_Yuvaraj</a:t>
            </a:r>
            <a:endParaRPr sz="1250" dirty="0"/>
          </a:p>
        </p:txBody>
      </p:sp>
      <p:sp>
        <p:nvSpPr>
          <p:cNvPr id="12" name="Google Shape;135;p5">
            <a:extLst>
              <a:ext uri="{FF2B5EF4-FFF2-40B4-BE49-F238E27FC236}">
                <a16:creationId xmlns:a16="http://schemas.microsoft.com/office/drawing/2014/main" id="{DC52ED94-9331-F2C0-D2B6-C8D1273538E6}"/>
              </a:ext>
            </a:extLst>
          </p:cNvPr>
          <p:cNvSpPr txBox="1"/>
          <p:nvPr/>
        </p:nvSpPr>
        <p:spPr>
          <a:xfrm>
            <a:off x="2895600" y="990600"/>
            <a:ext cx="7848600" cy="461665"/>
          </a:xfrm>
          <a:prstGeom prst="rect">
            <a:avLst/>
          </a:prstGeom>
          <a:noFill/>
          <a:ln>
            <a:noFill/>
          </a:ln>
        </p:spPr>
        <p:txBody>
          <a:bodyPr spcFirstLastPara="1" wrap="square" lIns="91425" tIns="45700" rIns="91425" bIns="45700" anchor="t" anchorCtr="0">
            <a:spAutoFit/>
          </a:bodyPr>
          <a:lstStyle/>
          <a:p>
            <a:pPr marL="342900" marR="0" lvl="0" indent="-342900" algn="r" rtl="0">
              <a:spcBef>
                <a:spcPts val="0"/>
              </a:spcBef>
              <a:spcAft>
                <a:spcPts val="0"/>
              </a:spcAft>
              <a:buNone/>
            </a:pPr>
            <a:r>
              <a:rPr lang="en-US" sz="2400">
                <a:solidFill>
                  <a:srgbClr val="FF0000"/>
                </a:solidFill>
                <a:latin typeface="Trebuchet MS"/>
                <a:ea typeface="Trebuchet MS"/>
                <a:cs typeface="Trebuchet MS"/>
                <a:sym typeface="Trebuchet MS"/>
              </a:rPr>
              <a:t>Implementation Details</a:t>
            </a:r>
            <a:endParaRPr sz="1800">
              <a:solidFill>
                <a:schemeClr val="dk1"/>
              </a:solidFill>
              <a:latin typeface="Arial"/>
              <a:ea typeface="Arial"/>
              <a:cs typeface="Arial"/>
              <a:sym typeface="Arial"/>
            </a:endParaRPr>
          </a:p>
        </p:txBody>
      </p:sp>
      <p:sp>
        <p:nvSpPr>
          <p:cNvPr id="13" name="TextBox 12">
            <a:extLst>
              <a:ext uri="{FF2B5EF4-FFF2-40B4-BE49-F238E27FC236}">
                <a16:creationId xmlns:a16="http://schemas.microsoft.com/office/drawing/2014/main" id="{DC2C1CB7-9816-0E33-A037-106E81E03697}"/>
              </a:ext>
            </a:extLst>
          </p:cNvPr>
          <p:cNvSpPr txBox="1"/>
          <p:nvPr/>
        </p:nvSpPr>
        <p:spPr>
          <a:xfrm>
            <a:off x="7830766" y="1692612"/>
            <a:ext cx="4182894" cy="1200329"/>
          </a:xfrm>
          <a:prstGeom prst="rect">
            <a:avLst/>
          </a:prstGeom>
          <a:noFill/>
        </p:spPr>
        <p:txBody>
          <a:bodyPr wrap="square" rtlCol="0">
            <a:spAutoFit/>
          </a:bodyPr>
          <a:lstStyle/>
          <a:p>
            <a:r>
              <a:rPr lang="en-GB" sz="2400" dirty="0">
                <a:latin typeface="Times New Roman" panose="02020603050405020304" pitchFamily="18" charset="0"/>
                <a:cs typeface="Times New Roman" panose="02020603050405020304" pitchFamily="18" charset="0"/>
              </a:rPr>
              <a:t>Code Snippet to fetch the pod metrics using Kubernetes Metrics Server</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71CD025-0FD9-89AB-F1DD-934464ED1C64}"/>
              </a:ext>
            </a:extLst>
          </p:cNvPr>
          <p:cNvPicPr>
            <a:picLocks noChangeAspect="1"/>
          </p:cNvPicPr>
          <p:nvPr/>
        </p:nvPicPr>
        <p:blipFill>
          <a:blip r:embed="rId4"/>
          <a:stretch>
            <a:fillRect/>
          </a:stretch>
        </p:blipFill>
        <p:spPr>
          <a:xfrm>
            <a:off x="369071" y="1692612"/>
            <a:ext cx="7461695" cy="450390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6"/>
          <p:cNvSpPr/>
          <p:nvPr/>
        </p:nvSpPr>
        <p:spPr>
          <a:xfrm>
            <a:off x="3009900" y="1428356"/>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46" name="Google Shape;146;p6"/>
          <p:cNvPicPr preferRelativeResize="0"/>
          <p:nvPr/>
        </p:nvPicPr>
        <p:blipFill rotWithShape="1">
          <a:blip r:embed="rId3">
            <a:alphaModFix/>
          </a:blip>
          <a:srcRect/>
          <a:stretch/>
        </p:blipFill>
        <p:spPr>
          <a:xfrm>
            <a:off x="10896601" y="0"/>
            <a:ext cx="1295399" cy="1025106"/>
          </a:xfrm>
          <a:prstGeom prst="rect">
            <a:avLst/>
          </a:prstGeom>
          <a:noFill/>
          <a:ln>
            <a:noFill/>
          </a:ln>
        </p:spPr>
      </p:pic>
      <p:sp>
        <p:nvSpPr>
          <p:cNvPr id="2" name="Google Shape;198;p11">
            <a:extLst>
              <a:ext uri="{FF2B5EF4-FFF2-40B4-BE49-F238E27FC236}">
                <a16:creationId xmlns:a16="http://schemas.microsoft.com/office/drawing/2014/main" id="{34CDAE50-CF74-FEA3-063F-297F305C3623}"/>
              </a:ext>
            </a:extLst>
          </p:cNvPr>
          <p:cNvSpPr txBox="1"/>
          <p:nvPr/>
        </p:nvSpPr>
        <p:spPr>
          <a:xfrm>
            <a:off x="-76200" y="147428"/>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sz="1200" dirty="0">
                <a:solidFill>
                  <a:srgbClr val="888888"/>
                </a:solidFill>
              </a:rPr>
              <a:t>Deploy </a:t>
            </a:r>
            <a:r>
              <a:rPr lang="en-GB" sz="1200" dirty="0" err="1">
                <a:solidFill>
                  <a:srgbClr val="888888"/>
                </a:solidFill>
              </a:rPr>
              <a:t>eox</a:t>
            </a:r>
            <a:r>
              <a:rPr lang="en-GB" sz="1200" dirty="0">
                <a:solidFill>
                  <a:srgbClr val="888888"/>
                </a:solidFill>
              </a:rPr>
              <a:t> microservices using cloud platform service and improve scalability.</a:t>
            </a:r>
          </a:p>
        </p:txBody>
      </p:sp>
      <p:sp>
        <p:nvSpPr>
          <p:cNvPr id="3" name="Google Shape;144;p26">
            <a:extLst>
              <a:ext uri="{FF2B5EF4-FFF2-40B4-BE49-F238E27FC236}">
                <a16:creationId xmlns:a16="http://schemas.microsoft.com/office/drawing/2014/main" id="{BFFB5AFC-CDBE-88FA-7DBD-9D0957C9CE20}"/>
              </a:ext>
            </a:extLst>
          </p:cNvPr>
          <p:cNvSpPr txBox="1">
            <a:spLocks noGrp="1"/>
          </p:cNvSpPr>
          <p:nvPr>
            <p:ph type="ftr" idx="11"/>
          </p:nvPr>
        </p:nvSpPr>
        <p:spPr>
          <a:xfrm>
            <a:off x="4552950" y="6459532"/>
            <a:ext cx="30861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SzPts val="1100"/>
              <a:buNone/>
            </a:pPr>
            <a:r>
              <a:rPr lang="en" sz="1250" dirty="0"/>
              <a:t>Veena_Adarsh_Suchit_Yuvaraj</a:t>
            </a:r>
            <a:endParaRPr sz="1250" dirty="0"/>
          </a:p>
        </p:txBody>
      </p:sp>
      <p:sp>
        <p:nvSpPr>
          <p:cNvPr id="12" name="Google Shape;135;p5">
            <a:extLst>
              <a:ext uri="{FF2B5EF4-FFF2-40B4-BE49-F238E27FC236}">
                <a16:creationId xmlns:a16="http://schemas.microsoft.com/office/drawing/2014/main" id="{DC52ED94-9331-F2C0-D2B6-C8D1273538E6}"/>
              </a:ext>
            </a:extLst>
          </p:cNvPr>
          <p:cNvSpPr txBox="1"/>
          <p:nvPr/>
        </p:nvSpPr>
        <p:spPr>
          <a:xfrm>
            <a:off x="2895600" y="990600"/>
            <a:ext cx="7848600" cy="461665"/>
          </a:xfrm>
          <a:prstGeom prst="rect">
            <a:avLst/>
          </a:prstGeom>
          <a:noFill/>
          <a:ln>
            <a:noFill/>
          </a:ln>
        </p:spPr>
        <p:txBody>
          <a:bodyPr spcFirstLastPara="1" wrap="square" lIns="91425" tIns="45700" rIns="91425" bIns="45700" anchor="t" anchorCtr="0">
            <a:spAutoFit/>
          </a:bodyPr>
          <a:lstStyle/>
          <a:p>
            <a:pPr marL="342900" marR="0" lvl="0" indent="-342900" algn="r" rtl="0">
              <a:spcBef>
                <a:spcPts val="0"/>
              </a:spcBef>
              <a:spcAft>
                <a:spcPts val="0"/>
              </a:spcAft>
              <a:buNone/>
            </a:pPr>
            <a:r>
              <a:rPr lang="en-US" sz="2400">
                <a:solidFill>
                  <a:srgbClr val="FF0000"/>
                </a:solidFill>
                <a:latin typeface="Trebuchet MS"/>
                <a:ea typeface="Trebuchet MS"/>
                <a:cs typeface="Trebuchet MS"/>
                <a:sym typeface="Trebuchet MS"/>
              </a:rPr>
              <a:t>Implementation Details</a:t>
            </a:r>
            <a:endParaRPr sz="1800">
              <a:solidFill>
                <a:schemeClr val="dk1"/>
              </a:solidFill>
              <a:latin typeface="Arial"/>
              <a:ea typeface="Arial"/>
              <a:cs typeface="Arial"/>
              <a:sym typeface="Arial"/>
            </a:endParaRPr>
          </a:p>
        </p:txBody>
      </p:sp>
      <p:pic>
        <p:nvPicPr>
          <p:cNvPr id="5" name="Picture 4">
            <a:extLst>
              <a:ext uri="{FF2B5EF4-FFF2-40B4-BE49-F238E27FC236}">
                <a16:creationId xmlns:a16="http://schemas.microsoft.com/office/drawing/2014/main" id="{63E4326A-C6F2-51A3-6A7F-C534912B2AE9}"/>
              </a:ext>
            </a:extLst>
          </p:cNvPr>
          <p:cNvPicPr>
            <a:picLocks noChangeAspect="1"/>
          </p:cNvPicPr>
          <p:nvPr/>
        </p:nvPicPr>
        <p:blipFill>
          <a:blip r:embed="rId4"/>
          <a:stretch>
            <a:fillRect/>
          </a:stretch>
        </p:blipFill>
        <p:spPr>
          <a:xfrm>
            <a:off x="726367" y="1746558"/>
            <a:ext cx="10739266" cy="2716652"/>
          </a:xfrm>
          <a:prstGeom prst="rect">
            <a:avLst/>
          </a:prstGeom>
        </p:spPr>
      </p:pic>
      <p:sp>
        <p:nvSpPr>
          <p:cNvPr id="8" name="TextBox 7">
            <a:extLst>
              <a:ext uri="{FF2B5EF4-FFF2-40B4-BE49-F238E27FC236}">
                <a16:creationId xmlns:a16="http://schemas.microsoft.com/office/drawing/2014/main" id="{715FA5DE-97FA-18C0-6E82-C638FEDB23B6}"/>
              </a:ext>
            </a:extLst>
          </p:cNvPr>
          <p:cNvSpPr txBox="1"/>
          <p:nvPr/>
        </p:nvSpPr>
        <p:spPr>
          <a:xfrm>
            <a:off x="726367" y="4902740"/>
            <a:ext cx="9244484" cy="830997"/>
          </a:xfrm>
          <a:prstGeom prst="rect">
            <a:avLst/>
          </a:prstGeom>
          <a:noFill/>
        </p:spPr>
        <p:txBody>
          <a:bodyPr wrap="square" rtlCol="0">
            <a:spAutoFit/>
          </a:bodyPr>
          <a:lstStyle/>
          <a:p>
            <a:r>
              <a:rPr lang="en-GB" sz="2400" dirty="0">
                <a:latin typeface="Times New Roman" panose="02020603050405020304" pitchFamily="18" charset="0"/>
                <a:cs typeface="Times New Roman" panose="02020603050405020304" pitchFamily="18" charset="0"/>
              </a:rPr>
              <a:t>Code Snippet that consists of the logic that calculates the number of pods required to create and delete pods.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1709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6"/>
          <p:cNvSpPr/>
          <p:nvPr/>
        </p:nvSpPr>
        <p:spPr>
          <a:xfrm>
            <a:off x="3009900" y="1429191"/>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5" name="Google Shape;145;p6"/>
          <p:cNvSpPr txBox="1"/>
          <p:nvPr/>
        </p:nvSpPr>
        <p:spPr>
          <a:xfrm>
            <a:off x="677729" y="4924199"/>
            <a:ext cx="8398177" cy="461624"/>
          </a:xfrm>
          <a:prstGeom prst="rect">
            <a:avLst/>
          </a:prstGeom>
          <a:noFill/>
          <a:ln>
            <a:noFill/>
          </a:ln>
        </p:spPr>
        <p:txBody>
          <a:bodyPr spcFirstLastPara="1" wrap="square" lIns="91425" tIns="45700" rIns="91425" bIns="45700" anchor="t" anchorCtr="0">
            <a:spAutoFit/>
          </a:bodyPr>
          <a:lstStyle/>
          <a:p>
            <a:pPr marL="685791" marR="0" lvl="0" indent="-342900" rtl="0">
              <a:spcBef>
                <a:spcPts val="0"/>
              </a:spcBef>
              <a:spcAft>
                <a:spcPts val="0"/>
              </a:spcAft>
              <a:buNone/>
            </a:pPr>
            <a:r>
              <a:rPr lang="en-GB" sz="2400" dirty="0">
                <a:solidFill>
                  <a:schemeClr val="tx1"/>
                </a:solidFill>
                <a:latin typeface="Times New Roman" panose="02020603050405020304" pitchFamily="18" charset="0"/>
                <a:ea typeface="Trebuchet MS"/>
                <a:cs typeface="Times New Roman" panose="02020603050405020304" pitchFamily="18" charset="0"/>
                <a:sym typeface="Trebuchet MS"/>
              </a:rPr>
              <a:t>Code Snippet that is used to create pods during scaling up.</a:t>
            </a:r>
            <a:endParaRPr sz="2400" dirty="0">
              <a:solidFill>
                <a:schemeClr val="tx1"/>
              </a:solidFill>
              <a:latin typeface="Times New Roman" panose="02020603050405020304" pitchFamily="18" charset="0"/>
              <a:ea typeface="Trebuchet MS"/>
              <a:cs typeface="Times New Roman" panose="02020603050405020304" pitchFamily="18" charset="0"/>
              <a:sym typeface="Trebuchet MS"/>
            </a:endParaRPr>
          </a:p>
        </p:txBody>
      </p:sp>
      <p:pic>
        <p:nvPicPr>
          <p:cNvPr id="146" name="Google Shape;146;p6"/>
          <p:cNvPicPr preferRelativeResize="0"/>
          <p:nvPr/>
        </p:nvPicPr>
        <p:blipFill rotWithShape="1">
          <a:blip r:embed="rId3">
            <a:alphaModFix/>
          </a:blip>
          <a:srcRect/>
          <a:stretch/>
        </p:blipFill>
        <p:spPr>
          <a:xfrm>
            <a:off x="10896601" y="0"/>
            <a:ext cx="1295399" cy="1025106"/>
          </a:xfrm>
          <a:prstGeom prst="rect">
            <a:avLst/>
          </a:prstGeom>
          <a:noFill/>
          <a:ln>
            <a:noFill/>
          </a:ln>
        </p:spPr>
      </p:pic>
      <p:sp>
        <p:nvSpPr>
          <p:cNvPr id="2" name="Google Shape;198;p11">
            <a:extLst>
              <a:ext uri="{FF2B5EF4-FFF2-40B4-BE49-F238E27FC236}">
                <a16:creationId xmlns:a16="http://schemas.microsoft.com/office/drawing/2014/main" id="{34CDAE50-CF74-FEA3-063F-297F305C3623}"/>
              </a:ext>
            </a:extLst>
          </p:cNvPr>
          <p:cNvSpPr txBox="1"/>
          <p:nvPr/>
        </p:nvSpPr>
        <p:spPr>
          <a:xfrm>
            <a:off x="-76200" y="147428"/>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sz="1200" dirty="0">
                <a:solidFill>
                  <a:srgbClr val="888888"/>
                </a:solidFill>
              </a:rPr>
              <a:t>Deploy </a:t>
            </a:r>
            <a:r>
              <a:rPr lang="en-GB" sz="1200" dirty="0" err="1">
                <a:solidFill>
                  <a:srgbClr val="888888"/>
                </a:solidFill>
              </a:rPr>
              <a:t>eox</a:t>
            </a:r>
            <a:r>
              <a:rPr lang="en-GB" sz="1200" dirty="0">
                <a:solidFill>
                  <a:srgbClr val="888888"/>
                </a:solidFill>
              </a:rPr>
              <a:t> microservices using cloud platform service and improve scalability.</a:t>
            </a:r>
          </a:p>
        </p:txBody>
      </p:sp>
      <p:sp>
        <p:nvSpPr>
          <p:cNvPr id="3" name="Google Shape;144;p26">
            <a:extLst>
              <a:ext uri="{FF2B5EF4-FFF2-40B4-BE49-F238E27FC236}">
                <a16:creationId xmlns:a16="http://schemas.microsoft.com/office/drawing/2014/main" id="{BFFB5AFC-CDBE-88FA-7DBD-9D0957C9CE20}"/>
              </a:ext>
            </a:extLst>
          </p:cNvPr>
          <p:cNvSpPr txBox="1">
            <a:spLocks noGrp="1"/>
          </p:cNvSpPr>
          <p:nvPr>
            <p:ph type="ftr" idx="11"/>
          </p:nvPr>
        </p:nvSpPr>
        <p:spPr>
          <a:xfrm>
            <a:off x="4552950" y="6459532"/>
            <a:ext cx="30861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SzPts val="1100"/>
              <a:buNone/>
            </a:pPr>
            <a:r>
              <a:rPr lang="en" sz="1250" dirty="0"/>
              <a:t>Veena_Adarsh_Suchit_Yuvaraj</a:t>
            </a:r>
            <a:endParaRPr sz="1250" dirty="0"/>
          </a:p>
        </p:txBody>
      </p:sp>
      <p:sp>
        <p:nvSpPr>
          <p:cNvPr id="12" name="Google Shape;135;p5">
            <a:extLst>
              <a:ext uri="{FF2B5EF4-FFF2-40B4-BE49-F238E27FC236}">
                <a16:creationId xmlns:a16="http://schemas.microsoft.com/office/drawing/2014/main" id="{DC52ED94-9331-F2C0-D2B6-C8D1273538E6}"/>
              </a:ext>
            </a:extLst>
          </p:cNvPr>
          <p:cNvSpPr txBox="1"/>
          <p:nvPr/>
        </p:nvSpPr>
        <p:spPr>
          <a:xfrm>
            <a:off x="2895600" y="990600"/>
            <a:ext cx="7848600" cy="461665"/>
          </a:xfrm>
          <a:prstGeom prst="rect">
            <a:avLst/>
          </a:prstGeom>
          <a:noFill/>
          <a:ln>
            <a:noFill/>
          </a:ln>
        </p:spPr>
        <p:txBody>
          <a:bodyPr spcFirstLastPara="1" wrap="square" lIns="91425" tIns="45700" rIns="91425" bIns="45700" anchor="t" anchorCtr="0">
            <a:spAutoFit/>
          </a:bodyPr>
          <a:lstStyle/>
          <a:p>
            <a:pPr marL="342900" marR="0" lvl="0" indent="-342900" algn="r" rtl="0">
              <a:spcBef>
                <a:spcPts val="0"/>
              </a:spcBef>
              <a:spcAft>
                <a:spcPts val="0"/>
              </a:spcAft>
              <a:buNone/>
            </a:pPr>
            <a:r>
              <a:rPr lang="en-US" sz="2400">
                <a:solidFill>
                  <a:srgbClr val="FF0000"/>
                </a:solidFill>
                <a:latin typeface="Trebuchet MS"/>
                <a:ea typeface="Trebuchet MS"/>
                <a:cs typeface="Trebuchet MS"/>
                <a:sym typeface="Trebuchet MS"/>
              </a:rPr>
              <a:t>Implementation Details</a:t>
            </a:r>
            <a:endParaRPr sz="1800">
              <a:solidFill>
                <a:schemeClr val="dk1"/>
              </a:solidFill>
              <a:latin typeface="Arial"/>
              <a:ea typeface="Arial"/>
              <a:cs typeface="Arial"/>
              <a:sym typeface="Arial"/>
            </a:endParaRPr>
          </a:p>
        </p:txBody>
      </p:sp>
      <p:pic>
        <p:nvPicPr>
          <p:cNvPr id="6" name="Picture 5">
            <a:extLst>
              <a:ext uri="{FF2B5EF4-FFF2-40B4-BE49-F238E27FC236}">
                <a16:creationId xmlns:a16="http://schemas.microsoft.com/office/drawing/2014/main" id="{34BBF442-0BC8-BB82-3DE4-F0685F1D6128}"/>
              </a:ext>
            </a:extLst>
          </p:cNvPr>
          <p:cNvPicPr>
            <a:picLocks noChangeAspect="1"/>
          </p:cNvPicPr>
          <p:nvPr/>
        </p:nvPicPr>
        <p:blipFill>
          <a:blip r:embed="rId4"/>
          <a:stretch>
            <a:fillRect/>
          </a:stretch>
        </p:blipFill>
        <p:spPr>
          <a:xfrm>
            <a:off x="595008" y="1869789"/>
            <a:ext cx="11001983" cy="2802289"/>
          </a:xfrm>
          <a:prstGeom prst="rect">
            <a:avLst/>
          </a:prstGeom>
        </p:spPr>
      </p:pic>
    </p:spTree>
    <p:extLst>
      <p:ext uri="{BB962C8B-B14F-4D97-AF65-F5344CB8AC3E}">
        <p14:creationId xmlns:p14="http://schemas.microsoft.com/office/powerpoint/2010/main" val="3214543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6"/>
          <p:cNvSpPr/>
          <p:nvPr/>
        </p:nvSpPr>
        <p:spPr>
          <a:xfrm>
            <a:off x="3009900" y="1374138"/>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5" name="Google Shape;145;p6"/>
          <p:cNvSpPr txBox="1"/>
          <p:nvPr/>
        </p:nvSpPr>
        <p:spPr>
          <a:xfrm>
            <a:off x="1081391" y="5497441"/>
            <a:ext cx="8407904" cy="461624"/>
          </a:xfrm>
          <a:prstGeom prst="rect">
            <a:avLst/>
          </a:prstGeom>
          <a:noFill/>
          <a:ln>
            <a:noFill/>
          </a:ln>
        </p:spPr>
        <p:txBody>
          <a:bodyPr spcFirstLastPara="1" wrap="square" lIns="91425" tIns="45700" rIns="91425" bIns="45700" anchor="t" anchorCtr="0">
            <a:spAutoFit/>
          </a:bodyPr>
          <a:lstStyle/>
          <a:p>
            <a:pPr marL="685791" marR="0" lvl="0" indent="-342900" rtl="0">
              <a:spcBef>
                <a:spcPts val="0"/>
              </a:spcBef>
              <a:spcAft>
                <a:spcPts val="0"/>
              </a:spcAft>
              <a:buNone/>
            </a:pPr>
            <a:r>
              <a:rPr lang="en-GB" sz="2400" dirty="0">
                <a:solidFill>
                  <a:schemeClr val="tx1"/>
                </a:solidFill>
                <a:latin typeface="Times New Roman" panose="02020603050405020304" pitchFamily="18" charset="0"/>
                <a:ea typeface="Trebuchet MS"/>
                <a:cs typeface="Times New Roman" panose="02020603050405020304" pitchFamily="18" charset="0"/>
                <a:sym typeface="Trebuchet MS"/>
              </a:rPr>
              <a:t>Code Snippet that is used for deletion of pods to scale down.</a:t>
            </a:r>
            <a:endParaRPr sz="2400" dirty="0">
              <a:solidFill>
                <a:schemeClr val="tx1"/>
              </a:solidFill>
              <a:latin typeface="Times New Roman" panose="02020603050405020304" pitchFamily="18" charset="0"/>
              <a:ea typeface="Trebuchet MS"/>
              <a:cs typeface="Times New Roman" panose="02020603050405020304" pitchFamily="18" charset="0"/>
              <a:sym typeface="Trebuchet MS"/>
            </a:endParaRPr>
          </a:p>
        </p:txBody>
      </p:sp>
      <p:pic>
        <p:nvPicPr>
          <p:cNvPr id="146" name="Google Shape;146;p6"/>
          <p:cNvPicPr preferRelativeResize="0"/>
          <p:nvPr/>
        </p:nvPicPr>
        <p:blipFill rotWithShape="1">
          <a:blip r:embed="rId3">
            <a:alphaModFix/>
          </a:blip>
          <a:srcRect/>
          <a:stretch/>
        </p:blipFill>
        <p:spPr>
          <a:xfrm>
            <a:off x="10896601" y="0"/>
            <a:ext cx="1295399" cy="1025106"/>
          </a:xfrm>
          <a:prstGeom prst="rect">
            <a:avLst/>
          </a:prstGeom>
          <a:noFill/>
          <a:ln>
            <a:noFill/>
          </a:ln>
        </p:spPr>
      </p:pic>
      <p:sp>
        <p:nvSpPr>
          <p:cNvPr id="2" name="Google Shape;198;p11">
            <a:extLst>
              <a:ext uri="{FF2B5EF4-FFF2-40B4-BE49-F238E27FC236}">
                <a16:creationId xmlns:a16="http://schemas.microsoft.com/office/drawing/2014/main" id="{34CDAE50-CF74-FEA3-063F-297F305C3623}"/>
              </a:ext>
            </a:extLst>
          </p:cNvPr>
          <p:cNvSpPr txBox="1"/>
          <p:nvPr/>
        </p:nvSpPr>
        <p:spPr>
          <a:xfrm>
            <a:off x="-76200" y="147428"/>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sz="1200" dirty="0">
                <a:solidFill>
                  <a:srgbClr val="888888"/>
                </a:solidFill>
              </a:rPr>
              <a:t>Deploy </a:t>
            </a:r>
            <a:r>
              <a:rPr lang="en-GB" sz="1200" dirty="0" err="1">
                <a:solidFill>
                  <a:srgbClr val="888888"/>
                </a:solidFill>
              </a:rPr>
              <a:t>eox</a:t>
            </a:r>
            <a:r>
              <a:rPr lang="en-GB" sz="1200" dirty="0">
                <a:solidFill>
                  <a:srgbClr val="888888"/>
                </a:solidFill>
              </a:rPr>
              <a:t> microservices using cloud platform service and improve scalability.</a:t>
            </a:r>
          </a:p>
        </p:txBody>
      </p:sp>
      <p:sp>
        <p:nvSpPr>
          <p:cNvPr id="3" name="Google Shape;144;p26">
            <a:extLst>
              <a:ext uri="{FF2B5EF4-FFF2-40B4-BE49-F238E27FC236}">
                <a16:creationId xmlns:a16="http://schemas.microsoft.com/office/drawing/2014/main" id="{BFFB5AFC-CDBE-88FA-7DBD-9D0957C9CE20}"/>
              </a:ext>
            </a:extLst>
          </p:cNvPr>
          <p:cNvSpPr txBox="1">
            <a:spLocks noGrp="1"/>
          </p:cNvSpPr>
          <p:nvPr>
            <p:ph type="ftr" idx="11"/>
          </p:nvPr>
        </p:nvSpPr>
        <p:spPr>
          <a:xfrm>
            <a:off x="4552950" y="6459532"/>
            <a:ext cx="30861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SzPts val="1100"/>
              <a:buNone/>
            </a:pPr>
            <a:r>
              <a:rPr lang="en" sz="1250" dirty="0"/>
              <a:t>Veena_Adarsh_Suchit_Yuvaraj</a:t>
            </a:r>
            <a:endParaRPr sz="1250" dirty="0"/>
          </a:p>
        </p:txBody>
      </p:sp>
      <p:sp>
        <p:nvSpPr>
          <p:cNvPr id="12" name="Google Shape;135;p5">
            <a:extLst>
              <a:ext uri="{FF2B5EF4-FFF2-40B4-BE49-F238E27FC236}">
                <a16:creationId xmlns:a16="http://schemas.microsoft.com/office/drawing/2014/main" id="{DC52ED94-9331-F2C0-D2B6-C8D1273538E6}"/>
              </a:ext>
            </a:extLst>
          </p:cNvPr>
          <p:cNvSpPr txBox="1"/>
          <p:nvPr/>
        </p:nvSpPr>
        <p:spPr>
          <a:xfrm>
            <a:off x="2895600" y="990600"/>
            <a:ext cx="7848600" cy="461665"/>
          </a:xfrm>
          <a:prstGeom prst="rect">
            <a:avLst/>
          </a:prstGeom>
          <a:noFill/>
          <a:ln>
            <a:noFill/>
          </a:ln>
        </p:spPr>
        <p:txBody>
          <a:bodyPr spcFirstLastPara="1" wrap="square" lIns="91425" tIns="45700" rIns="91425" bIns="45700" anchor="t" anchorCtr="0">
            <a:spAutoFit/>
          </a:bodyPr>
          <a:lstStyle/>
          <a:p>
            <a:pPr marL="342900" marR="0" lvl="0" indent="-342900" algn="r" rtl="0">
              <a:spcBef>
                <a:spcPts val="0"/>
              </a:spcBef>
              <a:spcAft>
                <a:spcPts val="0"/>
              </a:spcAft>
              <a:buNone/>
            </a:pPr>
            <a:r>
              <a:rPr lang="en-US" sz="2400">
                <a:solidFill>
                  <a:srgbClr val="FF0000"/>
                </a:solidFill>
                <a:latin typeface="Trebuchet MS"/>
                <a:ea typeface="Trebuchet MS"/>
                <a:cs typeface="Trebuchet MS"/>
                <a:sym typeface="Trebuchet MS"/>
              </a:rPr>
              <a:t>Implementation Details</a:t>
            </a:r>
            <a:endParaRPr sz="1800">
              <a:solidFill>
                <a:schemeClr val="dk1"/>
              </a:solidFill>
              <a:latin typeface="Arial"/>
              <a:ea typeface="Arial"/>
              <a:cs typeface="Arial"/>
              <a:sym typeface="Arial"/>
            </a:endParaRPr>
          </a:p>
        </p:txBody>
      </p:sp>
      <p:pic>
        <p:nvPicPr>
          <p:cNvPr id="8" name="Picture 7">
            <a:extLst>
              <a:ext uri="{FF2B5EF4-FFF2-40B4-BE49-F238E27FC236}">
                <a16:creationId xmlns:a16="http://schemas.microsoft.com/office/drawing/2014/main" id="{A498E67E-E659-F4DF-B9D1-40FE8F5F073C}"/>
              </a:ext>
            </a:extLst>
          </p:cNvPr>
          <p:cNvPicPr>
            <a:picLocks noChangeAspect="1"/>
          </p:cNvPicPr>
          <p:nvPr/>
        </p:nvPicPr>
        <p:blipFill>
          <a:blip r:embed="rId4"/>
          <a:stretch>
            <a:fillRect/>
          </a:stretch>
        </p:blipFill>
        <p:spPr>
          <a:xfrm>
            <a:off x="1058281" y="1759683"/>
            <a:ext cx="10075438" cy="3515733"/>
          </a:xfrm>
          <a:prstGeom prst="rect">
            <a:avLst/>
          </a:prstGeom>
        </p:spPr>
      </p:pic>
    </p:spTree>
    <p:extLst>
      <p:ext uri="{BB962C8B-B14F-4D97-AF65-F5344CB8AC3E}">
        <p14:creationId xmlns:p14="http://schemas.microsoft.com/office/powerpoint/2010/main" val="257793640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1049</TotalTime>
  <Words>1117</Words>
  <Application>Microsoft Office PowerPoint</Application>
  <PresentationFormat>Widescreen</PresentationFormat>
  <Paragraphs>122</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Noto Sans Symbols</vt:lpstr>
      <vt:lpstr>Times New Roman</vt:lpstr>
      <vt:lpstr>Trebuchet MS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suchit kallapur</cp:lastModifiedBy>
  <cp:revision>7</cp:revision>
  <dcterms:created xsi:type="dcterms:W3CDTF">2023-02-02T07:40:50Z</dcterms:created>
  <dcterms:modified xsi:type="dcterms:W3CDTF">2023-11-15T17:07:39Z</dcterms:modified>
</cp:coreProperties>
</file>