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dbaab4725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24dbaab4725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28" name="Google Shape;128;g24dbaab4725_0_6: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a:t>Title of the Project</a:t>
            </a:r>
            <a:endParaRPr/>
          </a:p>
        </p:txBody>
      </p:sp>
      <p:sp>
        <p:nvSpPr>
          <p:cNvPr id="129" name="Google Shape;129;g24dbaab4725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4e17af7e6a_2_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g24e17af7e6a_2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4e17af7e6a_2_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g24e17af7e6a_2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4e17af7e6a_2_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g24e17af7e6a_2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8bd81ddd0c_1_1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g28bd81ddd0c_1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8bd81ddd0c_1_16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8" name="Google Shape;288;g28bd81ddd0c_1_1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8bd81ddd0c_1_1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8" name="Google Shape;298;g28bd81ddd0c_1_1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8bd81ddd0c_1_9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28bd81ddd0c_1_9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g28bd81ddd0c_1_9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8bd81ddd0c_1_10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g28bd81ddd0c_1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0107e6c2f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g290107e6c2f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90107e6c2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g290107e6c2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90107e6c2f_0_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g290107e6c2f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8bd81ddd0c_1_1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g28bd81ddd0c_1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90107e6c2f_0_8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g290107e6c2f_0_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9023a3b1d9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g29023a3b1d9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58" name="Google Shape;58;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59" name="Google Shape;59;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Calibri"/>
              <a:buNone/>
              <a:defRPr sz="45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2" name="Google Shape;62;p15"/>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63" name="Google Shape;63;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4" name="Google Shape;64;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5" name="Google Shape;65;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8" name="Google Shape;68;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69" name="Google Shape;69;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0" name="Google Shape;70;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1" name="Google Shape;71;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4500"/>
              <a:buFont typeface="Calibri"/>
              <a:buNone/>
              <a:defRPr sz="45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4" name="Google Shape;74;p17"/>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5" name="Google Shape;75;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6" name="Google Shape;76;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7" name="Google Shape;77;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0" name="Google Shape;80;p18"/>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1" name="Google Shape;81;p18"/>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2" name="Google Shape;82;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3" name="Google Shape;83;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4" name="Google Shape;84;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7" name="Google Shape;87;p19"/>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8" name="Google Shape;88;p19"/>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9" name="Google Shape;89;p19"/>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0" name="Google Shape;90;p19"/>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1" name="Google Shape;91;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2" name="Google Shape;92;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3" name="Google Shape;93;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6" name="Google Shape;96;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300" cy="3655200"/>
          </a:xfrm>
          <a:prstGeom prst="rect">
            <a:avLst/>
          </a:prstGeom>
          <a:noFill/>
          <a:ln>
            <a:noFill/>
          </a:ln>
        </p:spPr>
      </p:sp>
      <p:sp>
        <p:nvSpPr>
          <p:cNvPr id="109" name="Google Shape;109;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doi.org/10.1109/ICACCS54159.2022.9785124"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hyperlink" Target="https://ijisrt.com/assets/upload/files/IJISRT22MAY1644_(1)_(1).pdf" TargetMode="External"/><Relationship Id="rId5" Type="http://schemas.openxmlformats.org/officeDocument/2006/relationships/hyperlink" Target="https://norma.ncirl.ie/5943/" TargetMode="External"/><Relationship Id="rId4" Type="http://schemas.openxmlformats.org/officeDocument/2006/relationships/hyperlink" Target="https://norma.ncirl.ie/5089/"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p:nvPr/>
        </p:nvSpPr>
        <p:spPr>
          <a:xfrm>
            <a:off x="1600200" y="742950"/>
            <a:ext cx="5943600" cy="1036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2100"/>
              <a:buFont typeface="Arial"/>
              <a:buNone/>
            </a:pPr>
            <a:r>
              <a:rPr lang="en" sz="2300" b="0" i="0" u="none" strike="noStrike" cap="none" dirty="0">
                <a:solidFill>
                  <a:schemeClr val="dk1"/>
                </a:solidFill>
                <a:latin typeface="Times New Roman"/>
                <a:ea typeface="Times New Roman"/>
                <a:cs typeface="Times New Roman"/>
                <a:sym typeface="Times New Roman"/>
              </a:rPr>
              <a:t>UE20CS390B – Capstone Project Phase – 2</a:t>
            </a:r>
            <a:endParaRPr sz="23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100"/>
              <a:buFont typeface="Arial"/>
              <a:buNone/>
            </a:pPr>
            <a:r>
              <a:rPr lang="en" sz="2300" b="0" i="0" u="none" strike="noStrike" cap="none" dirty="0">
                <a:solidFill>
                  <a:schemeClr val="dk1"/>
                </a:solidFill>
                <a:latin typeface="Times New Roman"/>
                <a:ea typeface="Times New Roman"/>
                <a:cs typeface="Times New Roman"/>
                <a:sym typeface="Times New Roman"/>
              </a:rPr>
              <a:t> </a:t>
            </a:r>
            <a:endParaRPr sz="23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100"/>
              <a:buFont typeface="Arial"/>
              <a:buNone/>
            </a:pPr>
            <a:r>
              <a:rPr lang="en" sz="2300" b="0" i="0" u="none" strike="noStrike" cap="none" dirty="0">
                <a:solidFill>
                  <a:srgbClr val="FF0000"/>
                </a:solidFill>
                <a:latin typeface="Times New Roman"/>
                <a:ea typeface="Times New Roman"/>
                <a:cs typeface="Times New Roman"/>
                <a:sym typeface="Times New Roman"/>
              </a:rPr>
              <a:t>Project Progress Review # </a:t>
            </a:r>
            <a:r>
              <a:rPr lang="en" sz="2300" dirty="0">
                <a:solidFill>
                  <a:srgbClr val="FF0000"/>
                </a:solidFill>
                <a:latin typeface="Times New Roman"/>
                <a:ea typeface="Times New Roman"/>
                <a:cs typeface="Times New Roman"/>
                <a:sym typeface="Times New Roman"/>
              </a:rPr>
              <a:t>2</a:t>
            </a:r>
            <a:endParaRPr sz="2300" b="0" i="0" u="none" strike="noStrike" cap="none" dirty="0">
              <a:solidFill>
                <a:srgbClr val="FF0000"/>
              </a:solidFill>
              <a:latin typeface="Times New Roman"/>
              <a:ea typeface="Times New Roman"/>
              <a:cs typeface="Times New Roman"/>
              <a:sym typeface="Times New Roman"/>
            </a:endParaRPr>
          </a:p>
        </p:txBody>
      </p:sp>
      <p:sp>
        <p:nvSpPr>
          <p:cNvPr id="132" name="Google Shape;132;p25"/>
          <p:cNvSpPr txBox="1"/>
          <p:nvPr/>
        </p:nvSpPr>
        <p:spPr>
          <a:xfrm>
            <a:off x="800100" y="2125975"/>
            <a:ext cx="7543800" cy="2655300"/>
          </a:xfrm>
          <a:prstGeom prst="rect">
            <a:avLst/>
          </a:prstGeom>
          <a:noFill/>
          <a:ln w="9525"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 sz="1900" b="0" i="0" u="none" strike="noStrike" cap="none" dirty="0">
                <a:solidFill>
                  <a:schemeClr val="dk1"/>
                </a:solidFill>
                <a:latin typeface="Times New Roman"/>
                <a:ea typeface="Times New Roman"/>
                <a:cs typeface="Times New Roman"/>
                <a:sym typeface="Times New Roman"/>
              </a:rPr>
              <a:t>Project Title   : </a:t>
            </a:r>
            <a:r>
              <a:rPr lang="en" sz="1900" b="1" i="0" u="none" strike="noStrike" cap="none" dirty="0">
                <a:solidFill>
                  <a:schemeClr val="dk1"/>
                </a:solidFill>
                <a:latin typeface="Times New Roman"/>
                <a:ea typeface="Times New Roman"/>
                <a:cs typeface="Times New Roman"/>
                <a:sym typeface="Times New Roman"/>
              </a:rPr>
              <a:t>Deploy </a:t>
            </a:r>
            <a:r>
              <a:rPr lang="en" sz="1900" b="1" dirty="0">
                <a:solidFill>
                  <a:schemeClr val="dk1"/>
                </a:solidFill>
                <a:latin typeface="Times New Roman"/>
                <a:ea typeface="Times New Roman"/>
                <a:cs typeface="Times New Roman"/>
                <a:sym typeface="Times New Roman"/>
              </a:rPr>
              <a:t>EOX</a:t>
            </a:r>
            <a:r>
              <a:rPr lang="en" sz="1900" b="1" i="0" u="none" strike="noStrike" cap="none" dirty="0">
                <a:solidFill>
                  <a:schemeClr val="dk1"/>
                </a:solidFill>
                <a:latin typeface="Times New Roman"/>
                <a:ea typeface="Times New Roman"/>
                <a:cs typeface="Times New Roman"/>
                <a:sym typeface="Times New Roman"/>
              </a:rPr>
              <a:t> microservices using cloud platform service 	           	          and improve scalability.</a:t>
            </a:r>
            <a:endParaRPr sz="19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r>
              <a:rPr lang="en" sz="1900" b="0" i="0" u="none" strike="noStrike" cap="none" dirty="0">
                <a:solidFill>
                  <a:schemeClr val="dk1"/>
                </a:solidFill>
                <a:latin typeface="Times New Roman"/>
                <a:ea typeface="Times New Roman"/>
                <a:cs typeface="Times New Roman"/>
                <a:sym typeface="Times New Roman"/>
              </a:rPr>
              <a:t>Project ID       : PW_23_VP_0</a:t>
            </a:r>
            <a:r>
              <a:rPr lang="en" sz="1900" dirty="0">
                <a:solidFill>
                  <a:schemeClr val="dk1"/>
                </a:solidFill>
                <a:latin typeface="Times New Roman"/>
                <a:ea typeface="Times New Roman"/>
                <a:cs typeface="Times New Roman"/>
                <a:sym typeface="Times New Roman"/>
              </a:rPr>
              <a:t>1</a:t>
            </a:r>
            <a:endParaRPr sz="19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r>
              <a:rPr lang="en" sz="1900" b="0" i="0" u="none" strike="noStrike" cap="none" dirty="0">
                <a:solidFill>
                  <a:schemeClr val="dk1"/>
                </a:solidFill>
                <a:latin typeface="Times New Roman"/>
                <a:ea typeface="Times New Roman"/>
                <a:cs typeface="Times New Roman"/>
                <a:sym typeface="Times New Roman"/>
              </a:rPr>
              <a:t>Project Guide : Prof Venkatesh Prasad, Mr.Vijay R(EOX Vantage)                 </a:t>
            </a:r>
            <a:endParaRPr sz="19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r>
              <a:rPr lang="en" sz="1900" b="0" i="0" u="none" strike="noStrike" cap="none" dirty="0">
                <a:solidFill>
                  <a:schemeClr val="dk1"/>
                </a:solidFill>
                <a:latin typeface="Times New Roman"/>
                <a:ea typeface="Times New Roman"/>
                <a:cs typeface="Times New Roman"/>
                <a:sym typeface="Times New Roman"/>
              </a:rPr>
              <a:t>Project Team  : Veena Garag		PES1UG20CS492</a:t>
            </a:r>
            <a:endParaRPr sz="19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r>
              <a:rPr lang="en" sz="1900" b="0" i="0" u="none" strike="noStrike" cap="none" dirty="0">
                <a:solidFill>
                  <a:schemeClr val="dk1"/>
                </a:solidFill>
                <a:latin typeface="Times New Roman"/>
                <a:ea typeface="Times New Roman"/>
                <a:cs typeface="Times New Roman"/>
                <a:sym typeface="Times New Roman"/>
              </a:rPr>
              <a:t>                         Adarsh Kumar		PES2UG20CS016</a:t>
            </a:r>
            <a:endParaRPr sz="19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r>
              <a:rPr lang="en" sz="1900" b="0" i="0" u="none" strike="noStrike" cap="none" dirty="0">
                <a:solidFill>
                  <a:schemeClr val="dk1"/>
                </a:solidFill>
                <a:latin typeface="Times New Roman"/>
                <a:ea typeface="Times New Roman"/>
                <a:cs typeface="Times New Roman"/>
                <a:sym typeface="Times New Roman"/>
              </a:rPr>
              <a:t>                         Suchit S Kallapur		PES1UG20CS438</a:t>
            </a:r>
            <a:endParaRPr sz="19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r>
              <a:rPr lang="en" sz="1900" b="0" i="0" u="none" strike="noStrike" cap="none" dirty="0">
                <a:solidFill>
                  <a:schemeClr val="dk1"/>
                </a:solidFill>
                <a:latin typeface="Times New Roman"/>
                <a:ea typeface="Times New Roman"/>
                <a:cs typeface="Times New Roman"/>
                <a:sym typeface="Times New Roman"/>
              </a:rPr>
              <a:t>                         Yuvaraj D C		      	</a:t>
            </a:r>
            <a:r>
              <a:rPr lang="en" sz="1900" dirty="0">
                <a:solidFill>
                  <a:schemeClr val="dk1"/>
                </a:solidFill>
                <a:latin typeface="Times New Roman"/>
                <a:ea typeface="Times New Roman"/>
                <a:cs typeface="Times New Roman"/>
                <a:sym typeface="Times New Roman"/>
              </a:rPr>
              <a:t>P</a:t>
            </a:r>
            <a:r>
              <a:rPr lang="en" sz="1900" b="0" i="0" u="none" strike="noStrike" cap="none" dirty="0">
                <a:solidFill>
                  <a:schemeClr val="dk1"/>
                </a:solidFill>
                <a:latin typeface="Times New Roman"/>
                <a:ea typeface="Times New Roman"/>
                <a:cs typeface="Times New Roman"/>
                <a:sym typeface="Times New Roman"/>
              </a:rPr>
              <a:t>ES1UG20CS521</a:t>
            </a:r>
            <a:endParaRPr sz="17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dirty="0">
              <a:solidFill>
                <a:schemeClr val="dk1"/>
              </a:solidFill>
              <a:latin typeface="Times New Roman"/>
              <a:ea typeface="Times New Roman"/>
              <a:cs typeface="Times New Roman"/>
              <a:sym typeface="Times New Roman"/>
            </a:endParaRPr>
          </a:p>
        </p:txBody>
      </p:sp>
      <p:pic>
        <p:nvPicPr>
          <p:cNvPr id="133" name="Google Shape;133;p25"/>
          <p:cNvPicPr preferRelativeResize="0"/>
          <p:nvPr/>
        </p:nvPicPr>
        <p:blipFill>
          <a:blip r:embed="rId3">
            <a:alphaModFix/>
          </a:blip>
          <a:stretch>
            <a:fillRect/>
          </a:stretch>
        </p:blipFill>
        <p:spPr>
          <a:xfrm>
            <a:off x="7806719" y="52750"/>
            <a:ext cx="1272504" cy="57971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4"/>
          <p:cNvSpPr/>
          <p:nvPr/>
        </p:nvSpPr>
        <p:spPr>
          <a:xfrm>
            <a:off x="2286000" y="979175"/>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41" name="Google Shape;241;p34"/>
          <p:cNvSpPr txBox="1"/>
          <p:nvPr/>
        </p:nvSpPr>
        <p:spPr>
          <a:xfrm>
            <a:off x="2171700" y="590550"/>
            <a:ext cx="5829300" cy="3462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chemeClr val="dk1"/>
              </a:buClr>
              <a:buSzPts val="1100"/>
              <a:buFont typeface="Arial"/>
              <a:buNone/>
            </a:pPr>
            <a:r>
              <a:rPr lang="en" sz="1800">
                <a:solidFill>
                  <a:srgbClr val="FF0000"/>
                </a:solidFill>
                <a:latin typeface="Trebuchet MS"/>
                <a:ea typeface="Trebuchet MS"/>
                <a:cs typeface="Trebuchet MS"/>
                <a:sym typeface="Trebuchet MS"/>
              </a:rPr>
              <a:t>Design Approach</a:t>
            </a:r>
            <a:endParaRPr sz="1800">
              <a:solidFill>
                <a:srgbClr val="FF0000"/>
              </a:solidFill>
              <a:latin typeface="Trebuchet MS"/>
              <a:ea typeface="Trebuchet MS"/>
              <a:cs typeface="Trebuchet MS"/>
              <a:sym typeface="Trebuchet MS"/>
            </a:endParaRPr>
          </a:p>
        </p:txBody>
      </p:sp>
      <p:sp>
        <p:nvSpPr>
          <p:cNvPr id="242" name="Google Shape;242;p34"/>
          <p:cNvSpPr txBox="1">
            <a:spLocks noGrp="1"/>
          </p:cNvSpPr>
          <p:nvPr>
            <p:ph type="ftr" idx="11"/>
          </p:nvPr>
        </p:nvSpPr>
        <p:spPr>
          <a:xfrm>
            <a:off x="3028950" y="4890563"/>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1100"/>
              <a:buFont typeface="Arial"/>
              <a:buNone/>
            </a:pPr>
            <a:r>
              <a:rPr lang="en"/>
              <a:t>Veena_Adarsh_Suchit_Yuvaraj</a:t>
            </a:r>
            <a:endParaRPr/>
          </a:p>
          <a:p>
            <a:pPr marL="0" lvl="0" indent="0" algn="ctr" rtl="0">
              <a:lnSpc>
                <a:spcPct val="100000"/>
              </a:lnSpc>
              <a:spcBef>
                <a:spcPts val="0"/>
              </a:spcBef>
              <a:spcAft>
                <a:spcPts val="0"/>
              </a:spcAft>
              <a:buSzPts val="1100"/>
              <a:buNone/>
            </a:pPr>
            <a:endParaRPr/>
          </a:p>
        </p:txBody>
      </p:sp>
      <p:pic>
        <p:nvPicPr>
          <p:cNvPr id="243" name="Google Shape;243;p34"/>
          <p:cNvPicPr preferRelativeResize="0"/>
          <p:nvPr/>
        </p:nvPicPr>
        <p:blipFill>
          <a:blip r:embed="rId3">
            <a:alphaModFix/>
          </a:blip>
          <a:stretch>
            <a:fillRect/>
          </a:stretch>
        </p:blipFill>
        <p:spPr>
          <a:xfrm>
            <a:off x="7806719" y="52750"/>
            <a:ext cx="1272504" cy="579713"/>
          </a:xfrm>
          <a:prstGeom prst="rect">
            <a:avLst/>
          </a:prstGeom>
          <a:noFill/>
          <a:ln>
            <a:noFill/>
          </a:ln>
        </p:spPr>
      </p:pic>
      <p:sp>
        <p:nvSpPr>
          <p:cNvPr id="244" name="Google Shape;244;p34"/>
          <p:cNvSpPr txBox="1"/>
          <p:nvPr/>
        </p:nvSpPr>
        <p:spPr>
          <a:xfrm>
            <a:off x="326250" y="73219"/>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sz="900">
                <a:solidFill>
                  <a:srgbClr val="888888"/>
                </a:solidFill>
              </a:rPr>
              <a:t>Deploy eox microservices using cloud platform service and improve scalability.</a:t>
            </a:r>
            <a:endParaRPr sz="900">
              <a:solidFill>
                <a:srgbClr val="888888"/>
              </a:solidFill>
            </a:endParaRPr>
          </a:p>
        </p:txBody>
      </p:sp>
      <p:sp>
        <p:nvSpPr>
          <p:cNvPr id="245" name="Google Shape;245;p34"/>
          <p:cNvSpPr txBox="1"/>
          <p:nvPr/>
        </p:nvSpPr>
        <p:spPr>
          <a:xfrm>
            <a:off x="282000" y="1021850"/>
            <a:ext cx="8580000" cy="3977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500">
                <a:solidFill>
                  <a:srgbClr val="0033CC"/>
                </a:solidFill>
                <a:latin typeface="Trebuchet MS"/>
                <a:ea typeface="Trebuchet MS"/>
                <a:cs typeface="Trebuchet MS"/>
                <a:sym typeface="Trebuchet MS"/>
              </a:rPr>
              <a:t>What is the design approach followed? And Why?</a:t>
            </a:r>
            <a:endParaRPr sz="600">
              <a:latin typeface="Calibri"/>
              <a:ea typeface="Calibri"/>
              <a:cs typeface="Calibri"/>
              <a:sym typeface="Calibri"/>
            </a:endParaRPr>
          </a:p>
          <a:p>
            <a:pPr marL="0" lvl="0" indent="0" algn="just" rtl="0">
              <a:spcBef>
                <a:spcPts val="0"/>
              </a:spcBef>
              <a:spcAft>
                <a:spcPts val="0"/>
              </a:spcAft>
              <a:buNone/>
            </a:pPr>
            <a:r>
              <a:rPr lang="en" sz="1300">
                <a:latin typeface="Calibri"/>
                <a:ea typeface="Calibri"/>
                <a:cs typeface="Calibri"/>
                <a:sym typeface="Calibri"/>
              </a:rPr>
              <a:t>The design approach followed by us is NGINX Ingress Controller is to provide a simple and easy-to-use way to expose Kubernetes services to the outside world. It does this by providing a single point of entry for all traffic, and then routing that traffic to the appropriate service based on the path of the request, the hostname, or other factors.</a:t>
            </a:r>
            <a:endParaRPr sz="1300">
              <a:latin typeface="Calibri"/>
              <a:ea typeface="Calibri"/>
              <a:cs typeface="Calibri"/>
              <a:sym typeface="Calibri"/>
            </a:endParaRPr>
          </a:p>
          <a:p>
            <a:pPr marL="0" lvl="0" indent="0" algn="just" rtl="0">
              <a:spcBef>
                <a:spcPts val="0"/>
              </a:spcBef>
              <a:spcAft>
                <a:spcPts val="0"/>
              </a:spcAft>
              <a:buNone/>
            </a:pPr>
            <a:endParaRPr sz="800">
              <a:latin typeface="Calibri"/>
              <a:ea typeface="Calibri"/>
              <a:cs typeface="Calibri"/>
              <a:sym typeface="Calibri"/>
            </a:endParaRPr>
          </a:p>
          <a:p>
            <a:pPr marL="0" lvl="0" indent="0" algn="just" rtl="0">
              <a:spcBef>
                <a:spcPts val="0"/>
              </a:spcBef>
              <a:spcAft>
                <a:spcPts val="0"/>
              </a:spcAft>
              <a:buNone/>
            </a:pPr>
            <a:r>
              <a:rPr lang="en" sz="1500">
                <a:solidFill>
                  <a:srgbClr val="0033CC"/>
                </a:solidFill>
                <a:latin typeface="Trebuchet MS"/>
                <a:ea typeface="Trebuchet MS"/>
                <a:cs typeface="Trebuchet MS"/>
                <a:sym typeface="Trebuchet MS"/>
              </a:rPr>
              <a:t>Benefits of this approach &amp; are there any drawbacks?</a:t>
            </a:r>
            <a:endParaRPr sz="600">
              <a:solidFill>
                <a:srgbClr val="0033CC"/>
              </a:solidFill>
              <a:latin typeface="Trebuchet MS"/>
              <a:ea typeface="Trebuchet MS"/>
              <a:cs typeface="Trebuchet MS"/>
              <a:sym typeface="Trebuchet MS"/>
            </a:endParaRPr>
          </a:p>
          <a:p>
            <a:pPr marL="0" lvl="0" indent="0" algn="just" rtl="0">
              <a:spcBef>
                <a:spcPts val="0"/>
              </a:spcBef>
              <a:spcAft>
                <a:spcPts val="0"/>
              </a:spcAft>
              <a:buNone/>
            </a:pPr>
            <a:r>
              <a:rPr lang="en" b="1" u="sng">
                <a:latin typeface="Calibri"/>
                <a:ea typeface="Calibri"/>
                <a:cs typeface="Calibri"/>
                <a:sym typeface="Calibri"/>
              </a:rPr>
              <a:t>Benefits:</a:t>
            </a:r>
            <a:endParaRPr sz="1500" b="1" u="sng">
              <a:solidFill>
                <a:srgbClr val="0033CC"/>
              </a:solidFill>
              <a:latin typeface="Trebuchet MS"/>
              <a:ea typeface="Trebuchet MS"/>
              <a:cs typeface="Trebuchet MS"/>
              <a:sym typeface="Trebuchet MS"/>
            </a:endParaRPr>
          </a:p>
          <a:p>
            <a:pPr marL="457200" lvl="0" indent="-311150" algn="just" rtl="0">
              <a:spcBef>
                <a:spcPts val="0"/>
              </a:spcBef>
              <a:spcAft>
                <a:spcPts val="0"/>
              </a:spcAft>
              <a:buSzPts val="1300"/>
              <a:buFont typeface="Calibri"/>
              <a:buChar char="●"/>
            </a:pPr>
            <a:r>
              <a:rPr lang="en" sz="1300" b="1">
                <a:latin typeface="Calibri"/>
                <a:ea typeface="Calibri"/>
                <a:cs typeface="Calibri"/>
                <a:sym typeface="Calibri"/>
              </a:rPr>
              <a:t>Wide range of features:</a:t>
            </a:r>
            <a:r>
              <a:rPr lang="en" sz="1300">
                <a:latin typeface="Calibri"/>
                <a:ea typeface="Calibri"/>
                <a:cs typeface="Calibri"/>
                <a:sym typeface="Calibri"/>
              </a:rPr>
              <a:t> NGINX Ingress Controller supports a wide range of features, including SSL/TLS termination, path-based routing, and load balancing.</a:t>
            </a:r>
            <a:endParaRPr sz="1300">
              <a:latin typeface="Calibri"/>
              <a:ea typeface="Calibri"/>
              <a:cs typeface="Calibri"/>
              <a:sym typeface="Calibri"/>
            </a:endParaRPr>
          </a:p>
          <a:p>
            <a:pPr marL="457200" lvl="0" indent="-311150" algn="just" rtl="0">
              <a:spcBef>
                <a:spcPts val="0"/>
              </a:spcBef>
              <a:spcAft>
                <a:spcPts val="0"/>
              </a:spcAft>
              <a:buSzPts val="1300"/>
              <a:buFont typeface="Calibri"/>
              <a:buChar char="●"/>
            </a:pPr>
            <a:r>
              <a:rPr lang="en" sz="1300" b="1">
                <a:latin typeface="Calibri"/>
                <a:ea typeface="Calibri"/>
                <a:cs typeface="Calibri"/>
                <a:sym typeface="Calibri"/>
              </a:rPr>
              <a:t>Well-maintained:</a:t>
            </a:r>
            <a:r>
              <a:rPr lang="en" sz="1300">
                <a:latin typeface="Calibri"/>
                <a:ea typeface="Calibri"/>
                <a:cs typeface="Calibri"/>
                <a:sym typeface="Calibri"/>
              </a:rPr>
              <a:t> NGINX Ingress Controller is well-maintained and has a large community of users.</a:t>
            </a:r>
            <a:endParaRPr sz="1300">
              <a:latin typeface="Calibri"/>
              <a:ea typeface="Calibri"/>
              <a:cs typeface="Calibri"/>
              <a:sym typeface="Calibri"/>
            </a:endParaRPr>
          </a:p>
          <a:p>
            <a:pPr marL="0" lvl="0" indent="0" algn="just" rtl="0">
              <a:spcBef>
                <a:spcPts val="0"/>
              </a:spcBef>
              <a:spcAft>
                <a:spcPts val="0"/>
              </a:spcAft>
              <a:buNone/>
            </a:pPr>
            <a:r>
              <a:rPr lang="en" b="1" u="sng">
                <a:latin typeface="Calibri"/>
                <a:ea typeface="Calibri"/>
                <a:cs typeface="Calibri"/>
                <a:sym typeface="Calibri"/>
              </a:rPr>
              <a:t>Drawbacks:</a:t>
            </a:r>
            <a:endParaRPr u="sng">
              <a:latin typeface="Calibri"/>
              <a:ea typeface="Calibri"/>
              <a:cs typeface="Calibri"/>
              <a:sym typeface="Calibri"/>
            </a:endParaRPr>
          </a:p>
          <a:p>
            <a:pPr marL="457200" lvl="0" indent="-311150" algn="just" rtl="0">
              <a:spcBef>
                <a:spcPts val="0"/>
              </a:spcBef>
              <a:spcAft>
                <a:spcPts val="0"/>
              </a:spcAft>
              <a:buSzPts val="1300"/>
              <a:buFont typeface="Calibri"/>
              <a:buChar char="●"/>
            </a:pPr>
            <a:r>
              <a:rPr lang="en" sz="1300" b="1">
                <a:latin typeface="Calibri"/>
                <a:ea typeface="Calibri"/>
                <a:cs typeface="Calibri"/>
                <a:sym typeface="Calibri"/>
              </a:rPr>
              <a:t>Performance:</a:t>
            </a:r>
            <a:r>
              <a:rPr lang="en" sz="1300">
                <a:latin typeface="Calibri"/>
                <a:ea typeface="Calibri"/>
                <a:cs typeface="Calibri"/>
                <a:sym typeface="Calibri"/>
              </a:rPr>
              <a:t> NGINX Ingress Controller can have a small impact on the performance of our application. </a:t>
            </a:r>
            <a:endParaRPr sz="1300">
              <a:latin typeface="Calibri"/>
              <a:ea typeface="Calibri"/>
              <a:cs typeface="Calibri"/>
              <a:sym typeface="Calibri"/>
            </a:endParaRPr>
          </a:p>
          <a:p>
            <a:pPr marL="914400" lvl="0" indent="457200" algn="just" rtl="0">
              <a:spcBef>
                <a:spcPts val="0"/>
              </a:spcBef>
              <a:spcAft>
                <a:spcPts val="0"/>
              </a:spcAft>
              <a:buNone/>
            </a:pPr>
            <a:r>
              <a:rPr lang="en" sz="1300">
                <a:latin typeface="Calibri"/>
                <a:ea typeface="Calibri"/>
                <a:cs typeface="Calibri"/>
                <a:sym typeface="Calibri"/>
              </a:rPr>
              <a:t> This is because it needs to inspect each request to determine where to route it.</a:t>
            </a:r>
            <a:endParaRPr sz="1300">
              <a:latin typeface="Calibri"/>
              <a:ea typeface="Calibri"/>
              <a:cs typeface="Calibri"/>
              <a:sym typeface="Calibri"/>
            </a:endParaRPr>
          </a:p>
          <a:p>
            <a:pPr marL="457200" lvl="0" indent="-311150" algn="just" rtl="0">
              <a:spcBef>
                <a:spcPts val="0"/>
              </a:spcBef>
              <a:spcAft>
                <a:spcPts val="0"/>
              </a:spcAft>
              <a:buSzPts val="1300"/>
              <a:buFont typeface="Calibri"/>
              <a:buChar char="●"/>
            </a:pPr>
            <a:r>
              <a:rPr lang="en" sz="1300" b="1">
                <a:latin typeface="Calibri"/>
                <a:ea typeface="Calibri"/>
                <a:cs typeface="Calibri"/>
                <a:sym typeface="Calibri"/>
              </a:rPr>
              <a:t>Complexity:</a:t>
            </a:r>
            <a:r>
              <a:rPr lang="en" sz="1300">
                <a:latin typeface="Calibri"/>
                <a:ea typeface="Calibri"/>
                <a:cs typeface="Calibri"/>
                <a:sym typeface="Calibri"/>
              </a:rPr>
              <a:t> NGINX Ingress Controller can become complex to manage if we have a large number of services or</a:t>
            </a:r>
            <a:endParaRPr sz="1300">
              <a:latin typeface="Calibri"/>
              <a:ea typeface="Calibri"/>
              <a:cs typeface="Calibri"/>
              <a:sym typeface="Calibri"/>
            </a:endParaRPr>
          </a:p>
          <a:p>
            <a:pPr marL="914400" lvl="0" indent="457200" algn="just" rtl="0">
              <a:spcBef>
                <a:spcPts val="0"/>
              </a:spcBef>
              <a:spcAft>
                <a:spcPts val="0"/>
              </a:spcAft>
              <a:buNone/>
            </a:pPr>
            <a:r>
              <a:rPr lang="en" sz="1300">
                <a:latin typeface="Calibri"/>
                <a:ea typeface="Calibri"/>
                <a:cs typeface="Calibri"/>
                <a:sym typeface="Calibri"/>
              </a:rPr>
              <a:t>routing rules.</a:t>
            </a:r>
            <a:endParaRPr sz="1300">
              <a:latin typeface="Calibri"/>
              <a:ea typeface="Calibri"/>
              <a:cs typeface="Calibri"/>
              <a:sym typeface="Calibri"/>
            </a:endParaRPr>
          </a:p>
          <a:p>
            <a:pPr marL="0" lvl="0" indent="0" algn="just" rtl="0">
              <a:spcBef>
                <a:spcPts val="0"/>
              </a:spcBef>
              <a:spcAft>
                <a:spcPts val="0"/>
              </a:spcAft>
              <a:buNone/>
            </a:pPr>
            <a:endParaRPr sz="800">
              <a:latin typeface="Calibri"/>
              <a:ea typeface="Calibri"/>
              <a:cs typeface="Calibri"/>
              <a:sym typeface="Calibri"/>
            </a:endParaRPr>
          </a:p>
          <a:p>
            <a:pPr marL="0" lvl="0" indent="0" algn="just" rtl="0">
              <a:spcBef>
                <a:spcPts val="0"/>
              </a:spcBef>
              <a:spcAft>
                <a:spcPts val="0"/>
              </a:spcAft>
              <a:buNone/>
            </a:pPr>
            <a:r>
              <a:rPr lang="en" sz="1500">
                <a:solidFill>
                  <a:srgbClr val="0033CC"/>
                </a:solidFill>
                <a:latin typeface="Trebuchet MS"/>
                <a:ea typeface="Trebuchet MS"/>
                <a:cs typeface="Trebuchet MS"/>
                <a:sym typeface="Trebuchet MS"/>
              </a:rPr>
              <a:t>Alternate design approaches, if any.</a:t>
            </a:r>
            <a:endParaRPr sz="1200">
              <a:latin typeface="Calibri"/>
              <a:ea typeface="Calibri"/>
              <a:cs typeface="Calibri"/>
              <a:sym typeface="Calibri"/>
            </a:endParaRPr>
          </a:p>
          <a:p>
            <a:pPr marL="0" lvl="0" indent="0" algn="just" rtl="0">
              <a:spcBef>
                <a:spcPts val="0"/>
              </a:spcBef>
              <a:spcAft>
                <a:spcPts val="0"/>
              </a:spcAft>
              <a:buNone/>
            </a:pPr>
            <a:r>
              <a:rPr lang="en" sz="1300" b="1">
                <a:latin typeface="Calibri"/>
                <a:ea typeface="Calibri"/>
                <a:cs typeface="Calibri"/>
                <a:sym typeface="Calibri"/>
              </a:rPr>
              <a:t>Use a service mesh:</a:t>
            </a:r>
            <a:r>
              <a:rPr lang="en" sz="1300">
                <a:latin typeface="Calibri"/>
                <a:ea typeface="Calibri"/>
                <a:cs typeface="Calibri"/>
                <a:sym typeface="Calibri"/>
              </a:rPr>
              <a:t> A service mesh is a dedicated infrastructure layer that provides traffic management, security, and observability for microservices applications. Some examples of service mess will be Kuma or Traefik Mesh.</a:t>
            </a:r>
            <a:endParaRPr sz="1300">
              <a:latin typeface="Calibri"/>
              <a:ea typeface="Calibri"/>
              <a:cs typeface="Calibri"/>
              <a:sym typeface="Calibri"/>
            </a:endParaRPr>
          </a:p>
          <a:p>
            <a:pPr marL="0" lvl="0" indent="0" algn="just"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5"/>
          <p:cNvSpPr/>
          <p:nvPr/>
        </p:nvSpPr>
        <p:spPr>
          <a:xfrm>
            <a:off x="2286000" y="1085850"/>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1" name="Google Shape;251;p35"/>
          <p:cNvSpPr txBox="1"/>
          <p:nvPr/>
        </p:nvSpPr>
        <p:spPr>
          <a:xfrm>
            <a:off x="2171700" y="742950"/>
            <a:ext cx="5829300" cy="9003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chemeClr val="dk1"/>
              </a:buClr>
              <a:buSzPts val="1100"/>
              <a:buFont typeface="Arial"/>
              <a:buNone/>
            </a:pPr>
            <a:r>
              <a:rPr lang="en" sz="1800">
                <a:solidFill>
                  <a:srgbClr val="FF0000"/>
                </a:solidFill>
                <a:latin typeface="Trebuchet MS"/>
                <a:ea typeface="Trebuchet MS"/>
                <a:cs typeface="Trebuchet MS"/>
                <a:sym typeface="Trebuchet MS"/>
              </a:rPr>
              <a:t>Design Description</a:t>
            </a:r>
            <a:endParaRPr sz="1800">
              <a:solidFill>
                <a:srgbClr val="FF0000"/>
              </a:solidFill>
              <a:latin typeface="Trebuchet MS"/>
              <a:ea typeface="Trebuchet MS"/>
              <a:cs typeface="Trebuchet MS"/>
              <a:sym typeface="Trebuchet MS"/>
            </a:endParaRPr>
          </a:p>
          <a:p>
            <a:pPr marL="254000" marR="0" lvl="0" indent="-254000" algn="r" rtl="0">
              <a:lnSpc>
                <a:spcPct val="100000"/>
              </a:lnSpc>
              <a:spcBef>
                <a:spcPts val="0"/>
              </a:spcBef>
              <a:spcAft>
                <a:spcPts val="0"/>
              </a:spcAft>
              <a:buClr>
                <a:schemeClr val="dk1"/>
              </a:buClr>
              <a:buSzPts val="1100"/>
              <a:buFont typeface="Arial"/>
              <a:buNone/>
            </a:pPr>
            <a:endParaRPr sz="1800">
              <a:solidFill>
                <a:srgbClr val="FF0000"/>
              </a:solidFill>
              <a:latin typeface="Trebuchet MS"/>
              <a:ea typeface="Trebuchet MS"/>
              <a:cs typeface="Trebuchet MS"/>
              <a:sym typeface="Trebuchet MS"/>
            </a:endParaRPr>
          </a:p>
          <a:p>
            <a:pPr marL="254000" marR="0" lvl="0" indent="-254000" algn="r" rtl="0">
              <a:lnSpc>
                <a:spcPct val="100000"/>
              </a:lnSpc>
              <a:spcBef>
                <a:spcPts val="0"/>
              </a:spcBef>
              <a:spcAft>
                <a:spcPts val="0"/>
              </a:spcAft>
              <a:buClr>
                <a:schemeClr val="dk1"/>
              </a:buClr>
              <a:buSzPts val="1100"/>
              <a:buFont typeface="Arial"/>
              <a:buNone/>
            </a:pPr>
            <a:endParaRPr sz="1800">
              <a:solidFill>
                <a:srgbClr val="FF0000"/>
              </a:solidFill>
              <a:latin typeface="Trebuchet MS"/>
              <a:ea typeface="Trebuchet MS"/>
              <a:cs typeface="Trebuchet MS"/>
              <a:sym typeface="Trebuchet MS"/>
            </a:endParaRPr>
          </a:p>
        </p:txBody>
      </p:sp>
      <p:sp>
        <p:nvSpPr>
          <p:cNvPr id="252" name="Google Shape;252;p35"/>
          <p:cNvSpPr txBox="1"/>
          <p:nvPr/>
        </p:nvSpPr>
        <p:spPr>
          <a:xfrm>
            <a:off x="1371600" y="1428750"/>
            <a:ext cx="6801000" cy="346200"/>
          </a:xfrm>
          <a:prstGeom prst="rect">
            <a:avLst/>
          </a:prstGeom>
          <a:noFill/>
          <a:ln>
            <a:noFill/>
          </a:ln>
        </p:spPr>
        <p:txBody>
          <a:bodyPr spcFirstLastPara="1" wrap="square" lIns="68575" tIns="34275" rIns="68575" bIns="34275" anchor="t" anchorCtr="0">
            <a:spAutoFit/>
          </a:bodyPr>
          <a:lstStyle/>
          <a:p>
            <a:pPr marL="342900" marR="0" lvl="0" indent="0" algn="just" rtl="0">
              <a:lnSpc>
                <a:spcPct val="100000"/>
              </a:lnSpc>
              <a:spcBef>
                <a:spcPts val="400"/>
              </a:spcBef>
              <a:spcAft>
                <a:spcPts val="0"/>
              </a:spcAft>
              <a:buClr>
                <a:srgbClr val="000000"/>
              </a:buClr>
              <a:buSzPts val="1800"/>
              <a:buFont typeface="Arial"/>
              <a:buNone/>
            </a:pPr>
            <a:endParaRPr sz="1800" b="1" i="0" u="none" strike="noStrike" cap="none">
              <a:solidFill>
                <a:srgbClr val="0033CC"/>
              </a:solidFill>
              <a:latin typeface="Trebuchet MS"/>
              <a:ea typeface="Trebuchet MS"/>
              <a:cs typeface="Trebuchet MS"/>
              <a:sym typeface="Trebuchet MS"/>
            </a:endParaRPr>
          </a:p>
        </p:txBody>
      </p:sp>
      <p:sp>
        <p:nvSpPr>
          <p:cNvPr id="253" name="Google Shape;253;p35"/>
          <p:cNvSpPr txBox="1">
            <a:spLocks noGrp="1"/>
          </p:cNvSpPr>
          <p:nvPr>
            <p:ph type="ftr" idx="11"/>
          </p:nvPr>
        </p:nvSpPr>
        <p:spPr>
          <a:xfrm>
            <a:off x="3028950" y="4890563"/>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1100"/>
              <a:buFont typeface="Arial"/>
              <a:buNone/>
            </a:pPr>
            <a:r>
              <a:rPr lang="en"/>
              <a:t>Veena_Adarsh_Suchit_Yuvaraj</a:t>
            </a:r>
            <a:endParaRPr/>
          </a:p>
          <a:p>
            <a:pPr marL="0" lvl="0" indent="0" algn="ctr" rtl="0">
              <a:lnSpc>
                <a:spcPct val="100000"/>
              </a:lnSpc>
              <a:spcBef>
                <a:spcPts val="0"/>
              </a:spcBef>
              <a:spcAft>
                <a:spcPts val="0"/>
              </a:spcAft>
              <a:buSzPts val="1100"/>
              <a:buNone/>
            </a:pPr>
            <a:endParaRPr/>
          </a:p>
        </p:txBody>
      </p:sp>
      <p:pic>
        <p:nvPicPr>
          <p:cNvPr id="254" name="Google Shape;254;p35"/>
          <p:cNvPicPr preferRelativeResize="0"/>
          <p:nvPr/>
        </p:nvPicPr>
        <p:blipFill>
          <a:blip r:embed="rId3">
            <a:alphaModFix/>
          </a:blip>
          <a:stretch>
            <a:fillRect/>
          </a:stretch>
        </p:blipFill>
        <p:spPr>
          <a:xfrm>
            <a:off x="7806719" y="52750"/>
            <a:ext cx="1272504" cy="579713"/>
          </a:xfrm>
          <a:prstGeom prst="rect">
            <a:avLst/>
          </a:prstGeom>
          <a:noFill/>
          <a:ln>
            <a:noFill/>
          </a:ln>
        </p:spPr>
      </p:pic>
      <p:sp>
        <p:nvSpPr>
          <p:cNvPr id="255" name="Google Shape;255;p35"/>
          <p:cNvSpPr txBox="1"/>
          <p:nvPr/>
        </p:nvSpPr>
        <p:spPr>
          <a:xfrm>
            <a:off x="3465600" y="1141950"/>
            <a:ext cx="2212800" cy="34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a:solidFill>
                  <a:schemeClr val="dk1"/>
                </a:solidFill>
              </a:rPr>
              <a:t>Deployment Diagrams</a:t>
            </a:r>
            <a:endParaRPr sz="1500">
              <a:latin typeface="Calibri"/>
              <a:ea typeface="Calibri"/>
              <a:cs typeface="Calibri"/>
              <a:sym typeface="Calibri"/>
            </a:endParaRPr>
          </a:p>
        </p:txBody>
      </p:sp>
      <p:sp>
        <p:nvSpPr>
          <p:cNvPr id="256" name="Google Shape;256;p35"/>
          <p:cNvSpPr txBox="1"/>
          <p:nvPr/>
        </p:nvSpPr>
        <p:spPr>
          <a:xfrm>
            <a:off x="326250" y="73219"/>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sz="900">
                <a:solidFill>
                  <a:srgbClr val="888888"/>
                </a:solidFill>
              </a:rPr>
              <a:t>Deploy eox microservices using cloud platform service and improve scalability.</a:t>
            </a:r>
            <a:endParaRPr sz="900">
              <a:solidFill>
                <a:srgbClr val="888888"/>
              </a:solidFill>
            </a:endParaRPr>
          </a:p>
        </p:txBody>
      </p:sp>
      <p:pic>
        <p:nvPicPr>
          <p:cNvPr id="257" name="Google Shape;257;p35"/>
          <p:cNvPicPr preferRelativeResize="0"/>
          <p:nvPr/>
        </p:nvPicPr>
        <p:blipFill>
          <a:blip r:embed="rId4">
            <a:alphaModFix/>
          </a:blip>
          <a:stretch>
            <a:fillRect/>
          </a:stretch>
        </p:blipFill>
        <p:spPr>
          <a:xfrm>
            <a:off x="2111817" y="1564350"/>
            <a:ext cx="4920367" cy="2701251"/>
          </a:xfrm>
          <a:prstGeom prst="rect">
            <a:avLst/>
          </a:prstGeom>
          <a:noFill/>
          <a:ln>
            <a:noFill/>
          </a:ln>
        </p:spPr>
      </p:pic>
      <p:sp>
        <p:nvSpPr>
          <p:cNvPr id="258" name="Google Shape;258;p35"/>
          <p:cNvSpPr txBox="1"/>
          <p:nvPr/>
        </p:nvSpPr>
        <p:spPr>
          <a:xfrm>
            <a:off x="398525" y="4418000"/>
            <a:ext cx="5257800" cy="47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rPr>
              <a:t>Master class diagram, User case Diagram </a:t>
            </a:r>
            <a:r>
              <a:rPr lang="en" sz="1100" b="1">
                <a:solidFill>
                  <a:schemeClr val="dk1"/>
                </a:solidFill>
              </a:rPr>
              <a:t>➙</a:t>
            </a:r>
            <a:r>
              <a:rPr lang="en" sz="1100">
                <a:solidFill>
                  <a:schemeClr val="dk1"/>
                </a:solidFill>
              </a:rPr>
              <a:t> </a:t>
            </a:r>
            <a:r>
              <a:rPr lang="en" sz="1100" b="1">
                <a:solidFill>
                  <a:schemeClr val="dk1"/>
                </a:solidFill>
              </a:rPr>
              <a:t>NA</a:t>
            </a:r>
            <a:endParaRPr sz="1100" b="1">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Note: Applicable to prototype/product based project</a:t>
            </a:r>
            <a:endParaRPr sz="11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6"/>
          <p:cNvSpPr/>
          <p:nvPr/>
        </p:nvSpPr>
        <p:spPr>
          <a:xfrm>
            <a:off x="2286000" y="1085850"/>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64" name="Google Shape;264;p36"/>
          <p:cNvSpPr txBox="1"/>
          <p:nvPr/>
        </p:nvSpPr>
        <p:spPr>
          <a:xfrm>
            <a:off x="2171700" y="742950"/>
            <a:ext cx="5829300" cy="9003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chemeClr val="dk1"/>
              </a:buClr>
              <a:buSzPts val="1100"/>
              <a:buFont typeface="Arial"/>
              <a:buNone/>
            </a:pPr>
            <a:r>
              <a:rPr lang="en" sz="1800">
                <a:solidFill>
                  <a:srgbClr val="FF0000"/>
                </a:solidFill>
                <a:latin typeface="Trebuchet MS"/>
                <a:ea typeface="Trebuchet MS"/>
                <a:cs typeface="Trebuchet MS"/>
                <a:sym typeface="Trebuchet MS"/>
              </a:rPr>
              <a:t>Demonstration and Testing of the Modules Completed</a:t>
            </a:r>
            <a:endParaRPr sz="1800">
              <a:solidFill>
                <a:srgbClr val="FF0000"/>
              </a:solidFill>
              <a:latin typeface="Trebuchet MS"/>
              <a:ea typeface="Trebuchet MS"/>
              <a:cs typeface="Trebuchet MS"/>
              <a:sym typeface="Trebuchet MS"/>
            </a:endParaRPr>
          </a:p>
          <a:p>
            <a:pPr marL="254000" marR="0" lvl="0" indent="-254000" algn="r" rtl="0">
              <a:lnSpc>
                <a:spcPct val="100000"/>
              </a:lnSpc>
              <a:spcBef>
                <a:spcPts val="0"/>
              </a:spcBef>
              <a:spcAft>
                <a:spcPts val="0"/>
              </a:spcAft>
              <a:buClr>
                <a:schemeClr val="dk1"/>
              </a:buClr>
              <a:buSzPts val="1100"/>
              <a:buFont typeface="Arial"/>
              <a:buNone/>
            </a:pPr>
            <a:endParaRPr sz="1800">
              <a:solidFill>
                <a:srgbClr val="FF0000"/>
              </a:solidFill>
              <a:latin typeface="Trebuchet MS"/>
              <a:ea typeface="Trebuchet MS"/>
              <a:cs typeface="Trebuchet MS"/>
              <a:sym typeface="Trebuchet MS"/>
            </a:endParaRPr>
          </a:p>
          <a:p>
            <a:pPr marL="254000" marR="0" lvl="0" indent="-254000" algn="r" rtl="0">
              <a:lnSpc>
                <a:spcPct val="100000"/>
              </a:lnSpc>
              <a:spcBef>
                <a:spcPts val="0"/>
              </a:spcBef>
              <a:spcAft>
                <a:spcPts val="0"/>
              </a:spcAft>
              <a:buClr>
                <a:schemeClr val="dk1"/>
              </a:buClr>
              <a:buSzPts val="1100"/>
              <a:buFont typeface="Arial"/>
              <a:buNone/>
            </a:pPr>
            <a:endParaRPr sz="1800">
              <a:solidFill>
                <a:srgbClr val="FF0000"/>
              </a:solidFill>
              <a:latin typeface="Trebuchet MS"/>
              <a:ea typeface="Trebuchet MS"/>
              <a:cs typeface="Trebuchet MS"/>
              <a:sym typeface="Trebuchet MS"/>
            </a:endParaRPr>
          </a:p>
        </p:txBody>
      </p:sp>
      <p:sp>
        <p:nvSpPr>
          <p:cNvPr id="265" name="Google Shape;265;p36"/>
          <p:cNvSpPr txBox="1"/>
          <p:nvPr/>
        </p:nvSpPr>
        <p:spPr>
          <a:xfrm>
            <a:off x="1371600" y="1428750"/>
            <a:ext cx="6801000" cy="346200"/>
          </a:xfrm>
          <a:prstGeom prst="rect">
            <a:avLst/>
          </a:prstGeom>
          <a:noFill/>
          <a:ln>
            <a:noFill/>
          </a:ln>
        </p:spPr>
        <p:txBody>
          <a:bodyPr spcFirstLastPara="1" wrap="square" lIns="68575" tIns="34275" rIns="68575" bIns="34275" anchor="t" anchorCtr="0">
            <a:spAutoFit/>
          </a:bodyPr>
          <a:lstStyle/>
          <a:p>
            <a:pPr marL="342900" marR="0" lvl="0" indent="0" algn="just" rtl="0">
              <a:lnSpc>
                <a:spcPct val="100000"/>
              </a:lnSpc>
              <a:spcBef>
                <a:spcPts val="400"/>
              </a:spcBef>
              <a:spcAft>
                <a:spcPts val="0"/>
              </a:spcAft>
              <a:buClr>
                <a:srgbClr val="000000"/>
              </a:buClr>
              <a:buSzPts val="1800"/>
              <a:buFont typeface="Arial"/>
              <a:buNone/>
            </a:pPr>
            <a:endParaRPr sz="1800" b="1" i="0" u="none" strike="noStrike" cap="none">
              <a:solidFill>
                <a:srgbClr val="0033CC"/>
              </a:solidFill>
              <a:latin typeface="Trebuchet MS"/>
              <a:ea typeface="Trebuchet MS"/>
              <a:cs typeface="Trebuchet MS"/>
              <a:sym typeface="Trebuchet MS"/>
            </a:endParaRPr>
          </a:p>
        </p:txBody>
      </p:sp>
      <p:sp>
        <p:nvSpPr>
          <p:cNvPr id="266" name="Google Shape;266;p36"/>
          <p:cNvSpPr txBox="1">
            <a:spLocks noGrp="1"/>
          </p:cNvSpPr>
          <p:nvPr>
            <p:ph type="ftr" idx="11"/>
          </p:nvPr>
        </p:nvSpPr>
        <p:spPr>
          <a:xfrm>
            <a:off x="3028950" y="4890563"/>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1100"/>
              <a:buFont typeface="Arial"/>
              <a:buNone/>
            </a:pPr>
            <a:r>
              <a:rPr lang="en"/>
              <a:t>Veena_Adarsh_Suchit_Yuvaraj</a:t>
            </a:r>
            <a:endParaRPr/>
          </a:p>
          <a:p>
            <a:pPr marL="0" lvl="0" indent="0" algn="ctr" rtl="0">
              <a:lnSpc>
                <a:spcPct val="100000"/>
              </a:lnSpc>
              <a:spcBef>
                <a:spcPts val="0"/>
              </a:spcBef>
              <a:spcAft>
                <a:spcPts val="0"/>
              </a:spcAft>
              <a:buSzPts val="1100"/>
              <a:buNone/>
            </a:pPr>
            <a:endParaRPr/>
          </a:p>
        </p:txBody>
      </p:sp>
      <p:pic>
        <p:nvPicPr>
          <p:cNvPr id="267" name="Google Shape;267;p36"/>
          <p:cNvPicPr preferRelativeResize="0"/>
          <p:nvPr/>
        </p:nvPicPr>
        <p:blipFill>
          <a:blip r:embed="rId3">
            <a:alphaModFix/>
          </a:blip>
          <a:stretch>
            <a:fillRect/>
          </a:stretch>
        </p:blipFill>
        <p:spPr>
          <a:xfrm>
            <a:off x="7806719" y="52750"/>
            <a:ext cx="1272504" cy="579713"/>
          </a:xfrm>
          <a:prstGeom prst="rect">
            <a:avLst/>
          </a:prstGeom>
          <a:noFill/>
          <a:ln>
            <a:noFill/>
          </a:ln>
        </p:spPr>
      </p:pic>
      <p:sp>
        <p:nvSpPr>
          <p:cNvPr id="268" name="Google Shape;268;p36"/>
          <p:cNvSpPr txBox="1"/>
          <p:nvPr/>
        </p:nvSpPr>
        <p:spPr>
          <a:xfrm>
            <a:off x="2662500" y="1294350"/>
            <a:ext cx="3819000" cy="34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Calibri"/>
              <a:ea typeface="Calibri"/>
              <a:cs typeface="Calibri"/>
              <a:sym typeface="Calibri"/>
            </a:endParaRPr>
          </a:p>
        </p:txBody>
      </p:sp>
      <p:sp>
        <p:nvSpPr>
          <p:cNvPr id="269" name="Google Shape;269;p36"/>
          <p:cNvSpPr txBox="1"/>
          <p:nvPr/>
        </p:nvSpPr>
        <p:spPr>
          <a:xfrm>
            <a:off x="326250" y="73219"/>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sz="900">
                <a:solidFill>
                  <a:srgbClr val="888888"/>
                </a:solidFill>
              </a:rPr>
              <a:t>Deploy eox microservices using cloud platform service and improve scalability.</a:t>
            </a:r>
            <a:endParaRPr sz="900">
              <a:solidFill>
                <a:srgbClr val="888888"/>
              </a:solidFill>
            </a:endParaRPr>
          </a:p>
        </p:txBody>
      </p:sp>
      <p:pic>
        <p:nvPicPr>
          <p:cNvPr id="270" name="Google Shape;270;p36"/>
          <p:cNvPicPr preferRelativeResize="0"/>
          <p:nvPr/>
        </p:nvPicPr>
        <p:blipFill>
          <a:blip r:embed="rId4">
            <a:alphaModFix/>
          </a:blip>
          <a:stretch>
            <a:fillRect/>
          </a:stretch>
        </p:blipFill>
        <p:spPr>
          <a:xfrm>
            <a:off x="474725" y="1393950"/>
            <a:ext cx="5303526" cy="3053675"/>
          </a:xfrm>
          <a:prstGeom prst="rect">
            <a:avLst/>
          </a:prstGeom>
          <a:noFill/>
          <a:ln>
            <a:noFill/>
          </a:ln>
        </p:spPr>
      </p:pic>
      <p:sp>
        <p:nvSpPr>
          <p:cNvPr id="271" name="Google Shape;271;p36"/>
          <p:cNvSpPr txBox="1"/>
          <p:nvPr/>
        </p:nvSpPr>
        <p:spPr>
          <a:xfrm>
            <a:off x="5854450" y="1785000"/>
            <a:ext cx="2709000" cy="21831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
                <a:latin typeface="Calibri"/>
                <a:ea typeface="Calibri"/>
                <a:cs typeface="Calibri"/>
                <a:sym typeface="Calibri"/>
              </a:rPr>
              <a:t>Successful deployment of a MongoDB application using the hostname</a:t>
            </a:r>
            <a:r>
              <a:rPr lang="en" sz="1100">
                <a:solidFill>
                  <a:srgbClr val="188038"/>
                </a:solidFill>
                <a:latin typeface="Calibri"/>
                <a:ea typeface="Calibri"/>
                <a:cs typeface="Calibri"/>
                <a:sym typeface="Calibri"/>
              </a:rPr>
              <a:t> </a:t>
            </a:r>
            <a:r>
              <a:rPr lang="en" sz="1300">
                <a:solidFill>
                  <a:srgbClr val="188038"/>
                </a:solidFill>
                <a:latin typeface="Calibri"/>
                <a:ea typeface="Calibri"/>
                <a:cs typeface="Calibri"/>
                <a:sym typeface="Calibri"/>
              </a:rPr>
              <a:t>myapp.com</a:t>
            </a:r>
            <a:r>
              <a:rPr lang="en">
                <a:latin typeface="Calibri"/>
                <a:ea typeface="Calibri"/>
                <a:cs typeface="Calibri"/>
                <a:sym typeface="Calibri"/>
              </a:rPr>
              <a:t>. The Mongo Express web application is running on the</a:t>
            </a:r>
            <a:r>
              <a:rPr lang="en" sz="1300">
                <a:solidFill>
                  <a:srgbClr val="188038"/>
                </a:solidFill>
                <a:latin typeface="Calibri"/>
                <a:ea typeface="Calibri"/>
                <a:cs typeface="Calibri"/>
                <a:sym typeface="Calibri"/>
              </a:rPr>
              <a:t> myapp.com</a:t>
            </a:r>
            <a:r>
              <a:rPr lang="en">
                <a:latin typeface="Calibri"/>
                <a:ea typeface="Calibri"/>
                <a:cs typeface="Calibri"/>
                <a:sym typeface="Calibri"/>
              </a:rPr>
              <a:t> hostname, and the MongoDB database is running on the </a:t>
            </a:r>
            <a:r>
              <a:rPr lang="en" sz="1300">
                <a:solidFill>
                  <a:srgbClr val="188038"/>
                </a:solidFill>
                <a:latin typeface="Calibri"/>
                <a:ea typeface="Calibri"/>
                <a:cs typeface="Calibri"/>
                <a:sym typeface="Calibri"/>
              </a:rPr>
              <a:t>mongodb-deployment- 84b6c84f8d-bbff2</a:t>
            </a:r>
            <a:r>
              <a:rPr lang="en" sz="1300">
                <a:latin typeface="Calibri"/>
                <a:ea typeface="Calibri"/>
                <a:cs typeface="Calibri"/>
                <a:sym typeface="Calibri"/>
              </a:rPr>
              <a:t> </a:t>
            </a:r>
            <a:r>
              <a:rPr lang="en">
                <a:latin typeface="Calibri"/>
                <a:ea typeface="Calibri"/>
                <a:cs typeface="Calibri"/>
                <a:sym typeface="Calibri"/>
              </a:rPr>
              <a:t>hostname.</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7"/>
          <p:cNvSpPr/>
          <p:nvPr/>
        </p:nvSpPr>
        <p:spPr>
          <a:xfrm>
            <a:off x="2085900" y="1162991"/>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chemeClr val="dk1"/>
              </a:solidFill>
              <a:latin typeface="Trebuchet MS"/>
              <a:ea typeface="Trebuchet MS"/>
              <a:cs typeface="Trebuchet MS"/>
              <a:sym typeface="Trebuchet MS"/>
            </a:endParaRPr>
          </a:p>
        </p:txBody>
      </p:sp>
      <p:sp>
        <p:nvSpPr>
          <p:cNvPr id="277" name="Google Shape;277;p37"/>
          <p:cNvSpPr txBox="1"/>
          <p:nvPr/>
        </p:nvSpPr>
        <p:spPr>
          <a:xfrm>
            <a:off x="1971600" y="834376"/>
            <a:ext cx="5829300" cy="3462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 sz="1800" i="0" u="none" strike="noStrike" cap="none">
                <a:solidFill>
                  <a:srgbClr val="FF0000"/>
                </a:solidFill>
                <a:latin typeface="Trebuchet MS"/>
                <a:ea typeface="Trebuchet MS"/>
                <a:cs typeface="Trebuchet MS"/>
                <a:sym typeface="Trebuchet MS"/>
              </a:rPr>
              <a:t>Conclusion</a:t>
            </a:r>
            <a:endParaRPr sz="1800" i="0" u="none" strike="noStrike" cap="none">
              <a:solidFill>
                <a:schemeClr val="dk1"/>
              </a:solidFill>
              <a:latin typeface="Trebuchet MS"/>
              <a:ea typeface="Trebuchet MS"/>
              <a:cs typeface="Trebuchet MS"/>
              <a:sym typeface="Trebuchet MS"/>
            </a:endParaRPr>
          </a:p>
        </p:txBody>
      </p:sp>
      <p:sp>
        <p:nvSpPr>
          <p:cNvPr id="278" name="Google Shape;278;p37"/>
          <p:cNvSpPr txBox="1"/>
          <p:nvPr/>
        </p:nvSpPr>
        <p:spPr>
          <a:xfrm>
            <a:off x="1171500" y="1544213"/>
            <a:ext cx="6801000" cy="1116000"/>
          </a:xfrm>
          <a:prstGeom prst="rect">
            <a:avLst/>
          </a:prstGeom>
          <a:noFill/>
          <a:ln>
            <a:noFill/>
          </a:ln>
        </p:spPr>
        <p:txBody>
          <a:bodyPr spcFirstLastPara="1" wrap="square" lIns="68575" tIns="34275" rIns="68575" bIns="34275" anchor="t" anchorCtr="0">
            <a:spAutoFit/>
          </a:bodyPr>
          <a:lstStyle/>
          <a:p>
            <a:pPr marL="457200" marR="0" lvl="0" indent="-336550" algn="just" rtl="0">
              <a:lnSpc>
                <a:spcPct val="100000"/>
              </a:lnSpc>
              <a:spcBef>
                <a:spcPts val="0"/>
              </a:spcBef>
              <a:spcAft>
                <a:spcPts val="0"/>
              </a:spcAft>
              <a:buClr>
                <a:schemeClr val="dk1"/>
              </a:buClr>
              <a:buSzPts val="1700"/>
              <a:buFont typeface="Trebuchet MS"/>
              <a:buChar char="●"/>
            </a:pPr>
            <a:r>
              <a:rPr lang="en" sz="1700">
                <a:solidFill>
                  <a:schemeClr val="dk1"/>
                </a:solidFill>
                <a:latin typeface="Trebuchet MS"/>
                <a:ea typeface="Trebuchet MS"/>
                <a:cs typeface="Trebuchet MS"/>
                <a:sym typeface="Trebuchet MS"/>
              </a:rPr>
              <a:t>As expected by EOX Vantage we have deployed an MongoDB Mongo Express application onto their live server and successfully accessed it using the domain name using ingress controller instead of IP address and port number.</a:t>
            </a:r>
            <a:endParaRPr sz="1700">
              <a:solidFill>
                <a:schemeClr val="dk1"/>
              </a:solidFill>
              <a:latin typeface="Trebuchet MS"/>
              <a:ea typeface="Trebuchet MS"/>
              <a:cs typeface="Trebuchet MS"/>
              <a:sym typeface="Trebuchet MS"/>
            </a:endParaRPr>
          </a:p>
        </p:txBody>
      </p:sp>
      <p:pic>
        <p:nvPicPr>
          <p:cNvPr id="279" name="Google Shape;279;p37"/>
          <p:cNvPicPr preferRelativeResize="0"/>
          <p:nvPr/>
        </p:nvPicPr>
        <p:blipFill>
          <a:blip r:embed="rId3">
            <a:alphaModFix/>
          </a:blip>
          <a:stretch>
            <a:fillRect/>
          </a:stretch>
        </p:blipFill>
        <p:spPr>
          <a:xfrm>
            <a:off x="7806719" y="52750"/>
            <a:ext cx="1272504" cy="579713"/>
          </a:xfrm>
          <a:prstGeom prst="rect">
            <a:avLst/>
          </a:prstGeom>
          <a:noFill/>
          <a:ln>
            <a:noFill/>
          </a:ln>
        </p:spPr>
      </p:pic>
      <p:sp>
        <p:nvSpPr>
          <p:cNvPr id="280" name="Google Shape;280;p37"/>
          <p:cNvSpPr txBox="1"/>
          <p:nvPr/>
        </p:nvSpPr>
        <p:spPr>
          <a:xfrm>
            <a:off x="326250" y="73219"/>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sz="900">
                <a:solidFill>
                  <a:srgbClr val="888888"/>
                </a:solidFill>
              </a:rPr>
              <a:t>Deploy eox microservices using cloud platform service and improve scalability.</a:t>
            </a:r>
            <a:endParaRPr sz="900">
              <a:solidFill>
                <a:srgbClr val="888888"/>
              </a:solidFill>
            </a:endParaRPr>
          </a:p>
        </p:txBody>
      </p:sp>
      <p:sp>
        <p:nvSpPr>
          <p:cNvPr id="281" name="Google Shape;281;p37"/>
          <p:cNvSpPr txBox="1">
            <a:spLocks noGrp="1"/>
          </p:cNvSpPr>
          <p:nvPr>
            <p:ph type="ftr" idx="11"/>
          </p:nvPr>
        </p:nvSpPr>
        <p:spPr>
          <a:xfrm>
            <a:off x="3028950" y="4843463"/>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SzPts val="1100"/>
              <a:buNone/>
            </a:pPr>
            <a:r>
              <a:rPr lang="en">
                <a:latin typeface="Trebuchet MS"/>
                <a:ea typeface="Trebuchet MS"/>
                <a:cs typeface="Trebuchet MS"/>
                <a:sym typeface="Trebuchet MS"/>
              </a:rPr>
              <a:t>Veena_Adarsh_Suchit_Yuvaraj</a:t>
            </a:r>
            <a:endParaRPr>
              <a:latin typeface="Trebuchet MS"/>
              <a:ea typeface="Trebuchet MS"/>
              <a:cs typeface="Trebuchet MS"/>
              <a:sym typeface="Trebuchet MS"/>
            </a:endParaRPr>
          </a:p>
          <a:p>
            <a:pPr marL="0" lvl="0" indent="0" algn="ctr" rtl="0">
              <a:spcBef>
                <a:spcPts val="0"/>
              </a:spcBef>
              <a:spcAft>
                <a:spcPts val="0"/>
              </a:spcAft>
              <a:buSzPts val="1100"/>
              <a:buNone/>
            </a:pPr>
            <a:endParaRPr>
              <a:latin typeface="Trebuchet MS"/>
              <a:ea typeface="Trebuchet MS"/>
              <a:cs typeface="Trebuchet MS"/>
              <a:sym typeface="Trebuchet MS"/>
            </a:endParaRPr>
          </a:p>
        </p:txBody>
      </p:sp>
      <p:sp>
        <p:nvSpPr>
          <p:cNvPr id="282" name="Google Shape;282;p37"/>
          <p:cNvSpPr/>
          <p:nvPr/>
        </p:nvSpPr>
        <p:spPr>
          <a:xfrm>
            <a:off x="2207225" y="3199691"/>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chemeClr val="dk1"/>
              </a:solidFill>
              <a:latin typeface="Trebuchet MS"/>
              <a:ea typeface="Trebuchet MS"/>
              <a:cs typeface="Trebuchet MS"/>
              <a:sym typeface="Trebuchet MS"/>
            </a:endParaRPr>
          </a:p>
        </p:txBody>
      </p:sp>
      <p:sp>
        <p:nvSpPr>
          <p:cNvPr id="283" name="Google Shape;283;p37"/>
          <p:cNvSpPr txBox="1"/>
          <p:nvPr/>
        </p:nvSpPr>
        <p:spPr>
          <a:xfrm>
            <a:off x="2092925" y="2871077"/>
            <a:ext cx="5829300" cy="3462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 sz="1800">
                <a:solidFill>
                  <a:srgbClr val="FF0000"/>
                </a:solidFill>
                <a:latin typeface="Trebuchet MS"/>
                <a:ea typeface="Trebuchet MS"/>
                <a:cs typeface="Trebuchet MS"/>
                <a:sym typeface="Trebuchet MS"/>
              </a:rPr>
              <a:t>Task for Review 3</a:t>
            </a:r>
            <a:endParaRPr sz="1800" i="0" u="none" strike="noStrike" cap="none">
              <a:solidFill>
                <a:schemeClr val="dk1"/>
              </a:solidFill>
              <a:latin typeface="Trebuchet MS"/>
              <a:ea typeface="Trebuchet MS"/>
              <a:cs typeface="Trebuchet MS"/>
              <a:sym typeface="Trebuchet MS"/>
            </a:endParaRPr>
          </a:p>
        </p:txBody>
      </p:sp>
      <p:sp>
        <p:nvSpPr>
          <p:cNvPr id="284" name="Google Shape;284;p37"/>
          <p:cNvSpPr txBox="1"/>
          <p:nvPr/>
        </p:nvSpPr>
        <p:spPr>
          <a:xfrm>
            <a:off x="1292825" y="3328275"/>
            <a:ext cx="6801000" cy="346200"/>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Clr>
                <a:srgbClr val="000000"/>
              </a:buClr>
              <a:buSzPts val="1800"/>
              <a:buFont typeface="Arial"/>
              <a:buNone/>
            </a:pPr>
            <a:endParaRPr sz="1800">
              <a:solidFill>
                <a:srgbClr val="0033CC"/>
              </a:solidFill>
              <a:latin typeface="Trebuchet MS"/>
              <a:ea typeface="Trebuchet MS"/>
              <a:cs typeface="Trebuchet MS"/>
              <a:sym typeface="Trebuchet MS"/>
            </a:endParaRPr>
          </a:p>
        </p:txBody>
      </p:sp>
      <p:sp>
        <p:nvSpPr>
          <p:cNvPr id="285" name="Google Shape;285;p37"/>
          <p:cNvSpPr txBox="1"/>
          <p:nvPr/>
        </p:nvSpPr>
        <p:spPr>
          <a:xfrm>
            <a:off x="1109850" y="3571950"/>
            <a:ext cx="6467100" cy="6783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SzPts val="1700"/>
              <a:buFont typeface="Trebuchet MS"/>
              <a:buChar char="●"/>
            </a:pPr>
            <a:r>
              <a:rPr lang="en" sz="1700">
                <a:latin typeface="Trebuchet MS"/>
                <a:ea typeface="Trebuchet MS"/>
                <a:cs typeface="Trebuchet MS"/>
                <a:sym typeface="Trebuchet MS"/>
              </a:rPr>
              <a:t>Implementation of Custom pod scaling algorithm</a:t>
            </a:r>
            <a:endParaRPr sz="1700">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8"/>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91" name="Google Shape;291;p38"/>
          <p:cNvSpPr txBox="1"/>
          <p:nvPr/>
        </p:nvSpPr>
        <p:spPr>
          <a:xfrm>
            <a:off x="2171700" y="857251"/>
            <a:ext cx="5829300" cy="346249"/>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 sz="1800" b="0" i="0" u="none" strike="noStrike" cap="none">
                <a:solidFill>
                  <a:srgbClr val="FF0000"/>
                </a:solidFill>
                <a:latin typeface="Trebuchet MS"/>
                <a:ea typeface="Trebuchet MS"/>
                <a:cs typeface="Trebuchet MS"/>
                <a:sym typeface="Trebuchet MS"/>
              </a:rPr>
              <a:t>References</a:t>
            </a:r>
            <a:endParaRPr sz="1800" b="0" i="0" u="none" strike="noStrike" cap="none">
              <a:solidFill>
                <a:schemeClr val="dk1"/>
              </a:solidFill>
              <a:latin typeface="Calibri"/>
              <a:ea typeface="Calibri"/>
              <a:cs typeface="Calibri"/>
              <a:sym typeface="Calibri"/>
            </a:endParaRPr>
          </a:p>
        </p:txBody>
      </p:sp>
      <p:sp>
        <p:nvSpPr>
          <p:cNvPr id="292" name="Google Shape;292;p3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1100"/>
              <a:buFont typeface="Arial"/>
              <a:buNone/>
            </a:pPr>
            <a:r>
              <a:rPr lang="en"/>
              <a:t>Veena_Adarsh_Suchit_Yuvaraj</a:t>
            </a:r>
            <a:endParaRPr/>
          </a:p>
        </p:txBody>
      </p:sp>
      <p:pic>
        <p:nvPicPr>
          <p:cNvPr id="293" name="Google Shape;293;p38"/>
          <p:cNvPicPr preferRelativeResize="0"/>
          <p:nvPr/>
        </p:nvPicPr>
        <p:blipFill>
          <a:blip r:embed="rId3">
            <a:alphaModFix/>
          </a:blip>
          <a:stretch>
            <a:fillRect/>
          </a:stretch>
        </p:blipFill>
        <p:spPr>
          <a:xfrm>
            <a:off x="7806719" y="52750"/>
            <a:ext cx="1272504" cy="579713"/>
          </a:xfrm>
          <a:prstGeom prst="rect">
            <a:avLst/>
          </a:prstGeom>
          <a:noFill/>
          <a:ln>
            <a:noFill/>
          </a:ln>
        </p:spPr>
      </p:pic>
      <p:sp>
        <p:nvSpPr>
          <p:cNvPr id="294" name="Google Shape;294;p38"/>
          <p:cNvSpPr txBox="1"/>
          <p:nvPr/>
        </p:nvSpPr>
        <p:spPr>
          <a:xfrm>
            <a:off x="1077638" y="1373363"/>
            <a:ext cx="6988800" cy="3432600"/>
          </a:xfrm>
          <a:prstGeom prst="rect">
            <a:avLst/>
          </a:prstGeom>
          <a:noFill/>
          <a:ln>
            <a:noFill/>
          </a:ln>
        </p:spPr>
        <p:txBody>
          <a:bodyPr spcFirstLastPara="1" wrap="square" lIns="68575" tIns="68575" rIns="68575" bIns="68575" anchor="t" anchorCtr="0">
            <a:spAutoFit/>
          </a:bodyPr>
          <a:lstStyle/>
          <a:p>
            <a:pPr marL="342900" lvl="0" indent="-234950" algn="l" rtl="0">
              <a:spcBef>
                <a:spcPts val="0"/>
              </a:spcBef>
              <a:spcAft>
                <a:spcPts val="0"/>
              </a:spcAft>
              <a:buClr>
                <a:schemeClr val="dk1"/>
              </a:buClr>
              <a:buSzPts val="1100"/>
              <a:buChar char="●"/>
            </a:pPr>
            <a:r>
              <a:rPr lang="en" sz="1100">
                <a:solidFill>
                  <a:schemeClr val="dk1"/>
                </a:solidFill>
              </a:rPr>
              <a:t>Deshpande, Neha (2021) </a:t>
            </a:r>
            <a:r>
              <a:rPr lang="en" sz="1100" i="1">
                <a:solidFill>
                  <a:schemeClr val="dk1"/>
                </a:solidFill>
              </a:rPr>
              <a:t>Autoscaling Cloud-Native Applications using Custom Controller of Kubernetes.</a:t>
            </a:r>
            <a:r>
              <a:rPr lang="en" sz="1100">
                <a:solidFill>
                  <a:schemeClr val="dk1"/>
                </a:solidFill>
              </a:rPr>
              <a:t> </a:t>
            </a:r>
            <a:endParaRPr sz="1100">
              <a:solidFill>
                <a:schemeClr val="dk1"/>
              </a:solidFill>
            </a:endParaRPr>
          </a:p>
          <a:p>
            <a:pPr marL="0" lvl="0" indent="342900" algn="l" rtl="0">
              <a:spcBef>
                <a:spcPts val="0"/>
              </a:spcBef>
              <a:spcAft>
                <a:spcPts val="0"/>
              </a:spcAft>
              <a:buNone/>
            </a:pPr>
            <a:r>
              <a:rPr lang="en" sz="1100" u="sng">
                <a:solidFill>
                  <a:schemeClr val="hlink"/>
                </a:solidFill>
                <a:hlinkClick r:id="rId4"/>
              </a:rPr>
              <a:t>https://norma.ncirl.ie/5089/</a:t>
            </a:r>
            <a:endParaRPr sz="1100">
              <a:solidFill>
                <a:schemeClr val="dk1"/>
              </a:solidFill>
            </a:endParaRPr>
          </a:p>
          <a:p>
            <a:pPr marL="0" lvl="0" indent="342900" algn="l" rtl="0">
              <a:spcBef>
                <a:spcPts val="0"/>
              </a:spcBef>
              <a:spcAft>
                <a:spcPts val="0"/>
              </a:spcAft>
              <a:buNone/>
            </a:pPr>
            <a:r>
              <a:rPr lang="en" sz="1100">
                <a:solidFill>
                  <a:schemeClr val="dk1"/>
                </a:solidFill>
              </a:rPr>
              <a:t>Masters thesis, Dublin, National College of Ireland.</a:t>
            </a:r>
            <a:endParaRPr sz="1300"/>
          </a:p>
          <a:p>
            <a:pPr marL="0" lvl="0" indent="0" algn="l" rtl="0">
              <a:spcBef>
                <a:spcPts val="0"/>
              </a:spcBef>
              <a:spcAft>
                <a:spcPts val="0"/>
              </a:spcAft>
              <a:buNone/>
            </a:pPr>
            <a:endParaRPr sz="1100">
              <a:solidFill>
                <a:schemeClr val="dk1"/>
              </a:solidFill>
            </a:endParaRPr>
          </a:p>
          <a:p>
            <a:pPr marL="342900" lvl="0" indent="-234950" algn="l" rtl="0">
              <a:spcBef>
                <a:spcPts val="0"/>
              </a:spcBef>
              <a:spcAft>
                <a:spcPts val="0"/>
              </a:spcAft>
              <a:buClr>
                <a:schemeClr val="dk1"/>
              </a:buClr>
              <a:buSzPts val="1100"/>
              <a:buChar char="●"/>
            </a:pPr>
            <a:r>
              <a:rPr lang="en" sz="1100">
                <a:solidFill>
                  <a:schemeClr val="dk1"/>
                </a:solidFill>
              </a:rPr>
              <a:t>Shitole, Abhishek Sanjay (2022) </a:t>
            </a:r>
            <a:r>
              <a:rPr lang="en" sz="1100" i="1">
                <a:solidFill>
                  <a:schemeClr val="dk1"/>
                </a:solidFill>
              </a:rPr>
              <a:t>Dynamic Load Balancing of Microservices in Kubernetes Clusters using Service Mesh.</a:t>
            </a:r>
            <a:endParaRPr sz="1100" i="1">
              <a:solidFill>
                <a:schemeClr val="dk1"/>
              </a:solidFill>
            </a:endParaRPr>
          </a:p>
          <a:p>
            <a:pPr marL="0" lvl="0" indent="342900" algn="l" rtl="0">
              <a:spcBef>
                <a:spcPts val="0"/>
              </a:spcBef>
              <a:spcAft>
                <a:spcPts val="0"/>
              </a:spcAft>
              <a:buNone/>
            </a:pPr>
            <a:r>
              <a:rPr lang="en" sz="1100" u="sng">
                <a:solidFill>
                  <a:schemeClr val="hlink"/>
                </a:solidFill>
                <a:hlinkClick r:id="rId5"/>
              </a:rPr>
              <a:t>https://norma.ncirl.ie/5943/</a:t>
            </a:r>
            <a:endParaRPr sz="1100">
              <a:solidFill>
                <a:schemeClr val="dk1"/>
              </a:solidFill>
            </a:endParaRPr>
          </a:p>
          <a:p>
            <a:pPr marL="0" lvl="0" indent="342900" algn="l" rtl="0">
              <a:spcBef>
                <a:spcPts val="0"/>
              </a:spcBef>
              <a:spcAft>
                <a:spcPts val="0"/>
              </a:spcAft>
              <a:buNone/>
            </a:pPr>
            <a:r>
              <a:rPr lang="en" sz="1100">
                <a:solidFill>
                  <a:schemeClr val="dk1"/>
                </a:solidFill>
              </a:rPr>
              <a:t>Masters thesis, Dublin, National College of Ireland.</a:t>
            </a:r>
            <a:endParaRPr sz="1300"/>
          </a:p>
          <a:p>
            <a:pPr marL="0" lvl="0" indent="0" algn="l" rtl="0">
              <a:spcBef>
                <a:spcPts val="0"/>
              </a:spcBef>
              <a:spcAft>
                <a:spcPts val="0"/>
              </a:spcAft>
              <a:buClr>
                <a:schemeClr val="dk1"/>
              </a:buClr>
              <a:buFont typeface="Arial"/>
              <a:buNone/>
            </a:pPr>
            <a:endParaRPr sz="1300">
              <a:latin typeface="Calibri"/>
              <a:ea typeface="Calibri"/>
              <a:cs typeface="Calibri"/>
              <a:sym typeface="Calibri"/>
            </a:endParaRPr>
          </a:p>
          <a:p>
            <a:pPr marL="342900" lvl="0" indent="-234950" algn="l" rtl="0">
              <a:spcBef>
                <a:spcPts val="0"/>
              </a:spcBef>
              <a:spcAft>
                <a:spcPts val="0"/>
              </a:spcAft>
              <a:buClr>
                <a:schemeClr val="dk1"/>
              </a:buClr>
              <a:buSzPts val="1100"/>
              <a:buChar char="●"/>
            </a:pPr>
            <a:r>
              <a:rPr lang="en" sz="1100">
                <a:solidFill>
                  <a:schemeClr val="dk1"/>
                </a:solidFill>
              </a:rPr>
              <a:t>An Efficient and Scalable Traffic Load Balancing Based on Web Server Container Resource Utilization using Kubernetes Cluster.(</a:t>
            </a:r>
            <a:r>
              <a:rPr lang="en" sz="1000" b="1">
                <a:solidFill>
                  <a:schemeClr val="dk1"/>
                </a:solidFill>
              </a:rPr>
              <a:t>May – 2022</a:t>
            </a:r>
            <a:r>
              <a:rPr lang="en" sz="1100" b="1">
                <a:solidFill>
                  <a:schemeClr val="dk1"/>
                </a:solidFill>
              </a:rPr>
              <a:t>) Ashok L Pomnar</a:t>
            </a:r>
            <a:r>
              <a:rPr lang="en" sz="1100">
                <a:solidFill>
                  <a:schemeClr val="dk1"/>
                </a:solidFill>
              </a:rPr>
              <a:t>,</a:t>
            </a:r>
            <a:endParaRPr sz="1100">
              <a:solidFill>
                <a:schemeClr val="dk1"/>
              </a:solidFill>
            </a:endParaRPr>
          </a:p>
          <a:p>
            <a:pPr marL="0" lvl="0" indent="342900" algn="l" rtl="0">
              <a:spcBef>
                <a:spcPts val="0"/>
              </a:spcBef>
              <a:spcAft>
                <a:spcPts val="0"/>
              </a:spcAft>
              <a:buNone/>
            </a:pPr>
            <a:r>
              <a:rPr lang="en" sz="1100">
                <a:solidFill>
                  <a:schemeClr val="dk1"/>
                </a:solidFill>
              </a:rPr>
              <a:t>AVCOE Sangamner 422 605,Maharashtra, India.</a:t>
            </a:r>
            <a:endParaRPr sz="1100">
              <a:solidFill>
                <a:schemeClr val="dk1"/>
              </a:solidFill>
            </a:endParaRPr>
          </a:p>
          <a:p>
            <a:pPr marL="0" lvl="0" indent="342900" algn="l" rtl="0">
              <a:spcBef>
                <a:spcPts val="0"/>
              </a:spcBef>
              <a:spcAft>
                <a:spcPts val="0"/>
              </a:spcAft>
              <a:buNone/>
            </a:pPr>
            <a:r>
              <a:rPr lang="en" sz="1100" u="sng">
                <a:solidFill>
                  <a:schemeClr val="hlink"/>
                </a:solidFill>
                <a:hlinkClick r:id="rId6"/>
              </a:rPr>
              <a:t>https://ijisrt.com/assets/upload/files/IJISRT22MAY1644_(1)_(1).pdf</a:t>
            </a:r>
            <a:endParaRPr sz="1100">
              <a:solidFill>
                <a:schemeClr val="dk1"/>
              </a:solidFill>
            </a:endParaRPr>
          </a:p>
          <a:p>
            <a:pPr marL="0" lvl="0" indent="0" algn="l" rtl="0">
              <a:spcBef>
                <a:spcPts val="0"/>
              </a:spcBef>
              <a:spcAft>
                <a:spcPts val="0"/>
              </a:spcAft>
              <a:buNone/>
            </a:pPr>
            <a:endParaRPr sz="1100" b="1">
              <a:solidFill>
                <a:schemeClr val="dk1"/>
              </a:solidFill>
            </a:endParaRPr>
          </a:p>
          <a:p>
            <a:pPr marL="342900" lvl="0" indent="-234950" algn="l" rtl="0">
              <a:spcBef>
                <a:spcPts val="0"/>
              </a:spcBef>
              <a:spcAft>
                <a:spcPts val="0"/>
              </a:spcAft>
              <a:buClr>
                <a:schemeClr val="dk1"/>
              </a:buClr>
              <a:buSzPts val="1100"/>
              <a:buChar char="●"/>
            </a:pPr>
            <a:r>
              <a:rPr lang="en" sz="1100" b="1">
                <a:solidFill>
                  <a:schemeClr val="dk1"/>
                </a:solidFill>
              </a:rPr>
              <a:t>V. Sharma,</a:t>
            </a:r>
            <a:r>
              <a:rPr lang="en" sz="1100">
                <a:solidFill>
                  <a:schemeClr val="dk1"/>
                </a:solidFill>
              </a:rPr>
              <a:t> "Managing Multi-Cloud Deployments on Kubernetes with Istio, Prometheus and Grafana," </a:t>
            </a:r>
            <a:r>
              <a:rPr lang="en" sz="1100" b="1">
                <a:solidFill>
                  <a:schemeClr val="dk1"/>
                </a:solidFill>
              </a:rPr>
              <a:t>2022</a:t>
            </a:r>
            <a:r>
              <a:rPr lang="en" sz="1100">
                <a:solidFill>
                  <a:schemeClr val="dk1"/>
                </a:solidFill>
              </a:rPr>
              <a:t> 8th International Conference on Advanced Computing and Communication Systems (ICACCS), Coimbatore, India,</a:t>
            </a:r>
            <a:r>
              <a:rPr lang="en" sz="1300">
                <a:solidFill>
                  <a:schemeClr val="dk1"/>
                </a:solidFill>
              </a:rPr>
              <a:t> </a:t>
            </a:r>
            <a:endParaRPr sz="1300">
              <a:solidFill>
                <a:schemeClr val="dk1"/>
              </a:solidFill>
            </a:endParaRPr>
          </a:p>
          <a:p>
            <a:pPr marL="0" lvl="0" indent="342900" algn="l" rtl="0">
              <a:spcBef>
                <a:spcPts val="0"/>
              </a:spcBef>
              <a:spcAft>
                <a:spcPts val="0"/>
              </a:spcAft>
              <a:buNone/>
            </a:pPr>
            <a:r>
              <a:rPr lang="en" sz="1100" u="sng">
                <a:solidFill>
                  <a:schemeClr val="hlink"/>
                </a:solidFill>
                <a:hlinkClick r:id="rId7"/>
              </a:rPr>
              <a:t>https://doi.org/10.1109/ICACCS54159.2022.9785124</a:t>
            </a:r>
            <a:endParaRPr sz="1100">
              <a:solidFill>
                <a:schemeClr val="dk1"/>
              </a:solidFill>
            </a:endParaRPr>
          </a:p>
          <a:p>
            <a:pPr marL="0" lvl="0" indent="0" algn="l" rtl="0">
              <a:spcBef>
                <a:spcPts val="0"/>
              </a:spcBef>
              <a:spcAft>
                <a:spcPts val="0"/>
              </a:spcAft>
              <a:buClr>
                <a:schemeClr val="dk1"/>
              </a:buClr>
              <a:buFont typeface="Arial"/>
              <a:buNone/>
            </a:pPr>
            <a:endParaRPr sz="1200">
              <a:latin typeface="Calibri"/>
              <a:ea typeface="Calibri"/>
              <a:cs typeface="Calibri"/>
              <a:sym typeface="Calibri"/>
            </a:endParaRPr>
          </a:p>
        </p:txBody>
      </p:sp>
      <p:sp>
        <p:nvSpPr>
          <p:cNvPr id="295" name="Google Shape;295;p38"/>
          <p:cNvSpPr txBox="1"/>
          <p:nvPr/>
        </p:nvSpPr>
        <p:spPr>
          <a:xfrm>
            <a:off x="326250" y="73219"/>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sz="900">
                <a:solidFill>
                  <a:srgbClr val="888888"/>
                </a:solidFill>
              </a:rPr>
              <a:t>Deploy eox microservices using cloud platform service and improve scalability.</a:t>
            </a:r>
            <a:endParaRPr sz="900">
              <a:solidFill>
                <a:srgbClr val="888888"/>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9"/>
          <p:cNvSpPr/>
          <p:nvPr/>
        </p:nvSpPr>
        <p:spPr>
          <a:xfrm>
            <a:off x="3494421" y="2306293"/>
            <a:ext cx="2155157" cy="530915"/>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Clr>
                <a:srgbClr val="000000"/>
              </a:buClr>
              <a:buSzPts val="3000"/>
              <a:buFont typeface="Arial"/>
              <a:buNone/>
            </a:pPr>
            <a:r>
              <a:rPr lang="en" sz="3000" b="1" i="0" u="none" strike="noStrike" cap="none" dirty="0">
                <a:solidFill>
                  <a:srgbClr val="FF0000"/>
                </a:solidFill>
                <a:effectLst>
                  <a:outerShdw blurRad="38100" dist="38100" dir="2700000" algn="tl">
                    <a:srgbClr val="000000">
                      <a:alpha val="43137"/>
                    </a:srgbClr>
                  </a:outerShdw>
                </a:effectLst>
                <a:latin typeface="Trebuchet MS"/>
                <a:ea typeface="Trebuchet MS"/>
                <a:cs typeface="Trebuchet MS"/>
                <a:sym typeface="Trebuchet MS"/>
              </a:rPr>
              <a:t>Thank You</a:t>
            </a:r>
            <a:endParaRPr sz="1100" b="1" i="0" u="none" strike="noStrike" cap="none" dirty="0">
              <a:solidFill>
                <a:srgbClr val="000000"/>
              </a:solidFill>
              <a:effectLst>
                <a:outerShdw blurRad="38100" dist="38100" dir="2700000" algn="tl">
                  <a:srgbClr val="000000">
                    <a:alpha val="43137"/>
                  </a:srgbClr>
                </a:outerShdw>
              </a:effectLst>
              <a:sym typeface="Arial"/>
            </a:endParaRPr>
          </a:p>
        </p:txBody>
      </p:sp>
      <p:pic>
        <p:nvPicPr>
          <p:cNvPr id="301" name="Google Shape;301;p39"/>
          <p:cNvPicPr preferRelativeResize="0"/>
          <p:nvPr/>
        </p:nvPicPr>
        <p:blipFill>
          <a:blip r:embed="rId3">
            <a:alphaModFix/>
          </a:blip>
          <a:stretch>
            <a:fillRect/>
          </a:stretch>
        </p:blipFill>
        <p:spPr>
          <a:xfrm>
            <a:off x="7806719" y="52750"/>
            <a:ext cx="1272504" cy="5797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40" name="Google Shape;140;p26"/>
          <p:cNvSpPr txBox="1"/>
          <p:nvPr/>
        </p:nvSpPr>
        <p:spPr>
          <a:xfrm>
            <a:off x="1171500" y="1641650"/>
            <a:ext cx="6801000" cy="1657200"/>
          </a:xfrm>
          <a:prstGeom prst="rect">
            <a:avLst/>
          </a:prstGeom>
          <a:noFill/>
          <a:ln>
            <a:noFill/>
          </a:ln>
        </p:spPr>
        <p:txBody>
          <a:bodyPr spcFirstLastPara="1" wrap="square" lIns="68575" tIns="34275" rIns="68575" bIns="34275" anchor="t" anchorCtr="0">
            <a:noAutofit/>
          </a:bodyPr>
          <a:lstStyle/>
          <a:p>
            <a:pPr marL="508000" marR="0" lvl="0" indent="-266700" algn="just" rtl="0">
              <a:lnSpc>
                <a:spcPct val="100000"/>
              </a:lnSpc>
              <a:spcBef>
                <a:spcPts val="0"/>
              </a:spcBef>
              <a:spcAft>
                <a:spcPts val="0"/>
              </a:spcAft>
              <a:buClr>
                <a:srgbClr val="0033CC"/>
              </a:buClr>
              <a:buSzPts val="2000"/>
              <a:buFont typeface="Noto Sans Symbols"/>
              <a:buChar char="▪"/>
            </a:pPr>
            <a:r>
              <a:rPr lang="en" sz="2000" dirty="0">
                <a:solidFill>
                  <a:srgbClr val="0033CC"/>
                </a:solidFill>
                <a:latin typeface="Trebuchet MS"/>
                <a:ea typeface="Trebuchet MS"/>
                <a:cs typeface="Trebuchet MS"/>
                <a:sym typeface="Trebuchet MS"/>
              </a:rPr>
              <a:t>We were tasked to deploy the demo application to a production environment (live server).</a:t>
            </a:r>
            <a:endParaRPr sz="2000" dirty="0">
              <a:solidFill>
                <a:srgbClr val="0033CC"/>
              </a:solidFill>
              <a:latin typeface="Trebuchet MS"/>
              <a:ea typeface="Trebuchet MS"/>
              <a:cs typeface="Trebuchet MS"/>
              <a:sym typeface="Trebuchet MS"/>
            </a:endParaRPr>
          </a:p>
          <a:p>
            <a:pPr marL="457200" marR="0" lvl="0" indent="0" algn="just" rtl="0">
              <a:lnSpc>
                <a:spcPct val="100000"/>
              </a:lnSpc>
              <a:spcBef>
                <a:spcPts val="0"/>
              </a:spcBef>
              <a:spcAft>
                <a:spcPts val="0"/>
              </a:spcAft>
              <a:buNone/>
            </a:pPr>
            <a:endParaRPr sz="2000" dirty="0">
              <a:solidFill>
                <a:srgbClr val="0033CC"/>
              </a:solidFill>
              <a:latin typeface="Trebuchet MS"/>
              <a:ea typeface="Trebuchet MS"/>
              <a:cs typeface="Trebuchet MS"/>
              <a:sym typeface="Trebuchet MS"/>
            </a:endParaRPr>
          </a:p>
          <a:p>
            <a:pPr marL="508000" marR="0" lvl="0" indent="-266700" algn="just" rtl="0">
              <a:lnSpc>
                <a:spcPct val="100000"/>
              </a:lnSpc>
              <a:spcBef>
                <a:spcPts val="0"/>
              </a:spcBef>
              <a:spcAft>
                <a:spcPts val="0"/>
              </a:spcAft>
              <a:buClr>
                <a:srgbClr val="0033CC"/>
              </a:buClr>
              <a:buSzPts val="2000"/>
              <a:buFont typeface="Trebuchet MS"/>
              <a:buChar char="▪"/>
            </a:pPr>
            <a:r>
              <a:rPr lang="en" sz="2000" dirty="0">
                <a:solidFill>
                  <a:srgbClr val="0033CC"/>
                </a:solidFill>
                <a:latin typeface="Trebuchet MS"/>
                <a:ea typeface="Trebuchet MS"/>
                <a:cs typeface="Trebuchet MS"/>
                <a:sym typeface="Trebuchet MS"/>
              </a:rPr>
              <a:t>Implementation of custom pod scaling algorithm</a:t>
            </a:r>
            <a:endParaRPr sz="2000" dirty="0">
              <a:solidFill>
                <a:srgbClr val="0033CC"/>
              </a:solidFill>
              <a:latin typeface="Trebuchet MS"/>
              <a:ea typeface="Trebuchet MS"/>
              <a:cs typeface="Trebuchet MS"/>
              <a:sym typeface="Trebuchet MS"/>
            </a:endParaRPr>
          </a:p>
        </p:txBody>
      </p:sp>
      <p:sp>
        <p:nvSpPr>
          <p:cNvPr id="141" name="Google Shape;141;p26"/>
          <p:cNvSpPr txBox="1"/>
          <p:nvPr/>
        </p:nvSpPr>
        <p:spPr>
          <a:xfrm>
            <a:off x="2171700" y="742950"/>
            <a:ext cx="5886450" cy="346249"/>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 sz="1800" b="0" i="0" u="none" strike="noStrike" cap="none">
                <a:solidFill>
                  <a:srgbClr val="FF0000"/>
                </a:solidFill>
                <a:latin typeface="Trebuchet MS"/>
                <a:ea typeface="Trebuchet MS"/>
                <a:cs typeface="Trebuchet MS"/>
                <a:sym typeface="Trebuchet MS"/>
              </a:rPr>
              <a:t>Suggestions from Review 1</a:t>
            </a:r>
            <a:endParaRPr sz="1800" b="0" i="0" u="none" strike="noStrike" cap="none">
              <a:solidFill>
                <a:srgbClr val="FF0000"/>
              </a:solidFill>
              <a:latin typeface="Trebuchet MS"/>
              <a:ea typeface="Trebuchet MS"/>
              <a:cs typeface="Trebuchet MS"/>
              <a:sym typeface="Trebuchet MS"/>
            </a:endParaRPr>
          </a:p>
        </p:txBody>
      </p:sp>
      <p:pic>
        <p:nvPicPr>
          <p:cNvPr id="142" name="Google Shape;142;p26"/>
          <p:cNvPicPr preferRelativeResize="0"/>
          <p:nvPr/>
        </p:nvPicPr>
        <p:blipFill>
          <a:blip r:embed="rId3">
            <a:alphaModFix/>
          </a:blip>
          <a:stretch>
            <a:fillRect/>
          </a:stretch>
        </p:blipFill>
        <p:spPr>
          <a:xfrm>
            <a:off x="7806719" y="52750"/>
            <a:ext cx="1272504" cy="579713"/>
          </a:xfrm>
          <a:prstGeom prst="rect">
            <a:avLst/>
          </a:prstGeom>
          <a:noFill/>
          <a:ln>
            <a:noFill/>
          </a:ln>
        </p:spPr>
      </p:pic>
      <p:sp>
        <p:nvSpPr>
          <p:cNvPr id="143" name="Google Shape;143;p26"/>
          <p:cNvSpPr txBox="1"/>
          <p:nvPr/>
        </p:nvSpPr>
        <p:spPr>
          <a:xfrm>
            <a:off x="326250" y="73219"/>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sz="900">
                <a:solidFill>
                  <a:srgbClr val="888888"/>
                </a:solidFill>
              </a:rPr>
              <a:t>Deploy eox microservices using cloud platform service and improve scalability.</a:t>
            </a:r>
            <a:endParaRPr sz="900">
              <a:solidFill>
                <a:srgbClr val="888888"/>
              </a:solidFill>
            </a:endParaRPr>
          </a:p>
        </p:txBody>
      </p:sp>
      <p:sp>
        <p:nvSpPr>
          <p:cNvPr id="144" name="Google Shape;144;p2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SzPts val="1100"/>
              <a:buNone/>
            </a:pPr>
            <a:r>
              <a:rPr lang="en"/>
              <a:t>Veena_Adarsh_Suchit_Yuvaraj</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p:nvPr/>
        </p:nvSpPr>
        <p:spPr>
          <a:xfrm>
            <a:off x="2286000" y="1085850"/>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50" name="Google Shape;150;p27"/>
          <p:cNvSpPr txBox="1"/>
          <p:nvPr/>
        </p:nvSpPr>
        <p:spPr>
          <a:xfrm>
            <a:off x="2171700" y="742950"/>
            <a:ext cx="5829300" cy="9003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chemeClr val="dk1"/>
              </a:buClr>
              <a:buSzPts val="1100"/>
              <a:buFont typeface="Arial"/>
              <a:buNone/>
            </a:pPr>
            <a:r>
              <a:rPr lang="en" sz="1800">
                <a:solidFill>
                  <a:srgbClr val="FF0000"/>
                </a:solidFill>
                <a:latin typeface="Trebuchet MS"/>
                <a:ea typeface="Trebuchet MS"/>
                <a:cs typeface="Trebuchet MS"/>
                <a:sym typeface="Trebuchet MS"/>
              </a:rPr>
              <a:t>Proposed Approach / Methodology</a:t>
            </a:r>
            <a:endParaRPr sz="1800">
              <a:solidFill>
                <a:srgbClr val="FF0000"/>
              </a:solidFill>
              <a:latin typeface="Trebuchet MS"/>
              <a:ea typeface="Trebuchet MS"/>
              <a:cs typeface="Trebuchet MS"/>
              <a:sym typeface="Trebuchet MS"/>
            </a:endParaRPr>
          </a:p>
          <a:p>
            <a:pPr marL="254000" marR="0" lvl="0" indent="-254000" algn="r" rtl="0">
              <a:lnSpc>
                <a:spcPct val="100000"/>
              </a:lnSpc>
              <a:spcBef>
                <a:spcPts val="0"/>
              </a:spcBef>
              <a:spcAft>
                <a:spcPts val="0"/>
              </a:spcAft>
              <a:buClr>
                <a:schemeClr val="dk1"/>
              </a:buClr>
              <a:buSzPts val="1100"/>
              <a:buFont typeface="Arial"/>
              <a:buNone/>
            </a:pPr>
            <a:endParaRPr sz="1800">
              <a:solidFill>
                <a:srgbClr val="FF0000"/>
              </a:solidFill>
              <a:latin typeface="Trebuchet MS"/>
              <a:ea typeface="Trebuchet MS"/>
              <a:cs typeface="Trebuchet MS"/>
              <a:sym typeface="Trebuchet MS"/>
            </a:endParaRPr>
          </a:p>
          <a:p>
            <a:pPr marL="254000" marR="0" lvl="0" indent="-254000" algn="r" rtl="0">
              <a:lnSpc>
                <a:spcPct val="100000"/>
              </a:lnSpc>
              <a:spcBef>
                <a:spcPts val="0"/>
              </a:spcBef>
              <a:spcAft>
                <a:spcPts val="0"/>
              </a:spcAft>
              <a:buClr>
                <a:srgbClr val="000000"/>
              </a:buClr>
              <a:buSzPts val="1800"/>
              <a:buFont typeface="Arial"/>
              <a:buNone/>
            </a:pPr>
            <a:endParaRPr sz="1800">
              <a:solidFill>
                <a:srgbClr val="FF0000"/>
              </a:solidFill>
              <a:latin typeface="Trebuchet MS"/>
              <a:ea typeface="Trebuchet MS"/>
              <a:cs typeface="Trebuchet MS"/>
              <a:sym typeface="Trebuchet MS"/>
            </a:endParaRPr>
          </a:p>
        </p:txBody>
      </p:sp>
      <p:sp>
        <p:nvSpPr>
          <p:cNvPr id="151" name="Google Shape;151;p27"/>
          <p:cNvSpPr txBox="1"/>
          <p:nvPr/>
        </p:nvSpPr>
        <p:spPr>
          <a:xfrm>
            <a:off x="1371600" y="1428750"/>
            <a:ext cx="6801000" cy="346200"/>
          </a:xfrm>
          <a:prstGeom prst="rect">
            <a:avLst/>
          </a:prstGeom>
          <a:noFill/>
          <a:ln>
            <a:noFill/>
          </a:ln>
        </p:spPr>
        <p:txBody>
          <a:bodyPr spcFirstLastPara="1" wrap="square" lIns="68575" tIns="34275" rIns="68575" bIns="34275" anchor="t" anchorCtr="0">
            <a:spAutoFit/>
          </a:bodyPr>
          <a:lstStyle/>
          <a:p>
            <a:pPr marL="342900" marR="0" lvl="0" indent="0" algn="just" rtl="0">
              <a:lnSpc>
                <a:spcPct val="100000"/>
              </a:lnSpc>
              <a:spcBef>
                <a:spcPts val="400"/>
              </a:spcBef>
              <a:spcAft>
                <a:spcPts val="0"/>
              </a:spcAft>
              <a:buClr>
                <a:srgbClr val="000000"/>
              </a:buClr>
              <a:buSzPts val="1800"/>
              <a:buFont typeface="Arial"/>
              <a:buNone/>
            </a:pPr>
            <a:endParaRPr sz="1800" b="1" i="0" u="none" strike="noStrike" cap="none">
              <a:solidFill>
                <a:srgbClr val="0033CC"/>
              </a:solidFill>
              <a:latin typeface="Trebuchet MS"/>
              <a:ea typeface="Trebuchet MS"/>
              <a:cs typeface="Trebuchet MS"/>
              <a:sym typeface="Trebuchet MS"/>
            </a:endParaRPr>
          </a:p>
        </p:txBody>
      </p:sp>
      <p:sp>
        <p:nvSpPr>
          <p:cNvPr id="152" name="Google Shape;152;p27"/>
          <p:cNvSpPr txBox="1">
            <a:spLocks noGrp="1"/>
          </p:cNvSpPr>
          <p:nvPr>
            <p:ph type="ftr" idx="11"/>
          </p:nvPr>
        </p:nvSpPr>
        <p:spPr>
          <a:xfrm>
            <a:off x="3028950" y="4891613"/>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1100"/>
              <a:buFont typeface="Arial"/>
              <a:buNone/>
            </a:pPr>
            <a:r>
              <a:rPr lang="en"/>
              <a:t>Veena_Adarsh_Suchit_Yuvaraj</a:t>
            </a:r>
            <a:endParaRPr/>
          </a:p>
          <a:p>
            <a:pPr marL="0" lvl="0" indent="0" algn="ctr" rtl="0">
              <a:lnSpc>
                <a:spcPct val="100000"/>
              </a:lnSpc>
              <a:spcBef>
                <a:spcPts val="0"/>
              </a:spcBef>
              <a:spcAft>
                <a:spcPts val="0"/>
              </a:spcAft>
              <a:buSzPts val="1100"/>
              <a:buNone/>
            </a:pPr>
            <a:endParaRPr/>
          </a:p>
        </p:txBody>
      </p:sp>
      <p:pic>
        <p:nvPicPr>
          <p:cNvPr id="153" name="Google Shape;153;p27"/>
          <p:cNvPicPr preferRelativeResize="0"/>
          <p:nvPr/>
        </p:nvPicPr>
        <p:blipFill>
          <a:blip r:embed="rId3">
            <a:alphaModFix/>
          </a:blip>
          <a:stretch>
            <a:fillRect/>
          </a:stretch>
        </p:blipFill>
        <p:spPr>
          <a:xfrm>
            <a:off x="7806719" y="52750"/>
            <a:ext cx="1272504" cy="579713"/>
          </a:xfrm>
          <a:prstGeom prst="rect">
            <a:avLst/>
          </a:prstGeom>
          <a:noFill/>
          <a:ln>
            <a:noFill/>
          </a:ln>
        </p:spPr>
      </p:pic>
      <p:sp>
        <p:nvSpPr>
          <p:cNvPr id="154" name="Google Shape;154;p27"/>
          <p:cNvSpPr txBox="1"/>
          <p:nvPr/>
        </p:nvSpPr>
        <p:spPr>
          <a:xfrm>
            <a:off x="1480875" y="1247250"/>
            <a:ext cx="5539200" cy="34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55" name="Google Shape;155;p27"/>
          <p:cNvSpPr txBox="1"/>
          <p:nvPr/>
        </p:nvSpPr>
        <p:spPr>
          <a:xfrm>
            <a:off x="2226300" y="4421275"/>
            <a:ext cx="469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Calibri"/>
                <a:ea typeface="Calibri"/>
                <a:cs typeface="Calibri"/>
                <a:sym typeface="Calibri"/>
              </a:rPr>
              <a:t>Internal flow of request to MongoDB through Mongo Express</a:t>
            </a:r>
            <a:endParaRPr>
              <a:solidFill>
                <a:schemeClr val="dk1"/>
              </a:solidFill>
              <a:latin typeface="Calibri"/>
              <a:ea typeface="Calibri"/>
              <a:cs typeface="Calibri"/>
              <a:sym typeface="Calibri"/>
            </a:endParaRPr>
          </a:p>
        </p:txBody>
      </p:sp>
      <p:sp>
        <p:nvSpPr>
          <p:cNvPr id="156" name="Google Shape;156;p27"/>
          <p:cNvSpPr txBox="1"/>
          <p:nvPr/>
        </p:nvSpPr>
        <p:spPr>
          <a:xfrm>
            <a:off x="572550" y="1199675"/>
            <a:ext cx="7998900" cy="57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b="1">
                <a:latin typeface="Calibri"/>
                <a:ea typeface="Calibri"/>
                <a:cs typeface="Calibri"/>
                <a:sym typeface="Calibri"/>
              </a:rPr>
              <a:t>Diagram of a browser request flow through the Kubernetes (K8s) components for a MongoDB application using Mongo Express.</a:t>
            </a:r>
            <a:endParaRPr sz="1500" b="1">
              <a:latin typeface="Calibri"/>
              <a:ea typeface="Calibri"/>
              <a:cs typeface="Calibri"/>
              <a:sym typeface="Calibri"/>
            </a:endParaRPr>
          </a:p>
        </p:txBody>
      </p:sp>
      <p:pic>
        <p:nvPicPr>
          <p:cNvPr id="157" name="Google Shape;157;p27"/>
          <p:cNvPicPr preferRelativeResize="0"/>
          <p:nvPr/>
        </p:nvPicPr>
        <p:blipFill>
          <a:blip r:embed="rId4">
            <a:alphaModFix/>
          </a:blip>
          <a:stretch>
            <a:fillRect/>
          </a:stretch>
        </p:blipFill>
        <p:spPr>
          <a:xfrm>
            <a:off x="1825863" y="1838724"/>
            <a:ext cx="5492274" cy="2646675"/>
          </a:xfrm>
          <a:prstGeom prst="rect">
            <a:avLst/>
          </a:prstGeom>
          <a:noFill/>
          <a:ln>
            <a:noFill/>
          </a:ln>
        </p:spPr>
      </p:pic>
      <p:sp>
        <p:nvSpPr>
          <p:cNvPr id="158" name="Google Shape;158;p27"/>
          <p:cNvSpPr txBox="1"/>
          <p:nvPr/>
        </p:nvSpPr>
        <p:spPr>
          <a:xfrm>
            <a:off x="326250" y="73219"/>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sz="900">
                <a:solidFill>
                  <a:srgbClr val="888888"/>
                </a:solidFill>
              </a:rPr>
              <a:t>Deploy eox microservices using cloud platform service and improve scalability.</a:t>
            </a:r>
            <a:endParaRPr sz="900">
              <a:solidFill>
                <a:srgbClr val="88888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p:nvPr/>
        </p:nvSpPr>
        <p:spPr>
          <a:xfrm>
            <a:off x="2286000" y="1085850"/>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64" name="Google Shape;164;p28"/>
          <p:cNvSpPr txBox="1"/>
          <p:nvPr/>
        </p:nvSpPr>
        <p:spPr>
          <a:xfrm>
            <a:off x="2171700" y="742950"/>
            <a:ext cx="5829300" cy="1177500"/>
          </a:xfrm>
          <a:prstGeom prst="rect">
            <a:avLst/>
          </a:prstGeom>
          <a:noFill/>
          <a:ln>
            <a:noFill/>
          </a:ln>
        </p:spPr>
        <p:txBody>
          <a:bodyPr spcFirstLastPara="1" wrap="square" lIns="68575" tIns="34275" rIns="68575" bIns="34275" anchor="t" anchorCtr="0">
            <a:spAutoFit/>
          </a:bodyPr>
          <a:lstStyle/>
          <a:p>
            <a:pPr marL="254000" lvl="0" indent="-254000" algn="r" rtl="0">
              <a:spcBef>
                <a:spcPts val="0"/>
              </a:spcBef>
              <a:spcAft>
                <a:spcPts val="0"/>
              </a:spcAft>
              <a:buClr>
                <a:schemeClr val="dk1"/>
              </a:buClr>
              <a:buSzPts val="1100"/>
              <a:buFont typeface="Arial"/>
              <a:buNone/>
            </a:pPr>
            <a:r>
              <a:rPr lang="en" sz="1800">
                <a:solidFill>
                  <a:srgbClr val="FF0000"/>
                </a:solidFill>
                <a:latin typeface="Trebuchet MS"/>
                <a:ea typeface="Trebuchet MS"/>
                <a:cs typeface="Trebuchet MS"/>
                <a:sym typeface="Trebuchet MS"/>
              </a:rPr>
              <a:t>Proposed Approach / Methodology</a:t>
            </a:r>
            <a:endParaRPr sz="1800">
              <a:solidFill>
                <a:srgbClr val="FF0000"/>
              </a:solidFill>
              <a:latin typeface="Trebuchet MS"/>
              <a:ea typeface="Trebuchet MS"/>
              <a:cs typeface="Trebuchet MS"/>
              <a:sym typeface="Trebuchet MS"/>
            </a:endParaRPr>
          </a:p>
          <a:p>
            <a:pPr marL="254000" lvl="0" indent="-254000" algn="r" rtl="0">
              <a:spcBef>
                <a:spcPts val="0"/>
              </a:spcBef>
              <a:spcAft>
                <a:spcPts val="0"/>
              </a:spcAft>
              <a:buClr>
                <a:schemeClr val="dk1"/>
              </a:buClr>
              <a:buSzPts val="1100"/>
              <a:buFont typeface="Arial"/>
              <a:buNone/>
            </a:pPr>
            <a:endParaRPr sz="1800">
              <a:solidFill>
                <a:srgbClr val="FF0000"/>
              </a:solidFill>
              <a:latin typeface="Trebuchet MS"/>
              <a:ea typeface="Trebuchet MS"/>
              <a:cs typeface="Trebuchet MS"/>
              <a:sym typeface="Trebuchet MS"/>
            </a:endParaRPr>
          </a:p>
          <a:p>
            <a:pPr marL="254000" lvl="0" indent="-254000" algn="r" rtl="0">
              <a:spcBef>
                <a:spcPts val="0"/>
              </a:spcBef>
              <a:spcAft>
                <a:spcPts val="0"/>
              </a:spcAft>
              <a:buClr>
                <a:schemeClr val="dk1"/>
              </a:buClr>
              <a:buSzPts val="1800"/>
              <a:buFont typeface="Arial"/>
              <a:buNone/>
            </a:pPr>
            <a:endParaRPr sz="1800">
              <a:solidFill>
                <a:srgbClr val="FF0000"/>
              </a:solidFill>
              <a:latin typeface="Trebuchet MS"/>
              <a:ea typeface="Trebuchet MS"/>
              <a:cs typeface="Trebuchet MS"/>
              <a:sym typeface="Trebuchet MS"/>
            </a:endParaRPr>
          </a:p>
          <a:p>
            <a:pPr marL="254000" marR="0" lvl="0" indent="-254000" algn="r" rtl="0">
              <a:lnSpc>
                <a:spcPct val="100000"/>
              </a:lnSpc>
              <a:spcBef>
                <a:spcPts val="0"/>
              </a:spcBef>
              <a:spcAft>
                <a:spcPts val="0"/>
              </a:spcAft>
              <a:buClr>
                <a:srgbClr val="000000"/>
              </a:buClr>
              <a:buSzPts val="1800"/>
              <a:buFont typeface="Arial"/>
              <a:buNone/>
            </a:pPr>
            <a:endParaRPr sz="1800">
              <a:solidFill>
                <a:srgbClr val="FF0000"/>
              </a:solidFill>
              <a:latin typeface="Trebuchet MS"/>
              <a:ea typeface="Trebuchet MS"/>
              <a:cs typeface="Trebuchet MS"/>
              <a:sym typeface="Trebuchet MS"/>
            </a:endParaRPr>
          </a:p>
        </p:txBody>
      </p:sp>
      <p:sp>
        <p:nvSpPr>
          <p:cNvPr id="165" name="Google Shape;165;p28"/>
          <p:cNvSpPr txBox="1"/>
          <p:nvPr/>
        </p:nvSpPr>
        <p:spPr>
          <a:xfrm>
            <a:off x="1127550" y="1200150"/>
            <a:ext cx="6888900" cy="300000"/>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400"/>
              </a:spcBef>
              <a:spcAft>
                <a:spcPts val="0"/>
              </a:spcAft>
              <a:buClr>
                <a:srgbClr val="000000"/>
              </a:buClr>
              <a:buSzPts val="1800"/>
              <a:buFont typeface="Arial"/>
              <a:buNone/>
            </a:pPr>
            <a:r>
              <a:rPr lang="en" sz="1500">
                <a:solidFill>
                  <a:schemeClr val="dk1"/>
                </a:solidFill>
                <a:latin typeface="Trebuchet MS"/>
                <a:ea typeface="Trebuchet MS"/>
                <a:cs typeface="Trebuchet MS"/>
                <a:sym typeface="Trebuchet MS"/>
              </a:rPr>
              <a:t>Deployment of application using Ingress controller instead of External service</a:t>
            </a:r>
            <a:endParaRPr sz="1500" i="0" u="none" strike="noStrike" cap="none">
              <a:solidFill>
                <a:schemeClr val="dk1"/>
              </a:solidFill>
              <a:latin typeface="Trebuchet MS"/>
              <a:ea typeface="Trebuchet MS"/>
              <a:cs typeface="Trebuchet MS"/>
              <a:sym typeface="Trebuchet MS"/>
            </a:endParaRPr>
          </a:p>
        </p:txBody>
      </p:sp>
      <p:sp>
        <p:nvSpPr>
          <p:cNvPr id="166" name="Google Shape;166;p28"/>
          <p:cNvSpPr txBox="1">
            <a:spLocks noGrp="1"/>
          </p:cNvSpPr>
          <p:nvPr>
            <p:ph type="ftr" idx="11"/>
          </p:nvPr>
        </p:nvSpPr>
        <p:spPr>
          <a:xfrm>
            <a:off x="3028950" y="4869588"/>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1100"/>
              <a:buFont typeface="Arial"/>
              <a:buNone/>
            </a:pPr>
            <a:r>
              <a:rPr lang="en"/>
              <a:t>Veena_Adarsh_Suchit_Yuvaraj</a:t>
            </a:r>
            <a:endParaRPr/>
          </a:p>
          <a:p>
            <a:pPr marL="0" lvl="0" indent="0" algn="ctr" rtl="0">
              <a:lnSpc>
                <a:spcPct val="100000"/>
              </a:lnSpc>
              <a:spcBef>
                <a:spcPts val="0"/>
              </a:spcBef>
              <a:spcAft>
                <a:spcPts val="0"/>
              </a:spcAft>
              <a:buSzPts val="1100"/>
              <a:buNone/>
            </a:pPr>
            <a:endParaRPr/>
          </a:p>
        </p:txBody>
      </p:sp>
      <p:pic>
        <p:nvPicPr>
          <p:cNvPr id="167" name="Google Shape;167;p28"/>
          <p:cNvPicPr preferRelativeResize="0"/>
          <p:nvPr/>
        </p:nvPicPr>
        <p:blipFill>
          <a:blip r:embed="rId3">
            <a:alphaModFix/>
          </a:blip>
          <a:stretch>
            <a:fillRect/>
          </a:stretch>
        </p:blipFill>
        <p:spPr>
          <a:xfrm>
            <a:off x="7806719" y="52750"/>
            <a:ext cx="1272504" cy="579713"/>
          </a:xfrm>
          <a:prstGeom prst="rect">
            <a:avLst/>
          </a:prstGeom>
          <a:noFill/>
          <a:ln>
            <a:noFill/>
          </a:ln>
        </p:spPr>
      </p:pic>
      <p:pic>
        <p:nvPicPr>
          <p:cNvPr id="168" name="Google Shape;168;p28"/>
          <p:cNvPicPr preferRelativeResize="0"/>
          <p:nvPr/>
        </p:nvPicPr>
        <p:blipFill>
          <a:blip r:embed="rId4">
            <a:alphaModFix/>
          </a:blip>
          <a:stretch>
            <a:fillRect/>
          </a:stretch>
        </p:blipFill>
        <p:spPr>
          <a:xfrm>
            <a:off x="516099" y="1623450"/>
            <a:ext cx="5368603" cy="2851338"/>
          </a:xfrm>
          <a:prstGeom prst="rect">
            <a:avLst/>
          </a:prstGeom>
          <a:noFill/>
          <a:ln>
            <a:noFill/>
          </a:ln>
        </p:spPr>
      </p:pic>
      <p:sp>
        <p:nvSpPr>
          <p:cNvPr id="169" name="Google Shape;169;p28"/>
          <p:cNvSpPr txBox="1"/>
          <p:nvPr/>
        </p:nvSpPr>
        <p:spPr>
          <a:xfrm>
            <a:off x="6115050" y="1638900"/>
            <a:ext cx="2779500" cy="2982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Calibri"/>
                <a:ea typeface="Calibri"/>
                <a:cs typeface="Calibri"/>
                <a:sym typeface="Calibri"/>
              </a:rPr>
              <a:t>Kubernetes cluster with two Pods: </a:t>
            </a:r>
            <a:r>
              <a:rPr lang="en" sz="1100">
                <a:solidFill>
                  <a:srgbClr val="188038"/>
                </a:solidFill>
                <a:latin typeface="Calibri"/>
                <a:ea typeface="Calibri"/>
                <a:cs typeface="Calibri"/>
                <a:sym typeface="Calibri"/>
              </a:rPr>
              <a:t>my-app</a:t>
            </a:r>
            <a:r>
              <a:rPr lang="en">
                <a:latin typeface="Calibri"/>
                <a:ea typeface="Calibri"/>
                <a:cs typeface="Calibri"/>
                <a:sym typeface="Calibri"/>
              </a:rPr>
              <a:t> and </a:t>
            </a:r>
            <a:r>
              <a:rPr lang="en" sz="1100">
                <a:solidFill>
                  <a:srgbClr val="188038"/>
                </a:solidFill>
                <a:latin typeface="Calibri"/>
                <a:ea typeface="Calibri"/>
                <a:cs typeface="Calibri"/>
                <a:sym typeface="Calibri"/>
              </a:rPr>
              <a:t>my-ingress</a:t>
            </a:r>
            <a:r>
              <a:rPr lang="en">
                <a:latin typeface="Calibri"/>
                <a:ea typeface="Calibri"/>
                <a:cs typeface="Calibri"/>
                <a:sym typeface="Calibri"/>
              </a:rPr>
              <a:t>. </a:t>
            </a:r>
            <a:endParaRPr>
              <a:latin typeface="Calibri"/>
              <a:ea typeface="Calibri"/>
              <a:cs typeface="Calibri"/>
              <a:sym typeface="Calibri"/>
            </a:endParaRPr>
          </a:p>
          <a:p>
            <a:pPr marL="0" lvl="0" indent="0" algn="just" rtl="0">
              <a:spcBef>
                <a:spcPts val="0"/>
              </a:spcBef>
              <a:spcAft>
                <a:spcPts val="0"/>
              </a:spcAft>
              <a:buNone/>
            </a:pPr>
            <a:r>
              <a:rPr lang="en">
                <a:latin typeface="Calibri"/>
                <a:ea typeface="Calibri"/>
                <a:cs typeface="Calibri"/>
                <a:sym typeface="Calibri"/>
              </a:rPr>
              <a:t>The </a:t>
            </a:r>
            <a:r>
              <a:rPr lang="en" sz="1100">
                <a:solidFill>
                  <a:srgbClr val="188038"/>
                </a:solidFill>
                <a:latin typeface="Calibri"/>
                <a:ea typeface="Calibri"/>
                <a:cs typeface="Calibri"/>
                <a:sym typeface="Calibri"/>
              </a:rPr>
              <a:t>my-app</a:t>
            </a:r>
            <a:r>
              <a:rPr lang="en">
                <a:latin typeface="Calibri"/>
                <a:ea typeface="Calibri"/>
                <a:cs typeface="Calibri"/>
                <a:sym typeface="Calibri"/>
              </a:rPr>
              <a:t> Pod is a regular Pod that runs the application.</a:t>
            </a:r>
            <a:endParaRPr>
              <a:latin typeface="Calibri"/>
              <a:ea typeface="Calibri"/>
              <a:cs typeface="Calibri"/>
              <a:sym typeface="Calibri"/>
            </a:endParaRPr>
          </a:p>
          <a:p>
            <a:pPr marL="0" lvl="0" indent="0" algn="just" rtl="0">
              <a:spcBef>
                <a:spcPts val="0"/>
              </a:spcBef>
              <a:spcAft>
                <a:spcPts val="0"/>
              </a:spcAft>
              <a:buNone/>
            </a:pPr>
            <a:r>
              <a:rPr lang="en">
                <a:latin typeface="Calibri"/>
                <a:ea typeface="Calibri"/>
                <a:cs typeface="Calibri"/>
                <a:sym typeface="Calibri"/>
              </a:rPr>
              <a:t>The</a:t>
            </a:r>
            <a:r>
              <a:rPr lang="en" sz="1100">
                <a:solidFill>
                  <a:srgbClr val="188038"/>
                </a:solidFill>
                <a:latin typeface="Calibri"/>
                <a:ea typeface="Calibri"/>
                <a:cs typeface="Calibri"/>
                <a:sym typeface="Calibri"/>
              </a:rPr>
              <a:t> my-app</a:t>
            </a:r>
            <a:r>
              <a:rPr lang="en">
                <a:latin typeface="Calibri"/>
                <a:ea typeface="Calibri"/>
                <a:cs typeface="Calibri"/>
                <a:sym typeface="Calibri"/>
              </a:rPr>
              <a:t> external service is a LoadBalancer service that exposes the </a:t>
            </a:r>
            <a:r>
              <a:rPr lang="en" sz="1100">
                <a:solidFill>
                  <a:srgbClr val="188038"/>
                </a:solidFill>
                <a:latin typeface="Calibri"/>
                <a:ea typeface="Calibri"/>
                <a:cs typeface="Calibri"/>
                <a:sym typeface="Calibri"/>
              </a:rPr>
              <a:t>my-app Pod</a:t>
            </a:r>
            <a:r>
              <a:rPr lang="en">
                <a:latin typeface="Calibri"/>
                <a:ea typeface="Calibri"/>
                <a:cs typeface="Calibri"/>
                <a:sym typeface="Calibri"/>
              </a:rPr>
              <a:t> to the outside world.</a:t>
            </a:r>
            <a:endParaRPr>
              <a:latin typeface="Calibri"/>
              <a:ea typeface="Calibri"/>
              <a:cs typeface="Calibri"/>
              <a:sym typeface="Calibri"/>
            </a:endParaRPr>
          </a:p>
          <a:p>
            <a:pPr marL="0" lvl="0" indent="0" algn="just" rtl="0">
              <a:spcBef>
                <a:spcPts val="0"/>
              </a:spcBef>
              <a:spcAft>
                <a:spcPts val="0"/>
              </a:spcAft>
              <a:buNone/>
            </a:pPr>
            <a:r>
              <a:rPr lang="en">
                <a:latin typeface="Calibri"/>
                <a:ea typeface="Calibri"/>
                <a:cs typeface="Calibri"/>
                <a:sym typeface="Calibri"/>
              </a:rPr>
              <a:t>The </a:t>
            </a:r>
            <a:r>
              <a:rPr lang="en" sz="1100">
                <a:solidFill>
                  <a:srgbClr val="188038"/>
                </a:solidFill>
                <a:latin typeface="Calibri"/>
                <a:ea typeface="Calibri"/>
                <a:cs typeface="Calibri"/>
                <a:sym typeface="Calibri"/>
              </a:rPr>
              <a:t>my-ingress</a:t>
            </a:r>
            <a:r>
              <a:rPr lang="en">
                <a:latin typeface="Calibri"/>
                <a:ea typeface="Calibri"/>
                <a:cs typeface="Calibri"/>
                <a:sym typeface="Calibri"/>
              </a:rPr>
              <a:t> Pod is an Ingress controller. Ingress resource is a Kubernetes resource that defines how traffic should be routed to the my-app external service.</a:t>
            </a:r>
            <a:endParaRPr>
              <a:latin typeface="Calibri"/>
              <a:ea typeface="Calibri"/>
              <a:cs typeface="Calibri"/>
              <a:sym typeface="Calibri"/>
            </a:endParaRPr>
          </a:p>
        </p:txBody>
      </p:sp>
      <p:sp>
        <p:nvSpPr>
          <p:cNvPr id="170" name="Google Shape;170;p28"/>
          <p:cNvSpPr txBox="1"/>
          <p:nvPr/>
        </p:nvSpPr>
        <p:spPr>
          <a:xfrm>
            <a:off x="326250" y="73219"/>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sz="900">
                <a:solidFill>
                  <a:srgbClr val="888888"/>
                </a:solidFill>
              </a:rPr>
              <a:t>Deploy eox microservices using cloud platform service and improve scalability.</a:t>
            </a:r>
            <a:endParaRPr sz="900">
              <a:solidFill>
                <a:srgbClr val="88888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p:nvPr/>
        </p:nvSpPr>
        <p:spPr>
          <a:xfrm>
            <a:off x="2286000" y="1085850"/>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6" name="Google Shape;176;p29"/>
          <p:cNvSpPr txBox="1"/>
          <p:nvPr/>
        </p:nvSpPr>
        <p:spPr>
          <a:xfrm>
            <a:off x="2171700" y="742950"/>
            <a:ext cx="5829300" cy="1177500"/>
          </a:xfrm>
          <a:prstGeom prst="rect">
            <a:avLst/>
          </a:prstGeom>
          <a:noFill/>
          <a:ln>
            <a:noFill/>
          </a:ln>
        </p:spPr>
        <p:txBody>
          <a:bodyPr spcFirstLastPara="1" wrap="square" lIns="68575" tIns="34275" rIns="68575" bIns="34275" anchor="t" anchorCtr="0">
            <a:spAutoFit/>
          </a:bodyPr>
          <a:lstStyle/>
          <a:p>
            <a:pPr marL="254000" lvl="0" indent="-254000" algn="r" rtl="0">
              <a:spcBef>
                <a:spcPts val="0"/>
              </a:spcBef>
              <a:spcAft>
                <a:spcPts val="0"/>
              </a:spcAft>
              <a:buClr>
                <a:schemeClr val="dk1"/>
              </a:buClr>
              <a:buSzPts val="1100"/>
              <a:buFont typeface="Arial"/>
              <a:buNone/>
            </a:pPr>
            <a:r>
              <a:rPr lang="en" sz="1800">
                <a:solidFill>
                  <a:srgbClr val="FF0000"/>
                </a:solidFill>
                <a:latin typeface="Trebuchet MS"/>
                <a:ea typeface="Trebuchet MS"/>
                <a:cs typeface="Trebuchet MS"/>
                <a:sym typeface="Trebuchet MS"/>
              </a:rPr>
              <a:t>Proposed Approach / Methodology</a:t>
            </a:r>
            <a:endParaRPr sz="1800">
              <a:solidFill>
                <a:srgbClr val="FF0000"/>
              </a:solidFill>
              <a:latin typeface="Trebuchet MS"/>
              <a:ea typeface="Trebuchet MS"/>
              <a:cs typeface="Trebuchet MS"/>
              <a:sym typeface="Trebuchet MS"/>
            </a:endParaRPr>
          </a:p>
          <a:p>
            <a:pPr marL="254000" lvl="0" indent="-254000" algn="r" rtl="0">
              <a:spcBef>
                <a:spcPts val="0"/>
              </a:spcBef>
              <a:spcAft>
                <a:spcPts val="0"/>
              </a:spcAft>
              <a:buClr>
                <a:schemeClr val="dk1"/>
              </a:buClr>
              <a:buSzPts val="1100"/>
              <a:buFont typeface="Arial"/>
              <a:buNone/>
            </a:pPr>
            <a:endParaRPr sz="1800">
              <a:solidFill>
                <a:srgbClr val="FF0000"/>
              </a:solidFill>
              <a:latin typeface="Trebuchet MS"/>
              <a:ea typeface="Trebuchet MS"/>
              <a:cs typeface="Trebuchet MS"/>
              <a:sym typeface="Trebuchet MS"/>
            </a:endParaRPr>
          </a:p>
          <a:p>
            <a:pPr marL="254000" lvl="0" indent="-254000" algn="r" rtl="0">
              <a:spcBef>
                <a:spcPts val="0"/>
              </a:spcBef>
              <a:spcAft>
                <a:spcPts val="0"/>
              </a:spcAft>
              <a:buClr>
                <a:schemeClr val="dk1"/>
              </a:buClr>
              <a:buSzPts val="1800"/>
              <a:buFont typeface="Arial"/>
              <a:buNone/>
            </a:pPr>
            <a:endParaRPr sz="1800">
              <a:solidFill>
                <a:srgbClr val="FF0000"/>
              </a:solidFill>
              <a:latin typeface="Trebuchet MS"/>
              <a:ea typeface="Trebuchet MS"/>
              <a:cs typeface="Trebuchet MS"/>
              <a:sym typeface="Trebuchet MS"/>
            </a:endParaRPr>
          </a:p>
          <a:p>
            <a:pPr marL="254000" marR="0" lvl="0" indent="-254000" algn="r" rtl="0">
              <a:lnSpc>
                <a:spcPct val="100000"/>
              </a:lnSpc>
              <a:spcBef>
                <a:spcPts val="0"/>
              </a:spcBef>
              <a:spcAft>
                <a:spcPts val="0"/>
              </a:spcAft>
              <a:buClr>
                <a:srgbClr val="000000"/>
              </a:buClr>
              <a:buSzPts val="1800"/>
              <a:buFont typeface="Arial"/>
              <a:buNone/>
            </a:pPr>
            <a:endParaRPr sz="1800">
              <a:solidFill>
                <a:srgbClr val="FF0000"/>
              </a:solidFill>
              <a:latin typeface="Trebuchet MS"/>
              <a:ea typeface="Trebuchet MS"/>
              <a:cs typeface="Trebuchet MS"/>
              <a:sym typeface="Trebuchet MS"/>
            </a:endParaRPr>
          </a:p>
        </p:txBody>
      </p:sp>
      <p:sp>
        <p:nvSpPr>
          <p:cNvPr id="177" name="Google Shape;177;p29"/>
          <p:cNvSpPr txBox="1"/>
          <p:nvPr/>
        </p:nvSpPr>
        <p:spPr>
          <a:xfrm>
            <a:off x="1371600" y="1428750"/>
            <a:ext cx="6801000" cy="346200"/>
          </a:xfrm>
          <a:prstGeom prst="rect">
            <a:avLst/>
          </a:prstGeom>
          <a:noFill/>
          <a:ln>
            <a:noFill/>
          </a:ln>
        </p:spPr>
        <p:txBody>
          <a:bodyPr spcFirstLastPara="1" wrap="square" lIns="68575" tIns="34275" rIns="68575" bIns="34275" anchor="t" anchorCtr="0">
            <a:spAutoFit/>
          </a:bodyPr>
          <a:lstStyle/>
          <a:p>
            <a:pPr marL="342900" marR="0" lvl="0" indent="0" algn="just" rtl="0">
              <a:lnSpc>
                <a:spcPct val="100000"/>
              </a:lnSpc>
              <a:spcBef>
                <a:spcPts val="400"/>
              </a:spcBef>
              <a:spcAft>
                <a:spcPts val="0"/>
              </a:spcAft>
              <a:buClr>
                <a:srgbClr val="000000"/>
              </a:buClr>
              <a:buSzPts val="1800"/>
              <a:buFont typeface="Arial"/>
              <a:buNone/>
            </a:pPr>
            <a:endParaRPr sz="1800" b="1" i="0" u="none" strike="noStrike" cap="none">
              <a:solidFill>
                <a:srgbClr val="0033CC"/>
              </a:solidFill>
              <a:latin typeface="Trebuchet MS"/>
              <a:ea typeface="Trebuchet MS"/>
              <a:cs typeface="Trebuchet MS"/>
              <a:sym typeface="Trebuchet MS"/>
            </a:endParaRPr>
          </a:p>
        </p:txBody>
      </p:sp>
      <p:sp>
        <p:nvSpPr>
          <p:cNvPr id="178" name="Google Shape;178;p29"/>
          <p:cNvSpPr txBox="1">
            <a:spLocks noGrp="1"/>
          </p:cNvSpPr>
          <p:nvPr>
            <p:ph type="ftr" idx="11"/>
          </p:nvPr>
        </p:nvSpPr>
        <p:spPr>
          <a:xfrm>
            <a:off x="3028950" y="4890563"/>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1100"/>
              <a:buFont typeface="Arial"/>
              <a:buNone/>
            </a:pPr>
            <a:r>
              <a:rPr lang="en"/>
              <a:t>Veena_Adarsh_Suchit_Yuvaraj</a:t>
            </a:r>
            <a:endParaRPr/>
          </a:p>
          <a:p>
            <a:pPr marL="0" lvl="0" indent="0" algn="ctr" rtl="0">
              <a:lnSpc>
                <a:spcPct val="100000"/>
              </a:lnSpc>
              <a:spcBef>
                <a:spcPts val="0"/>
              </a:spcBef>
              <a:spcAft>
                <a:spcPts val="0"/>
              </a:spcAft>
              <a:buSzPts val="1100"/>
              <a:buNone/>
            </a:pPr>
            <a:endParaRPr/>
          </a:p>
        </p:txBody>
      </p:sp>
      <p:pic>
        <p:nvPicPr>
          <p:cNvPr id="179" name="Google Shape;179;p29"/>
          <p:cNvPicPr preferRelativeResize="0"/>
          <p:nvPr/>
        </p:nvPicPr>
        <p:blipFill>
          <a:blip r:embed="rId3">
            <a:alphaModFix/>
          </a:blip>
          <a:stretch>
            <a:fillRect/>
          </a:stretch>
        </p:blipFill>
        <p:spPr>
          <a:xfrm>
            <a:off x="7806719" y="52750"/>
            <a:ext cx="1272504" cy="579713"/>
          </a:xfrm>
          <a:prstGeom prst="rect">
            <a:avLst/>
          </a:prstGeom>
          <a:noFill/>
          <a:ln>
            <a:noFill/>
          </a:ln>
        </p:spPr>
      </p:pic>
      <p:sp>
        <p:nvSpPr>
          <p:cNvPr id="180" name="Google Shape;180;p29"/>
          <p:cNvSpPr txBox="1"/>
          <p:nvPr/>
        </p:nvSpPr>
        <p:spPr>
          <a:xfrm>
            <a:off x="2538450" y="1294350"/>
            <a:ext cx="4067100" cy="3462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400"/>
              </a:spcBef>
              <a:spcAft>
                <a:spcPts val="0"/>
              </a:spcAft>
              <a:buClr>
                <a:srgbClr val="000000"/>
              </a:buClr>
              <a:buSzPts val="1800"/>
              <a:buFont typeface="Arial"/>
              <a:buNone/>
            </a:pPr>
            <a:r>
              <a:rPr lang="en" sz="1500">
                <a:solidFill>
                  <a:schemeClr val="dk1"/>
                </a:solidFill>
                <a:latin typeface="Trebuchet MS"/>
                <a:ea typeface="Trebuchet MS"/>
                <a:cs typeface="Trebuchet MS"/>
                <a:sym typeface="Trebuchet MS"/>
              </a:rPr>
              <a:t>Accessing applications using domain names</a:t>
            </a:r>
            <a:endParaRPr sz="1500">
              <a:solidFill>
                <a:schemeClr val="dk1"/>
              </a:solidFill>
              <a:latin typeface="Trebuchet MS"/>
              <a:ea typeface="Trebuchet MS"/>
              <a:cs typeface="Trebuchet MS"/>
              <a:sym typeface="Trebuchet MS"/>
            </a:endParaRPr>
          </a:p>
        </p:txBody>
      </p:sp>
      <p:pic>
        <p:nvPicPr>
          <p:cNvPr id="181" name="Google Shape;181;p29"/>
          <p:cNvPicPr preferRelativeResize="0"/>
          <p:nvPr/>
        </p:nvPicPr>
        <p:blipFill>
          <a:blip r:embed="rId4">
            <a:alphaModFix/>
          </a:blip>
          <a:stretch>
            <a:fillRect/>
          </a:stretch>
        </p:blipFill>
        <p:spPr>
          <a:xfrm>
            <a:off x="1886559" y="1783950"/>
            <a:ext cx="5370882" cy="2734613"/>
          </a:xfrm>
          <a:prstGeom prst="rect">
            <a:avLst/>
          </a:prstGeom>
          <a:noFill/>
          <a:ln>
            <a:noFill/>
          </a:ln>
        </p:spPr>
      </p:pic>
      <p:sp>
        <p:nvSpPr>
          <p:cNvPr id="182" name="Google Shape;182;p29"/>
          <p:cNvSpPr txBox="1"/>
          <p:nvPr/>
        </p:nvSpPr>
        <p:spPr>
          <a:xfrm>
            <a:off x="326250" y="73219"/>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sz="900">
                <a:solidFill>
                  <a:srgbClr val="888888"/>
                </a:solidFill>
              </a:rPr>
              <a:t>Deploy eox microservices using cloud platform service and improve scalability.</a:t>
            </a:r>
            <a:endParaRPr sz="900">
              <a:solidFill>
                <a:srgbClr val="888888"/>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p:nvPr/>
        </p:nvSpPr>
        <p:spPr>
          <a:xfrm>
            <a:off x="2228850" y="826150"/>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8" name="Google Shape;188;p30"/>
          <p:cNvSpPr txBox="1"/>
          <p:nvPr/>
        </p:nvSpPr>
        <p:spPr>
          <a:xfrm>
            <a:off x="2171700" y="543388"/>
            <a:ext cx="5829300" cy="900300"/>
          </a:xfrm>
          <a:prstGeom prst="rect">
            <a:avLst/>
          </a:prstGeom>
          <a:noFill/>
          <a:ln>
            <a:noFill/>
          </a:ln>
        </p:spPr>
        <p:txBody>
          <a:bodyPr spcFirstLastPara="1" wrap="square" lIns="68575" tIns="34275" rIns="68575" bIns="34275" anchor="t" anchorCtr="0">
            <a:spAutoFit/>
          </a:bodyPr>
          <a:lstStyle/>
          <a:p>
            <a:pPr marL="254000" lvl="0" indent="-254000" algn="r" rtl="0">
              <a:spcBef>
                <a:spcPts val="0"/>
              </a:spcBef>
              <a:spcAft>
                <a:spcPts val="0"/>
              </a:spcAft>
              <a:buClr>
                <a:schemeClr val="dk1"/>
              </a:buClr>
              <a:buSzPts val="1100"/>
              <a:buFont typeface="Arial"/>
              <a:buNone/>
            </a:pPr>
            <a:r>
              <a:rPr lang="en" sz="1800">
                <a:solidFill>
                  <a:srgbClr val="FF0000"/>
                </a:solidFill>
                <a:latin typeface="Trebuchet MS"/>
                <a:ea typeface="Trebuchet MS"/>
                <a:cs typeface="Trebuchet MS"/>
                <a:sym typeface="Trebuchet MS"/>
              </a:rPr>
              <a:t>Algorithm &amp; Pseudocode</a:t>
            </a:r>
            <a:endParaRPr sz="1800">
              <a:solidFill>
                <a:srgbClr val="FF0000"/>
              </a:solidFill>
              <a:latin typeface="Trebuchet MS"/>
              <a:ea typeface="Trebuchet MS"/>
              <a:cs typeface="Trebuchet MS"/>
              <a:sym typeface="Trebuchet MS"/>
            </a:endParaRPr>
          </a:p>
          <a:p>
            <a:pPr marL="254000" lvl="0" indent="-254000" algn="r" rtl="0">
              <a:spcBef>
                <a:spcPts val="0"/>
              </a:spcBef>
              <a:spcAft>
                <a:spcPts val="0"/>
              </a:spcAft>
              <a:buClr>
                <a:schemeClr val="dk1"/>
              </a:buClr>
              <a:buSzPts val="1100"/>
              <a:buFont typeface="Arial"/>
              <a:buNone/>
            </a:pPr>
            <a:endParaRPr sz="1800">
              <a:solidFill>
                <a:srgbClr val="FF0000"/>
              </a:solidFill>
              <a:latin typeface="Trebuchet MS"/>
              <a:ea typeface="Trebuchet MS"/>
              <a:cs typeface="Trebuchet MS"/>
              <a:sym typeface="Trebuchet MS"/>
            </a:endParaRPr>
          </a:p>
          <a:p>
            <a:pPr marL="254000" marR="0" lvl="0" indent="-254000" algn="r" rtl="0">
              <a:lnSpc>
                <a:spcPct val="100000"/>
              </a:lnSpc>
              <a:spcBef>
                <a:spcPts val="0"/>
              </a:spcBef>
              <a:spcAft>
                <a:spcPts val="0"/>
              </a:spcAft>
              <a:buClr>
                <a:srgbClr val="000000"/>
              </a:buClr>
              <a:buSzPts val="1800"/>
              <a:buFont typeface="Arial"/>
              <a:buNone/>
            </a:pPr>
            <a:endParaRPr sz="1800">
              <a:solidFill>
                <a:srgbClr val="FF0000"/>
              </a:solidFill>
              <a:latin typeface="Trebuchet MS"/>
              <a:ea typeface="Trebuchet MS"/>
              <a:cs typeface="Trebuchet MS"/>
              <a:sym typeface="Trebuchet MS"/>
            </a:endParaRPr>
          </a:p>
        </p:txBody>
      </p:sp>
      <p:pic>
        <p:nvPicPr>
          <p:cNvPr id="189" name="Google Shape;189;p30"/>
          <p:cNvPicPr preferRelativeResize="0"/>
          <p:nvPr/>
        </p:nvPicPr>
        <p:blipFill>
          <a:blip r:embed="rId3">
            <a:alphaModFix/>
          </a:blip>
          <a:stretch>
            <a:fillRect/>
          </a:stretch>
        </p:blipFill>
        <p:spPr>
          <a:xfrm>
            <a:off x="7806719" y="52750"/>
            <a:ext cx="1272504" cy="579713"/>
          </a:xfrm>
          <a:prstGeom prst="rect">
            <a:avLst/>
          </a:prstGeom>
          <a:noFill/>
          <a:ln>
            <a:noFill/>
          </a:ln>
        </p:spPr>
      </p:pic>
      <p:sp>
        <p:nvSpPr>
          <p:cNvPr id="190" name="Google Shape;190;p30"/>
          <p:cNvSpPr txBox="1"/>
          <p:nvPr/>
        </p:nvSpPr>
        <p:spPr>
          <a:xfrm>
            <a:off x="326250" y="73219"/>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sz="900">
                <a:solidFill>
                  <a:srgbClr val="888888"/>
                </a:solidFill>
              </a:rPr>
              <a:t>Deploy eox microservices using cloud platform service and improve scalability.</a:t>
            </a:r>
            <a:endParaRPr sz="900">
              <a:solidFill>
                <a:srgbClr val="888888"/>
              </a:solidFill>
            </a:endParaRPr>
          </a:p>
        </p:txBody>
      </p:sp>
      <p:sp>
        <p:nvSpPr>
          <p:cNvPr id="191" name="Google Shape;191;p3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SzPts val="1100"/>
              <a:buNone/>
            </a:pPr>
            <a:r>
              <a:rPr lang="en"/>
              <a:t>Veena_Adarsh_Suchit_Yuvaraj</a:t>
            </a:r>
            <a:endParaRPr/>
          </a:p>
        </p:txBody>
      </p:sp>
      <p:sp>
        <p:nvSpPr>
          <p:cNvPr id="192" name="Google Shape;192;p30"/>
          <p:cNvSpPr txBox="1"/>
          <p:nvPr/>
        </p:nvSpPr>
        <p:spPr>
          <a:xfrm>
            <a:off x="1217100" y="3847250"/>
            <a:ext cx="3664500" cy="2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93" name="Google Shape;193;p30"/>
          <p:cNvSpPr txBox="1"/>
          <p:nvPr/>
        </p:nvSpPr>
        <p:spPr>
          <a:xfrm>
            <a:off x="4447650" y="3969540"/>
            <a:ext cx="1389900" cy="34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mongo.yaml</a:t>
            </a:r>
            <a:endParaRPr>
              <a:latin typeface="Calibri"/>
              <a:ea typeface="Calibri"/>
              <a:cs typeface="Calibri"/>
              <a:sym typeface="Calibri"/>
            </a:endParaRPr>
          </a:p>
        </p:txBody>
      </p:sp>
      <p:pic>
        <p:nvPicPr>
          <p:cNvPr id="194" name="Google Shape;194;p30"/>
          <p:cNvPicPr preferRelativeResize="0"/>
          <p:nvPr/>
        </p:nvPicPr>
        <p:blipFill>
          <a:blip r:embed="rId4">
            <a:alphaModFix/>
          </a:blip>
          <a:stretch>
            <a:fillRect/>
          </a:stretch>
        </p:blipFill>
        <p:spPr>
          <a:xfrm>
            <a:off x="830175" y="485775"/>
            <a:ext cx="2526524" cy="4513000"/>
          </a:xfrm>
          <a:prstGeom prst="rect">
            <a:avLst/>
          </a:prstGeom>
          <a:noFill/>
          <a:ln>
            <a:noFill/>
          </a:ln>
        </p:spPr>
      </p:pic>
      <p:pic>
        <p:nvPicPr>
          <p:cNvPr id="195" name="Google Shape;195;p30"/>
          <p:cNvPicPr preferRelativeResize="0"/>
          <p:nvPr/>
        </p:nvPicPr>
        <p:blipFill>
          <a:blip r:embed="rId5">
            <a:alphaModFix/>
          </a:blip>
          <a:stretch>
            <a:fillRect/>
          </a:stretch>
        </p:blipFill>
        <p:spPr>
          <a:xfrm>
            <a:off x="3962395" y="1176412"/>
            <a:ext cx="2140675" cy="2790676"/>
          </a:xfrm>
          <a:prstGeom prst="rect">
            <a:avLst/>
          </a:prstGeom>
          <a:noFill/>
          <a:ln>
            <a:noFill/>
          </a:ln>
        </p:spPr>
      </p:pic>
      <p:sp>
        <p:nvSpPr>
          <p:cNvPr id="196" name="Google Shape;196;p30"/>
          <p:cNvSpPr txBox="1"/>
          <p:nvPr/>
        </p:nvSpPr>
        <p:spPr>
          <a:xfrm>
            <a:off x="6476171" y="1900475"/>
            <a:ext cx="1966800" cy="168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a:ea typeface="Calibri"/>
                <a:cs typeface="Calibri"/>
                <a:sym typeface="Calibri"/>
              </a:rPr>
              <a:t>Each configuration file has 3 parts:</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457200" lvl="0" indent="-317500" algn="l" rtl="0">
              <a:spcBef>
                <a:spcPts val="0"/>
              </a:spcBef>
              <a:spcAft>
                <a:spcPts val="0"/>
              </a:spcAft>
              <a:buSzPts val="1400"/>
              <a:buFont typeface="Calibri"/>
              <a:buAutoNum type="arabicPeriod"/>
            </a:pPr>
            <a:r>
              <a:rPr lang="en" dirty="0">
                <a:latin typeface="Calibri"/>
                <a:ea typeface="Calibri"/>
                <a:cs typeface="Calibri"/>
                <a:sym typeface="Calibri"/>
              </a:rPr>
              <a:t>Metadata</a:t>
            </a:r>
            <a:endParaRPr dirty="0">
              <a:latin typeface="Calibri"/>
              <a:ea typeface="Calibri"/>
              <a:cs typeface="Calibri"/>
              <a:sym typeface="Calibri"/>
            </a:endParaRPr>
          </a:p>
          <a:p>
            <a:pPr marL="457200" lvl="0" indent="-317500" algn="l" rtl="0">
              <a:spcBef>
                <a:spcPts val="0"/>
              </a:spcBef>
              <a:spcAft>
                <a:spcPts val="0"/>
              </a:spcAft>
              <a:buSzPts val="1400"/>
              <a:buFont typeface="Calibri"/>
              <a:buAutoNum type="arabicPeriod"/>
            </a:pPr>
            <a:r>
              <a:rPr lang="en" dirty="0">
                <a:latin typeface="Calibri"/>
                <a:ea typeface="Calibri"/>
                <a:cs typeface="Calibri"/>
                <a:sym typeface="Calibri"/>
              </a:rPr>
              <a:t>Specification</a:t>
            </a:r>
            <a:endParaRPr dirty="0">
              <a:latin typeface="Calibri"/>
              <a:ea typeface="Calibri"/>
              <a:cs typeface="Calibri"/>
              <a:sym typeface="Calibri"/>
            </a:endParaRPr>
          </a:p>
          <a:p>
            <a:pPr marL="457200" lvl="0" indent="-317500" algn="l" rtl="0">
              <a:spcBef>
                <a:spcPts val="0"/>
              </a:spcBef>
              <a:spcAft>
                <a:spcPts val="0"/>
              </a:spcAft>
              <a:buSzPts val="1400"/>
              <a:buFont typeface="Calibri"/>
              <a:buAutoNum type="arabicPeriod"/>
            </a:pPr>
            <a:r>
              <a:rPr lang="en" dirty="0">
                <a:latin typeface="Calibri"/>
                <a:ea typeface="Calibri"/>
                <a:cs typeface="Calibri"/>
                <a:sym typeface="Calibri"/>
              </a:rPr>
              <a:t>Status </a:t>
            </a:r>
            <a:endParaRPr dirty="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p:nvPr/>
        </p:nvSpPr>
        <p:spPr>
          <a:xfrm>
            <a:off x="2286000" y="1085850"/>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2" name="Google Shape;202;p31"/>
          <p:cNvSpPr txBox="1"/>
          <p:nvPr/>
        </p:nvSpPr>
        <p:spPr>
          <a:xfrm>
            <a:off x="2171700" y="742950"/>
            <a:ext cx="5829300" cy="900300"/>
          </a:xfrm>
          <a:prstGeom prst="rect">
            <a:avLst/>
          </a:prstGeom>
          <a:noFill/>
          <a:ln>
            <a:noFill/>
          </a:ln>
        </p:spPr>
        <p:txBody>
          <a:bodyPr spcFirstLastPara="1" wrap="square" lIns="68575" tIns="34275" rIns="68575" bIns="34275" anchor="t" anchorCtr="0">
            <a:spAutoFit/>
          </a:bodyPr>
          <a:lstStyle/>
          <a:p>
            <a:pPr marL="254000" lvl="0" indent="-254000" algn="r" rtl="0">
              <a:spcBef>
                <a:spcPts val="0"/>
              </a:spcBef>
              <a:spcAft>
                <a:spcPts val="0"/>
              </a:spcAft>
              <a:buClr>
                <a:schemeClr val="dk1"/>
              </a:buClr>
              <a:buSzPts val="1100"/>
              <a:buFont typeface="Arial"/>
              <a:buNone/>
            </a:pPr>
            <a:r>
              <a:rPr lang="en" sz="1800">
                <a:solidFill>
                  <a:srgbClr val="FF0000"/>
                </a:solidFill>
                <a:latin typeface="Trebuchet MS"/>
                <a:ea typeface="Trebuchet MS"/>
                <a:cs typeface="Trebuchet MS"/>
                <a:sym typeface="Trebuchet MS"/>
              </a:rPr>
              <a:t>Algorithm &amp; Pseudocode</a:t>
            </a:r>
            <a:endParaRPr sz="1800">
              <a:solidFill>
                <a:srgbClr val="FF0000"/>
              </a:solidFill>
              <a:latin typeface="Trebuchet MS"/>
              <a:ea typeface="Trebuchet MS"/>
              <a:cs typeface="Trebuchet MS"/>
              <a:sym typeface="Trebuchet MS"/>
            </a:endParaRPr>
          </a:p>
          <a:p>
            <a:pPr marL="254000" lvl="0" indent="-254000" algn="r" rtl="0">
              <a:spcBef>
                <a:spcPts val="0"/>
              </a:spcBef>
              <a:spcAft>
                <a:spcPts val="0"/>
              </a:spcAft>
              <a:buClr>
                <a:schemeClr val="dk1"/>
              </a:buClr>
              <a:buSzPts val="1100"/>
              <a:buFont typeface="Arial"/>
              <a:buNone/>
            </a:pPr>
            <a:endParaRPr sz="1800">
              <a:solidFill>
                <a:srgbClr val="FF0000"/>
              </a:solidFill>
              <a:latin typeface="Trebuchet MS"/>
              <a:ea typeface="Trebuchet MS"/>
              <a:cs typeface="Trebuchet MS"/>
              <a:sym typeface="Trebuchet MS"/>
            </a:endParaRPr>
          </a:p>
          <a:p>
            <a:pPr marL="254000" marR="0" lvl="0" indent="-254000" algn="r" rtl="0">
              <a:lnSpc>
                <a:spcPct val="100000"/>
              </a:lnSpc>
              <a:spcBef>
                <a:spcPts val="0"/>
              </a:spcBef>
              <a:spcAft>
                <a:spcPts val="0"/>
              </a:spcAft>
              <a:buClr>
                <a:srgbClr val="000000"/>
              </a:buClr>
              <a:buSzPts val="1800"/>
              <a:buFont typeface="Arial"/>
              <a:buNone/>
            </a:pPr>
            <a:endParaRPr sz="1800">
              <a:solidFill>
                <a:srgbClr val="FF0000"/>
              </a:solidFill>
              <a:latin typeface="Trebuchet MS"/>
              <a:ea typeface="Trebuchet MS"/>
              <a:cs typeface="Trebuchet MS"/>
              <a:sym typeface="Trebuchet MS"/>
            </a:endParaRPr>
          </a:p>
        </p:txBody>
      </p:sp>
      <p:pic>
        <p:nvPicPr>
          <p:cNvPr id="203" name="Google Shape;203;p31"/>
          <p:cNvPicPr preferRelativeResize="0"/>
          <p:nvPr/>
        </p:nvPicPr>
        <p:blipFill>
          <a:blip r:embed="rId3">
            <a:alphaModFix/>
          </a:blip>
          <a:stretch>
            <a:fillRect/>
          </a:stretch>
        </p:blipFill>
        <p:spPr>
          <a:xfrm>
            <a:off x="7806719" y="52750"/>
            <a:ext cx="1272504" cy="579713"/>
          </a:xfrm>
          <a:prstGeom prst="rect">
            <a:avLst/>
          </a:prstGeom>
          <a:noFill/>
          <a:ln>
            <a:noFill/>
          </a:ln>
        </p:spPr>
      </p:pic>
      <p:sp>
        <p:nvSpPr>
          <p:cNvPr id="204" name="Google Shape;204;p31"/>
          <p:cNvSpPr txBox="1"/>
          <p:nvPr/>
        </p:nvSpPr>
        <p:spPr>
          <a:xfrm>
            <a:off x="326250" y="73219"/>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sz="900">
                <a:solidFill>
                  <a:srgbClr val="888888"/>
                </a:solidFill>
              </a:rPr>
              <a:t>Deploy eox microservices using cloud platform service and improve scalability.</a:t>
            </a:r>
            <a:endParaRPr sz="900">
              <a:solidFill>
                <a:srgbClr val="888888"/>
              </a:solidFill>
            </a:endParaRPr>
          </a:p>
        </p:txBody>
      </p:sp>
      <p:sp>
        <p:nvSpPr>
          <p:cNvPr id="205" name="Google Shape;205;p3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SzPts val="1100"/>
              <a:buNone/>
            </a:pPr>
            <a:r>
              <a:rPr lang="en"/>
              <a:t>Veena_Adarsh_Suchit_Yuvaraj</a:t>
            </a:r>
            <a:endParaRPr/>
          </a:p>
        </p:txBody>
      </p:sp>
      <p:sp>
        <p:nvSpPr>
          <p:cNvPr id="206" name="Google Shape;206;p31"/>
          <p:cNvSpPr txBox="1"/>
          <p:nvPr/>
        </p:nvSpPr>
        <p:spPr>
          <a:xfrm>
            <a:off x="5537515" y="3582500"/>
            <a:ext cx="1740600" cy="34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a:ea typeface="Calibri"/>
                <a:cs typeface="Calibri"/>
                <a:sym typeface="Calibri"/>
              </a:rPr>
              <a:t>mongo-secret.yaml</a:t>
            </a:r>
            <a:endParaRPr dirty="0">
              <a:latin typeface="Calibri"/>
              <a:ea typeface="Calibri"/>
              <a:cs typeface="Calibri"/>
              <a:sym typeface="Calibri"/>
            </a:endParaRPr>
          </a:p>
        </p:txBody>
      </p:sp>
      <p:pic>
        <p:nvPicPr>
          <p:cNvPr id="207" name="Google Shape;207;p31"/>
          <p:cNvPicPr preferRelativeResize="0"/>
          <p:nvPr/>
        </p:nvPicPr>
        <p:blipFill>
          <a:blip r:embed="rId4">
            <a:alphaModFix/>
          </a:blip>
          <a:stretch>
            <a:fillRect/>
          </a:stretch>
        </p:blipFill>
        <p:spPr>
          <a:xfrm>
            <a:off x="4792990" y="1357428"/>
            <a:ext cx="3255066" cy="2212621"/>
          </a:xfrm>
          <a:prstGeom prst="rect">
            <a:avLst/>
          </a:prstGeom>
          <a:noFill/>
          <a:ln>
            <a:noFill/>
          </a:ln>
        </p:spPr>
      </p:pic>
      <p:sp>
        <p:nvSpPr>
          <p:cNvPr id="208" name="Google Shape;208;p31"/>
          <p:cNvSpPr txBox="1"/>
          <p:nvPr/>
        </p:nvSpPr>
        <p:spPr>
          <a:xfrm>
            <a:off x="1383324" y="3629800"/>
            <a:ext cx="2209500" cy="39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a:ea typeface="Calibri"/>
                <a:cs typeface="Calibri"/>
                <a:sym typeface="Calibri"/>
              </a:rPr>
              <a:t>mongo-configmap.yaml</a:t>
            </a:r>
            <a:endParaRPr dirty="0">
              <a:latin typeface="Calibri"/>
              <a:ea typeface="Calibri"/>
              <a:cs typeface="Calibri"/>
              <a:sym typeface="Calibri"/>
            </a:endParaRPr>
          </a:p>
        </p:txBody>
      </p:sp>
      <p:pic>
        <p:nvPicPr>
          <p:cNvPr id="209" name="Google Shape;209;p31"/>
          <p:cNvPicPr preferRelativeResize="0"/>
          <p:nvPr/>
        </p:nvPicPr>
        <p:blipFill>
          <a:blip r:embed="rId5">
            <a:alphaModFix/>
          </a:blip>
          <a:stretch>
            <a:fillRect/>
          </a:stretch>
        </p:blipFill>
        <p:spPr>
          <a:xfrm>
            <a:off x="930358" y="1357428"/>
            <a:ext cx="3255066" cy="2212623"/>
          </a:xfrm>
          <a:prstGeom prst="rect">
            <a:avLst/>
          </a:prstGeom>
          <a:noFill/>
          <a:ln>
            <a:noFill/>
          </a:ln>
        </p:spPr>
      </p:pic>
      <p:sp>
        <p:nvSpPr>
          <p:cNvPr id="210" name="Google Shape;210;p31"/>
          <p:cNvSpPr txBox="1"/>
          <p:nvPr/>
        </p:nvSpPr>
        <p:spPr>
          <a:xfrm>
            <a:off x="326250" y="4122350"/>
            <a:ext cx="8403300" cy="756600"/>
          </a:xfrm>
          <a:prstGeom prst="rect">
            <a:avLst/>
          </a:prstGeom>
          <a:noFill/>
          <a:ln>
            <a:noFill/>
          </a:ln>
        </p:spPr>
        <p:txBody>
          <a:bodyPr spcFirstLastPara="1" wrap="square" lIns="91425" tIns="91425" rIns="91425" bIns="91425" anchor="t" anchorCtr="0">
            <a:noAutofit/>
          </a:bodyPr>
          <a:lstStyle/>
          <a:p>
            <a:pPr marL="457200" lvl="0" indent="-317500" algn="just" rtl="0">
              <a:spcBef>
                <a:spcPts val="0"/>
              </a:spcBef>
              <a:spcAft>
                <a:spcPts val="0"/>
              </a:spcAft>
              <a:buSzPts val="1400"/>
              <a:buFont typeface="Calibri"/>
              <a:buChar char="●"/>
            </a:pPr>
            <a:r>
              <a:rPr lang="en">
                <a:latin typeface="Calibri"/>
                <a:ea typeface="Calibri"/>
                <a:cs typeface="Calibri"/>
                <a:sym typeface="Calibri"/>
              </a:rPr>
              <a:t>A Secret is an object in Kubernetes that stores sensitive data such as passwords, tokens, and keys. </a:t>
            </a:r>
            <a:endParaRPr>
              <a:latin typeface="Calibri"/>
              <a:ea typeface="Calibri"/>
              <a:cs typeface="Calibri"/>
              <a:sym typeface="Calibri"/>
            </a:endParaRPr>
          </a:p>
          <a:p>
            <a:pPr marL="457200" lvl="0" indent="-317500" algn="just" rtl="0">
              <a:spcBef>
                <a:spcPts val="0"/>
              </a:spcBef>
              <a:spcAft>
                <a:spcPts val="0"/>
              </a:spcAft>
              <a:buSzPts val="1400"/>
              <a:buFont typeface="Calibri"/>
              <a:buChar char="●"/>
            </a:pPr>
            <a:r>
              <a:rPr lang="en">
                <a:latin typeface="Calibri"/>
                <a:ea typeface="Calibri"/>
                <a:cs typeface="Calibri"/>
                <a:sym typeface="Calibri"/>
              </a:rPr>
              <a:t>Secrets are stored in base64 encoded form and can be accessed by Pods and other Kubernetes objects.</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2"/>
          <p:cNvSpPr/>
          <p:nvPr/>
        </p:nvSpPr>
        <p:spPr>
          <a:xfrm>
            <a:off x="2286000" y="770250"/>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16" name="Google Shape;216;p32"/>
          <p:cNvSpPr txBox="1"/>
          <p:nvPr/>
        </p:nvSpPr>
        <p:spPr>
          <a:xfrm>
            <a:off x="1794875" y="451350"/>
            <a:ext cx="5829300" cy="900300"/>
          </a:xfrm>
          <a:prstGeom prst="rect">
            <a:avLst/>
          </a:prstGeom>
          <a:noFill/>
          <a:ln>
            <a:noFill/>
          </a:ln>
        </p:spPr>
        <p:txBody>
          <a:bodyPr spcFirstLastPara="1" wrap="square" lIns="68575" tIns="34275" rIns="68575" bIns="34275" anchor="t" anchorCtr="0">
            <a:spAutoFit/>
          </a:bodyPr>
          <a:lstStyle/>
          <a:p>
            <a:pPr marL="254000" lvl="0" indent="-254000" algn="r" rtl="0">
              <a:spcBef>
                <a:spcPts val="0"/>
              </a:spcBef>
              <a:spcAft>
                <a:spcPts val="0"/>
              </a:spcAft>
              <a:buClr>
                <a:schemeClr val="dk1"/>
              </a:buClr>
              <a:buSzPts val="1100"/>
              <a:buFont typeface="Arial"/>
              <a:buNone/>
            </a:pPr>
            <a:r>
              <a:rPr lang="en" sz="1800">
                <a:solidFill>
                  <a:srgbClr val="FF0000"/>
                </a:solidFill>
                <a:latin typeface="Trebuchet MS"/>
                <a:ea typeface="Trebuchet MS"/>
                <a:cs typeface="Trebuchet MS"/>
                <a:sym typeface="Trebuchet MS"/>
              </a:rPr>
              <a:t>Algorithm &amp; Pseudocode</a:t>
            </a:r>
            <a:endParaRPr sz="1800">
              <a:solidFill>
                <a:srgbClr val="FF0000"/>
              </a:solidFill>
              <a:latin typeface="Trebuchet MS"/>
              <a:ea typeface="Trebuchet MS"/>
              <a:cs typeface="Trebuchet MS"/>
              <a:sym typeface="Trebuchet MS"/>
            </a:endParaRPr>
          </a:p>
          <a:p>
            <a:pPr marL="254000" lvl="0" indent="-254000" algn="r" rtl="0">
              <a:spcBef>
                <a:spcPts val="0"/>
              </a:spcBef>
              <a:spcAft>
                <a:spcPts val="0"/>
              </a:spcAft>
              <a:buClr>
                <a:schemeClr val="dk1"/>
              </a:buClr>
              <a:buSzPts val="1100"/>
              <a:buFont typeface="Arial"/>
              <a:buNone/>
            </a:pPr>
            <a:endParaRPr sz="1800">
              <a:solidFill>
                <a:srgbClr val="FF0000"/>
              </a:solidFill>
              <a:latin typeface="Trebuchet MS"/>
              <a:ea typeface="Trebuchet MS"/>
              <a:cs typeface="Trebuchet MS"/>
              <a:sym typeface="Trebuchet MS"/>
            </a:endParaRPr>
          </a:p>
          <a:p>
            <a:pPr marL="254000" marR="0" lvl="0" indent="-254000" algn="r" rtl="0">
              <a:lnSpc>
                <a:spcPct val="100000"/>
              </a:lnSpc>
              <a:spcBef>
                <a:spcPts val="0"/>
              </a:spcBef>
              <a:spcAft>
                <a:spcPts val="0"/>
              </a:spcAft>
              <a:buClr>
                <a:srgbClr val="000000"/>
              </a:buClr>
              <a:buSzPts val="1800"/>
              <a:buFont typeface="Arial"/>
              <a:buNone/>
            </a:pPr>
            <a:endParaRPr sz="1800">
              <a:solidFill>
                <a:srgbClr val="FF0000"/>
              </a:solidFill>
              <a:latin typeface="Trebuchet MS"/>
              <a:ea typeface="Trebuchet MS"/>
              <a:cs typeface="Trebuchet MS"/>
              <a:sym typeface="Trebuchet MS"/>
            </a:endParaRPr>
          </a:p>
        </p:txBody>
      </p:sp>
      <p:sp>
        <p:nvSpPr>
          <p:cNvPr id="217" name="Google Shape;217;p32"/>
          <p:cNvSpPr txBox="1"/>
          <p:nvPr/>
        </p:nvSpPr>
        <p:spPr>
          <a:xfrm>
            <a:off x="1371600" y="1428750"/>
            <a:ext cx="6801000" cy="346200"/>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rgbClr val="0033CC"/>
              </a:solidFill>
              <a:latin typeface="Trebuchet MS"/>
              <a:ea typeface="Trebuchet MS"/>
              <a:cs typeface="Trebuchet MS"/>
              <a:sym typeface="Trebuchet MS"/>
            </a:endParaRPr>
          </a:p>
        </p:txBody>
      </p:sp>
      <p:pic>
        <p:nvPicPr>
          <p:cNvPr id="218" name="Google Shape;218;p32"/>
          <p:cNvPicPr preferRelativeResize="0"/>
          <p:nvPr/>
        </p:nvPicPr>
        <p:blipFill>
          <a:blip r:embed="rId3">
            <a:alphaModFix/>
          </a:blip>
          <a:stretch>
            <a:fillRect/>
          </a:stretch>
        </p:blipFill>
        <p:spPr>
          <a:xfrm>
            <a:off x="7806719" y="52750"/>
            <a:ext cx="1272504" cy="579713"/>
          </a:xfrm>
          <a:prstGeom prst="rect">
            <a:avLst/>
          </a:prstGeom>
          <a:noFill/>
          <a:ln>
            <a:noFill/>
          </a:ln>
        </p:spPr>
      </p:pic>
      <p:sp>
        <p:nvSpPr>
          <p:cNvPr id="219" name="Google Shape;219;p32"/>
          <p:cNvSpPr txBox="1"/>
          <p:nvPr/>
        </p:nvSpPr>
        <p:spPr>
          <a:xfrm>
            <a:off x="326250" y="73219"/>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sz="900">
                <a:solidFill>
                  <a:srgbClr val="888888"/>
                </a:solidFill>
              </a:rPr>
              <a:t>Deploy eox microservices using cloud platform service and improve scalability.</a:t>
            </a:r>
            <a:endParaRPr sz="900">
              <a:solidFill>
                <a:srgbClr val="888888"/>
              </a:solidFill>
            </a:endParaRPr>
          </a:p>
        </p:txBody>
      </p:sp>
      <p:sp>
        <p:nvSpPr>
          <p:cNvPr id="220" name="Google Shape;220;p3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SzPts val="1100"/>
              <a:buNone/>
            </a:pPr>
            <a:r>
              <a:rPr lang="en"/>
              <a:t>Veena_Adarsh_Suchit_Yuvaraj</a:t>
            </a:r>
            <a:endParaRPr/>
          </a:p>
        </p:txBody>
      </p:sp>
      <p:sp>
        <p:nvSpPr>
          <p:cNvPr id="221" name="Google Shape;221;p32"/>
          <p:cNvSpPr txBox="1"/>
          <p:nvPr/>
        </p:nvSpPr>
        <p:spPr>
          <a:xfrm>
            <a:off x="5206500" y="4421075"/>
            <a:ext cx="2175300" cy="34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mongo-express.yaml</a:t>
            </a:r>
            <a:endParaRPr>
              <a:latin typeface="Calibri"/>
              <a:ea typeface="Calibri"/>
              <a:cs typeface="Calibri"/>
              <a:sym typeface="Calibri"/>
            </a:endParaRPr>
          </a:p>
        </p:txBody>
      </p:sp>
      <p:pic>
        <p:nvPicPr>
          <p:cNvPr id="222" name="Google Shape;222;p32"/>
          <p:cNvPicPr preferRelativeResize="0"/>
          <p:nvPr/>
        </p:nvPicPr>
        <p:blipFill>
          <a:blip r:embed="rId4">
            <a:alphaModFix/>
          </a:blip>
          <a:stretch>
            <a:fillRect/>
          </a:stretch>
        </p:blipFill>
        <p:spPr>
          <a:xfrm>
            <a:off x="1012050" y="480925"/>
            <a:ext cx="2553276" cy="4428323"/>
          </a:xfrm>
          <a:prstGeom prst="rect">
            <a:avLst/>
          </a:prstGeom>
          <a:noFill/>
          <a:ln>
            <a:noFill/>
          </a:ln>
        </p:spPr>
      </p:pic>
      <p:pic>
        <p:nvPicPr>
          <p:cNvPr id="223" name="Google Shape;223;p32"/>
          <p:cNvPicPr preferRelativeResize="0"/>
          <p:nvPr/>
        </p:nvPicPr>
        <p:blipFill>
          <a:blip r:embed="rId5">
            <a:alphaModFix/>
          </a:blip>
          <a:stretch>
            <a:fillRect/>
          </a:stretch>
        </p:blipFill>
        <p:spPr>
          <a:xfrm>
            <a:off x="4615475" y="1022127"/>
            <a:ext cx="2691850" cy="3307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3"/>
          <p:cNvSpPr/>
          <p:nvPr/>
        </p:nvSpPr>
        <p:spPr>
          <a:xfrm>
            <a:off x="2286000" y="1085850"/>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29" name="Google Shape;229;p33"/>
          <p:cNvSpPr txBox="1"/>
          <p:nvPr/>
        </p:nvSpPr>
        <p:spPr>
          <a:xfrm>
            <a:off x="2171700" y="742950"/>
            <a:ext cx="5829300" cy="900300"/>
          </a:xfrm>
          <a:prstGeom prst="rect">
            <a:avLst/>
          </a:prstGeom>
          <a:noFill/>
          <a:ln>
            <a:noFill/>
          </a:ln>
        </p:spPr>
        <p:txBody>
          <a:bodyPr spcFirstLastPara="1" wrap="square" lIns="68575" tIns="34275" rIns="68575" bIns="34275" anchor="t" anchorCtr="0">
            <a:spAutoFit/>
          </a:bodyPr>
          <a:lstStyle/>
          <a:p>
            <a:pPr marL="254000" lvl="0" indent="-254000" algn="r" rtl="0">
              <a:spcBef>
                <a:spcPts val="0"/>
              </a:spcBef>
              <a:spcAft>
                <a:spcPts val="0"/>
              </a:spcAft>
              <a:buClr>
                <a:schemeClr val="dk1"/>
              </a:buClr>
              <a:buSzPts val="1100"/>
              <a:buFont typeface="Arial"/>
              <a:buNone/>
            </a:pPr>
            <a:r>
              <a:rPr lang="en" sz="1800">
                <a:solidFill>
                  <a:srgbClr val="FF0000"/>
                </a:solidFill>
                <a:latin typeface="Trebuchet MS"/>
                <a:ea typeface="Trebuchet MS"/>
                <a:cs typeface="Trebuchet MS"/>
                <a:sym typeface="Trebuchet MS"/>
              </a:rPr>
              <a:t>Algorithm &amp; Pseudocode</a:t>
            </a:r>
            <a:endParaRPr sz="1800">
              <a:solidFill>
                <a:srgbClr val="FF0000"/>
              </a:solidFill>
              <a:latin typeface="Trebuchet MS"/>
              <a:ea typeface="Trebuchet MS"/>
              <a:cs typeface="Trebuchet MS"/>
              <a:sym typeface="Trebuchet MS"/>
            </a:endParaRPr>
          </a:p>
          <a:p>
            <a:pPr marL="254000" lvl="0" indent="-254000" algn="r" rtl="0">
              <a:spcBef>
                <a:spcPts val="0"/>
              </a:spcBef>
              <a:spcAft>
                <a:spcPts val="0"/>
              </a:spcAft>
              <a:buClr>
                <a:schemeClr val="dk1"/>
              </a:buClr>
              <a:buSzPts val="1100"/>
              <a:buFont typeface="Arial"/>
              <a:buNone/>
            </a:pPr>
            <a:endParaRPr sz="1800">
              <a:solidFill>
                <a:srgbClr val="FF0000"/>
              </a:solidFill>
              <a:latin typeface="Trebuchet MS"/>
              <a:ea typeface="Trebuchet MS"/>
              <a:cs typeface="Trebuchet MS"/>
              <a:sym typeface="Trebuchet MS"/>
            </a:endParaRPr>
          </a:p>
          <a:p>
            <a:pPr marL="254000" marR="0" lvl="0" indent="-254000" algn="r" rtl="0">
              <a:lnSpc>
                <a:spcPct val="100000"/>
              </a:lnSpc>
              <a:spcBef>
                <a:spcPts val="0"/>
              </a:spcBef>
              <a:spcAft>
                <a:spcPts val="0"/>
              </a:spcAft>
              <a:buClr>
                <a:srgbClr val="000000"/>
              </a:buClr>
              <a:buSzPts val="1800"/>
              <a:buFont typeface="Arial"/>
              <a:buNone/>
            </a:pPr>
            <a:endParaRPr sz="1800">
              <a:solidFill>
                <a:srgbClr val="FF0000"/>
              </a:solidFill>
              <a:latin typeface="Trebuchet MS"/>
              <a:ea typeface="Trebuchet MS"/>
              <a:cs typeface="Trebuchet MS"/>
              <a:sym typeface="Trebuchet MS"/>
            </a:endParaRPr>
          </a:p>
        </p:txBody>
      </p:sp>
      <p:pic>
        <p:nvPicPr>
          <p:cNvPr id="230" name="Google Shape;230;p33"/>
          <p:cNvPicPr preferRelativeResize="0"/>
          <p:nvPr/>
        </p:nvPicPr>
        <p:blipFill>
          <a:blip r:embed="rId3">
            <a:alphaModFix/>
          </a:blip>
          <a:stretch>
            <a:fillRect/>
          </a:stretch>
        </p:blipFill>
        <p:spPr>
          <a:xfrm>
            <a:off x="7806719" y="52750"/>
            <a:ext cx="1272504" cy="579713"/>
          </a:xfrm>
          <a:prstGeom prst="rect">
            <a:avLst/>
          </a:prstGeom>
          <a:noFill/>
          <a:ln>
            <a:noFill/>
          </a:ln>
        </p:spPr>
      </p:pic>
      <p:sp>
        <p:nvSpPr>
          <p:cNvPr id="231" name="Google Shape;231;p33"/>
          <p:cNvSpPr txBox="1"/>
          <p:nvPr/>
        </p:nvSpPr>
        <p:spPr>
          <a:xfrm>
            <a:off x="326250" y="73219"/>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sz="900">
                <a:solidFill>
                  <a:srgbClr val="888888"/>
                </a:solidFill>
              </a:rPr>
              <a:t>Deploy eox microservices using cloud platform service and improve scalability.</a:t>
            </a:r>
            <a:endParaRPr sz="900">
              <a:solidFill>
                <a:srgbClr val="888888"/>
              </a:solidFill>
            </a:endParaRPr>
          </a:p>
        </p:txBody>
      </p:sp>
      <p:sp>
        <p:nvSpPr>
          <p:cNvPr id="232" name="Google Shape;232;p3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SzPts val="1100"/>
              <a:buNone/>
            </a:pPr>
            <a:r>
              <a:rPr lang="en"/>
              <a:t>Veena_Adarsh_Suchit_Yuvaraj</a:t>
            </a:r>
            <a:endParaRPr/>
          </a:p>
        </p:txBody>
      </p:sp>
      <p:sp>
        <p:nvSpPr>
          <p:cNvPr id="233" name="Google Shape;233;p33"/>
          <p:cNvSpPr txBox="1"/>
          <p:nvPr/>
        </p:nvSpPr>
        <p:spPr>
          <a:xfrm>
            <a:off x="2005622" y="4581149"/>
            <a:ext cx="1592504" cy="2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a:ea typeface="Calibri"/>
                <a:cs typeface="Calibri"/>
                <a:sym typeface="Calibri"/>
              </a:rPr>
              <a:t>my-ingress.yaml</a:t>
            </a:r>
            <a:endParaRPr dirty="0">
              <a:latin typeface="Calibri"/>
              <a:ea typeface="Calibri"/>
              <a:cs typeface="Calibri"/>
              <a:sym typeface="Calibri"/>
            </a:endParaRPr>
          </a:p>
        </p:txBody>
      </p:sp>
      <p:sp>
        <p:nvSpPr>
          <p:cNvPr id="234" name="Google Shape;234;p33"/>
          <p:cNvSpPr txBox="1"/>
          <p:nvPr/>
        </p:nvSpPr>
        <p:spPr>
          <a:xfrm>
            <a:off x="5265584" y="1671403"/>
            <a:ext cx="2819700" cy="2468100"/>
          </a:xfrm>
          <a:prstGeom prst="rect">
            <a:avLst/>
          </a:prstGeom>
          <a:noFill/>
          <a:ln>
            <a:noFill/>
          </a:ln>
        </p:spPr>
        <p:txBody>
          <a:bodyPr spcFirstLastPara="1" wrap="square" lIns="91425" tIns="91425" rIns="91425" bIns="91425" anchor="t" anchorCtr="0">
            <a:noAutofit/>
          </a:bodyPr>
          <a:lstStyle/>
          <a:p>
            <a:pPr marL="457200" lvl="0" indent="-317500" algn="just" rtl="0">
              <a:spcBef>
                <a:spcPts val="0"/>
              </a:spcBef>
              <a:spcAft>
                <a:spcPts val="0"/>
              </a:spcAft>
              <a:buSzPts val="1400"/>
              <a:buFont typeface="Calibri"/>
              <a:buChar char="●"/>
            </a:pPr>
            <a:r>
              <a:rPr lang="en" dirty="0">
                <a:latin typeface="Calibri"/>
                <a:ea typeface="Calibri"/>
                <a:cs typeface="Calibri"/>
                <a:sym typeface="Calibri"/>
              </a:rPr>
              <a:t>Ingress resource that defines how traffic should be routed to your application. </a:t>
            </a:r>
          </a:p>
          <a:p>
            <a:pPr marL="139700" lvl="0" algn="just" rtl="0">
              <a:spcBef>
                <a:spcPts val="0"/>
              </a:spcBef>
              <a:spcAft>
                <a:spcPts val="0"/>
              </a:spcAft>
              <a:buSzPts val="1400"/>
            </a:pPr>
            <a:endParaRPr dirty="0">
              <a:latin typeface="Calibri"/>
              <a:ea typeface="Calibri"/>
              <a:cs typeface="Calibri"/>
              <a:sym typeface="Calibri"/>
            </a:endParaRPr>
          </a:p>
          <a:p>
            <a:pPr marL="457200" lvl="0" indent="-317500" algn="just" rtl="0">
              <a:spcBef>
                <a:spcPts val="0"/>
              </a:spcBef>
              <a:spcAft>
                <a:spcPts val="0"/>
              </a:spcAft>
              <a:buSzPts val="1400"/>
              <a:buFont typeface="Calibri"/>
              <a:buChar char="●"/>
            </a:pPr>
            <a:r>
              <a:rPr lang="en" dirty="0">
                <a:latin typeface="Calibri"/>
                <a:ea typeface="Calibri"/>
                <a:cs typeface="Calibri"/>
                <a:sym typeface="Calibri"/>
              </a:rPr>
              <a:t>The Ingress resource is a way to expose your application to the outside world, and it can be used to route traffic to specific services based on the path of the request, the hostname.</a:t>
            </a:r>
            <a:endParaRPr dirty="0">
              <a:latin typeface="Calibri"/>
              <a:ea typeface="Calibri"/>
              <a:cs typeface="Calibri"/>
              <a:sym typeface="Calibri"/>
            </a:endParaRPr>
          </a:p>
        </p:txBody>
      </p:sp>
      <p:pic>
        <p:nvPicPr>
          <p:cNvPr id="235" name="Google Shape;235;p33"/>
          <p:cNvPicPr preferRelativeResize="0"/>
          <p:nvPr/>
        </p:nvPicPr>
        <p:blipFill rotWithShape="1">
          <a:blip r:embed="rId4">
            <a:alphaModFix/>
          </a:blip>
          <a:srcRect l="8616" t="7800" r="8050" b="8052"/>
          <a:stretch/>
        </p:blipFill>
        <p:spPr>
          <a:xfrm>
            <a:off x="1007490" y="1229922"/>
            <a:ext cx="3505037" cy="3351062"/>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1125</Words>
  <Application>Microsoft Office PowerPoint</Application>
  <PresentationFormat>On-screen Show (16:9)</PresentationFormat>
  <Paragraphs>117</Paragraphs>
  <Slides>15</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Noto Sans Symbols</vt:lpstr>
      <vt:lpstr>Times New Roman</vt:lpstr>
      <vt:lpstr>Trebuchet MS</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Adarsh Kumar</cp:lastModifiedBy>
  <cp:revision>4</cp:revision>
  <dcterms:modified xsi:type="dcterms:W3CDTF">2023-10-19T07:29:28Z</dcterms:modified>
</cp:coreProperties>
</file>