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7" r:id="rId2"/>
    <p:sldId id="258" r:id="rId3"/>
    <p:sldId id="259" r:id="rId4"/>
    <p:sldId id="260" r:id="rId5"/>
    <p:sldId id="261" r:id="rId6"/>
    <p:sldId id="262" r:id="rId7"/>
    <p:sldId id="263" r:id="rId8"/>
    <p:sldId id="290" r:id="rId9"/>
    <p:sldId id="264" r:id="rId10"/>
    <p:sldId id="265" r:id="rId11"/>
    <p:sldId id="266" r:id="rId12"/>
    <p:sldId id="267" r:id="rId13"/>
    <p:sldId id="268" r:id="rId14"/>
    <p:sldId id="282" r:id="rId15"/>
    <p:sldId id="283" r:id="rId16"/>
    <p:sldId id="269" r:id="rId17"/>
    <p:sldId id="270" r:id="rId18"/>
    <p:sldId id="284" r:id="rId19"/>
    <p:sldId id="271" r:id="rId20"/>
    <p:sldId id="272" r:id="rId21"/>
    <p:sldId id="273" r:id="rId22"/>
    <p:sldId id="285" r:id="rId23"/>
    <p:sldId id="274" r:id="rId24"/>
    <p:sldId id="275" r:id="rId25"/>
    <p:sldId id="276" r:id="rId26"/>
    <p:sldId id="287" r:id="rId27"/>
    <p:sldId id="281" r:id="rId28"/>
    <p:sldId id="288" r:id="rId29"/>
    <p:sldId id="289" r:id="rId30"/>
    <p:sldId id="280" r:id="rId3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AACA6-C956-4710-A6A9-E00136018A64}" type="datetimeFigureOut">
              <a:rPr lang="en-US" smtClean="0"/>
              <a:t>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C0D1CB-701F-4E45-B9EC-FB06C3A24566}" type="slidenum">
              <a:rPr lang="en-US" smtClean="0"/>
              <a:t>‹#›</a:t>
            </a:fld>
            <a:endParaRPr lang="en-US"/>
          </a:p>
        </p:txBody>
      </p:sp>
    </p:spTree>
    <p:extLst>
      <p:ext uri="{BB962C8B-B14F-4D97-AF65-F5344CB8AC3E}">
        <p14:creationId xmlns:p14="http://schemas.microsoft.com/office/powerpoint/2010/main" val="1039066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5a79d5b3a8_0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5a79d5b3a8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5a79d5b3a8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5a79d5b3a8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5a79d5b3a8_0_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5a79d5b3a8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5a79d5b3a8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5a79d5b3a8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5a79d5b3a8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5a79d5b3a8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5a79d5b3a8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5a79d5b3a8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535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5a79d5b3a8_0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5a79d5b3a8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5a79d5b3a8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5a79d5b3a8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5a79d5b3a8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5a79d5b3a8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5a79d5b3a8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5a79d5b3a8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1416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5a79d5b3a8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5a79d5b3a8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5a79d5b3a8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5a79d5b3a8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5a79d5b3a8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5a79d5b3a8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5a79d5b3a8_0_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5a79d5b3a8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5a79d5b3a8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5a79d5b3a8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86713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5a79d5b3a8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5a79d5b3a8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5a79d5b3a8_0_4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5a79d5b3a8_0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5a79d5b3a8_0_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5a79d5b3a8_0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7" name="Google Shape;397;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5" name="Google Shape;405;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1" name="Google Shape;411;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7" name="Google Shape;417;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5a79d5b3a8_0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5a79d5b3a8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15a79d5b3a8_0_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15a79d5b3a8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5a79d5b3a8_0_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5a79d5b3a8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5a79d5b3a8_0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5a79d5b3a8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5a79d5b3a8_0_4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5a79d5b3a8_0_4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5a79d5b3a8_0_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5a79d5b3a8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5a79d5b3a8_0_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5a79d5b3a8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6124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5a79d5b3a8_0_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5a79d5b3a8_0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9790671" y="4546233"/>
            <a:ext cx="2255229" cy="2310064"/>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9" name="Google Shape;29;p2"/>
          <p:cNvGrpSpPr/>
          <p:nvPr/>
        </p:nvGrpSpPr>
        <p:grpSpPr>
          <a:xfrm>
            <a:off x="6724671" y="0"/>
            <a:ext cx="5085429" cy="5118803"/>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6" name="Google Shape;46;p2"/>
          <p:cNvSpPr txBox="1">
            <a:spLocks noGrp="1"/>
          </p:cNvSpPr>
          <p:nvPr>
            <p:ph type="ctrTitle"/>
          </p:nvPr>
        </p:nvSpPr>
        <p:spPr>
          <a:xfrm>
            <a:off x="1098667" y="2151751"/>
            <a:ext cx="5674000" cy="24972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4800">
                <a:solidFill>
                  <a:schemeClr val="lt1"/>
                </a:solidFill>
              </a:defRPr>
            </a:lvl1pPr>
            <a:lvl2pPr lvl="1">
              <a:spcBef>
                <a:spcPts val="0"/>
              </a:spcBef>
              <a:spcAft>
                <a:spcPts val="0"/>
              </a:spcAft>
              <a:buClr>
                <a:schemeClr val="lt1"/>
              </a:buClr>
              <a:buSzPts val="3600"/>
              <a:buNone/>
              <a:defRPr sz="4800">
                <a:solidFill>
                  <a:schemeClr val="lt1"/>
                </a:solidFill>
              </a:defRPr>
            </a:lvl2pPr>
            <a:lvl3pPr lvl="2">
              <a:spcBef>
                <a:spcPts val="0"/>
              </a:spcBef>
              <a:spcAft>
                <a:spcPts val="0"/>
              </a:spcAft>
              <a:buClr>
                <a:schemeClr val="lt1"/>
              </a:buClr>
              <a:buSzPts val="3600"/>
              <a:buNone/>
              <a:defRPr sz="4800">
                <a:solidFill>
                  <a:schemeClr val="lt1"/>
                </a:solidFill>
              </a:defRPr>
            </a:lvl3pPr>
            <a:lvl4pPr lvl="3">
              <a:spcBef>
                <a:spcPts val="0"/>
              </a:spcBef>
              <a:spcAft>
                <a:spcPts val="0"/>
              </a:spcAft>
              <a:buClr>
                <a:schemeClr val="lt1"/>
              </a:buClr>
              <a:buSzPts val="3600"/>
              <a:buNone/>
              <a:defRPr sz="4800">
                <a:solidFill>
                  <a:schemeClr val="lt1"/>
                </a:solidFill>
              </a:defRPr>
            </a:lvl4pPr>
            <a:lvl5pPr lvl="4">
              <a:spcBef>
                <a:spcPts val="0"/>
              </a:spcBef>
              <a:spcAft>
                <a:spcPts val="0"/>
              </a:spcAft>
              <a:buClr>
                <a:schemeClr val="lt1"/>
              </a:buClr>
              <a:buSzPts val="3600"/>
              <a:buNone/>
              <a:defRPr sz="4800">
                <a:solidFill>
                  <a:schemeClr val="lt1"/>
                </a:solidFill>
              </a:defRPr>
            </a:lvl5pPr>
            <a:lvl6pPr lvl="5">
              <a:spcBef>
                <a:spcPts val="0"/>
              </a:spcBef>
              <a:spcAft>
                <a:spcPts val="0"/>
              </a:spcAft>
              <a:buClr>
                <a:schemeClr val="lt1"/>
              </a:buClr>
              <a:buSzPts val="3600"/>
              <a:buNone/>
              <a:defRPr sz="4800">
                <a:solidFill>
                  <a:schemeClr val="lt1"/>
                </a:solidFill>
              </a:defRPr>
            </a:lvl6pPr>
            <a:lvl7pPr lvl="6">
              <a:spcBef>
                <a:spcPts val="0"/>
              </a:spcBef>
              <a:spcAft>
                <a:spcPts val="0"/>
              </a:spcAft>
              <a:buClr>
                <a:schemeClr val="lt1"/>
              </a:buClr>
              <a:buSzPts val="3600"/>
              <a:buNone/>
              <a:defRPr sz="4800">
                <a:solidFill>
                  <a:schemeClr val="lt1"/>
                </a:solidFill>
              </a:defRPr>
            </a:lvl7pPr>
            <a:lvl8pPr lvl="7">
              <a:spcBef>
                <a:spcPts val="0"/>
              </a:spcBef>
              <a:spcAft>
                <a:spcPts val="0"/>
              </a:spcAft>
              <a:buClr>
                <a:schemeClr val="lt1"/>
              </a:buClr>
              <a:buSzPts val="3600"/>
              <a:buNone/>
              <a:defRPr sz="4800">
                <a:solidFill>
                  <a:schemeClr val="lt1"/>
                </a:solidFill>
              </a:defRPr>
            </a:lvl8pPr>
            <a:lvl9pPr lvl="8">
              <a:spcBef>
                <a:spcPts val="0"/>
              </a:spcBef>
              <a:spcAft>
                <a:spcPts val="0"/>
              </a:spcAft>
              <a:buClr>
                <a:schemeClr val="lt1"/>
              </a:buClr>
              <a:buSzPts val="3600"/>
              <a:buNone/>
              <a:defRPr sz="4800">
                <a:solidFill>
                  <a:schemeClr val="lt1"/>
                </a:solidFill>
              </a:defRPr>
            </a:lvl9pPr>
          </a:lstStyle>
          <a:p>
            <a:r>
              <a:rPr lang="en-US"/>
              <a:t>Click to edit Master title style</a:t>
            </a:r>
            <a:endParaRPr/>
          </a:p>
        </p:txBody>
      </p:sp>
      <p:sp>
        <p:nvSpPr>
          <p:cNvPr id="47" name="Google Shape;47;p2"/>
          <p:cNvSpPr txBox="1">
            <a:spLocks noGrp="1"/>
          </p:cNvSpPr>
          <p:nvPr>
            <p:ph type="subTitle" idx="1"/>
          </p:nvPr>
        </p:nvSpPr>
        <p:spPr>
          <a:xfrm>
            <a:off x="1098667" y="4795067"/>
            <a:ext cx="5674000" cy="927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2133">
                <a:solidFill>
                  <a:schemeClr val="lt1"/>
                </a:solidFill>
              </a:defRPr>
            </a:lvl1pPr>
            <a:lvl2pPr lvl="1">
              <a:lnSpc>
                <a:spcPct val="100000"/>
              </a:lnSpc>
              <a:spcBef>
                <a:spcPts val="0"/>
              </a:spcBef>
              <a:spcAft>
                <a:spcPts val="0"/>
              </a:spcAft>
              <a:buClr>
                <a:schemeClr val="lt1"/>
              </a:buClr>
              <a:buSzPts val="1600"/>
              <a:buNone/>
              <a:defRPr sz="2133">
                <a:solidFill>
                  <a:schemeClr val="lt1"/>
                </a:solidFill>
              </a:defRPr>
            </a:lvl2pPr>
            <a:lvl3pPr lvl="2">
              <a:lnSpc>
                <a:spcPct val="100000"/>
              </a:lnSpc>
              <a:spcBef>
                <a:spcPts val="0"/>
              </a:spcBef>
              <a:spcAft>
                <a:spcPts val="0"/>
              </a:spcAft>
              <a:buClr>
                <a:schemeClr val="lt1"/>
              </a:buClr>
              <a:buSzPts val="1600"/>
              <a:buNone/>
              <a:defRPr sz="2133">
                <a:solidFill>
                  <a:schemeClr val="lt1"/>
                </a:solidFill>
              </a:defRPr>
            </a:lvl3pPr>
            <a:lvl4pPr lvl="3">
              <a:lnSpc>
                <a:spcPct val="100000"/>
              </a:lnSpc>
              <a:spcBef>
                <a:spcPts val="0"/>
              </a:spcBef>
              <a:spcAft>
                <a:spcPts val="0"/>
              </a:spcAft>
              <a:buClr>
                <a:schemeClr val="lt1"/>
              </a:buClr>
              <a:buSzPts val="1600"/>
              <a:buNone/>
              <a:defRPr sz="2133">
                <a:solidFill>
                  <a:schemeClr val="lt1"/>
                </a:solidFill>
              </a:defRPr>
            </a:lvl4pPr>
            <a:lvl5pPr lvl="4">
              <a:lnSpc>
                <a:spcPct val="100000"/>
              </a:lnSpc>
              <a:spcBef>
                <a:spcPts val="0"/>
              </a:spcBef>
              <a:spcAft>
                <a:spcPts val="0"/>
              </a:spcAft>
              <a:buClr>
                <a:schemeClr val="lt1"/>
              </a:buClr>
              <a:buSzPts val="1600"/>
              <a:buNone/>
              <a:defRPr sz="2133">
                <a:solidFill>
                  <a:schemeClr val="lt1"/>
                </a:solidFill>
              </a:defRPr>
            </a:lvl5pPr>
            <a:lvl6pPr lvl="5">
              <a:lnSpc>
                <a:spcPct val="100000"/>
              </a:lnSpc>
              <a:spcBef>
                <a:spcPts val="0"/>
              </a:spcBef>
              <a:spcAft>
                <a:spcPts val="0"/>
              </a:spcAft>
              <a:buClr>
                <a:schemeClr val="lt1"/>
              </a:buClr>
              <a:buSzPts val="1600"/>
              <a:buNone/>
              <a:defRPr sz="2133">
                <a:solidFill>
                  <a:schemeClr val="lt1"/>
                </a:solidFill>
              </a:defRPr>
            </a:lvl6pPr>
            <a:lvl7pPr lvl="6">
              <a:lnSpc>
                <a:spcPct val="100000"/>
              </a:lnSpc>
              <a:spcBef>
                <a:spcPts val="0"/>
              </a:spcBef>
              <a:spcAft>
                <a:spcPts val="0"/>
              </a:spcAft>
              <a:buClr>
                <a:schemeClr val="lt1"/>
              </a:buClr>
              <a:buSzPts val="1600"/>
              <a:buNone/>
              <a:defRPr sz="2133">
                <a:solidFill>
                  <a:schemeClr val="lt1"/>
                </a:solidFill>
              </a:defRPr>
            </a:lvl7pPr>
            <a:lvl8pPr lvl="7">
              <a:lnSpc>
                <a:spcPct val="100000"/>
              </a:lnSpc>
              <a:spcBef>
                <a:spcPts val="0"/>
              </a:spcBef>
              <a:spcAft>
                <a:spcPts val="0"/>
              </a:spcAft>
              <a:buClr>
                <a:schemeClr val="lt1"/>
              </a:buClr>
              <a:buSzPts val="1600"/>
              <a:buNone/>
              <a:defRPr sz="2133">
                <a:solidFill>
                  <a:schemeClr val="lt1"/>
                </a:solidFill>
              </a:defRPr>
            </a:lvl8pPr>
            <a:lvl9pPr lvl="8">
              <a:lnSpc>
                <a:spcPct val="100000"/>
              </a:lnSpc>
              <a:spcBef>
                <a:spcPts val="0"/>
              </a:spcBef>
              <a:spcAft>
                <a:spcPts val="0"/>
              </a:spcAft>
              <a:buClr>
                <a:schemeClr val="lt1"/>
              </a:buClr>
              <a:buSzPts val="1600"/>
              <a:buNone/>
              <a:defRPr sz="2133">
                <a:solidFill>
                  <a:schemeClr val="lt1"/>
                </a:solidFill>
              </a:defRPr>
            </a:lvl9pPr>
          </a:lstStyle>
          <a:p>
            <a:r>
              <a:rPr lang="en-US"/>
              <a:t>Click to edit Master subtitle style</a:t>
            </a:r>
            <a:endParaRPr/>
          </a:p>
        </p:txBody>
      </p:sp>
      <p:sp>
        <p:nvSpPr>
          <p:cNvPr id="48" name="Google Shape;48;p2"/>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9F29FF51-A5C6-4FBA-B3D2-DAF7333CA5FE}" type="slidenum">
              <a:rPr lang="en-US" smtClean="0"/>
              <a:t>‹#›</a:t>
            </a:fld>
            <a:endParaRPr lang="en-US"/>
          </a:p>
        </p:txBody>
      </p:sp>
    </p:spTree>
    <p:extLst>
      <p:ext uri="{BB962C8B-B14F-4D97-AF65-F5344CB8AC3E}">
        <p14:creationId xmlns:p14="http://schemas.microsoft.com/office/powerpoint/2010/main" val="1736619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91"/>
        <p:cNvGrpSpPr/>
        <p:nvPr/>
      </p:nvGrpSpPr>
      <p:grpSpPr>
        <a:xfrm>
          <a:off x="0" y="0"/>
          <a:ext cx="0" cy="0"/>
          <a:chOff x="0" y="0"/>
          <a:chExt cx="0" cy="0"/>
        </a:xfrm>
      </p:grpSpPr>
      <p:grpSp>
        <p:nvGrpSpPr>
          <p:cNvPr id="92" name="Google Shape;92;p5"/>
          <p:cNvGrpSpPr/>
          <p:nvPr/>
        </p:nvGrpSpPr>
        <p:grpSpPr>
          <a:xfrm>
            <a:off x="834621" y="399168"/>
            <a:ext cx="1332416" cy="1332416"/>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5" name="Google Shape;95;p5"/>
          <p:cNvSpPr txBox="1">
            <a:spLocks noGrp="1"/>
          </p:cNvSpPr>
          <p:nvPr>
            <p:ph type="title"/>
          </p:nvPr>
        </p:nvSpPr>
        <p:spPr>
          <a:xfrm>
            <a:off x="1738400" y="798100"/>
            <a:ext cx="9374000" cy="1332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96" name="Google Shape;96;p5"/>
          <p:cNvSpPr txBox="1">
            <a:spLocks noGrp="1"/>
          </p:cNvSpPr>
          <p:nvPr>
            <p:ph type="body" idx="1"/>
          </p:nvPr>
        </p:nvSpPr>
        <p:spPr>
          <a:xfrm>
            <a:off x="1738400" y="2653400"/>
            <a:ext cx="4574000" cy="3388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97" name="Google Shape;97;p5"/>
          <p:cNvSpPr txBox="1">
            <a:spLocks noGrp="1"/>
          </p:cNvSpPr>
          <p:nvPr>
            <p:ph type="body" idx="2"/>
          </p:nvPr>
        </p:nvSpPr>
        <p:spPr>
          <a:xfrm>
            <a:off x="6538200" y="2653400"/>
            <a:ext cx="4574000" cy="3388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98" name="Google Shape;98;p5"/>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F29FF51-A5C6-4FBA-B3D2-DAF7333CA5FE}" type="slidenum">
              <a:rPr lang="en-US" smtClean="0"/>
              <a:t>‹#›</a:t>
            </a:fld>
            <a:endParaRPr lang="en-US"/>
          </a:p>
        </p:txBody>
      </p:sp>
    </p:spTree>
    <p:extLst>
      <p:ext uri="{BB962C8B-B14F-4D97-AF65-F5344CB8AC3E}">
        <p14:creationId xmlns:p14="http://schemas.microsoft.com/office/powerpoint/2010/main" val="3547385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9"/>
        <p:cNvGrpSpPr/>
        <p:nvPr/>
      </p:nvGrpSpPr>
      <p:grpSpPr>
        <a:xfrm>
          <a:off x="0" y="0"/>
          <a:ext cx="0" cy="0"/>
          <a:chOff x="0" y="0"/>
          <a:chExt cx="0" cy="0"/>
        </a:xfrm>
      </p:grpSpPr>
      <p:grpSp>
        <p:nvGrpSpPr>
          <p:cNvPr id="100" name="Google Shape;100;p6"/>
          <p:cNvGrpSpPr/>
          <p:nvPr/>
        </p:nvGrpSpPr>
        <p:grpSpPr>
          <a:xfrm>
            <a:off x="834621" y="399168"/>
            <a:ext cx="1332416" cy="1332416"/>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3" name="Google Shape;103;p6"/>
          <p:cNvSpPr txBox="1">
            <a:spLocks noGrp="1"/>
          </p:cNvSpPr>
          <p:nvPr>
            <p:ph type="title"/>
          </p:nvPr>
        </p:nvSpPr>
        <p:spPr>
          <a:xfrm>
            <a:off x="1738400" y="798100"/>
            <a:ext cx="9374000" cy="1332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04" name="Google Shape;104;p6"/>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F29FF51-A5C6-4FBA-B3D2-DAF7333CA5FE}" type="slidenum">
              <a:rPr lang="en-US" smtClean="0"/>
              <a:t>‹#›</a:t>
            </a:fld>
            <a:endParaRPr lang="en-US"/>
          </a:p>
        </p:txBody>
      </p:sp>
    </p:spTree>
    <p:extLst>
      <p:ext uri="{BB962C8B-B14F-4D97-AF65-F5344CB8AC3E}">
        <p14:creationId xmlns:p14="http://schemas.microsoft.com/office/powerpoint/2010/main" val="3752351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5"/>
        <p:cNvGrpSpPr/>
        <p:nvPr/>
      </p:nvGrpSpPr>
      <p:grpSpPr>
        <a:xfrm>
          <a:off x="0" y="0"/>
          <a:ext cx="0" cy="0"/>
          <a:chOff x="0" y="0"/>
          <a:chExt cx="0" cy="0"/>
        </a:xfrm>
      </p:grpSpPr>
      <p:grpSp>
        <p:nvGrpSpPr>
          <p:cNvPr id="106" name="Google Shape;106;p7"/>
          <p:cNvGrpSpPr/>
          <p:nvPr/>
        </p:nvGrpSpPr>
        <p:grpSpPr>
          <a:xfrm>
            <a:off x="834621" y="399168"/>
            <a:ext cx="1332416" cy="1332416"/>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9" name="Google Shape;109;p7"/>
          <p:cNvSpPr txBox="1">
            <a:spLocks noGrp="1"/>
          </p:cNvSpPr>
          <p:nvPr>
            <p:ph type="title"/>
          </p:nvPr>
        </p:nvSpPr>
        <p:spPr>
          <a:xfrm>
            <a:off x="1738400" y="798100"/>
            <a:ext cx="4416000" cy="212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10" name="Google Shape;110;p7"/>
          <p:cNvSpPr txBox="1">
            <a:spLocks noGrp="1"/>
          </p:cNvSpPr>
          <p:nvPr>
            <p:ph type="body" idx="1"/>
          </p:nvPr>
        </p:nvSpPr>
        <p:spPr>
          <a:xfrm>
            <a:off x="1738400" y="3079567"/>
            <a:ext cx="4416000" cy="29624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111" name="Google Shape;111;p7"/>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F29FF51-A5C6-4FBA-B3D2-DAF7333CA5FE}" type="slidenum">
              <a:rPr lang="en-US" smtClean="0"/>
              <a:t>‹#›</a:t>
            </a:fld>
            <a:endParaRPr lang="en-US"/>
          </a:p>
        </p:txBody>
      </p:sp>
    </p:spTree>
    <p:extLst>
      <p:ext uri="{BB962C8B-B14F-4D97-AF65-F5344CB8AC3E}">
        <p14:creationId xmlns:p14="http://schemas.microsoft.com/office/powerpoint/2010/main" val="2598389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9155619" y="1741"/>
            <a:ext cx="3023268" cy="346892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25" name="Google Shape;125;p8"/>
          <p:cNvSpPr txBox="1">
            <a:spLocks noGrp="1"/>
          </p:cNvSpPr>
          <p:nvPr>
            <p:ph type="title"/>
          </p:nvPr>
        </p:nvSpPr>
        <p:spPr>
          <a:xfrm>
            <a:off x="1098667" y="1018133"/>
            <a:ext cx="7810400" cy="47644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4800">
                <a:solidFill>
                  <a:schemeClr val="lt1"/>
                </a:solidFill>
              </a:defRPr>
            </a:lvl1pPr>
            <a:lvl2pPr lvl="1">
              <a:spcBef>
                <a:spcPts val="0"/>
              </a:spcBef>
              <a:spcAft>
                <a:spcPts val="0"/>
              </a:spcAft>
              <a:buClr>
                <a:schemeClr val="lt1"/>
              </a:buClr>
              <a:buSzPts val="3600"/>
              <a:buNone/>
              <a:defRPr sz="4800">
                <a:solidFill>
                  <a:schemeClr val="lt1"/>
                </a:solidFill>
              </a:defRPr>
            </a:lvl2pPr>
            <a:lvl3pPr lvl="2">
              <a:spcBef>
                <a:spcPts val="0"/>
              </a:spcBef>
              <a:spcAft>
                <a:spcPts val="0"/>
              </a:spcAft>
              <a:buClr>
                <a:schemeClr val="lt1"/>
              </a:buClr>
              <a:buSzPts val="3600"/>
              <a:buNone/>
              <a:defRPr sz="4800">
                <a:solidFill>
                  <a:schemeClr val="lt1"/>
                </a:solidFill>
              </a:defRPr>
            </a:lvl3pPr>
            <a:lvl4pPr lvl="3">
              <a:spcBef>
                <a:spcPts val="0"/>
              </a:spcBef>
              <a:spcAft>
                <a:spcPts val="0"/>
              </a:spcAft>
              <a:buClr>
                <a:schemeClr val="lt1"/>
              </a:buClr>
              <a:buSzPts val="3600"/>
              <a:buNone/>
              <a:defRPr sz="4800">
                <a:solidFill>
                  <a:schemeClr val="lt1"/>
                </a:solidFill>
              </a:defRPr>
            </a:lvl4pPr>
            <a:lvl5pPr lvl="4">
              <a:spcBef>
                <a:spcPts val="0"/>
              </a:spcBef>
              <a:spcAft>
                <a:spcPts val="0"/>
              </a:spcAft>
              <a:buClr>
                <a:schemeClr val="lt1"/>
              </a:buClr>
              <a:buSzPts val="3600"/>
              <a:buNone/>
              <a:defRPr sz="4800">
                <a:solidFill>
                  <a:schemeClr val="lt1"/>
                </a:solidFill>
              </a:defRPr>
            </a:lvl5pPr>
            <a:lvl6pPr lvl="5">
              <a:spcBef>
                <a:spcPts val="0"/>
              </a:spcBef>
              <a:spcAft>
                <a:spcPts val="0"/>
              </a:spcAft>
              <a:buClr>
                <a:schemeClr val="lt1"/>
              </a:buClr>
              <a:buSzPts val="3600"/>
              <a:buNone/>
              <a:defRPr sz="4800">
                <a:solidFill>
                  <a:schemeClr val="lt1"/>
                </a:solidFill>
              </a:defRPr>
            </a:lvl6pPr>
            <a:lvl7pPr lvl="6">
              <a:spcBef>
                <a:spcPts val="0"/>
              </a:spcBef>
              <a:spcAft>
                <a:spcPts val="0"/>
              </a:spcAft>
              <a:buClr>
                <a:schemeClr val="lt1"/>
              </a:buClr>
              <a:buSzPts val="3600"/>
              <a:buNone/>
              <a:defRPr sz="4800">
                <a:solidFill>
                  <a:schemeClr val="lt1"/>
                </a:solidFill>
              </a:defRPr>
            </a:lvl7pPr>
            <a:lvl8pPr lvl="7">
              <a:spcBef>
                <a:spcPts val="0"/>
              </a:spcBef>
              <a:spcAft>
                <a:spcPts val="0"/>
              </a:spcAft>
              <a:buClr>
                <a:schemeClr val="lt1"/>
              </a:buClr>
              <a:buSzPts val="3600"/>
              <a:buNone/>
              <a:defRPr sz="4800">
                <a:solidFill>
                  <a:schemeClr val="lt1"/>
                </a:solidFill>
              </a:defRPr>
            </a:lvl8pPr>
            <a:lvl9pPr lvl="8">
              <a:spcBef>
                <a:spcPts val="0"/>
              </a:spcBef>
              <a:spcAft>
                <a:spcPts val="0"/>
              </a:spcAft>
              <a:buClr>
                <a:schemeClr val="lt1"/>
              </a:buClr>
              <a:buSzPts val="3600"/>
              <a:buNone/>
              <a:defRPr sz="4800">
                <a:solidFill>
                  <a:schemeClr val="lt1"/>
                </a:solidFill>
              </a:defRPr>
            </a:lvl9pPr>
          </a:lstStyle>
          <a:p>
            <a:r>
              <a:rPr lang="en-US"/>
              <a:t>Click to edit Master title style</a:t>
            </a:r>
            <a:endParaRPr/>
          </a:p>
        </p:txBody>
      </p:sp>
      <p:sp>
        <p:nvSpPr>
          <p:cNvPr id="126" name="Google Shape;126;p8"/>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9F29FF51-A5C6-4FBA-B3D2-DAF7333CA5FE}" type="slidenum">
              <a:rPr lang="en-US" smtClean="0"/>
              <a:t>‹#›</a:t>
            </a:fld>
            <a:endParaRPr lang="en-US"/>
          </a:p>
        </p:txBody>
      </p:sp>
    </p:spTree>
    <p:extLst>
      <p:ext uri="{BB962C8B-B14F-4D97-AF65-F5344CB8AC3E}">
        <p14:creationId xmlns:p14="http://schemas.microsoft.com/office/powerpoint/2010/main" val="2529371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27"/>
        <p:cNvGrpSpPr/>
        <p:nvPr/>
      </p:nvGrpSpPr>
      <p:grpSpPr>
        <a:xfrm>
          <a:off x="0" y="0"/>
          <a:ext cx="0" cy="0"/>
          <a:chOff x="0" y="0"/>
          <a:chExt cx="0" cy="0"/>
        </a:xfrm>
      </p:grpSpPr>
      <p:grpSp>
        <p:nvGrpSpPr>
          <p:cNvPr id="128" name="Google Shape;128;p9"/>
          <p:cNvGrpSpPr/>
          <p:nvPr/>
        </p:nvGrpSpPr>
        <p:grpSpPr>
          <a:xfrm>
            <a:off x="834621" y="399168"/>
            <a:ext cx="1332416" cy="1332416"/>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1" name="Google Shape;131;p9"/>
          <p:cNvSpPr txBox="1">
            <a:spLocks noGrp="1"/>
          </p:cNvSpPr>
          <p:nvPr>
            <p:ph type="title"/>
          </p:nvPr>
        </p:nvSpPr>
        <p:spPr>
          <a:xfrm>
            <a:off x="1738400" y="798100"/>
            <a:ext cx="4574000" cy="2653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32" name="Google Shape;132;p9"/>
          <p:cNvSpPr txBox="1">
            <a:spLocks noGrp="1"/>
          </p:cNvSpPr>
          <p:nvPr>
            <p:ph type="subTitle" idx="1"/>
          </p:nvPr>
        </p:nvSpPr>
        <p:spPr>
          <a:xfrm>
            <a:off x="1738400" y="3657604"/>
            <a:ext cx="4574000" cy="968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2133"/>
            </a:lvl1pPr>
            <a:lvl2pPr lvl="1">
              <a:lnSpc>
                <a:spcPct val="100000"/>
              </a:lnSpc>
              <a:spcBef>
                <a:spcPts val="0"/>
              </a:spcBef>
              <a:spcAft>
                <a:spcPts val="0"/>
              </a:spcAft>
              <a:buSzPts val="1600"/>
              <a:buNone/>
              <a:defRPr sz="2133"/>
            </a:lvl2pPr>
            <a:lvl3pPr lvl="2">
              <a:lnSpc>
                <a:spcPct val="100000"/>
              </a:lnSpc>
              <a:spcBef>
                <a:spcPts val="0"/>
              </a:spcBef>
              <a:spcAft>
                <a:spcPts val="0"/>
              </a:spcAft>
              <a:buSzPts val="1600"/>
              <a:buNone/>
              <a:defRPr sz="2133"/>
            </a:lvl3pPr>
            <a:lvl4pPr lvl="3">
              <a:lnSpc>
                <a:spcPct val="100000"/>
              </a:lnSpc>
              <a:spcBef>
                <a:spcPts val="0"/>
              </a:spcBef>
              <a:spcAft>
                <a:spcPts val="0"/>
              </a:spcAft>
              <a:buSzPts val="1600"/>
              <a:buNone/>
              <a:defRPr sz="2133"/>
            </a:lvl4pPr>
            <a:lvl5pPr lvl="4">
              <a:lnSpc>
                <a:spcPct val="100000"/>
              </a:lnSpc>
              <a:spcBef>
                <a:spcPts val="0"/>
              </a:spcBef>
              <a:spcAft>
                <a:spcPts val="0"/>
              </a:spcAft>
              <a:buSzPts val="1600"/>
              <a:buNone/>
              <a:defRPr sz="2133"/>
            </a:lvl5pPr>
            <a:lvl6pPr lvl="5">
              <a:lnSpc>
                <a:spcPct val="100000"/>
              </a:lnSpc>
              <a:spcBef>
                <a:spcPts val="0"/>
              </a:spcBef>
              <a:spcAft>
                <a:spcPts val="0"/>
              </a:spcAft>
              <a:buSzPts val="1600"/>
              <a:buNone/>
              <a:defRPr sz="2133"/>
            </a:lvl6pPr>
            <a:lvl7pPr lvl="6">
              <a:lnSpc>
                <a:spcPct val="100000"/>
              </a:lnSpc>
              <a:spcBef>
                <a:spcPts val="0"/>
              </a:spcBef>
              <a:spcAft>
                <a:spcPts val="0"/>
              </a:spcAft>
              <a:buSzPts val="1600"/>
              <a:buNone/>
              <a:defRPr sz="2133"/>
            </a:lvl7pPr>
            <a:lvl8pPr lvl="7">
              <a:lnSpc>
                <a:spcPct val="100000"/>
              </a:lnSpc>
              <a:spcBef>
                <a:spcPts val="0"/>
              </a:spcBef>
              <a:spcAft>
                <a:spcPts val="0"/>
              </a:spcAft>
              <a:buSzPts val="1600"/>
              <a:buNone/>
              <a:defRPr sz="2133"/>
            </a:lvl8pPr>
            <a:lvl9pPr lvl="8">
              <a:lnSpc>
                <a:spcPct val="100000"/>
              </a:lnSpc>
              <a:spcBef>
                <a:spcPts val="0"/>
              </a:spcBef>
              <a:spcAft>
                <a:spcPts val="0"/>
              </a:spcAft>
              <a:buSzPts val="1600"/>
              <a:buNone/>
              <a:defRPr sz="2133"/>
            </a:lvl9pPr>
          </a:lstStyle>
          <a:p>
            <a:r>
              <a:rPr lang="en-US"/>
              <a:t>Click to edit Master subtitle style</a:t>
            </a:r>
            <a:endParaRPr/>
          </a:p>
        </p:txBody>
      </p:sp>
      <p:sp>
        <p:nvSpPr>
          <p:cNvPr id="133" name="Google Shape;133;p9"/>
          <p:cNvSpPr txBox="1">
            <a:spLocks noGrp="1"/>
          </p:cNvSpPr>
          <p:nvPr>
            <p:ph type="body" idx="2"/>
          </p:nvPr>
        </p:nvSpPr>
        <p:spPr>
          <a:xfrm>
            <a:off x="6538267" y="881333"/>
            <a:ext cx="4574000" cy="51608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134" name="Google Shape;134;p9"/>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F29FF51-A5C6-4FBA-B3D2-DAF7333CA5FE}" type="slidenum">
              <a:rPr lang="en-US" smtClean="0"/>
              <a:t>‹#›</a:t>
            </a:fld>
            <a:endParaRPr lang="en-US"/>
          </a:p>
        </p:txBody>
      </p:sp>
    </p:spTree>
    <p:extLst>
      <p:ext uri="{BB962C8B-B14F-4D97-AF65-F5344CB8AC3E}">
        <p14:creationId xmlns:p14="http://schemas.microsoft.com/office/powerpoint/2010/main" val="2288357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35"/>
        <p:cNvGrpSpPr/>
        <p:nvPr/>
      </p:nvGrpSpPr>
      <p:grpSpPr>
        <a:xfrm>
          <a:off x="0" y="0"/>
          <a:ext cx="0" cy="0"/>
          <a:chOff x="0" y="0"/>
          <a:chExt cx="0" cy="0"/>
        </a:xfrm>
      </p:grpSpPr>
      <p:grpSp>
        <p:nvGrpSpPr>
          <p:cNvPr id="136" name="Google Shape;136;p10"/>
          <p:cNvGrpSpPr/>
          <p:nvPr/>
        </p:nvGrpSpPr>
        <p:grpSpPr>
          <a:xfrm>
            <a:off x="951164" y="5129492"/>
            <a:ext cx="1100523" cy="1100523"/>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9" name="Google Shape;139;p10"/>
          <p:cNvSpPr txBox="1">
            <a:spLocks noGrp="1"/>
          </p:cNvSpPr>
          <p:nvPr>
            <p:ph type="body" idx="1"/>
          </p:nvPr>
        </p:nvSpPr>
        <p:spPr>
          <a:xfrm>
            <a:off x="1738400" y="5518633"/>
            <a:ext cx="7790800" cy="713200"/>
          </a:xfrm>
          <a:prstGeom prst="rect">
            <a:avLst/>
          </a:prstGeom>
        </p:spPr>
        <p:txBody>
          <a:bodyPr spcFirstLastPara="1" wrap="square" lIns="91425" tIns="91425" rIns="91425" bIns="91425" anchor="t" anchorCtr="0">
            <a:normAutofit/>
          </a:bodyPr>
          <a:lstStyle>
            <a:lvl1pPr marL="609585" lvl="0" indent="-304792">
              <a:lnSpc>
                <a:spcPct val="100000"/>
              </a:lnSpc>
              <a:spcBef>
                <a:spcPts val="0"/>
              </a:spcBef>
              <a:spcAft>
                <a:spcPts val="0"/>
              </a:spcAft>
              <a:buSzPts val="1300"/>
              <a:buNone/>
              <a:defRPr/>
            </a:lvl1pPr>
          </a:lstStyle>
          <a:p>
            <a:pPr lvl="0"/>
            <a:r>
              <a:rPr lang="en-US"/>
              <a:t>Click to edit Master text styles</a:t>
            </a:r>
          </a:p>
        </p:txBody>
      </p:sp>
      <p:sp>
        <p:nvSpPr>
          <p:cNvPr id="140" name="Google Shape;140;p10"/>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F29FF51-A5C6-4FBA-B3D2-DAF7333CA5FE}" type="slidenum">
              <a:rPr lang="en-US" smtClean="0"/>
              <a:t>‹#›</a:t>
            </a:fld>
            <a:endParaRPr lang="en-US"/>
          </a:p>
        </p:txBody>
      </p:sp>
    </p:spTree>
    <p:extLst>
      <p:ext uri="{BB962C8B-B14F-4D97-AF65-F5344CB8AC3E}">
        <p14:creationId xmlns:p14="http://schemas.microsoft.com/office/powerpoint/2010/main" val="111055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69" y="5465600"/>
            <a:ext cx="12192048" cy="13924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68" name="Google Shape;268;p11"/>
          <p:cNvSpPr txBox="1">
            <a:spLocks noGrp="1"/>
          </p:cNvSpPr>
          <p:nvPr>
            <p:ph type="title" hasCustomPrompt="1"/>
          </p:nvPr>
        </p:nvSpPr>
        <p:spPr>
          <a:xfrm>
            <a:off x="1851500" y="1030300"/>
            <a:ext cx="8489200" cy="2484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10666">
                <a:solidFill>
                  <a:schemeClr val="lt1"/>
                </a:solidFill>
              </a:defRPr>
            </a:lvl1pPr>
            <a:lvl2pPr lvl="1" algn="ctr">
              <a:spcBef>
                <a:spcPts val="0"/>
              </a:spcBef>
              <a:spcAft>
                <a:spcPts val="0"/>
              </a:spcAft>
              <a:buClr>
                <a:schemeClr val="lt1"/>
              </a:buClr>
              <a:buSzPts val="8000"/>
              <a:buNone/>
              <a:defRPr sz="10666">
                <a:solidFill>
                  <a:schemeClr val="lt1"/>
                </a:solidFill>
              </a:defRPr>
            </a:lvl2pPr>
            <a:lvl3pPr lvl="2" algn="ctr">
              <a:spcBef>
                <a:spcPts val="0"/>
              </a:spcBef>
              <a:spcAft>
                <a:spcPts val="0"/>
              </a:spcAft>
              <a:buClr>
                <a:schemeClr val="lt1"/>
              </a:buClr>
              <a:buSzPts val="8000"/>
              <a:buNone/>
              <a:defRPr sz="10666">
                <a:solidFill>
                  <a:schemeClr val="lt1"/>
                </a:solidFill>
              </a:defRPr>
            </a:lvl3pPr>
            <a:lvl4pPr lvl="3" algn="ctr">
              <a:spcBef>
                <a:spcPts val="0"/>
              </a:spcBef>
              <a:spcAft>
                <a:spcPts val="0"/>
              </a:spcAft>
              <a:buClr>
                <a:schemeClr val="lt1"/>
              </a:buClr>
              <a:buSzPts val="8000"/>
              <a:buNone/>
              <a:defRPr sz="10666">
                <a:solidFill>
                  <a:schemeClr val="lt1"/>
                </a:solidFill>
              </a:defRPr>
            </a:lvl4pPr>
            <a:lvl5pPr lvl="4" algn="ctr">
              <a:spcBef>
                <a:spcPts val="0"/>
              </a:spcBef>
              <a:spcAft>
                <a:spcPts val="0"/>
              </a:spcAft>
              <a:buClr>
                <a:schemeClr val="lt1"/>
              </a:buClr>
              <a:buSzPts val="8000"/>
              <a:buNone/>
              <a:defRPr sz="10666">
                <a:solidFill>
                  <a:schemeClr val="lt1"/>
                </a:solidFill>
              </a:defRPr>
            </a:lvl5pPr>
            <a:lvl6pPr lvl="5" algn="ctr">
              <a:spcBef>
                <a:spcPts val="0"/>
              </a:spcBef>
              <a:spcAft>
                <a:spcPts val="0"/>
              </a:spcAft>
              <a:buClr>
                <a:schemeClr val="lt1"/>
              </a:buClr>
              <a:buSzPts val="8000"/>
              <a:buNone/>
              <a:defRPr sz="10666">
                <a:solidFill>
                  <a:schemeClr val="lt1"/>
                </a:solidFill>
              </a:defRPr>
            </a:lvl6pPr>
            <a:lvl7pPr lvl="6" algn="ctr">
              <a:spcBef>
                <a:spcPts val="0"/>
              </a:spcBef>
              <a:spcAft>
                <a:spcPts val="0"/>
              </a:spcAft>
              <a:buClr>
                <a:schemeClr val="lt1"/>
              </a:buClr>
              <a:buSzPts val="8000"/>
              <a:buNone/>
              <a:defRPr sz="10666">
                <a:solidFill>
                  <a:schemeClr val="lt1"/>
                </a:solidFill>
              </a:defRPr>
            </a:lvl7pPr>
            <a:lvl8pPr lvl="7" algn="ctr">
              <a:spcBef>
                <a:spcPts val="0"/>
              </a:spcBef>
              <a:spcAft>
                <a:spcPts val="0"/>
              </a:spcAft>
              <a:buClr>
                <a:schemeClr val="lt1"/>
              </a:buClr>
              <a:buSzPts val="8000"/>
              <a:buNone/>
              <a:defRPr sz="10666">
                <a:solidFill>
                  <a:schemeClr val="lt1"/>
                </a:solidFill>
              </a:defRPr>
            </a:lvl8pPr>
            <a:lvl9pPr lvl="8" algn="ctr">
              <a:spcBef>
                <a:spcPts val="0"/>
              </a:spcBef>
              <a:spcAft>
                <a:spcPts val="0"/>
              </a:spcAft>
              <a:buClr>
                <a:schemeClr val="lt1"/>
              </a:buClr>
              <a:buSzPts val="8000"/>
              <a:buNone/>
              <a:defRPr sz="10666">
                <a:solidFill>
                  <a:schemeClr val="lt1"/>
                </a:solidFill>
              </a:defRPr>
            </a:lvl9pPr>
          </a:lstStyle>
          <a:p>
            <a:r>
              <a:t>xx%</a:t>
            </a:r>
          </a:p>
        </p:txBody>
      </p:sp>
      <p:sp>
        <p:nvSpPr>
          <p:cNvPr id="269" name="Google Shape;269;p11"/>
          <p:cNvSpPr txBox="1">
            <a:spLocks noGrp="1"/>
          </p:cNvSpPr>
          <p:nvPr>
            <p:ph type="body" idx="1"/>
          </p:nvPr>
        </p:nvSpPr>
        <p:spPr>
          <a:xfrm>
            <a:off x="1851500" y="3616400"/>
            <a:ext cx="8489200" cy="1481600"/>
          </a:xfrm>
          <a:prstGeom prst="rect">
            <a:avLst/>
          </a:prstGeom>
        </p:spPr>
        <p:txBody>
          <a:bodyPr spcFirstLastPara="1" wrap="square" lIns="91425" tIns="91425" rIns="91425" bIns="91425" anchor="t" anchorCtr="0">
            <a:normAutofit/>
          </a:bodyPr>
          <a:lstStyle>
            <a:lvl1pPr marL="609585" lvl="0" indent="-414856" algn="ctr">
              <a:spcBef>
                <a:spcPts val="0"/>
              </a:spcBef>
              <a:spcAft>
                <a:spcPts val="0"/>
              </a:spcAft>
              <a:buClr>
                <a:schemeClr val="lt1"/>
              </a:buClr>
              <a:buSzPts val="1300"/>
              <a:buChar char="●"/>
              <a:defRPr>
                <a:solidFill>
                  <a:schemeClr val="lt1"/>
                </a:solidFill>
              </a:defRPr>
            </a:lvl1pPr>
            <a:lvl2pPr marL="1219170" lvl="1" indent="-397923" algn="ctr">
              <a:spcBef>
                <a:spcPts val="0"/>
              </a:spcBef>
              <a:spcAft>
                <a:spcPts val="0"/>
              </a:spcAft>
              <a:buClr>
                <a:schemeClr val="lt1"/>
              </a:buClr>
              <a:buSzPts val="1100"/>
              <a:buChar char="○"/>
              <a:defRPr>
                <a:solidFill>
                  <a:schemeClr val="lt1"/>
                </a:solidFill>
              </a:defRPr>
            </a:lvl2pPr>
            <a:lvl3pPr marL="1828754" lvl="2" indent="-397923" algn="ctr">
              <a:spcBef>
                <a:spcPts val="0"/>
              </a:spcBef>
              <a:spcAft>
                <a:spcPts val="0"/>
              </a:spcAft>
              <a:buClr>
                <a:schemeClr val="lt1"/>
              </a:buClr>
              <a:buSzPts val="1100"/>
              <a:buChar char="■"/>
              <a:defRPr>
                <a:solidFill>
                  <a:schemeClr val="lt1"/>
                </a:solidFill>
              </a:defRPr>
            </a:lvl3pPr>
            <a:lvl4pPr marL="2438339" lvl="3" indent="-397923" algn="ctr">
              <a:spcBef>
                <a:spcPts val="0"/>
              </a:spcBef>
              <a:spcAft>
                <a:spcPts val="0"/>
              </a:spcAft>
              <a:buClr>
                <a:schemeClr val="lt1"/>
              </a:buClr>
              <a:buSzPts val="1100"/>
              <a:buChar char="●"/>
              <a:defRPr>
                <a:solidFill>
                  <a:schemeClr val="lt1"/>
                </a:solidFill>
              </a:defRPr>
            </a:lvl4pPr>
            <a:lvl5pPr marL="3047924" lvl="4" indent="-397923" algn="ctr">
              <a:spcBef>
                <a:spcPts val="0"/>
              </a:spcBef>
              <a:spcAft>
                <a:spcPts val="0"/>
              </a:spcAft>
              <a:buClr>
                <a:schemeClr val="lt1"/>
              </a:buClr>
              <a:buSzPts val="1100"/>
              <a:buChar char="○"/>
              <a:defRPr>
                <a:solidFill>
                  <a:schemeClr val="lt1"/>
                </a:solidFill>
              </a:defRPr>
            </a:lvl5pPr>
            <a:lvl6pPr marL="3657509" lvl="5" indent="-397923" algn="ctr">
              <a:spcBef>
                <a:spcPts val="0"/>
              </a:spcBef>
              <a:spcAft>
                <a:spcPts val="0"/>
              </a:spcAft>
              <a:buClr>
                <a:schemeClr val="lt1"/>
              </a:buClr>
              <a:buSzPts val="1100"/>
              <a:buChar char="■"/>
              <a:defRPr>
                <a:solidFill>
                  <a:schemeClr val="lt1"/>
                </a:solidFill>
              </a:defRPr>
            </a:lvl6pPr>
            <a:lvl7pPr marL="4267093" lvl="6" indent="-397923" algn="ctr">
              <a:spcBef>
                <a:spcPts val="0"/>
              </a:spcBef>
              <a:spcAft>
                <a:spcPts val="0"/>
              </a:spcAft>
              <a:buClr>
                <a:schemeClr val="lt1"/>
              </a:buClr>
              <a:buSzPts val="1100"/>
              <a:buChar char="●"/>
              <a:defRPr>
                <a:solidFill>
                  <a:schemeClr val="lt1"/>
                </a:solidFill>
              </a:defRPr>
            </a:lvl7pPr>
            <a:lvl8pPr marL="4876678" lvl="7" indent="-397923" algn="ctr">
              <a:spcBef>
                <a:spcPts val="0"/>
              </a:spcBef>
              <a:spcAft>
                <a:spcPts val="0"/>
              </a:spcAft>
              <a:buClr>
                <a:schemeClr val="lt1"/>
              </a:buClr>
              <a:buSzPts val="1100"/>
              <a:buChar char="○"/>
              <a:defRPr>
                <a:solidFill>
                  <a:schemeClr val="lt1"/>
                </a:solidFill>
              </a:defRPr>
            </a:lvl8pPr>
            <a:lvl9pPr marL="5486263" lvl="8" indent="-397923" algn="ctr">
              <a:spcBef>
                <a:spcPts val="0"/>
              </a:spcBef>
              <a:spcAft>
                <a:spcPts val="0"/>
              </a:spcAft>
              <a:buClr>
                <a:schemeClr val="lt1"/>
              </a:buClr>
              <a:buSzPts val="1100"/>
              <a:buChar char="■"/>
              <a:defRPr>
                <a:solidFill>
                  <a:schemeClr val="lt1"/>
                </a:solidFill>
              </a:defRPr>
            </a:lvl9pPr>
          </a:lstStyle>
          <a:p>
            <a:pPr lvl="0"/>
            <a:r>
              <a:rPr lang="en-US"/>
              <a:t>Click to edit Master text styles</a:t>
            </a:r>
          </a:p>
        </p:txBody>
      </p:sp>
      <p:sp>
        <p:nvSpPr>
          <p:cNvPr id="270" name="Google Shape;270;p11"/>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9F29FF51-A5C6-4FBA-B3D2-DAF7333CA5FE}" type="slidenum">
              <a:rPr lang="en-US" smtClean="0"/>
              <a:t>‹#›</a:t>
            </a:fld>
            <a:endParaRPr lang="en-US"/>
          </a:p>
        </p:txBody>
      </p:sp>
    </p:spTree>
    <p:extLst>
      <p:ext uri="{BB962C8B-B14F-4D97-AF65-F5344CB8AC3E}">
        <p14:creationId xmlns:p14="http://schemas.microsoft.com/office/powerpoint/2010/main" val="2740442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F29FF51-A5C6-4FBA-B3D2-DAF7333CA5FE}" type="slidenum">
              <a:rPr lang="en-US" smtClean="0"/>
              <a:t>‹#›</a:t>
            </a:fld>
            <a:endParaRPr lang="en-US"/>
          </a:p>
        </p:txBody>
      </p:sp>
    </p:spTree>
    <p:extLst>
      <p:ext uri="{BB962C8B-B14F-4D97-AF65-F5344CB8AC3E}">
        <p14:creationId xmlns:p14="http://schemas.microsoft.com/office/powerpoint/2010/main" val="3528842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11268061" y="6315968"/>
            <a:ext cx="731600" cy="524800"/>
          </a:xfrm>
          <a:prstGeom prst="rect">
            <a:avLst/>
          </a:prstGeom>
          <a:noFill/>
          <a:ln>
            <a:noFill/>
          </a:ln>
        </p:spPr>
        <p:txBody>
          <a:bodyPr spcFirstLastPara="1" wrap="square" lIns="91425" tIns="91425" rIns="91425" bIns="91425" anchor="ctr" anchorCtr="0">
            <a:normAutofit/>
          </a:bodyPr>
          <a:lstStyle>
            <a:lvl1pPr lvl="0" algn="r">
              <a:buNone/>
              <a:defRPr sz="1200">
                <a:solidFill>
                  <a:schemeClr val="dk2"/>
                </a:solidFill>
                <a:latin typeface="Nunito"/>
                <a:ea typeface="Nunito"/>
                <a:cs typeface="Nunito"/>
                <a:sym typeface="Nunito"/>
              </a:defRPr>
            </a:lvl1pPr>
            <a:lvl2pPr lvl="1" algn="r">
              <a:buNone/>
              <a:defRPr sz="1200">
                <a:solidFill>
                  <a:schemeClr val="dk2"/>
                </a:solidFill>
                <a:latin typeface="Nunito"/>
                <a:ea typeface="Nunito"/>
                <a:cs typeface="Nunito"/>
                <a:sym typeface="Nunito"/>
              </a:defRPr>
            </a:lvl2pPr>
            <a:lvl3pPr lvl="2" algn="r">
              <a:buNone/>
              <a:defRPr sz="1200">
                <a:solidFill>
                  <a:schemeClr val="dk2"/>
                </a:solidFill>
                <a:latin typeface="Nunito"/>
                <a:ea typeface="Nunito"/>
                <a:cs typeface="Nunito"/>
                <a:sym typeface="Nunito"/>
              </a:defRPr>
            </a:lvl3pPr>
            <a:lvl4pPr lvl="3" algn="r">
              <a:buNone/>
              <a:defRPr sz="1200">
                <a:solidFill>
                  <a:schemeClr val="dk2"/>
                </a:solidFill>
                <a:latin typeface="Nunito"/>
                <a:ea typeface="Nunito"/>
                <a:cs typeface="Nunito"/>
                <a:sym typeface="Nunito"/>
              </a:defRPr>
            </a:lvl4pPr>
            <a:lvl5pPr lvl="4" algn="r">
              <a:buNone/>
              <a:defRPr sz="1200">
                <a:solidFill>
                  <a:schemeClr val="dk2"/>
                </a:solidFill>
                <a:latin typeface="Nunito"/>
                <a:ea typeface="Nunito"/>
                <a:cs typeface="Nunito"/>
                <a:sym typeface="Nunito"/>
              </a:defRPr>
            </a:lvl5pPr>
            <a:lvl6pPr lvl="5" algn="r">
              <a:buNone/>
              <a:defRPr sz="1200">
                <a:solidFill>
                  <a:schemeClr val="dk2"/>
                </a:solidFill>
                <a:latin typeface="Nunito"/>
                <a:ea typeface="Nunito"/>
                <a:cs typeface="Nunito"/>
                <a:sym typeface="Nunito"/>
              </a:defRPr>
            </a:lvl6pPr>
            <a:lvl7pPr lvl="6" algn="r">
              <a:buNone/>
              <a:defRPr sz="1200">
                <a:solidFill>
                  <a:schemeClr val="dk2"/>
                </a:solidFill>
                <a:latin typeface="Nunito"/>
                <a:ea typeface="Nunito"/>
                <a:cs typeface="Nunito"/>
                <a:sym typeface="Nunito"/>
              </a:defRPr>
            </a:lvl7pPr>
            <a:lvl8pPr lvl="7" algn="r">
              <a:buNone/>
              <a:defRPr sz="1200">
                <a:solidFill>
                  <a:schemeClr val="dk2"/>
                </a:solidFill>
                <a:latin typeface="Nunito"/>
                <a:ea typeface="Nunito"/>
                <a:cs typeface="Nunito"/>
                <a:sym typeface="Nunito"/>
              </a:defRPr>
            </a:lvl8pPr>
            <a:lvl9pPr lvl="8" algn="r">
              <a:buNone/>
              <a:defRPr sz="1200">
                <a:solidFill>
                  <a:schemeClr val="dk2"/>
                </a:solidFill>
                <a:latin typeface="Nunito"/>
                <a:ea typeface="Nunito"/>
                <a:cs typeface="Nunito"/>
                <a:sym typeface="Nunito"/>
              </a:defRPr>
            </a:lvl9pPr>
          </a:lstStyle>
          <a:p>
            <a:fld id="{9F29FF51-A5C6-4FBA-B3D2-DAF7333CA5FE}" type="slidenum">
              <a:rPr lang="en-US" smtClean="0"/>
              <a:t>‹#›</a:t>
            </a:fld>
            <a:endParaRPr lang="en-US"/>
          </a:p>
        </p:txBody>
      </p:sp>
    </p:spTree>
    <p:extLst>
      <p:ext uri="{BB962C8B-B14F-4D97-AF65-F5344CB8AC3E}">
        <p14:creationId xmlns:p14="http://schemas.microsoft.com/office/powerpoint/2010/main" val="1100580633"/>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224117" y="172973"/>
            <a:ext cx="12801599" cy="2497200"/>
          </a:xfrm>
          <a:prstGeom prst="rect">
            <a:avLst/>
          </a:prstGeom>
        </p:spPr>
        <p:txBody>
          <a:bodyPr spcFirstLastPara="1" vert="horz" wrap="square" lIns="121900" tIns="121900" rIns="121900" bIns="121900" rtlCol="0" anchor="ctr" anchorCtr="0">
            <a:normAutofit/>
          </a:bodyPr>
          <a:lstStyle/>
          <a:p>
            <a:pPr>
              <a:spcBef>
                <a:spcPts val="0"/>
              </a:spcBef>
            </a:pPr>
            <a:r>
              <a:rPr lang="en" sz="3733" dirty="0">
                <a:effectLst>
                  <a:outerShdw blurRad="38100" dist="38100" dir="2700000" algn="tl">
                    <a:srgbClr val="000000">
                      <a:alpha val="43137"/>
                    </a:srgbClr>
                  </a:outerShdw>
                </a:effectLst>
                <a:latin typeface="Century Gothic" panose="020B0502020202020204" pitchFamily="34" charset="0"/>
              </a:rPr>
              <a:t>MI Theory Project Synopsis and Literature Survey</a:t>
            </a:r>
            <a:endParaRPr lang="en-US" sz="3733" dirty="0">
              <a:effectLst>
                <a:outerShdw blurRad="38100" dist="38100" dir="2700000" algn="tl">
                  <a:srgbClr val="000000">
                    <a:alpha val="43137"/>
                  </a:srgbClr>
                </a:outerShdw>
              </a:effectLst>
            </a:endParaRPr>
          </a:p>
        </p:txBody>
      </p:sp>
      <p:sp>
        <p:nvSpPr>
          <p:cNvPr id="278" name="Google Shape;278;p13"/>
          <p:cNvSpPr txBox="1">
            <a:spLocks noGrp="1"/>
          </p:cNvSpPr>
          <p:nvPr>
            <p:ph type="subTitle" idx="1"/>
          </p:nvPr>
        </p:nvSpPr>
        <p:spPr>
          <a:xfrm>
            <a:off x="430305" y="3035125"/>
            <a:ext cx="9208353" cy="1743973"/>
          </a:xfrm>
          <a:prstGeom prst="rect">
            <a:avLst/>
          </a:prstGeom>
        </p:spPr>
        <p:txBody>
          <a:bodyPr spcFirstLastPara="1" vert="horz" wrap="square" lIns="121900" tIns="121900" rIns="121900" bIns="121900" rtlCol="0" anchor="t" anchorCtr="0">
            <a:normAutofit/>
          </a:bodyPr>
          <a:lstStyle/>
          <a:p>
            <a:pPr algn="l">
              <a:spcBef>
                <a:spcPts val="0"/>
              </a:spcBef>
            </a:pPr>
            <a:r>
              <a:rPr lang="en" sz="3733" b="1" u="sng" dirty="0">
                <a:effectLst>
                  <a:outerShdw blurRad="38100" dist="38100" dir="2700000" algn="tl">
                    <a:srgbClr val="000000">
                      <a:alpha val="43137"/>
                    </a:srgbClr>
                  </a:outerShdw>
                </a:effectLst>
                <a:latin typeface="Agency FB" panose="020B0503020202020204" pitchFamily="34" charset="0"/>
              </a:rPr>
              <a:t>Project Title: EMAIL-SPAM FILTERING SYSTEM</a:t>
            </a:r>
            <a:endParaRPr sz="3733" b="1" u="sng" dirty="0">
              <a:effectLst>
                <a:outerShdw blurRad="38100" dist="38100" dir="2700000" algn="tl">
                  <a:srgbClr val="000000">
                    <a:alpha val="43137"/>
                  </a:srgbClr>
                </a:outerShdw>
              </a:effectLst>
              <a:latin typeface="Agency FB" panose="020B0503020202020204" pitchFamily="34" charset="0"/>
            </a:endParaRPr>
          </a:p>
        </p:txBody>
      </p:sp>
      <p:sp>
        <p:nvSpPr>
          <p:cNvPr id="279" name="Google Shape;279;p13"/>
          <p:cNvSpPr txBox="1">
            <a:spLocks noGrp="1"/>
          </p:cNvSpPr>
          <p:nvPr>
            <p:ph type="subTitle" idx="4294967295"/>
          </p:nvPr>
        </p:nvSpPr>
        <p:spPr>
          <a:xfrm>
            <a:off x="430305" y="4063501"/>
            <a:ext cx="10712824" cy="1951148"/>
          </a:xfrm>
          <a:prstGeom prst="rect">
            <a:avLst/>
          </a:prstGeom>
        </p:spPr>
        <p:txBody>
          <a:bodyPr spcFirstLastPara="1" vert="horz" wrap="square" lIns="121900" tIns="121900" rIns="121900" bIns="121900" rtlCol="0" anchor="t" anchorCtr="0">
            <a:normAutofit fontScale="92500" lnSpcReduction="20000"/>
          </a:bodyPr>
          <a:lstStyle/>
          <a:p>
            <a:pPr marL="146050" indent="0" algn="l">
              <a:spcBef>
                <a:spcPts val="0"/>
              </a:spcBef>
              <a:buNone/>
            </a:pPr>
            <a:r>
              <a:rPr lang="en" sz="3000" u="sng" dirty="0">
                <a:solidFill>
                  <a:schemeClr val="accent1">
                    <a:lumMod val="20000"/>
                    <a:lumOff val="80000"/>
                  </a:schemeClr>
                </a:solidFill>
                <a:effectLst>
                  <a:outerShdw blurRad="38100" dist="38100" dir="2700000" algn="tl">
                    <a:srgbClr val="000000">
                      <a:alpha val="43137"/>
                    </a:srgbClr>
                  </a:outerShdw>
                </a:effectLst>
                <a:latin typeface="Bebas" panose="020B0606020202050201" pitchFamily="34" charset="0"/>
              </a:rPr>
              <a:t>TEAM:</a:t>
            </a:r>
          </a:p>
          <a:p>
            <a:pPr algn="l">
              <a:spcBef>
                <a:spcPts val="0"/>
              </a:spcBef>
            </a:pPr>
            <a:endParaRPr lang="en" sz="2400" b="1" dirty="0">
              <a:solidFill>
                <a:schemeClr val="bg1"/>
              </a:solidFill>
            </a:endParaRPr>
          </a:p>
          <a:p>
            <a:pPr marL="146050" indent="0" algn="l">
              <a:spcBef>
                <a:spcPts val="0"/>
              </a:spcBef>
              <a:buNone/>
            </a:pPr>
            <a:r>
              <a:rPr lang="en" sz="2400" b="1" dirty="0">
                <a:solidFill>
                  <a:schemeClr val="bg1"/>
                </a:solidFill>
                <a:latin typeface="Consolas" panose="020B0609020204030204" pitchFamily="49" charset="0"/>
              </a:rPr>
              <a:t>Sreekar Govind  SRN: PES2UG20CS125</a:t>
            </a:r>
          </a:p>
          <a:p>
            <a:pPr marL="146050" indent="0" algn="l">
              <a:spcBef>
                <a:spcPts val="0"/>
              </a:spcBef>
              <a:buNone/>
            </a:pPr>
            <a:r>
              <a:rPr lang="en" sz="2400" b="1" dirty="0">
                <a:solidFill>
                  <a:schemeClr val="bg1"/>
                </a:solidFill>
                <a:latin typeface="Consolas" panose="020B0609020204030204" pitchFamily="49" charset="0"/>
              </a:rPr>
              <a:t>Adarsh Kumar    SRN: PES2UG20CS016</a:t>
            </a:r>
          </a:p>
          <a:p>
            <a:pPr marL="146050" indent="0" algn="l">
              <a:spcBef>
                <a:spcPts val="0"/>
              </a:spcBef>
              <a:buNone/>
            </a:pPr>
            <a:r>
              <a:rPr lang="en" sz="2400" b="1" dirty="0">
                <a:solidFill>
                  <a:schemeClr val="bg1"/>
                </a:solidFill>
                <a:latin typeface="Consolas" panose="020B0609020204030204" pitchFamily="49" charset="0"/>
              </a:rPr>
              <a:t>Aryaman Yadav   SRN: PES1UG20CS079</a:t>
            </a:r>
            <a:endParaRPr sz="2400" b="1" dirty="0">
              <a:solidFill>
                <a:schemeClr val="bg1"/>
              </a:solidFill>
              <a:latin typeface="Consolas" panose="020B0609020204030204" pitchFamily="49" charset="0"/>
            </a:endParaRPr>
          </a:p>
        </p:txBody>
      </p:sp>
      <p:sp>
        <p:nvSpPr>
          <p:cNvPr id="2" name="TextBox 1">
            <a:extLst>
              <a:ext uri="{FF2B5EF4-FFF2-40B4-BE49-F238E27FC236}">
                <a16:creationId xmlns:a16="http://schemas.microsoft.com/office/drawing/2014/main" id="{B5BB9C9F-C811-785B-B7BE-5F807996A0A7}"/>
              </a:ext>
            </a:extLst>
          </p:cNvPr>
          <p:cNvSpPr txBox="1"/>
          <p:nvPr/>
        </p:nvSpPr>
        <p:spPr>
          <a:xfrm>
            <a:off x="4390190" y="1648972"/>
            <a:ext cx="3086101" cy="666786"/>
          </a:xfrm>
          <a:prstGeom prst="rect">
            <a:avLst/>
          </a:prstGeom>
          <a:noFill/>
        </p:spPr>
        <p:txBody>
          <a:bodyPr wrap="none" rtlCol="0">
            <a:spAutoFit/>
          </a:bodyPr>
          <a:lstStyle/>
          <a:p>
            <a:r>
              <a:rPr lang="en" sz="3733" b="1" dirty="0">
                <a:solidFill>
                  <a:srgbClr val="FF0000"/>
                </a:solidFill>
                <a:effectLst>
                  <a:outerShdw blurRad="38100" dist="38100" dir="2700000" algn="tl">
                    <a:srgbClr val="000000">
                      <a:alpha val="43137"/>
                    </a:srgbClr>
                  </a:outerShdw>
                </a:effectLst>
                <a:latin typeface="Arial Narrow" panose="020B0606020202030204" pitchFamily="34" charset="0"/>
              </a:rPr>
              <a:t>B</a:t>
            </a:r>
            <a:r>
              <a:rPr lang="en" sz="3733" b="1" dirty="0">
                <a:effectLst>
                  <a:outerShdw blurRad="38100" dist="38100" dir="2700000" algn="tl">
                    <a:srgbClr val="000000">
                      <a:alpha val="43137"/>
                    </a:srgbClr>
                  </a:outerShdw>
                </a:effectLst>
                <a:latin typeface="Arial Narrow" panose="020B0606020202030204" pitchFamily="34" charset="0"/>
              </a:rPr>
              <a:t> Section, 2022</a:t>
            </a:r>
            <a:endParaRPr lang="en-US" sz="3733" b="1" dirty="0">
              <a:effectLst>
                <a:outerShdw blurRad="38100" dist="38100" dir="2700000" algn="tl">
                  <a:srgbClr val="000000">
                    <a:alpha val="43137"/>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1"/>
          <p:cNvSpPr txBox="1">
            <a:spLocks noGrp="1"/>
          </p:cNvSpPr>
          <p:nvPr>
            <p:ph type="ctrTitle"/>
          </p:nvPr>
        </p:nvSpPr>
        <p:spPr>
          <a:xfrm>
            <a:off x="772100" y="0"/>
            <a:ext cx="7238425" cy="2497200"/>
          </a:xfrm>
          <a:prstGeom prst="rect">
            <a:avLst/>
          </a:prstGeom>
        </p:spPr>
        <p:txBody>
          <a:bodyPr spcFirstLastPara="1" vert="horz" wrap="square" lIns="121900" tIns="121900" rIns="121900" bIns="121900" rtlCol="0" anchor="ctr" anchorCtr="0">
            <a:normAutofit/>
          </a:bodyPr>
          <a:lstStyle/>
          <a:p>
            <a:pPr algn="l">
              <a:spcBef>
                <a:spcPts val="0"/>
              </a:spcBef>
            </a:pPr>
            <a:r>
              <a:rPr lang="en" sz="3200" dirty="0">
                <a:solidFill>
                  <a:schemeClr val="bg1"/>
                </a:solidFill>
                <a:effectLst>
                  <a:outerShdw blurRad="38100" dist="38100" dir="2700000" algn="tl">
                    <a:srgbClr val="000000">
                      <a:alpha val="43137"/>
                    </a:srgbClr>
                  </a:outerShdw>
                </a:effectLst>
                <a:latin typeface="Century Gothic" panose="020B0502020202020204" pitchFamily="34" charset="0"/>
              </a:rPr>
              <a:t>Paper 1: </a:t>
            </a:r>
            <a:br>
              <a:rPr lang="en" sz="3200" dirty="0">
                <a:solidFill>
                  <a:srgbClr val="FF0000"/>
                </a:solidFill>
                <a:effectLst>
                  <a:outerShdw blurRad="38100" dist="38100" dir="2700000" algn="tl">
                    <a:srgbClr val="000000">
                      <a:alpha val="43137"/>
                    </a:srgbClr>
                  </a:outerShdw>
                </a:effectLst>
                <a:latin typeface="Century Gothic" panose="020B0502020202020204" pitchFamily="34" charset="0"/>
              </a:rPr>
            </a:br>
            <a:r>
              <a:rPr lang="en-US" sz="3200" dirty="0">
                <a:solidFill>
                  <a:srgbClr val="FF0000"/>
                </a:solidFill>
                <a:effectLst>
                  <a:outerShdw blurRad="38100" dist="38100" dir="2700000" algn="tl">
                    <a:srgbClr val="000000">
                      <a:alpha val="43137"/>
                    </a:srgbClr>
                  </a:outerShdw>
                </a:effectLst>
                <a:latin typeface="Century Gothic" panose="020B0502020202020204" pitchFamily="34" charset="0"/>
              </a:rPr>
              <a:t>Content Based Spam E-mail Filtering</a:t>
            </a:r>
            <a:endParaRPr sz="3200" dirty="0">
              <a:solidFill>
                <a:srgbClr val="FF0000"/>
              </a:solidFill>
              <a:effectLst>
                <a:outerShdw blurRad="38100" dist="38100" dir="2700000" algn="tl">
                  <a:srgbClr val="000000">
                    <a:alpha val="43137"/>
                  </a:srgbClr>
                </a:outerShdw>
              </a:effectLst>
              <a:latin typeface="Century Gothic" panose="020B0502020202020204" pitchFamily="34" charset="0"/>
            </a:endParaRPr>
          </a:p>
        </p:txBody>
      </p:sp>
      <p:sp>
        <p:nvSpPr>
          <p:cNvPr id="326" name="Google Shape;326;p21"/>
          <p:cNvSpPr txBox="1">
            <a:spLocks noGrp="1"/>
          </p:cNvSpPr>
          <p:nvPr>
            <p:ph type="subTitle" idx="1"/>
          </p:nvPr>
        </p:nvSpPr>
        <p:spPr>
          <a:xfrm>
            <a:off x="700383" y="2246987"/>
            <a:ext cx="11115100" cy="927200"/>
          </a:xfrm>
          <a:prstGeom prst="rect">
            <a:avLst/>
          </a:prstGeom>
        </p:spPr>
        <p:txBody>
          <a:bodyPr spcFirstLastPara="1" vert="horz" wrap="square" lIns="121900" tIns="121900" rIns="121900" bIns="121900" rtlCol="0" anchor="t" anchorCtr="0">
            <a:noAutofit/>
          </a:bodyPr>
          <a:lstStyle/>
          <a:p>
            <a:pPr algn="l">
              <a:spcBef>
                <a:spcPts val="0"/>
              </a:spcBef>
            </a:pPr>
            <a:r>
              <a:rPr lang="en" b="1" dirty="0"/>
              <a:t>Year of Publication: </a:t>
            </a:r>
            <a:r>
              <a:rPr lang="en-US" b="1" dirty="0">
                <a:solidFill>
                  <a:srgbClr val="333333"/>
                </a:solidFill>
                <a:latin typeface="Arial" panose="020B0604020202020204" pitchFamily="34" charset="0"/>
              </a:rPr>
              <a:t> </a:t>
            </a:r>
            <a:r>
              <a:rPr lang="en-US" dirty="0">
                <a:solidFill>
                  <a:schemeClr val="bg1"/>
                </a:solidFill>
                <a:latin typeface="Arial" panose="020B0604020202020204" pitchFamily="34" charset="0"/>
              </a:rPr>
              <a:t>2016 International Conference on Collaboration Technologies and Systems (CTS)</a:t>
            </a:r>
            <a:endParaRPr b="1" dirty="0">
              <a:solidFill>
                <a:schemeClr val="bg1"/>
              </a:solidFill>
            </a:endParaRPr>
          </a:p>
        </p:txBody>
      </p:sp>
      <p:sp>
        <p:nvSpPr>
          <p:cNvPr id="327" name="Google Shape;327;p21"/>
          <p:cNvSpPr txBox="1">
            <a:spLocks noGrp="1"/>
          </p:cNvSpPr>
          <p:nvPr>
            <p:ph type="subTitle" idx="4294967295"/>
          </p:nvPr>
        </p:nvSpPr>
        <p:spPr>
          <a:xfrm>
            <a:off x="851647" y="3429000"/>
            <a:ext cx="5675313" cy="927100"/>
          </a:xfrm>
          <a:prstGeom prst="rect">
            <a:avLst/>
          </a:prstGeom>
        </p:spPr>
        <p:txBody>
          <a:bodyPr spcFirstLastPara="1" vert="horz" wrap="square" lIns="121900" tIns="121900" rIns="121900" bIns="121900" rtlCol="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1600"/>
              <a:buFont typeface="Nunito"/>
              <a:buNone/>
              <a:tabLst/>
              <a:defRPr/>
            </a:pPr>
            <a:r>
              <a:rPr kumimoji="0" lang="en-US" sz="1800" b="1" i="0" u="none" strike="noStrike" kern="0" cap="none" spc="0" normalizeH="0" baseline="0" noProof="0" dirty="0">
                <a:ln>
                  <a:noFill/>
                </a:ln>
                <a:solidFill>
                  <a:srgbClr val="FFFFFF"/>
                </a:solidFill>
                <a:effectLst/>
                <a:uLnTx/>
                <a:uFillTx/>
                <a:latin typeface="Nunito"/>
                <a:sym typeface="Nunito"/>
              </a:rPr>
              <a:t>Authors: </a:t>
            </a:r>
            <a:r>
              <a:rPr kumimoji="0" lang="en-US" sz="1800" b="1" i="0" u="none" strike="noStrike" kern="0" cap="none" spc="0" normalizeH="0" baseline="0" noProof="0" dirty="0" err="1">
                <a:ln>
                  <a:noFill/>
                </a:ln>
                <a:solidFill>
                  <a:srgbClr val="FFFFFF"/>
                </a:solidFill>
                <a:effectLst/>
                <a:uLnTx/>
                <a:uFillTx/>
                <a:latin typeface="Nunito"/>
                <a:sym typeface="Nunito"/>
              </a:rPr>
              <a:t>Pingchuan</a:t>
            </a:r>
            <a:r>
              <a:rPr kumimoji="0" lang="en-US" sz="1800" b="1" i="0" u="none" strike="noStrike" kern="0" cap="none" spc="0" normalizeH="0" baseline="0" noProof="0" dirty="0">
                <a:ln>
                  <a:noFill/>
                </a:ln>
                <a:solidFill>
                  <a:srgbClr val="FFFFFF"/>
                </a:solidFill>
                <a:effectLst/>
                <a:uLnTx/>
                <a:uFillTx/>
                <a:latin typeface="Nunito"/>
                <a:sym typeface="Nunito"/>
              </a:rPr>
              <a:t> Liu</a:t>
            </a:r>
          </a:p>
          <a:p>
            <a:pPr marL="0" marR="0" lvl="0" indent="0" algn="l" defTabSz="914400" rtl="0" eaLnBrk="1" fontAlgn="auto" latinLnBrk="0" hangingPunct="1">
              <a:lnSpc>
                <a:spcPct val="100000"/>
              </a:lnSpc>
              <a:spcBef>
                <a:spcPts val="0"/>
              </a:spcBef>
              <a:spcAft>
                <a:spcPts val="0"/>
              </a:spcAft>
              <a:buClr>
                <a:srgbClr val="FFFFFF"/>
              </a:buClr>
              <a:buSzPts val="1600"/>
              <a:buFont typeface="Nunito"/>
              <a:buNone/>
              <a:tabLst/>
              <a:defRPr/>
            </a:pPr>
            <a:r>
              <a:rPr kumimoji="0" lang="en-US" sz="1800" b="1" i="0" u="none" strike="noStrike" kern="0" cap="none" spc="0" normalizeH="0" baseline="0" noProof="0" dirty="0">
                <a:ln>
                  <a:noFill/>
                </a:ln>
                <a:solidFill>
                  <a:srgbClr val="FFFFFF"/>
                </a:solidFill>
                <a:effectLst/>
                <a:uLnTx/>
                <a:uFillTx/>
                <a:latin typeface="Nunito"/>
                <a:sym typeface="Nunito"/>
              </a:rPr>
              <a:t>                Teng-Sheng </a:t>
            </a:r>
            <a:r>
              <a:rPr kumimoji="0" lang="en-US" sz="1800" b="1" i="0" u="none" strike="noStrike" kern="0" cap="none" spc="0" normalizeH="0" baseline="0" noProof="0" dirty="0" err="1">
                <a:ln>
                  <a:noFill/>
                </a:ln>
                <a:solidFill>
                  <a:srgbClr val="FFFFFF"/>
                </a:solidFill>
                <a:effectLst/>
                <a:uLnTx/>
                <a:uFillTx/>
                <a:latin typeface="Nunito"/>
                <a:sym typeface="Nunito"/>
              </a:rPr>
              <a:t>Moh</a:t>
            </a:r>
            <a:endParaRPr kumimoji="0" lang="en-US" sz="1800" b="1" i="0" u="none" strike="noStrike" kern="0" cap="none" spc="0" normalizeH="0" baseline="0" noProof="0" dirty="0">
              <a:ln>
                <a:noFill/>
              </a:ln>
              <a:solidFill>
                <a:srgbClr val="FFFFFF"/>
              </a:solidFill>
              <a:effectLst/>
              <a:uLnTx/>
              <a:uFillTx/>
              <a:latin typeface="Nunito"/>
              <a:sym typeface="Nunito"/>
            </a:endParaRPr>
          </a:p>
        </p:txBody>
      </p:sp>
      <p:sp>
        <p:nvSpPr>
          <p:cNvPr id="328" name="Google Shape;328;p21"/>
          <p:cNvSpPr txBox="1">
            <a:spLocks noGrp="1"/>
          </p:cNvSpPr>
          <p:nvPr>
            <p:ph type="subTitle" idx="4294967295"/>
          </p:nvPr>
        </p:nvSpPr>
        <p:spPr>
          <a:xfrm>
            <a:off x="772100" y="4755009"/>
            <a:ext cx="10020300" cy="928688"/>
          </a:xfrm>
          <a:prstGeom prst="rect">
            <a:avLst/>
          </a:prstGeom>
        </p:spPr>
        <p:txBody>
          <a:bodyPr spcFirstLastPara="1" vert="horz" wrap="square" lIns="121900" tIns="121900" rIns="121900" bIns="121900" rtlCol="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1600"/>
              <a:buFont typeface="Nunito"/>
              <a:buNone/>
              <a:tabLst/>
              <a:defRPr/>
            </a:pPr>
            <a:r>
              <a:rPr kumimoji="0" lang="en-US" sz="1800" b="1" i="0" u="none" strike="noStrike" kern="0" cap="none" spc="0" normalizeH="0" baseline="0" noProof="0" dirty="0">
                <a:ln>
                  <a:noFill/>
                </a:ln>
                <a:solidFill>
                  <a:srgbClr val="FFFFFF"/>
                </a:solidFill>
                <a:effectLst/>
                <a:uLnTx/>
                <a:uFillTx/>
                <a:latin typeface="Nunito"/>
                <a:sym typeface="Nunito"/>
              </a:rPr>
              <a:t>Dataset: </a:t>
            </a:r>
            <a:r>
              <a:rPr kumimoji="0" lang="en-US" sz="1800" b="0" i="0" u="none" strike="noStrike" kern="0" cap="none" spc="0" normalizeH="0" baseline="0" noProof="0" dirty="0">
                <a:ln>
                  <a:noFill/>
                </a:ln>
                <a:solidFill>
                  <a:srgbClr val="FFFFFF"/>
                </a:solidFill>
                <a:effectLst/>
                <a:uLnTx/>
                <a:uFillTx/>
                <a:latin typeface="-apple-system"/>
                <a:sym typeface="Nunito"/>
              </a:rPr>
              <a:t>The original dataset is CSDMC2010 SPAM corpus. This dataset is composed of a selection of mail messages as training data and testing data.</a:t>
            </a:r>
            <a:endParaRPr kumimoji="0" lang="en-US" sz="1800" b="1" i="0" u="none" strike="noStrike" kern="0" cap="none" spc="0" normalizeH="0" baseline="0" noProof="0" dirty="0">
              <a:ln>
                <a:noFill/>
              </a:ln>
              <a:solidFill>
                <a:srgbClr val="FFFFFF"/>
              </a:solidFill>
              <a:effectLst/>
              <a:uLnTx/>
              <a:uFillTx/>
              <a:latin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2"/>
          <p:cNvSpPr txBox="1">
            <a:spLocks noGrp="1"/>
          </p:cNvSpPr>
          <p:nvPr>
            <p:ph type="ctrTitle"/>
          </p:nvPr>
        </p:nvSpPr>
        <p:spPr>
          <a:xfrm>
            <a:off x="917700" y="0"/>
            <a:ext cx="9993600" cy="2497200"/>
          </a:xfrm>
          <a:prstGeom prst="rect">
            <a:avLst/>
          </a:prstGeom>
        </p:spPr>
        <p:txBody>
          <a:bodyPr spcFirstLastPara="1" vert="horz" wrap="square" lIns="121900" tIns="121900" rIns="121900" bIns="121900" rtlCol="0" anchor="ctr" anchorCtr="0">
            <a:normAutofit/>
          </a:bodyPr>
          <a:lstStyle/>
          <a:p>
            <a:pPr algn="l">
              <a:spcBef>
                <a:spcPts val="0"/>
              </a:spcBef>
            </a:pPr>
            <a:r>
              <a:rPr lang="en" dirty="0"/>
              <a:t>Paper 1: Abstract &amp; Methodology</a:t>
            </a:r>
            <a:endParaRPr dirty="0"/>
          </a:p>
        </p:txBody>
      </p:sp>
      <p:sp>
        <p:nvSpPr>
          <p:cNvPr id="334" name="Google Shape;334;p22"/>
          <p:cNvSpPr txBox="1">
            <a:spLocks noGrp="1"/>
          </p:cNvSpPr>
          <p:nvPr>
            <p:ph type="subTitle" idx="1"/>
          </p:nvPr>
        </p:nvSpPr>
        <p:spPr>
          <a:xfrm>
            <a:off x="457201" y="2257427"/>
            <a:ext cx="11610975" cy="3571875"/>
          </a:xfrm>
          <a:prstGeom prst="rect">
            <a:avLst/>
          </a:prstGeom>
        </p:spPr>
        <p:txBody>
          <a:bodyPr spcFirstLastPara="1" vert="horz" wrap="square" lIns="121900" tIns="121900" rIns="121900" bIns="121900" rtlCol="0" anchor="t" anchorCtr="0">
            <a:noAutofit/>
          </a:bodyPr>
          <a:lstStyle/>
          <a:p>
            <a:r>
              <a:rPr lang="en-US" sz="2000" i="1" dirty="0">
                <a:latin typeface="TimesNewRomanPS-BoldItalicMT"/>
              </a:rPr>
              <a:t>Currently, E-mail is one of the most important methods of communication. However, the increasing of spam emails causes traffic congestion, decreasing productivity, phishing, which has become a serious problem for our society. And the number of spam e-mail is increasing every year.</a:t>
            </a:r>
          </a:p>
          <a:p>
            <a:endParaRPr lang="en-US" sz="2000" i="1" dirty="0">
              <a:latin typeface="TimesNewRomanPS-BoldItalicMT"/>
            </a:endParaRPr>
          </a:p>
          <a:p>
            <a:r>
              <a:rPr lang="en-US" sz="2000" i="1" dirty="0">
                <a:latin typeface="TimesNewRomanPS-BoldItalicMT"/>
              </a:rPr>
              <a:t>Therefore, spam e-mail filtering is an important, meaningful and challenging topic. The aim of this research is to find an effective solution to filter possible spam e-mails. And as we know, in recent days, there are many techniques that spammers use to avoid spam-detection such as obfuscation techniques. </a:t>
            </a:r>
          </a:p>
          <a:p>
            <a:endParaRPr lang="en-US" sz="2000" i="1" dirty="0">
              <a:latin typeface="TimesNewRomanPS-BoldItalicMT"/>
            </a:endParaRPr>
          </a:p>
          <a:p>
            <a:r>
              <a:rPr lang="en-US" sz="2000" i="1" dirty="0">
                <a:latin typeface="TimesNewRomanPS-BoldItalicMT"/>
              </a:rPr>
              <a:t>In this case, the following proposed approach uses email content only to build keyword corpus, together with some text processing to handle obfuscation technique.</a:t>
            </a:r>
            <a:endParaRPr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3"/>
          <p:cNvSpPr txBox="1">
            <a:spLocks noGrp="1"/>
          </p:cNvSpPr>
          <p:nvPr>
            <p:ph type="ctrTitle"/>
          </p:nvPr>
        </p:nvSpPr>
        <p:spPr>
          <a:xfrm>
            <a:off x="917700" y="-307467"/>
            <a:ext cx="9993600" cy="2497200"/>
          </a:xfrm>
          <a:prstGeom prst="rect">
            <a:avLst/>
          </a:prstGeom>
        </p:spPr>
        <p:txBody>
          <a:bodyPr spcFirstLastPara="1" vert="horz" wrap="square" lIns="121900" tIns="121900" rIns="121900" bIns="121900" rtlCol="0" anchor="ctr" anchorCtr="0">
            <a:normAutofit/>
          </a:bodyPr>
          <a:lstStyle/>
          <a:p>
            <a:pPr algn="l">
              <a:spcBef>
                <a:spcPts val="0"/>
              </a:spcBef>
            </a:pPr>
            <a:r>
              <a:rPr lang="en" dirty="0"/>
              <a:t>Paper 1: Merits &amp; Demerits</a:t>
            </a:r>
            <a:endParaRPr dirty="0"/>
          </a:p>
        </p:txBody>
      </p:sp>
      <p:sp>
        <p:nvSpPr>
          <p:cNvPr id="340" name="Google Shape;340;p23"/>
          <p:cNvSpPr txBox="1">
            <a:spLocks noGrp="1"/>
          </p:cNvSpPr>
          <p:nvPr>
            <p:ph type="subTitle" idx="1"/>
          </p:nvPr>
        </p:nvSpPr>
        <p:spPr>
          <a:xfrm>
            <a:off x="917699" y="1631576"/>
            <a:ext cx="11005359" cy="4993342"/>
          </a:xfrm>
          <a:prstGeom prst="rect">
            <a:avLst/>
          </a:prstGeom>
        </p:spPr>
        <p:txBody>
          <a:bodyPr spcFirstLastPara="1" vert="horz" wrap="square" lIns="121900" tIns="121900" rIns="121900" bIns="121900" rtlCol="0" anchor="t" anchorCtr="0">
            <a:normAutofit/>
          </a:bodyPr>
          <a:lstStyle/>
          <a:p>
            <a:pPr algn="l">
              <a:spcBef>
                <a:spcPts val="0"/>
              </a:spcBef>
            </a:pPr>
            <a:r>
              <a:rPr lang="en-US" b="1" i="1" u="sng" dirty="0">
                <a:latin typeface="TimesNewRomanPS-BoldItalicMT"/>
              </a:rPr>
              <a:t>Merits:</a:t>
            </a:r>
          </a:p>
          <a:p>
            <a:pPr algn="l">
              <a:spcBef>
                <a:spcPts val="0"/>
              </a:spcBef>
            </a:pPr>
            <a:endParaRPr lang="en-US" b="1" i="1" u="sng" dirty="0">
              <a:latin typeface="TimesNewRomanPS-BoldItalicMT"/>
            </a:endParaRPr>
          </a:p>
          <a:p>
            <a:pPr algn="l">
              <a:spcBef>
                <a:spcPts val="0"/>
              </a:spcBef>
            </a:pPr>
            <a:r>
              <a:rPr lang="en-US" i="1" dirty="0">
                <a:latin typeface="TimesNewRomanPS-BoldItalicMT"/>
              </a:rPr>
              <a:t>Spam filters save time that you could have wasted on removing spam from your Inbox.</a:t>
            </a:r>
          </a:p>
          <a:p>
            <a:pPr algn="l">
              <a:spcBef>
                <a:spcPts val="0"/>
              </a:spcBef>
            </a:pPr>
            <a:r>
              <a:rPr lang="en-US" i="1" dirty="0">
                <a:latin typeface="TimesNewRomanPS-BoldItalicMT"/>
              </a:rPr>
              <a:t>The previously reported spam messages will no longer hit your Inbox.</a:t>
            </a:r>
          </a:p>
          <a:p>
            <a:pPr algn="l">
              <a:spcBef>
                <a:spcPts val="0"/>
              </a:spcBef>
            </a:pPr>
            <a:endParaRPr lang="en-US" b="1" i="1" u="sng" dirty="0">
              <a:latin typeface="TimesNewRomanPS-BoldItalicMT"/>
            </a:endParaRPr>
          </a:p>
          <a:p>
            <a:pPr algn="l">
              <a:spcBef>
                <a:spcPts val="0"/>
              </a:spcBef>
            </a:pPr>
            <a:r>
              <a:rPr lang="en-US" b="1" i="1" u="sng" dirty="0">
                <a:latin typeface="TimesNewRomanPS-BoldItalicMT"/>
              </a:rPr>
              <a:t>Demerits:</a:t>
            </a:r>
          </a:p>
          <a:p>
            <a:pPr algn="l">
              <a:spcBef>
                <a:spcPts val="0"/>
              </a:spcBef>
            </a:pPr>
            <a:endParaRPr lang="en-US" b="1" i="1" u="sng" dirty="0">
              <a:latin typeface="TimesNewRomanPS-BoldItalicMT"/>
            </a:endParaRPr>
          </a:p>
          <a:p>
            <a:pPr algn="l">
              <a:spcBef>
                <a:spcPts val="0"/>
              </a:spcBef>
            </a:pPr>
            <a:r>
              <a:rPr lang="en-US" i="1" dirty="0">
                <a:latin typeface="TimesNewRomanPS-BoldItalicMT"/>
              </a:rPr>
              <a:t>Thousands of spam emails may reach Inboxes before a spammer’s email address, IP or domain is blacklisted.</a:t>
            </a:r>
          </a:p>
          <a:p>
            <a:pPr algn="l">
              <a:spcBef>
                <a:spcPts val="0"/>
              </a:spcBef>
            </a:pPr>
            <a:r>
              <a:rPr lang="en-US" i="1" dirty="0">
                <a:latin typeface="TimesNewRomanPS-BoldItalicMT"/>
              </a:rPr>
              <a:t>Spam filtering is machine-based so there is a room for mistakes called “false positives.”</a:t>
            </a:r>
          </a:p>
          <a:p>
            <a:pPr algn="l">
              <a:spcBef>
                <a:spcPts val="0"/>
              </a:spcBef>
            </a:pPr>
            <a:r>
              <a:rPr lang="en-US" i="1" dirty="0">
                <a:latin typeface="TimesNewRomanPS-BoldItalicMT"/>
              </a:rPr>
              <a:t>Bayesian filters may be fooled by spammers, e.g. in a case of using large blocks of legitimate text.</a:t>
            </a:r>
          </a:p>
          <a:p>
            <a:pPr algn="l">
              <a:spcBef>
                <a:spcPts val="0"/>
              </a:spcBef>
            </a:pPr>
            <a:r>
              <a:rPr lang="en-US" i="1" dirty="0">
                <a:latin typeface="TimesNewRomanPS-BoldItalicMT"/>
              </a:rPr>
              <a:t>A legitimate email sender may use potentially “suspicious” words without knowing it and trigger a spam filter.</a:t>
            </a:r>
            <a:endParaRPr i="1" dirty="0">
              <a:latin typeface="TimesNewRomanPS-BoldItalicM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4"/>
          <p:cNvSpPr txBox="1">
            <a:spLocks noGrp="1"/>
          </p:cNvSpPr>
          <p:nvPr>
            <p:ph type="ctrTitle"/>
          </p:nvPr>
        </p:nvSpPr>
        <p:spPr>
          <a:xfrm>
            <a:off x="772100" y="185376"/>
            <a:ext cx="9993600" cy="2497200"/>
          </a:xfrm>
          <a:prstGeom prst="rect">
            <a:avLst/>
          </a:prstGeom>
        </p:spPr>
        <p:txBody>
          <a:bodyPr spcFirstLastPara="1" vert="horz" wrap="square" lIns="121900" tIns="121900" rIns="121900" bIns="121900" rtlCol="0" anchor="ctr" anchorCtr="0">
            <a:normAutofit/>
          </a:bodyPr>
          <a:lstStyle/>
          <a:p>
            <a:pPr algn="l">
              <a:spcBef>
                <a:spcPts val="0"/>
              </a:spcBef>
            </a:pPr>
            <a:r>
              <a:rPr lang="en" dirty="0"/>
              <a:t>Paper 1: Conclusion &amp; Motivation</a:t>
            </a:r>
            <a:endParaRPr dirty="0"/>
          </a:p>
        </p:txBody>
      </p:sp>
      <p:sp>
        <p:nvSpPr>
          <p:cNvPr id="346" name="Google Shape;346;p24"/>
          <p:cNvSpPr txBox="1">
            <a:spLocks noGrp="1"/>
          </p:cNvSpPr>
          <p:nvPr>
            <p:ph type="subTitle" idx="1"/>
          </p:nvPr>
        </p:nvSpPr>
        <p:spPr>
          <a:xfrm>
            <a:off x="180975" y="2171701"/>
            <a:ext cx="12220576" cy="4686300"/>
          </a:xfrm>
          <a:prstGeom prst="rect">
            <a:avLst/>
          </a:prstGeom>
        </p:spPr>
        <p:txBody>
          <a:bodyPr spcFirstLastPara="1" vert="horz" wrap="square" lIns="121900" tIns="121900" rIns="121900" bIns="121900" rtlCol="0" anchor="t" anchorCtr="0">
            <a:normAutofit/>
          </a:bodyPr>
          <a:lstStyle/>
          <a:p>
            <a:pPr algn="l"/>
            <a:r>
              <a:rPr lang="en-US" i="1" dirty="0">
                <a:latin typeface="TimesNewRomanPS-BoldItalicMT"/>
              </a:rPr>
              <a:t>In this paper, we proposed a content-based spam email filtering approach. The system uses keyword-based corpus that were built from training datasets to classify new incoming email message. In order to improve the accuracy of our algorithm, we came up with some different processes to handle obfuscated, insignificant, or infrequent words. We performed some experiments to evaluate our proposed work.</a:t>
            </a:r>
          </a:p>
          <a:p>
            <a:pPr algn="l"/>
            <a:endParaRPr lang="en-US" i="1" dirty="0">
              <a:latin typeface="TimesNewRomanPS-BoldItalicMT"/>
            </a:endParaRPr>
          </a:p>
          <a:p>
            <a:pPr algn="l"/>
            <a:r>
              <a:rPr lang="en-US" i="1" dirty="0">
                <a:latin typeface="TimesNewRomanPS-BoldItalicMT"/>
              </a:rPr>
              <a:t>However, there are still some fields we can improve in the future. For example, currently we are only focus on the email content, however, there are some useful information we can use in the email header part such as sender email address and IP address, email subject, number of recipients or even time.</a:t>
            </a:r>
          </a:p>
          <a:p>
            <a:pPr algn="l"/>
            <a:endParaRPr lang="en-US" i="1" dirty="0">
              <a:latin typeface="TimesNewRomanPS-BoldItalicM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1"/>
          <p:cNvSpPr txBox="1">
            <a:spLocks noGrp="1"/>
          </p:cNvSpPr>
          <p:nvPr>
            <p:ph type="ctrTitle"/>
          </p:nvPr>
        </p:nvSpPr>
        <p:spPr>
          <a:xfrm>
            <a:off x="772100" y="262216"/>
            <a:ext cx="10899709" cy="2497200"/>
          </a:xfrm>
          <a:prstGeom prst="rect">
            <a:avLst/>
          </a:prstGeom>
        </p:spPr>
        <p:txBody>
          <a:bodyPr spcFirstLastPara="1" vert="horz" wrap="square" lIns="121900" tIns="121900" rIns="121900" bIns="121900" rtlCol="0" anchor="ctr" anchorCtr="0">
            <a:normAutofit/>
          </a:bodyPr>
          <a:lstStyle/>
          <a:p>
            <a:r>
              <a:rPr lang="en-US" sz="3200" dirty="0">
                <a:effectLst>
                  <a:outerShdw blurRad="38100" dist="38100" dir="2700000" algn="tl">
                    <a:srgbClr val="000000">
                      <a:alpha val="43137"/>
                    </a:srgbClr>
                  </a:outerShdw>
                </a:effectLst>
                <a:latin typeface="Century Gothic" panose="020B0502020202020204" pitchFamily="34" charset="0"/>
              </a:rPr>
              <a:t>Paper 2: </a:t>
            </a:r>
            <a:br>
              <a:rPr lang="en-US" sz="3200" dirty="0">
                <a:effectLst>
                  <a:outerShdw blurRad="38100" dist="38100" dir="2700000" algn="tl">
                    <a:srgbClr val="000000">
                      <a:alpha val="43137"/>
                    </a:srgbClr>
                  </a:outerShdw>
                </a:effectLst>
                <a:latin typeface="Century Gothic" panose="020B0502020202020204" pitchFamily="34" charset="0"/>
              </a:rPr>
            </a:br>
            <a:r>
              <a:rPr lang="en-US" sz="3200" b="1" dirty="0">
                <a:solidFill>
                  <a:srgbClr val="FF0909"/>
                </a:solidFill>
                <a:effectLst>
                  <a:outerShdw blurRad="38100" dist="38100" dir="2700000" algn="tl">
                    <a:srgbClr val="000000">
                      <a:alpha val="43137"/>
                    </a:srgbClr>
                  </a:outerShdw>
                </a:effectLst>
                <a:latin typeface="Century Gothic" panose="020B0502020202020204" pitchFamily="34" charset="0"/>
              </a:rPr>
              <a:t>Existing Spam Filtering Methods Considering different technique</a:t>
            </a:r>
            <a:br>
              <a:rPr lang="en-US" sz="3200" b="1" dirty="0">
                <a:solidFill>
                  <a:srgbClr val="333333"/>
                </a:solidFill>
                <a:latin typeface="Arial" panose="020B0604020202020204" pitchFamily="34" charset="0"/>
              </a:rPr>
            </a:br>
            <a:endParaRPr lang="en-US" sz="3200" dirty="0">
              <a:solidFill>
                <a:srgbClr val="FF0000"/>
              </a:solidFill>
              <a:effectLst>
                <a:outerShdw blurRad="38100" dist="38100" dir="2700000" algn="tl">
                  <a:srgbClr val="000000">
                    <a:alpha val="43137"/>
                  </a:srgbClr>
                </a:outerShdw>
              </a:effectLst>
              <a:latin typeface="Century Gothic" panose="020B0502020202020204" pitchFamily="34" charset="0"/>
            </a:endParaRPr>
          </a:p>
        </p:txBody>
      </p:sp>
      <p:sp>
        <p:nvSpPr>
          <p:cNvPr id="326" name="Google Shape;326;p21"/>
          <p:cNvSpPr txBox="1">
            <a:spLocks noGrp="1"/>
          </p:cNvSpPr>
          <p:nvPr>
            <p:ph type="subTitle" idx="1"/>
          </p:nvPr>
        </p:nvSpPr>
        <p:spPr>
          <a:xfrm>
            <a:off x="664404" y="2295816"/>
            <a:ext cx="11115100" cy="927200"/>
          </a:xfrm>
          <a:prstGeom prst="rect">
            <a:avLst/>
          </a:prstGeom>
        </p:spPr>
        <p:txBody>
          <a:bodyPr spcFirstLastPara="1" vert="horz" wrap="square" lIns="121900" tIns="121900" rIns="121900" bIns="121900" rtlCol="0" anchor="t" anchorCtr="0">
            <a:normAutofit/>
          </a:bodyPr>
          <a:lstStyle/>
          <a:p>
            <a:pPr algn="l">
              <a:spcBef>
                <a:spcPts val="0"/>
              </a:spcBef>
            </a:pPr>
            <a:r>
              <a:rPr lang="en" b="1" dirty="0"/>
              <a:t>Year of Publication: </a:t>
            </a:r>
            <a:r>
              <a:rPr lang="en-US" b="1" i="0" dirty="0">
                <a:solidFill>
                  <a:srgbClr val="333333"/>
                </a:solidFill>
                <a:effectLst/>
                <a:latin typeface="Arial" panose="020B0604020202020204" pitchFamily="34" charset="0"/>
              </a:rPr>
              <a:t> </a:t>
            </a:r>
            <a:r>
              <a:rPr lang="en-US" dirty="0">
                <a:latin typeface="TimesNewRoman"/>
              </a:rPr>
              <a:t> 2021 International Conference on Technological Advancements and Innovations (ICTAI)</a:t>
            </a:r>
            <a:endParaRPr b="1" dirty="0">
              <a:solidFill>
                <a:schemeClr val="bg1"/>
              </a:solidFill>
            </a:endParaRPr>
          </a:p>
        </p:txBody>
      </p:sp>
      <p:sp>
        <p:nvSpPr>
          <p:cNvPr id="327" name="Google Shape;327;p21"/>
          <p:cNvSpPr txBox="1">
            <a:spLocks noGrp="1"/>
          </p:cNvSpPr>
          <p:nvPr>
            <p:ph type="subTitle" idx="4294967295"/>
          </p:nvPr>
        </p:nvSpPr>
        <p:spPr>
          <a:xfrm>
            <a:off x="772100" y="3442447"/>
            <a:ext cx="5675313" cy="1484313"/>
          </a:xfrm>
          <a:prstGeom prst="rect">
            <a:avLst/>
          </a:prstGeom>
        </p:spPr>
        <p:txBody>
          <a:bodyPr spcFirstLastPara="1" vert="horz" wrap="square" lIns="121900" tIns="121900" rIns="121900" bIns="121900" rtlCol="0" anchor="t" anchorCtr="0">
            <a:normAutofit/>
          </a:bodyPr>
          <a:lstStyle/>
          <a:p>
            <a:pPr marL="0" marR="0" lvl="0" indent="0" algn="l" defTabSz="914400" rtl="0" eaLnBrk="1" fontAlgn="auto" latinLnBrk="0" hangingPunct="1">
              <a:lnSpc>
                <a:spcPct val="100000"/>
              </a:lnSpc>
              <a:spcBef>
                <a:spcPts val="0"/>
              </a:spcBef>
              <a:spcAft>
                <a:spcPts val="0"/>
              </a:spcAft>
              <a:buClr>
                <a:srgbClr val="FFFFFF"/>
              </a:buClr>
              <a:buSzPts val="1600"/>
              <a:buFont typeface="Nunito"/>
              <a:buNone/>
              <a:tabLst/>
              <a:defRPr/>
            </a:pPr>
            <a:r>
              <a:rPr kumimoji="0" lang="en-US" sz="1600" b="1" i="0" u="none" strike="noStrike" kern="0" cap="none" spc="0" normalizeH="0" baseline="0" noProof="0" dirty="0">
                <a:ln>
                  <a:noFill/>
                </a:ln>
                <a:solidFill>
                  <a:srgbClr val="FFFFFF"/>
                </a:solidFill>
                <a:effectLst/>
                <a:uLnTx/>
                <a:uFillTx/>
                <a:latin typeface="Nunito"/>
                <a:sym typeface="Nunito"/>
              </a:rPr>
              <a:t>Authors: </a:t>
            </a:r>
            <a:r>
              <a:rPr kumimoji="0" lang="en-US" sz="1600" b="1" i="0" u="none" strike="noStrike" kern="0" cap="none" spc="0" normalizeH="0" baseline="0" noProof="0" dirty="0" err="1">
                <a:ln>
                  <a:noFill/>
                </a:ln>
                <a:solidFill>
                  <a:srgbClr val="FFFFFF"/>
                </a:solidFill>
                <a:effectLst/>
                <a:uLnTx/>
                <a:uFillTx/>
                <a:latin typeface="Nunito"/>
                <a:sym typeface="Nunito"/>
              </a:rPr>
              <a:t>Lipsa</a:t>
            </a:r>
            <a:r>
              <a:rPr kumimoji="0" lang="en-US" sz="1600" b="1" i="0" u="none" strike="noStrike" kern="0" cap="none" spc="0" normalizeH="0" baseline="0" noProof="0" dirty="0">
                <a:ln>
                  <a:noFill/>
                </a:ln>
                <a:solidFill>
                  <a:srgbClr val="FFFFFF"/>
                </a:solidFill>
                <a:effectLst/>
                <a:uLnTx/>
                <a:uFillTx/>
                <a:latin typeface="Nunito"/>
                <a:sym typeface="Nunito"/>
              </a:rPr>
              <a:t> Das</a:t>
            </a:r>
          </a:p>
          <a:p>
            <a:pPr marL="0" marR="0" lvl="0" indent="0" algn="l" defTabSz="914400" rtl="0" eaLnBrk="1" fontAlgn="auto" latinLnBrk="0" hangingPunct="1">
              <a:lnSpc>
                <a:spcPct val="100000"/>
              </a:lnSpc>
              <a:spcBef>
                <a:spcPts val="0"/>
              </a:spcBef>
              <a:spcAft>
                <a:spcPts val="0"/>
              </a:spcAft>
              <a:buClr>
                <a:srgbClr val="FFFFFF"/>
              </a:buClr>
              <a:buSzPts val="1600"/>
              <a:buFont typeface="Nunito"/>
              <a:buNone/>
              <a:tabLst/>
              <a:defRPr/>
            </a:pPr>
            <a:r>
              <a:rPr kumimoji="0" lang="en-US" sz="1600" b="1" i="0" u="none" strike="noStrike" kern="0" cap="none" spc="0" normalizeH="0" baseline="0" noProof="0" dirty="0">
                <a:ln>
                  <a:noFill/>
                </a:ln>
                <a:solidFill>
                  <a:srgbClr val="FFFFFF"/>
                </a:solidFill>
                <a:effectLst/>
                <a:uLnTx/>
                <a:uFillTx/>
                <a:latin typeface="Nunito"/>
                <a:sym typeface="Nunito"/>
              </a:rPr>
              <a:t>                Laxmi Ahuja</a:t>
            </a:r>
          </a:p>
          <a:p>
            <a:pPr marL="0" marR="0" lvl="0" indent="0" algn="l" defTabSz="914400" rtl="0" eaLnBrk="1" fontAlgn="auto" latinLnBrk="0" hangingPunct="1">
              <a:lnSpc>
                <a:spcPct val="100000"/>
              </a:lnSpc>
              <a:spcBef>
                <a:spcPts val="0"/>
              </a:spcBef>
              <a:spcAft>
                <a:spcPts val="0"/>
              </a:spcAft>
              <a:buClr>
                <a:srgbClr val="FFFFFF"/>
              </a:buClr>
              <a:buSzPts val="1600"/>
              <a:buFont typeface="Nunito"/>
              <a:buNone/>
              <a:tabLst/>
              <a:defRPr/>
            </a:pPr>
            <a:r>
              <a:rPr kumimoji="0" lang="en-US" sz="1600" b="1" i="0" u="none" strike="noStrike" kern="0" cap="none" spc="0" normalizeH="0" baseline="0" noProof="0" dirty="0">
                <a:ln>
                  <a:noFill/>
                </a:ln>
                <a:solidFill>
                  <a:srgbClr val="FFFFFF"/>
                </a:solidFill>
                <a:effectLst/>
                <a:uLnTx/>
                <a:uFillTx/>
                <a:latin typeface="Nunito"/>
                <a:sym typeface="Nunito"/>
              </a:rPr>
              <a:t>	</a:t>
            </a:r>
            <a:r>
              <a:rPr kumimoji="0" lang="en-US" sz="1600" b="1" i="0" u="none" strike="noStrike" kern="0" cap="none" spc="0" normalizeH="0" baseline="0" noProof="0" dirty="0" err="1">
                <a:ln>
                  <a:noFill/>
                </a:ln>
                <a:solidFill>
                  <a:srgbClr val="FFFFFF"/>
                </a:solidFill>
                <a:effectLst/>
                <a:uLnTx/>
                <a:uFillTx/>
                <a:latin typeface="Nunito"/>
                <a:sym typeface="Nunito"/>
              </a:rPr>
              <a:t>Adesh</a:t>
            </a:r>
            <a:r>
              <a:rPr kumimoji="0" lang="en-US" sz="1600" b="1" i="0" u="none" strike="noStrike" kern="0" cap="none" spc="0" normalizeH="0" baseline="0" noProof="0" dirty="0">
                <a:ln>
                  <a:noFill/>
                </a:ln>
                <a:solidFill>
                  <a:srgbClr val="FFFFFF"/>
                </a:solidFill>
                <a:effectLst/>
                <a:uLnTx/>
                <a:uFillTx/>
                <a:latin typeface="Nunito"/>
                <a:sym typeface="Nunito"/>
              </a:rPr>
              <a:t> Pandey</a:t>
            </a:r>
          </a:p>
          <a:p>
            <a:pPr marL="0" marR="0" lvl="0" indent="0" algn="l" defTabSz="914400" rtl="0" eaLnBrk="1" fontAlgn="auto" latinLnBrk="0" hangingPunct="1">
              <a:lnSpc>
                <a:spcPct val="100000"/>
              </a:lnSpc>
              <a:spcBef>
                <a:spcPts val="0"/>
              </a:spcBef>
              <a:spcAft>
                <a:spcPts val="0"/>
              </a:spcAft>
              <a:buClr>
                <a:srgbClr val="FFFFFF"/>
              </a:buClr>
              <a:buSzPts val="1600"/>
              <a:buFont typeface="Nunito"/>
              <a:buNone/>
              <a:tabLst/>
              <a:defRPr/>
            </a:pPr>
            <a:endParaRPr kumimoji="0" lang="en-US" sz="1600" b="1" i="0" u="none" strike="noStrike" kern="0" cap="none" spc="0" normalizeH="0" baseline="0" noProof="0" dirty="0">
              <a:ln>
                <a:noFill/>
              </a:ln>
              <a:solidFill>
                <a:srgbClr val="FFFFFF"/>
              </a:solidFill>
              <a:effectLst/>
              <a:uLnTx/>
              <a:uFillTx/>
              <a:latin typeface="Nunito"/>
              <a:sym typeface="Nunito"/>
            </a:endParaRPr>
          </a:p>
          <a:p>
            <a:pPr marL="0" marR="0" lvl="0" indent="0" algn="l" defTabSz="914400" rtl="0" eaLnBrk="1" fontAlgn="auto" latinLnBrk="0" hangingPunct="1">
              <a:lnSpc>
                <a:spcPct val="100000"/>
              </a:lnSpc>
              <a:spcBef>
                <a:spcPts val="0"/>
              </a:spcBef>
              <a:spcAft>
                <a:spcPts val="0"/>
              </a:spcAft>
              <a:buClr>
                <a:srgbClr val="FFFFFF"/>
              </a:buClr>
              <a:buSzPts val="1600"/>
              <a:buFont typeface="Nunito"/>
              <a:buNone/>
              <a:tabLst/>
              <a:defRPr/>
            </a:pPr>
            <a:endParaRPr kumimoji="0" lang="en-US" sz="1600" b="1" i="0" u="none" strike="noStrike" kern="0" cap="none" spc="0" normalizeH="0" baseline="0" noProof="0" dirty="0">
              <a:ln>
                <a:noFill/>
              </a:ln>
              <a:solidFill>
                <a:srgbClr val="FFFFFF"/>
              </a:solidFill>
              <a:effectLst/>
              <a:uLnTx/>
              <a:uFillTx/>
              <a:latin typeface="Nunito"/>
              <a:sym typeface="Nunito"/>
            </a:endParaRPr>
          </a:p>
          <a:p>
            <a:pPr algn="l">
              <a:spcBef>
                <a:spcPts val="0"/>
              </a:spcBef>
            </a:pPr>
            <a:endParaRPr lang="en" b="1" dirty="0"/>
          </a:p>
          <a:p>
            <a:pPr algn="l">
              <a:spcBef>
                <a:spcPts val="0"/>
              </a:spcBef>
            </a:pPr>
            <a:endParaRPr b="1" dirty="0"/>
          </a:p>
        </p:txBody>
      </p:sp>
      <p:sp>
        <p:nvSpPr>
          <p:cNvPr id="328" name="Google Shape;328;p21"/>
          <p:cNvSpPr txBox="1">
            <a:spLocks noGrp="1"/>
          </p:cNvSpPr>
          <p:nvPr>
            <p:ph type="subTitle" idx="4294967295"/>
          </p:nvPr>
        </p:nvSpPr>
        <p:spPr>
          <a:xfrm>
            <a:off x="664404" y="4926760"/>
            <a:ext cx="10020300" cy="927100"/>
          </a:xfrm>
          <a:prstGeom prst="rect">
            <a:avLst/>
          </a:prstGeom>
        </p:spPr>
        <p:txBody>
          <a:bodyPr spcFirstLastPara="1" vert="horz" wrap="square" lIns="121900" tIns="121900" rIns="121900" bIns="121900" rtlCol="0" anchor="t" anchorCtr="0">
            <a:normAutofit/>
          </a:bodyPr>
          <a:lstStyle/>
          <a:p>
            <a:pPr marL="0" marR="0" lvl="0" indent="0" algn="l" defTabSz="914400" rtl="0" eaLnBrk="1" fontAlgn="auto" latinLnBrk="0" hangingPunct="1">
              <a:lnSpc>
                <a:spcPct val="100000"/>
              </a:lnSpc>
              <a:spcBef>
                <a:spcPts val="0"/>
              </a:spcBef>
              <a:spcAft>
                <a:spcPts val="0"/>
              </a:spcAft>
              <a:buClr>
                <a:srgbClr val="FFFFFF"/>
              </a:buClr>
              <a:buSzPts val="1600"/>
              <a:buFont typeface="Nunito"/>
              <a:buNone/>
              <a:tabLst/>
              <a:defRPr/>
            </a:pPr>
            <a:r>
              <a:rPr kumimoji="0" lang="en-US" sz="1600" b="1" i="0" u="none" strike="noStrike" kern="0" cap="none" spc="0" normalizeH="0" baseline="0" noProof="0" dirty="0">
                <a:ln>
                  <a:noFill/>
                </a:ln>
                <a:solidFill>
                  <a:srgbClr val="FFFFFF"/>
                </a:solidFill>
                <a:effectLst/>
                <a:uLnTx/>
                <a:uFillTx/>
                <a:latin typeface="Nunito"/>
                <a:sym typeface="Nunito"/>
              </a:rPr>
              <a:t>Dataset: </a:t>
            </a:r>
            <a:r>
              <a:rPr kumimoji="0" lang="en-US" sz="1600" b="0" i="0" u="none" strike="noStrike" kern="0" cap="none" spc="0" normalizeH="0" baseline="0" noProof="0" dirty="0">
                <a:ln>
                  <a:noFill/>
                </a:ln>
                <a:solidFill>
                  <a:srgbClr val="FFFFFF"/>
                </a:solidFill>
                <a:effectLst/>
                <a:uLnTx/>
                <a:uFillTx/>
                <a:latin typeface="-apple-system"/>
                <a:sym typeface="Nunito"/>
              </a:rPr>
              <a:t>The original dataset is CSDMC2010 SPAM corpus. This dataset is composed of a selection of mail messages as training data and testing data.</a:t>
            </a:r>
            <a:endParaRPr kumimoji="0" lang="en-US" sz="1600" b="1" i="0" u="none" strike="noStrike" kern="0" cap="none" spc="0" normalizeH="0" baseline="0" noProof="0" dirty="0">
              <a:ln>
                <a:noFill/>
              </a:ln>
              <a:solidFill>
                <a:srgbClr val="FFFFFF"/>
              </a:solidFill>
              <a:effectLst/>
              <a:uLnTx/>
              <a:uFillTx/>
              <a:latin typeface="Nunito"/>
              <a:sym typeface="Nunito"/>
            </a:endParaRPr>
          </a:p>
        </p:txBody>
      </p:sp>
    </p:spTree>
    <p:extLst>
      <p:ext uri="{BB962C8B-B14F-4D97-AF65-F5344CB8AC3E}">
        <p14:creationId xmlns:p14="http://schemas.microsoft.com/office/powerpoint/2010/main" val="390411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5"/>
          <p:cNvSpPr txBox="1">
            <a:spLocks noGrp="1"/>
          </p:cNvSpPr>
          <p:nvPr>
            <p:ph type="ctrTitle"/>
          </p:nvPr>
        </p:nvSpPr>
        <p:spPr>
          <a:xfrm>
            <a:off x="1153100" y="32973"/>
            <a:ext cx="10619600" cy="2497200"/>
          </a:xfrm>
          <a:prstGeom prst="rect">
            <a:avLst/>
          </a:prstGeom>
        </p:spPr>
        <p:txBody>
          <a:bodyPr spcFirstLastPara="1" vert="horz" wrap="square" lIns="121900" tIns="121900" rIns="121900" bIns="121900" rtlCol="0" anchor="ctr" anchorCtr="0">
            <a:normAutofit/>
          </a:bodyPr>
          <a:lstStyle/>
          <a:p>
            <a:pPr algn="l">
              <a:spcBef>
                <a:spcPts val="0"/>
              </a:spcBef>
            </a:pPr>
            <a:r>
              <a:rPr lang="en" dirty="0"/>
              <a:t>Paper 2: Abstract &amp; Methodology</a:t>
            </a:r>
            <a:endParaRPr dirty="0"/>
          </a:p>
        </p:txBody>
      </p:sp>
      <p:sp>
        <p:nvSpPr>
          <p:cNvPr id="352" name="Google Shape;352;p25"/>
          <p:cNvSpPr txBox="1">
            <a:spLocks noGrp="1"/>
          </p:cNvSpPr>
          <p:nvPr>
            <p:ph type="subTitle" idx="1"/>
          </p:nvPr>
        </p:nvSpPr>
        <p:spPr>
          <a:xfrm>
            <a:off x="291700" y="2533651"/>
            <a:ext cx="11557400" cy="3824651"/>
          </a:xfrm>
          <a:prstGeom prst="rect">
            <a:avLst/>
          </a:prstGeom>
        </p:spPr>
        <p:txBody>
          <a:bodyPr spcFirstLastPara="1" vert="horz" wrap="square" lIns="121900" tIns="121900" rIns="121900" bIns="121900" rtlCol="0" anchor="t" anchorCtr="0">
            <a:normAutofit lnSpcReduction="10000"/>
          </a:bodyPr>
          <a:lstStyle/>
          <a:p>
            <a:pPr algn="l"/>
            <a:r>
              <a:rPr lang="en-US" i="1" dirty="0">
                <a:latin typeface="TimesNewRomanPS-BoldItalicMT"/>
              </a:rPr>
              <a:t>Today, social media and email are become a very common and the most effective medium for communication and data transferring which has been greatly affected by undesired spam by sharing unwanted and malicious contents to Internet users which, brings financial losses to organizations as well as become a headache for individual users and leads to decrease in productivity considerably. </a:t>
            </a:r>
          </a:p>
          <a:p>
            <a:pPr algn="l"/>
            <a:endParaRPr lang="en-US" i="1" dirty="0">
              <a:latin typeface="TimesNewRomanPS-BoldItalicMT"/>
            </a:endParaRPr>
          </a:p>
          <a:p>
            <a:pPr algn="l"/>
            <a:r>
              <a:rPr lang="en-US" i="1" dirty="0">
                <a:latin typeface="TimesNewRomanPS-BoldItalicMT"/>
              </a:rPr>
              <a:t>The spam occupies storage and the communication bandwidth as well as a network threat, when it contains viruses and malicious codes. On an average a user on internet may get 10-20 spam emails per day. For solving spam problems, different counter measures need to deploy to detect and remove these unwanted messages. This paper summarizes the survey of different existing email spam filtering techniques such as how machine and non-machine learning approaches are used to detect incoming unsolicited emails.</a:t>
            </a:r>
            <a:endParaRPr i="1" dirty="0">
              <a:latin typeface="TimesNewRomanPS-BoldItalicM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6"/>
          <p:cNvSpPr txBox="1">
            <a:spLocks noGrp="1"/>
          </p:cNvSpPr>
          <p:nvPr>
            <p:ph type="ctrTitle"/>
          </p:nvPr>
        </p:nvSpPr>
        <p:spPr>
          <a:xfrm>
            <a:off x="772100" y="0"/>
            <a:ext cx="9993600" cy="2497200"/>
          </a:xfrm>
          <a:prstGeom prst="rect">
            <a:avLst/>
          </a:prstGeom>
        </p:spPr>
        <p:txBody>
          <a:bodyPr spcFirstLastPara="1" vert="horz" wrap="square" lIns="121900" tIns="121900" rIns="121900" bIns="121900" rtlCol="0" anchor="ctr" anchorCtr="0">
            <a:normAutofit/>
          </a:bodyPr>
          <a:lstStyle/>
          <a:p>
            <a:pPr algn="l">
              <a:spcBef>
                <a:spcPts val="0"/>
              </a:spcBef>
            </a:pPr>
            <a:r>
              <a:rPr lang="en" dirty="0"/>
              <a:t>Paper 2: Merits &amp; Demerits</a:t>
            </a:r>
            <a:endParaRPr dirty="0"/>
          </a:p>
        </p:txBody>
      </p:sp>
      <p:sp>
        <p:nvSpPr>
          <p:cNvPr id="358" name="Google Shape;358;p26"/>
          <p:cNvSpPr txBox="1">
            <a:spLocks noGrp="1"/>
          </p:cNvSpPr>
          <p:nvPr>
            <p:ph type="subTitle" idx="1"/>
          </p:nvPr>
        </p:nvSpPr>
        <p:spPr>
          <a:xfrm>
            <a:off x="772100" y="2017059"/>
            <a:ext cx="9993600" cy="4467191"/>
          </a:xfrm>
          <a:prstGeom prst="rect">
            <a:avLst/>
          </a:prstGeom>
        </p:spPr>
        <p:txBody>
          <a:bodyPr spcFirstLastPara="1" vert="horz" wrap="square" lIns="121900" tIns="121900" rIns="121900" bIns="121900" rtlCol="0" anchor="t" anchorCtr="0">
            <a:normAutofit lnSpcReduction="10000"/>
          </a:bodyPr>
          <a:lstStyle/>
          <a:p>
            <a:pPr algn="l">
              <a:spcBef>
                <a:spcPts val="0"/>
              </a:spcBef>
            </a:pPr>
            <a:r>
              <a:rPr lang="en-US" b="1" i="1" u="sng" dirty="0">
                <a:latin typeface="TimesNewRomanPS-BoldItalicMT"/>
                <a:cs typeface="Times New Roman" panose="02020603050405020304" pitchFamily="18" charset="0"/>
              </a:rPr>
              <a:t>Merits:</a:t>
            </a:r>
          </a:p>
          <a:p>
            <a:pPr algn="l">
              <a:spcBef>
                <a:spcPts val="0"/>
              </a:spcBef>
            </a:pPr>
            <a:endParaRPr lang="en-US" i="1" dirty="0">
              <a:latin typeface="TimesNewRomanPS-BoldItalicMT"/>
              <a:cs typeface="Times New Roman" panose="02020603050405020304" pitchFamily="18" charset="0"/>
            </a:endParaRPr>
          </a:p>
          <a:p>
            <a:pPr algn="l">
              <a:spcBef>
                <a:spcPts val="0"/>
              </a:spcBef>
            </a:pPr>
            <a:r>
              <a:rPr lang="en-US" i="1" dirty="0">
                <a:latin typeface="TimesNewRomanPS-BoldItalicMT"/>
                <a:cs typeface="Times New Roman" panose="02020603050405020304" pitchFamily="18" charset="0"/>
              </a:rPr>
              <a:t>These different filters show IP addresses that are known to the user and can be found if spam or not.</a:t>
            </a:r>
          </a:p>
          <a:p>
            <a:pPr algn="l">
              <a:spcBef>
                <a:spcPts val="0"/>
              </a:spcBef>
            </a:pPr>
            <a:r>
              <a:rPr lang="en-US" i="1" dirty="0">
                <a:latin typeface="TimesNewRomanPS-BoldItalicMT"/>
                <a:cs typeface="Times New Roman" panose="02020603050405020304" pitchFamily="18" charset="0"/>
              </a:rPr>
              <a:t>The message has to be sent twice by a trusted user.</a:t>
            </a:r>
          </a:p>
          <a:p>
            <a:pPr algn="l">
              <a:spcBef>
                <a:spcPts val="0"/>
              </a:spcBef>
            </a:pPr>
            <a:r>
              <a:rPr lang="en-US" i="1" dirty="0">
                <a:latin typeface="TimesNewRomanPS-BoldItalicMT"/>
                <a:cs typeface="Times New Roman" panose="02020603050405020304" pitchFamily="18" charset="0"/>
              </a:rPr>
              <a:t>Suspected keywords are known and also with the availability of best heuristic function.</a:t>
            </a:r>
          </a:p>
          <a:p>
            <a:pPr algn="l">
              <a:spcBef>
                <a:spcPts val="0"/>
              </a:spcBef>
            </a:pPr>
            <a:r>
              <a:rPr lang="en-US" i="1" dirty="0">
                <a:latin typeface="TimesNewRomanPS-BoldItalicMT"/>
                <a:cs typeface="Times New Roman" panose="02020603050405020304" pitchFamily="18" charset="0"/>
              </a:rPr>
              <a:t>Suspected keywords are known with their spam probability</a:t>
            </a:r>
          </a:p>
          <a:p>
            <a:pPr algn="l">
              <a:spcBef>
                <a:spcPts val="0"/>
              </a:spcBef>
            </a:pPr>
            <a:endParaRPr lang="en-US" i="1" dirty="0">
              <a:latin typeface="TimesNewRomanPS-BoldItalicMT"/>
              <a:cs typeface="Times New Roman" panose="02020603050405020304" pitchFamily="18" charset="0"/>
            </a:endParaRPr>
          </a:p>
          <a:p>
            <a:pPr algn="l">
              <a:spcBef>
                <a:spcPts val="0"/>
              </a:spcBef>
            </a:pPr>
            <a:r>
              <a:rPr lang="en-US" b="1" i="1" u="sng" dirty="0">
                <a:latin typeface="TimesNewRomanPS-BoldItalicMT"/>
                <a:cs typeface="Times New Roman" panose="02020603050405020304" pitchFamily="18" charset="0"/>
              </a:rPr>
              <a:t>Demerits:</a:t>
            </a:r>
          </a:p>
          <a:p>
            <a:pPr algn="l">
              <a:spcBef>
                <a:spcPts val="0"/>
              </a:spcBef>
            </a:pPr>
            <a:endParaRPr lang="en-US" i="1" dirty="0">
              <a:latin typeface="TimesNewRomanPS-BoldItalicMT"/>
              <a:cs typeface="Times New Roman" panose="02020603050405020304" pitchFamily="18" charset="0"/>
            </a:endParaRPr>
          </a:p>
          <a:p>
            <a:pPr algn="l">
              <a:spcBef>
                <a:spcPts val="0"/>
              </a:spcBef>
            </a:pPr>
            <a:r>
              <a:rPr lang="en-US" i="1" dirty="0">
                <a:latin typeface="TimesNewRomanPS-BoldItalicMT"/>
                <a:cs typeface="Times New Roman" panose="02020603050405020304" pitchFamily="18" charset="0"/>
              </a:rPr>
              <a:t>It is difficult to detect or find the suspected IP and also</a:t>
            </a:r>
          </a:p>
          <a:p>
            <a:pPr algn="l">
              <a:spcBef>
                <a:spcPts val="0"/>
              </a:spcBef>
            </a:pPr>
            <a:r>
              <a:rPr lang="en-US" i="1" dirty="0">
                <a:latin typeface="TimesNewRomanPS-BoldItalicMT"/>
                <a:cs typeface="Times New Roman" panose="02020603050405020304" pitchFamily="18" charset="0"/>
              </a:rPr>
              <a:t>contains errors.</a:t>
            </a:r>
          </a:p>
          <a:p>
            <a:pPr algn="l">
              <a:spcBef>
                <a:spcPts val="0"/>
              </a:spcBef>
            </a:pPr>
            <a:r>
              <a:rPr lang="en-US" i="1" dirty="0">
                <a:latin typeface="TimesNewRomanPS-BoldItalicMT"/>
                <a:cs typeface="Times New Roman" panose="02020603050405020304" pitchFamily="18" charset="0"/>
              </a:rPr>
              <a:t>It may declare the unknown genuine mail as spam.</a:t>
            </a:r>
          </a:p>
          <a:p>
            <a:pPr algn="l">
              <a:spcBef>
                <a:spcPts val="0"/>
              </a:spcBef>
            </a:pPr>
            <a:r>
              <a:rPr lang="en-US" i="1" dirty="0">
                <a:latin typeface="TimesNewRomanPS-BoldItalicMT"/>
                <a:cs typeface="Times New Roman" panose="02020603050405020304" pitchFamily="18" charset="0"/>
              </a:rPr>
              <a:t>Genuine emails may also contain suspected keywords.</a:t>
            </a:r>
          </a:p>
          <a:p>
            <a:pPr algn="l">
              <a:spcBef>
                <a:spcPts val="0"/>
              </a:spcBef>
            </a:pPr>
            <a:endParaRPr lang="en-US" b="1" i="1" dirty="0">
              <a:latin typeface="TimesNewRomanPS-BoldItalicMT"/>
              <a:cs typeface="Times New Roman" panose="02020603050405020304" pitchFamily="18" charset="0"/>
            </a:endParaRPr>
          </a:p>
          <a:p>
            <a:pPr algn="l">
              <a:spcBef>
                <a:spcPts val="0"/>
              </a:spcBef>
            </a:pPr>
            <a:endParaRPr b="1" i="1" dirty="0">
              <a:latin typeface="TimesNewRomanPS-BoldItalicMT"/>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7"/>
          <p:cNvSpPr txBox="1">
            <a:spLocks noGrp="1"/>
          </p:cNvSpPr>
          <p:nvPr>
            <p:ph type="ctrTitle"/>
          </p:nvPr>
        </p:nvSpPr>
        <p:spPr>
          <a:xfrm>
            <a:off x="772100" y="499700"/>
            <a:ext cx="11003600" cy="2497200"/>
          </a:xfrm>
          <a:prstGeom prst="rect">
            <a:avLst/>
          </a:prstGeom>
        </p:spPr>
        <p:txBody>
          <a:bodyPr spcFirstLastPara="1" vert="horz" wrap="square" lIns="121900" tIns="121900" rIns="121900" bIns="121900" rtlCol="0" anchor="ctr" anchorCtr="0">
            <a:normAutofit/>
          </a:bodyPr>
          <a:lstStyle/>
          <a:p>
            <a:pPr algn="l">
              <a:spcBef>
                <a:spcPts val="0"/>
              </a:spcBef>
            </a:pPr>
            <a:r>
              <a:rPr lang="en"/>
              <a:t>Paper 2: Conclusion &amp; Motivation</a:t>
            </a:r>
            <a:endParaRPr/>
          </a:p>
        </p:txBody>
      </p:sp>
      <p:sp>
        <p:nvSpPr>
          <p:cNvPr id="364" name="Google Shape;364;p27"/>
          <p:cNvSpPr txBox="1">
            <a:spLocks noGrp="1"/>
          </p:cNvSpPr>
          <p:nvPr>
            <p:ph type="subTitle" idx="1"/>
          </p:nvPr>
        </p:nvSpPr>
        <p:spPr>
          <a:xfrm>
            <a:off x="772100" y="2620065"/>
            <a:ext cx="11464800" cy="3904560"/>
          </a:xfrm>
          <a:prstGeom prst="rect">
            <a:avLst/>
          </a:prstGeom>
        </p:spPr>
        <p:txBody>
          <a:bodyPr spcFirstLastPara="1" vert="horz" wrap="square" lIns="121900" tIns="121900" rIns="121900" bIns="121900" rtlCol="0" anchor="t" anchorCtr="0">
            <a:normAutofit/>
          </a:bodyPr>
          <a:lstStyle/>
          <a:p>
            <a:pPr algn="l"/>
            <a:r>
              <a:rPr lang="en-US" i="1" dirty="0">
                <a:solidFill>
                  <a:schemeClr val="bg1"/>
                </a:solidFill>
                <a:latin typeface="TimesNewRomanPS-BoldItalicMT"/>
              </a:rPr>
              <a:t>For the new generation internet world the malicious spam is become a very serious problem. It is threatening for network integrity and also degrade the user productivity. In this paper summarize the problem developed due to malicious spam emails and gave a summary of different techniques for spam filtering.</a:t>
            </a:r>
          </a:p>
          <a:p>
            <a:pPr algn="l"/>
            <a:endParaRPr lang="en-US" i="1" dirty="0">
              <a:solidFill>
                <a:schemeClr val="bg1"/>
              </a:solidFill>
              <a:latin typeface="TimesNewRomanPS-BoldItalicMT"/>
            </a:endParaRPr>
          </a:p>
          <a:p>
            <a:pPr algn="l"/>
            <a:r>
              <a:rPr lang="en-US" i="1" dirty="0">
                <a:latin typeface="TimesNewRoman"/>
              </a:rPr>
              <a:t>Considering the literature search, it can be said that, the most effective content based filtering technique is Bayesian filtering method. With some pre-processing steps of spam keywords training, the effectiveness of Bayesian spam filtering method can enhanced.</a:t>
            </a:r>
            <a:endParaRPr b="1" i="1" dirty="0">
              <a:solidFill>
                <a:schemeClr val="bg1"/>
              </a:solidFill>
              <a:latin typeface="TimesNewRomanPS-BoldItalicM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1"/>
          <p:cNvSpPr txBox="1">
            <a:spLocks noGrp="1"/>
          </p:cNvSpPr>
          <p:nvPr>
            <p:ph type="ctrTitle"/>
          </p:nvPr>
        </p:nvSpPr>
        <p:spPr>
          <a:xfrm>
            <a:off x="772100" y="262216"/>
            <a:ext cx="10899709" cy="2497200"/>
          </a:xfrm>
          <a:prstGeom prst="rect">
            <a:avLst/>
          </a:prstGeom>
        </p:spPr>
        <p:txBody>
          <a:bodyPr spcFirstLastPara="1" vert="horz" wrap="square" lIns="121900" tIns="121900" rIns="121900" bIns="121900" rtlCol="0" anchor="ctr" anchorCtr="0">
            <a:normAutofit/>
          </a:bodyPr>
          <a:lstStyle/>
          <a:p>
            <a:r>
              <a:rPr lang="en-US" sz="3200" dirty="0">
                <a:effectLst>
                  <a:outerShdw blurRad="38100" dist="38100" dir="2700000" algn="tl">
                    <a:srgbClr val="000000">
                      <a:alpha val="43137"/>
                    </a:srgbClr>
                  </a:outerShdw>
                </a:effectLst>
                <a:latin typeface="Century Gothic" panose="020B0502020202020204" pitchFamily="34" charset="0"/>
              </a:rPr>
              <a:t>Paper 3: </a:t>
            </a:r>
            <a:br>
              <a:rPr lang="en-US" sz="3200" dirty="0">
                <a:effectLst>
                  <a:outerShdw blurRad="38100" dist="38100" dir="2700000" algn="tl">
                    <a:srgbClr val="000000">
                      <a:alpha val="43137"/>
                    </a:srgbClr>
                  </a:outerShdw>
                </a:effectLst>
                <a:latin typeface="Century Gothic" panose="020B0502020202020204" pitchFamily="34" charset="0"/>
              </a:rPr>
            </a:br>
            <a:r>
              <a:rPr lang="en-US" sz="3200" b="1" dirty="0">
                <a:solidFill>
                  <a:srgbClr val="FF0909"/>
                </a:solidFill>
                <a:effectLst>
                  <a:outerShdw blurRad="38100" dist="38100" dir="2700000" algn="tl">
                    <a:srgbClr val="000000">
                      <a:alpha val="43137"/>
                    </a:srgbClr>
                  </a:outerShdw>
                </a:effectLst>
                <a:latin typeface="Century Gothic" panose="020B0502020202020204" pitchFamily="34" charset="0"/>
              </a:rPr>
              <a:t>Personalized Classification of Non-Spam Emails Using Machine Learning Techniques</a:t>
            </a:r>
            <a:br>
              <a:rPr lang="en-US" sz="3200" b="1" dirty="0">
                <a:solidFill>
                  <a:srgbClr val="333333"/>
                </a:solidFill>
                <a:latin typeface="Arial" panose="020B0604020202020204" pitchFamily="34" charset="0"/>
              </a:rPr>
            </a:br>
            <a:endParaRPr lang="en-US" sz="3200" dirty="0">
              <a:solidFill>
                <a:srgbClr val="FF0000"/>
              </a:solidFill>
              <a:effectLst>
                <a:outerShdw blurRad="38100" dist="38100" dir="2700000" algn="tl">
                  <a:srgbClr val="000000">
                    <a:alpha val="43137"/>
                  </a:srgbClr>
                </a:outerShdw>
              </a:effectLst>
              <a:latin typeface="Century Gothic" panose="020B0502020202020204" pitchFamily="34" charset="0"/>
            </a:endParaRPr>
          </a:p>
        </p:txBody>
      </p:sp>
      <p:sp>
        <p:nvSpPr>
          <p:cNvPr id="326" name="Google Shape;326;p21"/>
          <p:cNvSpPr txBox="1">
            <a:spLocks noGrp="1"/>
          </p:cNvSpPr>
          <p:nvPr>
            <p:ph type="subTitle" idx="1"/>
          </p:nvPr>
        </p:nvSpPr>
        <p:spPr>
          <a:xfrm>
            <a:off x="664404" y="2305794"/>
            <a:ext cx="11115100" cy="927200"/>
          </a:xfrm>
          <a:prstGeom prst="rect">
            <a:avLst/>
          </a:prstGeom>
        </p:spPr>
        <p:txBody>
          <a:bodyPr spcFirstLastPara="1" vert="horz" wrap="square" lIns="121900" tIns="121900" rIns="121900" bIns="121900" rtlCol="0" anchor="t" anchorCtr="0">
            <a:normAutofit/>
          </a:bodyPr>
          <a:lstStyle/>
          <a:p>
            <a:pPr algn="l">
              <a:spcBef>
                <a:spcPts val="0"/>
              </a:spcBef>
            </a:pPr>
            <a:r>
              <a:rPr lang="en" b="1" dirty="0"/>
              <a:t>Year of Publication: </a:t>
            </a:r>
            <a:r>
              <a:rPr lang="en-US" b="1" i="0" u="none" strike="noStrike" dirty="0">
                <a:solidFill>
                  <a:schemeClr val="bg1"/>
                </a:solidFill>
                <a:effectLst/>
                <a:latin typeface="Nunito" pitchFamily="2" charset="0"/>
              </a:rPr>
              <a:t>2022 International Research Conference on Smart Computing and Systems Engineering (SCSE)</a:t>
            </a:r>
            <a:endParaRPr b="1" dirty="0">
              <a:solidFill>
                <a:schemeClr val="bg1"/>
              </a:solidFill>
              <a:latin typeface="Nunito" pitchFamily="2" charset="0"/>
            </a:endParaRPr>
          </a:p>
        </p:txBody>
      </p:sp>
      <p:sp>
        <p:nvSpPr>
          <p:cNvPr id="327" name="Google Shape;327;p21"/>
          <p:cNvSpPr txBox="1">
            <a:spLocks noGrp="1"/>
          </p:cNvSpPr>
          <p:nvPr>
            <p:ph type="subTitle" idx="4294967295"/>
          </p:nvPr>
        </p:nvSpPr>
        <p:spPr>
          <a:xfrm>
            <a:off x="772100" y="3511550"/>
            <a:ext cx="5675313" cy="1484313"/>
          </a:xfrm>
          <a:prstGeom prst="rect">
            <a:avLst/>
          </a:prstGeom>
        </p:spPr>
        <p:txBody>
          <a:bodyPr spcFirstLastPara="1" vert="horz" wrap="square" lIns="121900" tIns="121900" rIns="121900" bIns="121900" rtlCol="0" anchor="t" anchorCtr="0">
            <a:normAutofit/>
          </a:bodyPr>
          <a:lstStyle/>
          <a:p>
            <a:pPr marL="0" marR="0" lvl="0" indent="0" algn="l" defTabSz="914400" rtl="0" eaLnBrk="1" fontAlgn="auto" latinLnBrk="0" hangingPunct="1">
              <a:lnSpc>
                <a:spcPct val="100000"/>
              </a:lnSpc>
              <a:spcBef>
                <a:spcPts val="0"/>
              </a:spcBef>
              <a:spcAft>
                <a:spcPts val="0"/>
              </a:spcAft>
              <a:buClr>
                <a:srgbClr val="FFFFFF"/>
              </a:buClr>
              <a:buSzPts val="1600"/>
              <a:buFont typeface="Nunito"/>
              <a:buNone/>
              <a:tabLst/>
              <a:defRPr/>
            </a:pPr>
            <a:r>
              <a:rPr kumimoji="0" lang="en-US" sz="1600" b="1" i="0" u="none" strike="noStrike" kern="0" cap="none" spc="0" normalizeH="0" baseline="0" noProof="0" dirty="0">
                <a:ln>
                  <a:noFill/>
                </a:ln>
                <a:solidFill>
                  <a:srgbClr val="FFFFFF"/>
                </a:solidFill>
                <a:effectLst/>
                <a:uLnTx/>
                <a:uFillTx/>
                <a:latin typeface="Nunito"/>
                <a:sym typeface="Nunito"/>
              </a:rPr>
              <a:t>Authors: </a:t>
            </a:r>
            <a:r>
              <a:rPr kumimoji="0" lang="en-US" sz="1600" b="1" i="0" u="none" strike="noStrike" kern="0" cap="none" spc="0" normalizeH="0" baseline="0" noProof="0" dirty="0" err="1">
                <a:ln>
                  <a:noFill/>
                </a:ln>
                <a:solidFill>
                  <a:srgbClr val="FFFFFF"/>
                </a:solidFill>
                <a:effectLst/>
                <a:uLnTx/>
                <a:uFillTx/>
                <a:latin typeface="Nunito"/>
                <a:sym typeface="Nunito"/>
              </a:rPr>
              <a:t>Lipsa</a:t>
            </a:r>
            <a:r>
              <a:rPr kumimoji="0" lang="en-US" sz="1600" b="1" i="0" u="none" strike="noStrike" kern="0" cap="none" spc="0" normalizeH="0" baseline="0" noProof="0" dirty="0">
                <a:ln>
                  <a:noFill/>
                </a:ln>
                <a:solidFill>
                  <a:srgbClr val="FFFFFF"/>
                </a:solidFill>
                <a:effectLst/>
                <a:uLnTx/>
                <a:uFillTx/>
                <a:latin typeface="Nunito"/>
                <a:sym typeface="Nunito"/>
              </a:rPr>
              <a:t> </a:t>
            </a:r>
            <a:r>
              <a:rPr kumimoji="0" lang="en-US" sz="1600" b="1" i="0" u="none" strike="noStrike" kern="0" cap="none" spc="0" normalizeH="0" baseline="0" noProof="0" dirty="0" err="1">
                <a:ln>
                  <a:noFill/>
                </a:ln>
                <a:solidFill>
                  <a:srgbClr val="FFFFFF"/>
                </a:solidFill>
                <a:effectLst/>
                <a:uLnTx/>
                <a:uFillTx/>
                <a:latin typeface="Nunito"/>
                <a:sym typeface="Nunito"/>
              </a:rPr>
              <a:t>DasHarsha</a:t>
            </a:r>
            <a:r>
              <a:rPr kumimoji="0" lang="en-US" sz="1600" b="1" i="0" u="none" strike="noStrike" kern="0" cap="none" spc="0" normalizeH="0" baseline="0" noProof="0" dirty="0">
                <a:ln>
                  <a:noFill/>
                </a:ln>
                <a:solidFill>
                  <a:srgbClr val="FFFFFF"/>
                </a:solidFill>
                <a:effectLst/>
                <a:uLnTx/>
                <a:uFillTx/>
                <a:latin typeface="Nunito"/>
                <a:sym typeface="Nunito"/>
              </a:rPr>
              <a:t> </a:t>
            </a:r>
            <a:r>
              <a:rPr kumimoji="0" lang="en-US" sz="1600" b="1" i="0" u="none" strike="noStrike" kern="0" cap="none" spc="0" normalizeH="0" baseline="0" noProof="0" dirty="0" err="1">
                <a:ln>
                  <a:noFill/>
                </a:ln>
                <a:solidFill>
                  <a:srgbClr val="FFFFFF"/>
                </a:solidFill>
                <a:effectLst/>
                <a:uLnTx/>
                <a:uFillTx/>
                <a:latin typeface="Nunito"/>
                <a:sym typeface="Nunito"/>
              </a:rPr>
              <a:t>Dinendra</a:t>
            </a:r>
            <a:endParaRPr kumimoji="0" lang="en-US" sz="1600" b="1" i="0" u="none" strike="noStrike" kern="0" cap="none" spc="0" normalizeH="0" baseline="0" noProof="0" dirty="0">
              <a:ln>
                <a:noFill/>
              </a:ln>
              <a:solidFill>
                <a:srgbClr val="FFFFFF"/>
              </a:solidFill>
              <a:effectLst/>
              <a:uLnTx/>
              <a:uFillTx/>
              <a:latin typeface="Nunito"/>
              <a:sym typeface="Nunito"/>
            </a:endParaRPr>
          </a:p>
          <a:p>
            <a:pPr marL="0" marR="0" lvl="0" indent="0" algn="l" defTabSz="914400" rtl="0" eaLnBrk="1" fontAlgn="auto" latinLnBrk="0" hangingPunct="1">
              <a:lnSpc>
                <a:spcPct val="100000"/>
              </a:lnSpc>
              <a:spcBef>
                <a:spcPts val="0"/>
              </a:spcBef>
              <a:spcAft>
                <a:spcPts val="0"/>
              </a:spcAft>
              <a:buClr>
                <a:srgbClr val="FFFFFF"/>
              </a:buClr>
              <a:buSzPts val="1600"/>
              <a:buFont typeface="Nunito"/>
              <a:buNone/>
              <a:tabLst/>
              <a:defRPr/>
            </a:pPr>
            <a:r>
              <a:rPr kumimoji="0" lang="en-US" sz="1600" b="1" i="0" u="none" strike="noStrike" kern="0" cap="none" spc="0" normalizeH="0" baseline="0" noProof="0" dirty="0">
                <a:ln>
                  <a:noFill/>
                </a:ln>
                <a:solidFill>
                  <a:srgbClr val="FFFFFF"/>
                </a:solidFill>
                <a:effectLst/>
                <a:uLnTx/>
                <a:uFillTx/>
                <a:latin typeface="Nunito"/>
                <a:sym typeface="Nunito"/>
              </a:rPr>
              <a:t>                Laxmi Ahuja </a:t>
            </a:r>
            <a:r>
              <a:rPr kumimoji="0" lang="en-US" sz="1600" b="1" i="0" u="none" strike="noStrike" kern="0" cap="none" spc="0" normalizeH="0" baseline="0" noProof="0" dirty="0" err="1">
                <a:ln>
                  <a:noFill/>
                </a:ln>
                <a:solidFill>
                  <a:srgbClr val="FFFFFF"/>
                </a:solidFill>
                <a:effectLst/>
                <a:uLnTx/>
                <a:uFillTx/>
                <a:latin typeface="Nunito"/>
                <a:sym typeface="Nunito"/>
              </a:rPr>
              <a:t>Chathura</a:t>
            </a:r>
            <a:r>
              <a:rPr kumimoji="0" lang="en-US" sz="1600" b="1" i="0" u="none" strike="noStrike" kern="0" cap="none" spc="0" normalizeH="0" baseline="0" noProof="0" dirty="0">
                <a:ln>
                  <a:noFill/>
                </a:ln>
                <a:solidFill>
                  <a:srgbClr val="FFFFFF"/>
                </a:solidFill>
                <a:effectLst/>
                <a:uLnTx/>
                <a:uFillTx/>
                <a:latin typeface="Nunito"/>
                <a:sym typeface="Nunito"/>
              </a:rPr>
              <a:t> Rajapakse</a:t>
            </a:r>
          </a:p>
          <a:p>
            <a:pPr marL="0" marR="0" lvl="0" indent="0" algn="l" defTabSz="914400" rtl="0" eaLnBrk="1" fontAlgn="auto" latinLnBrk="0" hangingPunct="1">
              <a:lnSpc>
                <a:spcPct val="100000"/>
              </a:lnSpc>
              <a:spcBef>
                <a:spcPts val="0"/>
              </a:spcBef>
              <a:spcAft>
                <a:spcPts val="0"/>
              </a:spcAft>
              <a:buClr>
                <a:srgbClr val="FFFFFF"/>
              </a:buClr>
              <a:buSzPts val="1600"/>
              <a:buFont typeface="Nunito"/>
              <a:buNone/>
              <a:tabLst/>
              <a:defRPr/>
            </a:pPr>
            <a:r>
              <a:rPr kumimoji="0" lang="en-US" sz="1600" b="1" i="0" u="none" strike="noStrike" kern="0" cap="none" spc="0" normalizeH="0" baseline="0" noProof="0" dirty="0">
                <a:ln>
                  <a:noFill/>
                </a:ln>
                <a:solidFill>
                  <a:srgbClr val="FFFFFF"/>
                </a:solidFill>
                <a:effectLst/>
                <a:uLnTx/>
                <a:uFillTx/>
                <a:latin typeface="Nunito"/>
                <a:sym typeface="Nunito"/>
              </a:rPr>
              <a:t>	</a:t>
            </a:r>
            <a:r>
              <a:rPr kumimoji="0" lang="en-US" sz="1600" b="1" i="0" u="none" strike="noStrike" kern="0" cap="none" spc="0" normalizeH="0" baseline="0" noProof="0" dirty="0" err="1">
                <a:ln>
                  <a:noFill/>
                </a:ln>
                <a:solidFill>
                  <a:srgbClr val="FFFFFF"/>
                </a:solidFill>
                <a:effectLst/>
                <a:uLnTx/>
                <a:uFillTx/>
                <a:latin typeface="Nunito"/>
                <a:sym typeface="Nunito"/>
              </a:rPr>
              <a:t>Adesh</a:t>
            </a:r>
            <a:r>
              <a:rPr kumimoji="0" lang="en-US" sz="1600" b="1" i="0" u="none" strike="noStrike" kern="0" cap="none" spc="0" normalizeH="0" baseline="0" noProof="0" dirty="0">
                <a:ln>
                  <a:noFill/>
                </a:ln>
                <a:solidFill>
                  <a:srgbClr val="FFFFFF"/>
                </a:solidFill>
                <a:effectLst/>
                <a:uLnTx/>
                <a:uFillTx/>
                <a:latin typeface="Nunito"/>
                <a:sym typeface="Nunito"/>
              </a:rPr>
              <a:t> Pandey P.P.G. Dinesh </a:t>
            </a:r>
            <a:r>
              <a:rPr kumimoji="0" lang="en-US" sz="1600" b="1" i="0" u="none" strike="noStrike" kern="0" cap="none" spc="0" normalizeH="0" baseline="0" noProof="0" dirty="0" err="1">
                <a:ln>
                  <a:noFill/>
                </a:ln>
                <a:solidFill>
                  <a:srgbClr val="FFFFFF"/>
                </a:solidFill>
                <a:effectLst/>
                <a:uLnTx/>
                <a:uFillTx/>
                <a:latin typeface="Nunito"/>
                <a:sym typeface="Nunito"/>
              </a:rPr>
              <a:t>Asanka</a:t>
            </a:r>
            <a:endParaRPr kumimoji="0" lang="en-US" sz="1600" b="1" i="0" u="none" strike="noStrike" kern="0" cap="none" spc="0" normalizeH="0" baseline="0" noProof="0" dirty="0">
              <a:ln>
                <a:noFill/>
              </a:ln>
              <a:solidFill>
                <a:srgbClr val="FFFFFF"/>
              </a:solidFill>
              <a:effectLst/>
              <a:uLnTx/>
              <a:uFillTx/>
              <a:latin typeface="Nunito"/>
              <a:sym typeface="Nunito"/>
            </a:endParaRPr>
          </a:p>
          <a:p>
            <a:pPr marL="0" marR="0" lvl="0" indent="0" algn="l" defTabSz="914400" rtl="0" eaLnBrk="1" fontAlgn="auto" latinLnBrk="0" hangingPunct="1">
              <a:lnSpc>
                <a:spcPct val="100000"/>
              </a:lnSpc>
              <a:spcBef>
                <a:spcPts val="0"/>
              </a:spcBef>
              <a:spcAft>
                <a:spcPts val="0"/>
              </a:spcAft>
              <a:buClr>
                <a:srgbClr val="FFFFFF"/>
              </a:buClr>
              <a:buSzPts val="1600"/>
              <a:buFont typeface="Nunito"/>
              <a:buNone/>
              <a:tabLst/>
              <a:defRPr/>
            </a:pPr>
            <a:endParaRPr kumimoji="0" lang="en-US" sz="1600" b="1" i="0" u="none" strike="noStrike" kern="0" cap="none" spc="0" normalizeH="0" baseline="0" noProof="0" dirty="0">
              <a:ln>
                <a:noFill/>
              </a:ln>
              <a:solidFill>
                <a:srgbClr val="FFFFFF"/>
              </a:solidFill>
              <a:effectLst/>
              <a:uLnTx/>
              <a:uFillTx/>
              <a:latin typeface="Nunito"/>
              <a:sym typeface="Nunito"/>
            </a:endParaRPr>
          </a:p>
          <a:p>
            <a:pPr marL="0" marR="0" lvl="0" indent="0" algn="l" defTabSz="914400" rtl="0" eaLnBrk="1" fontAlgn="auto" latinLnBrk="0" hangingPunct="1">
              <a:lnSpc>
                <a:spcPct val="100000"/>
              </a:lnSpc>
              <a:spcBef>
                <a:spcPts val="0"/>
              </a:spcBef>
              <a:spcAft>
                <a:spcPts val="0"/>
              </a:spcAft>
              <a:buClr>
                <a:srgbClr val="FFFFFF"/>
              </a:buClr>
              <a:buSzPts val="1600"/>
              <a:buFont typeface="Nunito"/>
              <a:buNone/>
              <a:tabLst/>
              <a:defRPr/>
            </a:pPr>
            <a:endParaRPr kumimoji="0" lang="en-US" sz="1600" b="1" i="0" u="none" strike="noStrike" kern="0" cap="none" spc="0" normalizeH="0" baseline="0" noProof="0" dirty="0">
              <a:ln>
                <a:noFill/>
              </a:ln>
              <a:solidFill>
                <a:srgbClr val="FFFFFF"/>
              </a:solidFill>
              <a:effectLst/>
              <a:uLnTx/>
              <a:uFillTx/>
              <a:latin typeface="Nunito"/>
              <a:sym typeface="Nunito"/>
            </a:endParaRPr>
          </a:p>
        </p:txBody>
      </p:sp>
      <p:sp>
        <p:nvSpPr>
          <p:cNvPr id="328" name="Google Shape;328;p21"/>
          <p:cNvSpPr txBox="1">
            <a:spLocks noGrp="1"/>
          </p:cNvSpPr>
          <p:nvPr>
            <p:ph type="subTitle" idx="4294967295"/>
          </p:nvPr>
        </p:nvSpPr>
        <p:spPr>
          <a:xfrm>
            <a:off x="772100" y="4995863"/>
            <a:ext cx="10020300" cy="927100"/>
          </a:xfrm>
          <a:prstGeom prst="rect">
            <a:avLst/>
          </a:prstGeom>
        </p:spPr>
        <p:txBody>
          <a:bodyPr spcFirstLastPara="1" vert="horz" wrap="square" lIns="121900" tIns="121900" rIns="121900" bIns="121900" rtlCol="0" anchor="t" anchorCtr="0">
            <a:normAutofit/>
          </a:bodyPr>
          <a:lstStyle/>
          <a:p>
            <a:pPr marL="0" marR="0" lvl="0" indent="0" algn="l" defTabSz="914400" rtl="0" eaLnBrk="1" fontAlgn="auto" latinLnBrk="0" hangingPunct="1">
              <a:lnSpc>
                <a:spcPct val="100000"/>
              </a:lnSpc>
              <a:spcBef>
                <a:spcPts val="0"/>
              </a:spcBef>
              <a:spcAft>
                <a:spcPts val="0"/>
              </a:spcAft>
              <a:buClr>
                <a:srgbClr val="FFFFFF"/>
              </a:buClr>
              <a:buSzPts val="1600"/>
              <a:buFont typeface="Nunito"/>
              <a:buNone/>
              <a:tabLst/>
              <a:defRPr/>
            </a:pPr>
            <a:r>
              <a:rPr kumimoji="0" lang="en-US" sz="1600" b="1" i="0" u="none" strike="noStrike" kern="0" cap="none" spc="0" normalizeH="0" baseline="0" noProof="0" dirty="0">
                <a:ln>
                  <a:noFill/>
                </a:ln>
                <a:solidFill>
                  <a:srgbClr val="FFFFFF"/>
                </a:solidFill>
                <a:effectLst/>
                <a:uLnTx/>
                <a:uFillTx/>
                <a:latin typeface="Nunito"/>
                <a:sym typeface="Nunito"/>
              </a:rPr>
              <a:t>Dataset: </a:t>
            </a:r>
            <a:r>
              <a:rPr kumimoji="0" lang="en-US" sz="1600" b="0" i="0" u="none" strike="noStrike" kern="0" cap="none" spc="0" normalizeH="0" baseline="0" noProof="0" dirty="0">
                <a:ln>
                  <a:noFill/>
                </a:ln>
                <a:solidFill>
                  <a:srgbClr val="FFFFFF"/>
                </a:solidFill>
                <a:effectLst/>
                <a:uLnTx/>
                <a:uFillTx/>
                <a:latin typeface="-apple-system"/>
                <a:sym typeface="Nunito"/>
              </a:rPr>
              <a:t>The original dataset is CSDMC2010 SPAM corpus. This dataset is composed of a selection of mail messages as training data and testing data.</a:t>
            </a:r>
            <a:endParaRPr kumimoji="0" lang="en-US" sz="1600" b="1" i="0" u="none" strike="noStrike" kern="0" cap="none" spc="0" normalizeH="0" baseline="0" noProof="0" dirty="0">
              <a:ln>
                <a:noFill/>
              </a:ln>
              <a:solidFill>
                <a:srgbClr val="FFFFFF"/>
              </a:solidFill>
              <a:effectLst/>
              <a:uLnTx/>
              <a:uFillTx/>
              <a:latin typeface="Nunito"/>
              <a:sym typeface="Nunito"/>
            </a:endParaRPr>
          </a:p>
        </p:txBody>
      </p:sp>
    </p:spTree>
    <p:extLst>
      <p:ext uri="{BB962C8B-B14F-4D97-AF65-F5344CB8AC3E}">
        <p14:creationId xmlns:p14="http://schemas.microsoft.com/office/powerpoint/2010/main" val="2221458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28"/>
          <p:cNvSpPr txBox="1">
            <a:spLocks noGrp="1"/>
          </p:cNvSpPr>
          <p:nvPr>
            <p:ph type="ctrTitle"/>
          </p:nvPr>
        </p:nvSpPr>
        <p:spPr>
          <a:xfrm>
            <a:off x="772100" y="499700"/>
            <a:ext cx="10619600" cy="2497200"/>
          </a:xfrm>
          <a:prstGeom prst="rect">
            <a:avLst/>
          </a:prstGeom>
        </p:spPr>
        <p:txBody>
          <a:bodyPr spcFirstLastPara="1" vert="horz" wrap="square" lIns="121900" tIns="121900" rIns="121900" bIns="121900" rtlCol="0" anchor="ctr" anchorCtr="0">
            <a:normAutofit/>
          </a:bodyPr>
          <a:lstStyle/>
          <a:p>
            <a:pPr algn="l">
              <a:spcBef>
                <a:spcPts val="0"/>
              </a:spcBef>
            </a:pPr>
            <a:r>
              <a:rPr lang="en"/>
              <a:t>Paper 3: Abstract &amp; Methodology</a:t>
            </a:r>
            <a:endParaRPr/>
          </a:p>
        </p:txBody>
      </p:sp>
      <p:sp>
        <p:nvSpPr>
          <p:cNvPr id="370" name="Google Shape;370;p28"/>
          <p:cNvSpPr txBox="1">
            <a:spLocks noGrp="1"/>
          </p:cNvSpPr>
          <p:nvPr>
            <p:ph type="subTitle" idx="1"/>
          </p:nvPr>
        </p:nvSpPr>
        <p:spPr>
          <a:xfrm>
            <a:off x="419102" y="2524817"/>
            <a:ext cx="11982449" cy="4457008"/>
          </a:xfrm>
          <a:prstGeom prst="rect">
            <a:avLst/>
          </a:prstGeom>
        </p:spPr>
        <p:txBody>
          <a:bodyPr spcFirstLastPara="1" vert="horz" wrap="square" lIns="121900" tIns="121900" rIns="121900" bIns="121900" rtlCol="0" anchor="t" anchorCtr="0">
            <a:noAutofit/>
          </a:bodyPr>
          <a:lstStyle/>
          <a:p>
            <a:pPr algn="l">
              <a:spcBef>
                <a:spcPts val="0"/>
              </a:spcBef>
            </a:pPr>
            <a:r>
              <a:rPr lang="en-US" sz="1867" i="1" dirty="0">
                <a:latin typeface="TimesNewRomanPS-BoldItalicMT"/>
              </a:rPr>
              <a:t>With the advent of computer networks and communications, emails have become one of the most widely accepted communication means, which is faster, more reliable, cheaper, and accessible from anywhere. Due to the increased use of email communications, day-to-day computer users; particularly corporate users, find it cumbersome to filter the most important and urgent emails out of the large number of emails they receive on a given business day.</a:t>
            </a:r>
          </a:p>
          <a:p>
            <a:pPr algn="l">
              <a:spcBef>
                <a:spcPts val="0"/>
              </a:spcBef>
            </a:pPr>
            <a:endParaRPr lang="en-US" sz="1867" b="1" i="1" dirty="0">
              <a:latin typeface="TimesNewRomanPS-BoldItalicMT"/>
            </a:endParaRPr>
          </a:p>
          <a:p>
            <a:pPr algn="l">
              <a:spcBef>
                <a:spcPts val="0"/>
              </a:spcBef>
            </a:pPr>
            <a:r>
              <a:rPr lang="en-US" sz="1867" i="1" dirty="0">
                <a:latin typeface="TimesNewRomanPS-BoldItalicMT"/>
              </a:rPr>
              <a:t>Thus, it is desired to have an email filtering system for non-spam emails to filter unimportant emails, based on the user’s past </a:t>
            </a:r>
            <a:r>
              <a:rPr lang="en-US" sz="1867" i="1" dirty="0" err="1">
                <a:latin typeface="TimesNewRomanPS-BoldItalicMT"/>
              </a:rPr>
              <a:t>behaviour</a:t>
            </a:r>
            <a:r>
              <a:rPr lang="en-US" sz="1867" i="1" dirty="0">
                <a:latin typeface="TimesNewRomanPS-BoldItalicMT"/>
              </a:rPr>
              <a:t>. Despite the availability of research on identifying spam e-mails in the area of further classifying the non-spam e-mails, is lacking. The purpose of this research is to provide a machine learning-based solution to classify non-spam e-mails considering the importance of such e-mails. As part of the research, several machine learning models have been developed and trained using non-spam e-mails, based on the personal mailbox of the first author of this research. </a:t>
            </a:r>
            <a:endParaRPr sz="1867" b="1" i="1" dirty="0">
              <a:latin typeface="TimesNewRomanPS-BoldItalic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ctrTitle"/>
          </p:nvPr>
        </p:nvSpPr>
        <p:spPr>
          <a:xfrm>
            <a:off x="560767" y="557333"/>
            <a:ext cx="10792400" cy="2497200"/>
          </a:xfrm>
          <a:prstGeom prst="rect">
            <a:avLst/>
          </a:prstGeom>
        </p:spPr>
        <p:txBody>
          <a:bodyPr spcFirstLastPara="1" vert="horz" wrap="square" lIns="121900" tIns="121900" rIns="121900" bIns="121900" rtlCol="0" anchor="ctr" anchorCtr="0">
            <a:normAutofit/>
          </a:bodyPr>
          <a:lstStyle/>
          <a:p>
            <a:pPr algn="l">
              <a:spcBef>
                <a:spcPts val="0"/>
              </a:spcBef>
            </a:pPr>
            <a:r>
              <a:rPr lang="en" dirty="0">
                <a:effectLst>
                  <a:outerShdw blurRad="38100" dist="38100" dir="2700000" algn="tl">
                    <a:srgbClr val="000000">
                      <a:alpha val="43137"/>
                    </a:srgbClr>
                  </a:outerShdw>
                </a:effectLst>
                <a:latin typeface="Century Gothic" panose="020B0502020202020204" pitchFamily="34" charset="0"/>
              </a:rPr>
              <a:t>Abstract </a:t>
            </a:r>
            <a:endParaRPr dirty="0">
              <a:effectLst>
                <a:outerShdw blurRad="38100" dist="38100" dir="2700000" algn="tl">
                  <a:srgbClr val="000000">
                    <a:alpha val="43137"/>
                  </a:srgbClr>
                </a:outerShdw>
              </a:effectLst>
              <a:latin typeface="Century Gothic" panose="020B0502020202020204" pitchFamily="34" charset="0"/>
            </a:endParaRPr>
          </a:p>
          <a:p>
            <a:pPr algn="l">
              <a:spcBef>
                <a:spcPts val="0"/>
              </a:spcBef>
            </a:pPr>
            <a:endParaRPr dirty="0"/>
          </a:p>
        </p:txBody>
      </p:sp>
      <p:sp>
        <p:nvSpPr>
          <p:cNvPr id="285" name="Google Shape;285;p14"/>
          <p:cNvSpPr txBox="1">
            <a:spLocks noGrp="1"/>
          </p:cNvSpPr>
          <p:nvPr>
            <p:ph type="subTitle" idx="1"/>
          </p:nvPr>
        </p:nvSpPr>
        <p:spPr>
          <a:xfrm>
            <a:off x="627394" y="2092620"/>
            <a:ext cx="10369600" cy="4514367"/>
          </a:xfrm>
          <a:prstGeom prst="rect">
            <a:avLst/>
          </a:prstGeom>
        </p:spPr>
        <p:txBody>
          <a:bodyPr spcFirstLastPara="1" vert="horz" wrap="square" lIns="121900" tIns="121900" rIns="121900" bIns="121900" rtlCol="0" anchor="t" anchorCtr="0">
            <a:normAutofit lnSpcReduction="10000"/>
          </a:bodyPr>
          <a:lstStyle/>
          <a:p>
            <a:pPr algn="l">
              <a:spcBef>
                <a:spcPts val="0"/>
              </a:spcBef>
            </a:pPr>
            <a:r>
              <a:rPr lang="en" b="1" u="sng" dirty="0"/>
              <a:t>What is the problem you are solving ?</a:t>
            </a:r>
          </a:p>
          <a:p>
            <a:pPr algn="l">
              <a:spcBef>
                <a:spcPts val="0"/>
              </a:spcBef>
            </a:pPr>
            <a:r>
              <a:rPr lang="en" b="1" dirty="0"/>
              <a:t>In our daily life usage, we use the emailing system to send and rec</a:t>
            </a:r>
            <a:r>
              <a:rPr lang="en-US" b="1" dirty="0" err="1"/>
              <a:t>ei</a:t>
            </a:r>
            <a:r>
              <a:rPr lang="en" b="1" dirty="0"/>
              <a:t>ve various messages for personal, work, basic communication between sources. But when we receive a message that is not benefical to our needs or is not meant to be associated to our needs in any way, we term it as a spam message. Spam can hinder our daily mails and make it hard to differentiate between spam and our importnt day-to-day mails.</a:t>
            </a:r>
            <a:endParaRPr b="1" dirty="0"/>
          </a:p>
          <a:p>
            <a:pPr algn="l">
              <a:spcBef>
                <a:spcPts val="0"/>
              </a:spcBef>
            </a:pPr>
            <a:endParaRPr b="1" dirty="0"/>
          </a:p>
          <a:p>
            <a:pPr algn="l">
              <a:spcBef>
                <a:spcPts val="0"/>
              </a:spcBef>
            </a:pPr>
            <a:endParaRPr b="1" dirty="0"/>
          </a:p>
          <a:p>
            <a:pPr algn="l">
              <a:spcBef>
                <a:spcPts val="0"/>
              </a:spcBef>
            </a:pPr>
            <a:r>
              <a:rPr lang="en" b="1" u="sng" dirty="0"/>
              <a:t>Describe the need and significance of the problem.</a:t>
            </a:r>
          </a:p>
          <a:p>
            <a:pPr algn="l">
              <a:spcBef>
                <a:spcPts val="0"/>
              </a:spcBef>
            </a:pPr>
            <a:endParaRPr b="1" dirty="0"/>
          </a:p>
          <a:p>
            <a:pPr algn="l">
              <a:spcBef>
                <a:spcPts val="0"/>
              </a:spcBef>
            </a:pPr>
            <a:r>
              <a:rPr lang="en-US" b="0" i="0" dirty="0">
                <a:solidFill>
                  <a:schemeClr val="bg1"/>
                </a:solidFill>
                <a:effectLst/>
                <a:latin typeface="arial" panose="020B0604020202020204" pitchFamily="34" charset="0"/>
              </a:rPr>
              <a:t>A spam filter is a program used </a:t>
            </a:r>
            <a:r>
              <a:rPr lang="en-US" b="1" i="0" dirty="0">
                <a:solidFill>
                  <a:schemeClr val="bg1"/>
                </a:solidFill>
                <a:effectLst/>
                <a:latin typeface="arial" panose="020B0604020202020204" pitchFamily="34" charset="0"/>
              </a:rPr>
              <a:t>to detect unsolicited, unwanted and virus-infected emails and prevent those messages from getting to a user's inbox</a:t>
            </a:r>
            <a:r>
              <a:rPr lang="en-US" b="0" i="0" dirty="0">
                <a:solidFill>
                  <a:schemeClr val="bg1"/>
                </a:solidFill>
                <a:effectLst/>
                <a:latin typeface="arial" panose="020B0604020202020204" pitchFamily="34" charset="0"/>
              </a:rPr>
              <a:t>.</a:t>
            </a:r>
            <a:endParaRPr b="1" dirty="0">
              <a:solidFill>
                <a:schemeClr val="bg1"/>
              </a:solidFill>
            </a:endParaRPr>
          </a:p>
          <a:p>
            <a:pPr algn="l">
              <a:spcBef>
                <a:spcPts val="0"/>
              </a:spcBef>
            </a:pPr>
            <a:endParaRPr b="1" dirty="0"/>
          </a:p>
          <a:p>
            <a:pPr algn="l">
              <a:spcBef>
                <a:spcPts val="0"/>
              </a:spcBef>
            </a:pPr>
            <a:endParaRPr b="1" dirty="0"/>
          </a:p>
          <a:p>
            <a:pPr algn="l">
              <a:spcBef>
                <a:spcPts val="0"/>
              </a:spcBef>
            </a:pPr>
            <a:endParaRPr b="1" dirty="0"/>
          </a:p>
          <a:p>
            <a:pPr algn="l">
              <a:spcBef>
                <a:spcPts val="0"/>
              </a:spcBef>
            </a:pPr>
            <a:endParaRPr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9"/>
          <p:cNvSpPr txBox="1">
            <a:spLocks noGrp="1"/>
          </p:cNvSpPr>
          <p:nvPr>
            <p:ph type="ctrTitle"/>
          </p:nvPr>
        </p:nvSpPr>
        <p:spPr>
          <a:xfrm>
            <a:off x="747371" y="-271263"/>
            <a:ext cx="9993600" cy="2497200"/>
          </a:xfrm>
          <a:prstGeom prst="rect">
            <a:avLst/>
          </a:prstGeom>
        </p:spPr>
        <p:txBody>
          <a:bodyPr spcFirstLastPara="1" vert="horz" wrap="square" lIns="121900" tIns="121900" rIns="121900" bIns="121900" rtlCol="0" anchor="ctr" anchorCtr="0">
            <a:normAutofit/>
          </a:bodyPr>
          <a:lstStyle/>
          <a:p>
            <a:pPr algn="l">
              <a:spcBef>
                <a:spcPts val="0"/>
              </a:spcBef>
            </a:pPr>
            <a:r>
              <a:rPr lang="en" dirty="0"/>
              <a:t>Paper 3: Merits &amp; Demerits</a:t>
            </a:r>
            <a:endParaRPr dirty="0"/>
          </a:p>
        </p:txBody>
      </p:sp>
      <p:sp>
        <p:nvSpPr>
          <p:cNvPr id="376" name="Google Shape;376;p29"/>
          <p:cNvSpPr txBox="1">
            <a:spLocks noGrp="1"/>
          </p:cNvSpPr>
          <p:nvPr>
            <p:ph type="subTitle" idx="1"/>
          </p:nvPr>
        </p:nvSpPr>
        <p:spPr>
          <a:xfrm>
            <a:off x="747371" y="1344707"/>
            <a:ext cx="10996394" cy="5298140"/>
          </a:xfrm>
          <a:prstGeom prst="rect">
            <a:avLst/>
          </a:prstGeom>
        </p:spPr>
        <p:txBody>
          <a:bodyPr spcFirstLastPara="1" vert="horz" wrap="square" lIns="121900" tIns="121900" rIns="121900" bIns="121900" rtlCol="0" anchor="t" anchorCtr="0">
            <a:noAutofit/>
          </a:bodyPr>
          <a:lstStyle/>
          <a:p>
            <a:pPr algn="l">
              <a:spcBef>
                <a:spcPts val="0"/>
              </a:spcBef>
            </a:pPr>
            <a:r>
              <a:rPr lang="en-US" sz="1400" b="1" i="1" u="sng" dirty="0">
                <a:latin typeface="TimesNewRomanPS-BoldItalicMT"/>
              </a:rPr>
              <a:t>Merits:</a:t>
            </a:r>
          </a:p>
          <a:p>
            <a:pPr algn="l">
              <a:spcBef>
                <a:spcPts val="0"/>
              </a:spcBef>
            </a:pPr>
            <a:endParaRPr lang="en-US" sz="1400" i="1" dirty="0">
              <a:latin typeface="TimesNewRomanPS-BoldItalicMT"/>
            </a:endParaRPr>
          </a:p>
          <a:p>
            <a:pPr algn="l">
              <a:spcBef>
                <a:spcPts val="0"/>
              </a:spcBef>
            </a:pPr>
            <a:r>
              <a:rPr lang="en-US" sz="1400" i="1" dirty="0">
                <a:latin typeface="TimesNewRomanPS-BoldItalicMT"/>
              </a:rPr>
              <a:t>Previous machine learning algorithm uses only categories like sport, travel, appointment, social media and personal but this will capture the subject matter of this project-personalized classification of non-spam e-mails.</a:t>
            </a:r>
          </a:p>
          <a:p>
            <a:pPr algn="l">
              <a:spcBef>
                <a:spcPts val="0"/>
              </a:spcBef>
            </a:pPr>
            <a:r>
              <a:rPr lang="en-US" sz="1400" i="1" dirty="0">
                <a:latin typeface="TimesNewRomanPS-BoldItalicMT"/>
              </a:rPr>
              <a:t>Unlike other models this have abundant algorithm like logistic regression, non-spam email classification, Random Forest algorithms, supervised learning, Support Vector Machines which give us best </a:t>
            </a:r>
            <a:r>
              <a:rPr lang="en-US" sz="1400" i="1" dirty="0" err="1">
                <a:latin typeface="TimesNewRomanPS-BoldItalicMT"/>
              </a:rPr>
              <a:t>optimised</a:t>
            </a:r>
            <a:r>
              <a:rPr lang="en-US" sz="1400" i="1" dirty="0">
                <a:latin typeface="TimesNewRomanPS-BoldItalicMT"/>
              </a:rPr>
              <a:t> result  end-to-end implement is considerable high.</a:t>
            </a:r>
          </a:p>
          <a:p>
            <a:pPr algn="l">
              <a:spcBef>
                <a:spcPts val="0"/>
              </a:spcBef>
            </a:pPr>
            <a:r>
              <a:rPr lang="en-US" sz="1400" i="1" dirty="0">
                <a:latin typeface="TimesNewRomanPS-BoldItalicMT"/>
              </a:rPr>
              <a:t>Less amount of Generic data being used is being used in the other research’s attempt to classify emails into predefined categories such as Shopping Domain, social media, Appointments, Parenting, Personal, Travel, Notably, it doesn’t have any consideration on whether the email is important or not personalized parameters were used during the feature engineering process so that the classification will be personalized and improve the accuracy further as well as accommodate the changes that happened to the environment over time. </a:t>
            </a:r>
          </a:p>
          <a:p>
            <a:pPr algn="l">
              <a:spcBef>
                <a:spcPts val="0"/>
              </a:spcBef>
            </a:pPr>
            <a:r>
              <a:rPr lang="en-US" sz="1400" i="1" dirty="0">
                <a:latin typeface="TimesNewRomanPS-BoldItalicMT"/>
              </a:rPr>
              <a:t>The label accuracy with the default labels is 95%</a:t>
            </a:r>
          </a:p>
          <a:p>
            <a:pPr algn="l">
              <a:spcBef>
                <a:spcPts val="0"/>
              </a:spcBef>
            </a:pPr>
            <a:endParaRPr lang="en-US" sz="1400" i="1" dirty="0">
              <a:latin typeface="TimesNewRomanPS-BoldItalicMT"/>
            </a:endParaRPr>
          </a:p>
          <a:p>
            <a:pPr algn="l">
              <a:spcBef>
                <a:spcPts val="0"/>
              </a:spcBef>
            </a:pPr>
            <a:r>
              <a:rPr lang="en-US" sz="1400" b="1" i="1" u="sng" dirty="0">
                <a:latin typeface="TimesNewRomanPS-BoldItalicMT"/>
              </a:rPr>
              <a:t>Der-merits:</a:t>
            </a:r>
          </a:p>
          <a:p>
            <a:pPr algn="l">
              <a:spcBef>
                <a:spcPts val="0"/>
              </a:spcBef>
            </a:pPr>
            <a:endParaRPr lang="en-US" sz="1400" i="1" dirty="0">
              <a:latin typeface="TimesNewRomanPS-BoldItalicMT"/>
            </a:endParaRPr>
          </a:p>
          <a:p>
            <a:pPr algn="l">
              <a:spcBef>
                <a:spcPts val="0"/>
              </a:spcBef>
            </a:pPr>
            <a:r>
              <a:rPr lang="en-US" sz="1400" i="1" dirty="0">
                <a:latin typeface="TimesNewRomanPS-BoldItalicMT"/>
              </a:rPr>
              <a:t>The required data to train the machine learning model were extracted from the personal mailbox, The attributes available for extraction include subject, body, sender, receiver, date and time, email type, size, attachments and important which hinder the privacy of the users  certain attributes had been dropped because there was no variance in their values.</a:t>
            </a:r>
          </a:p>
          <a:p>
            <a:pPr algn="l">
              <a:spcBef>
                <a:spcPts val="0"/>
              </a:spcBef>
            </a:pPr>
            <a:endParaRPr lang="en-US" sz="1400" i="1" dirty="0">
              <a:latin typeface="TimesNewRomanPS-BoldItalicMT"/>
            </a:endParaRPr>
          </a:p>
          <a:p>
            <a:pPr algn="l">
              <a:spcBef>
                <a:spcPts val="0"/>
              </a:spcBef>
            </a:pPr>
            <a:r>
              <a:rPr lang="en-US" sz="1400" i="1" dirty="0">
                <a:latin typeface="TimesNewRomanPS-BoldItalicMT"/>
              </a:rPr>
              <a:t>No one knows how machine will react to sensitive data which will we shared on the mail.</a:t>
            </a:r>
          </a:p>
          <a:p>
            <a:pPr algn="l">
              <a:spcBef>
                <a:spcPts val="0"/>
              </a:spcBef>
            </a:pPr>
            <a:endParaRPr lang="en-US" sz="1400" i="1" dirty="0">
              <a:latin typeface="TimesNewRomanPS-BoldItalicMT"/>
            </a:endParaRPr>
          </a:p>
          <a:p>
            <a:pPr algn="l">
              <a:spcBef>
                <a:spcPts val="0"/>
              </a:spcBef>
            </a:pPr>
            <a:r>
              <a:rPr lang="en-US" sz="1400" i="1" dirty="0">
                <a:latin typeface="TimesNewRomanPS-BoldItalicMT"/>
              </a:rPr>
              <a:t>SVM and KNN are not really providing convincing results for important emails.•	As the “Word Cloud” is not actually a static data set, it needs to be re-constructed and fed into the agent, as the nature of the email subject and contents keep on getting changed over time.</a:t>
            </a:r>
          </a:p>
          <a:p>
            <a:pPr algn="l">
              <a:spcBef>
                <a:spcPts val="0"/>
              </a:spcBef>
            </a:pPr>
            <a:endParaRPr lang="en-US" sz="1400" i="1" dirty="0">
              <a:latin typeface="TimesNewRomanPS-BoldItalicMT"/>
            </a:endParaRPr>
          </a:p>
          <a:p>
            <a:pPr algn="l">
              <a:spcBef>
                <a:spcPts val="0"/>
              </a:spcBef>
            </a:pPr>
            <a:r>
              <a:rPr lang="en-US" sz="1400" i="1" dirty="0">
                <a:latin typeface="TimesNewRomanPS-BoldItalicMT"/>
              </a:rPr>
              <a:t>Because of lot of heavy algorithms is used it made the model complex.</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0"/>
          <p:cNvSpPr txBox="1">
            <a:spLocks noGrp="1"/>
          </p:cNvSpPr>
          <p:nvPr>
            <p:ph type="ctrTitle"/>
          </p:nvPr>
        </p:nvSpPr>
        <p:spPr>
          <a:xfrm>
            <a:off x="772100" y="499700"/>
            <a:ext cx="11003600" cy="2497200"/>
          </a:xfrm>
          <a:prstGeom prst="rect">
            <a:avLst/>
          </a:prstGeom>
        </p:spPr>
        <p:txBody>
          <a:bodyPr spcFirstLastPara="1" vert="horz" wrap="square" lIns="121900" tIns="121900" rIns="121900" bIns="121900" rtlCol="0" anchor="ctr" anchorCtr="0">
            <a:normAutofit/>
          </a:bodyPr>
          <a:lstStyle/>
          <a:p>
            <a:pPr algn="l">
              <a:spcBef>
                <a:spcPts val="0"/>
              </a:spcBef>
            </a:pPr>
            <a:r>
              <a:rPr lang="en" dirty="0"/>
              <a:t>Paper 3: Conclusion &amp; Motivation</a:t>
            </a:r>
            <a:endParaRPr dirty="0"/>
          </a:p>
        </p:txBody>
      </p:sp>
      <p:sp>
        <p:nvSpPr>
          <p:cNvPr id="382" name="Google Shape;382;p30"/>
          <p:cNvSpPr txBox="1">
            <a:spLocks noGrp="1"/>
          </p:cNvSpPr>
          <p:nvPr>
            <p:ph type="subTitle" idx="1"/>
          </p:nvPr>
        </p:nvSpPr>
        <p:spPr>
          <a:xfrm>
            <a:off x="609600" y="3077266"/>
            <a:ext cx="10734675" cy="3281033"/>
          </a:xfrm>
          <a:prstGeom prst="rect">
            <a:avLst/>
          </a:prstGeom>
        </p:spPr>
        <p:txBody>
          <a:bodyPr spcFirstLastPara="1" vert="horz" wrap="square" lIns="121900" tIns="121900" rIns="121900" bIns="121900" rtlCol="0" anchor="t" anchorCtr="0">
            <a:normAutofit/>
          </a:bodyPr>
          <a:lstStyle/>
          <a:p>
            <a:pPr algn="l">
              <a:spcBef>
                <a:spcPts val="0"/>
              </a:spcBef>
            </a:pPr>
            <a:r>
              <a:rPr lang="en-US" dirty="0">
                <a:latin typeface="TimesNewRomanPS-BoldItalicMT"/>
              </a:rPr>
              <a:t>In this work, an approach for personalized email classification was introduced, powered by supervised machine learning models. The primary objective of the classification is to correctly classify emails as "important" and "unimportant", which is a highly personalized classification. There were many features which are engineered, to get the personal flavor to the classification. When it comes to the class, if an email is classified as "unimportant" then the accuracy should be high while recall should be high for the "important" class.</a:t>
            </a:r>
            <a:endParaRPr b="1" dirty="0">
              <a:latin typeface="TimesNewRomanPS-BoldItalicM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1"/>
          <p:cNvSpPr txBox="1">
            <a:spLocks noGrp="1"/>
          </p:cNvSpPr>
          <p:nvPr>
            <p:ph type="ctrTitle"/>
          </p:nvPr>
        </p:nvSpPr>
        <p:spPr>
          <a:xfrm>
            <a:off x="772100" y="262216"/>
            <a:ext cx="10899709" cy="2497200"/>
          </a:xfrm>
          <a:prstGeom prst="rect">
            <a:avLst/>
          </a:prstGeom>
        </p:spPr>
        <p:txBody>
          <a:bodyPr spcFirstLastPara="1" vert="horz" wrap="square" lIns="121900" tIns="121900" rIns="121900" bIns="121900" rtlCol="0" anchor="ctr" anchorCtr="0">
            <a:normAutofit/>
          </a:bodyPr>
          <a:lstStyle/>
          <a:p>
            <a:r>
              <a:rPr lang="en-US" sz="3200" dirty="0">
                <a:effectLst>
                  <a:outerShdw blurRad="38100" dist="38100" dir="2700000" algn="tl">
                    <a:srgbClr val="000000">
                      <a:alpha val="43137"/>
                    </a:srgbClr>
                  </a:outerShdw>
                </a:effectLst>
                <a:latin typeface="Century Gothic" panose="020B0502020202020204" pitchFamily="34" charset="0"/>
              </a:rPr>
              <a:t>Paper 4: </a:t>
            </a:r>
            <a:br>
              <a:rPr lang="en-US" sz="3200" dirty="0">
                <a:effectLst>
                  <a:outerShdw blurRad="38100" dist="38100" dir="2700000" algn="tl">
                    <a:srgbClr val="000000">
                      <a:alpha val="43137"/>
                    </a:srgbClr>
                  </a:outerShdw>
                </a:effectLst>
                <a:latin typeface="Century Gothic" panose="020B0502020202020204" pitchFamily="34" charset="0"/>
              </a:rPr>
            </a:br>
            <a:r>
              <a:rPr lang="en-US" sz="3200" b="1" dirty="0">
                <a:solidFill>
                  <a:srgbClr val="FF0909"/>
                </a:solidFill>
                <a:effectLst>
                  <a:outerShdw blurRad="38100" dist="38100" dir="2700000" algn="tl">
                    <a:srgbClr val="000000">
                      <a:alpha val="43137"/>
                    </a:srgbClr>
                  </a:outerShdw>
                </a:effectLst>
                <a:latin typeface="Century Gothic" panose="020B0502020202020204" pitchFamily="34" charset="0"/>
              </a:rPr>
              <a:t>A Proposed Data Science Approach for Email Spam Classification using Machine</a:t>
            </a:r>
            <a:r>
              <a:rPr lang="en-US" sz="3200" dirty="0">
                <a:solidFill>
                  <a:srgbClr val="FF0909"/>
                </a:solidFill>
                <a:effectLst>
                  <a:outerShdw blurRad="38100" dist="38100" dir="2700000" algn="tl">
                    <a:srgbClr val="000000">
                      <a:alpha val="43137"/>
                    </a:srgbClr>
                  </a:outerShdw>
                </a:effectLst>
                <a:latin typeface="Century Gothic" panose="020B0502020202020204" pitchFamily="34" charset="0"/>
              </a:rPr>
              <a:t> Learning Techniques</a:t>
            </a:r>
            <a:br>
              <a:rPr lang="en-US" sz="3200" b="1" dirty="0">
                <a:solidFill>
                  <a:srgbClr val="333333"/>
                </a:solidFill>
                <a:latin typeface="Arial" panose="020B0604020202020204" pitchFamily="34" charset="0"/>
              </a:rPr>
            </a:br>
            <a:endParaRPr lang="en-US" sz="3200" dirty="0">
              <a:solidFill>
                <a:srgbClr val="FF0000"/>
              </a:solidFill>
              <a:effectLst>
                <a:outerShdw blurRad="38100" dist="38100" dir="2700000" algn="tl">
                  <a:srgbClr val="000000">
                    <a:alpha val="43137"/>
                  </a:srgbClr>
                </a:outerShdw>
              </a:effectLst>
              <a:latin typeface="Century Gothic" panose="020B0502020202020204" pitchFamily="34" charset="0"/>
            </a:endParaRPr>
          </a:p>
        </p:txBody>
      </p:sp>
      <p:sp>
        <p:nvSpPr>
          <p:cNvPr id="326" name="Google Shape;326;p21"/>
          <p:cNvSpPr txBox="1">
            <a:spLocks noGrp="1"/>
          </p:cNvSpPr>
          <p:nvPr>
            <p:ph type="subTitle" idx="1"/>
          </p:nvPr>
        </p:nvSpPr>
        <p:spPr>
          <a:xfrm>
            <a:off x="583842" y="2566946"/>
            <a:ext cx="10290346" cy="1559008"/>
          </a:xfrm>
          <a:prstGeom prst="rect">
            <a:avLst/>
          </a:prstGeom>
        </p:spPr>
        <p:txBody>
          <a:bodyPr spcFirstLastPara="1" vert="horz" wrap="square" lIns="121900" tIns="121900" rIns="121900" bIns="121900" rtlCol="0" anchor="t" anchorCtr="0">
            <a:noAutofit/>
          </a:bodyPr>
          <a:lstStyle/>
          <a:p>
            <a:pPr algn="l">
              <a:spcBef>
                <a:spcPts val="0"/>
              </a:spcBef>
            </a:pPr>
            <a:r>
              <a:rPr lang="en" b="1" dirty="0"/>
              <a:t>Year of Publication: </a:t>
            </a:r>
            <a:r>
              <a:rPr lang="en-US" b="1" dirty="0">
                <a:solidFill>
                  <a:srgbClr val="333333"/>
                </a:solidFill>
                <a:latin typeface="Arial" panose="020B0604020202020204" pitchFamily="34" charset="0"/>
              </a:rPr>
              <a:t> </a:t>
            </a:r>
            <a:r>
              <a:rPr lang="en-US" dirty="0">
                <a:latin typeface="TimesNewRoman"/>
              </a:rPr>
              <a:t> </a:t>
            </a:r>
            <a:r>
              <a:rPr lang="en-US" b="1" dirty="0">
                <a:solidFill>
                  <a:schemeClr val="bg1"/>
                </a:solidFill>
                <a:latin typeface="Nunito" pitchFamily="2" charset="0"/>
              </a:rPr>
              <a:t>2017 Internet of Things Business Models, Users, and Networks</a:t>
            </a:r>
            <a:endParaRPr b="1" dirty="0">
              <a:solidFill>
                <a:schemeClr val="bg1"/>
              </a:solidFill>
              <a:latin typeface="Nunito" pitchFamily="2" charset="0"/>
            </a:endParaRPr>
          </a:p>
        </p:txBody>
      </p:sp>
      <p:sp>
        <p:nvSpPr>
          <p:cNvPr id="327" name="Google Shape;327;p21"/>
          <p:cNvSpPr txBox="1">
            <a:spLocks noGrp="1"/>
          </p:cNvSpPr>
          <p:nvPr>
            <p:ph type="subTitle" idx="4294967295"/>
          </p:nvPr>
        </p:nvSpPr>
        <p:spPr>
          <a:xfrm>
            <a:off x="772100" y="3579833"/>
            <a:ext cx="5675313" cy="1484313"/>
          </a:xfrm>
          <a:prstGeom prst="rect">
            <a:avLst/>
          </a:prstGeom>
        </p:spPr>
        <p:txBody>
          <a:bodyPr spcFirstLastPara="1" vert="horz" wrap="square" lIns="121900" tIns="121900" rIns="121900" bIns="121900" rtlCol="0" anchor="t" anchorCtr="0">
            <a:normAutofit/>
          </a:bodyPr>
          <a:lstStyle/>
          <a:p>
            <a:pPr marL="0" marR="0" lvl="0" indent="0" algn="l" defTabSz="914400" rtl="0" eaLnBrk="1" fontAlgn="auto" latinLnBrk="0" hangingPunct="1">
              <a:lnSpc>
                <a:spcPct val="100000"/>
              </a:lnSpc>
              <a:spcBef>
                <a:spcPts val="0"/>
              </a:spcBef>
              <a:spcAft>
                <a:spcPts val="0"/>
              </a:spcAft>
              <a:buClr>
                <a:srgbClr val="FFFFFF"/>
              </a:buClr>
              <a:buSzPts val="1600"/>
              <a:buFont typeface="Nunito"/>
              <a:buNone/>
              <a:tabLst/>
              <a:defRPr/>
            </a:pPr>
            <a:r>
              <a:rPr kumimoji="0" lang="en-US" sz="2000" b="1" i="0" u="none" strike="noStrike" kern="0" cap="none" spc="0" normalizeH="0" baseline="0" noProof="0" dirty="0">
                <a:ln>
                  <a:noFill/>
                </a:ln>
                <a:solidFill>
                  <a:srgbClr val="FFFFFF"/>
                </a:solidFill>
                <a:effectLst/>
                <a:uLnTx/>
                <a:uFillTx/>
                <a:latin typeface="Nunito"/>
                <a:sym typeface="Nunito"/>
              </a:rPr>
              <a:t>Authors: Aakash Atul </a:t>
            </a:r>
            <a:r>
              <a:rPr kumimoji="0" lang="en-US" sz="2000" b="1" i="0" u="none" strike="noStrike" kern="0" cap="none" spc="0" normalizeH="0" baseline="0" noProof="0" dirty="0" err="1">
                <a:ln>
                  <a:noFill/>
                </a:ln>
                <a:solidFill>
                  <a:srgbClr val="FFFFFF"/>
                </a:solidFill>
                <a:effectLst/>
                <a:uLnTx/>
                <a:uFillTx/>
                <a:latin typeface="Nunito"/>
                <a:sym typeface="Nunito"/>
              </a:rPr>
              <a:t>Alurkar</a:t>
            </a:r>
            <a:endParaRPr kumimoji="0" lang="en-US" sz="2000" b="1" i="0" u="none" strike="noStrike" kern="0" cap="none" spc="0" normalizeH="0" baseline="0" noProof="0" dirty="0">
              <a:ln>
                <a:noFill/>
              </a:ln>
              <a:solidFill>
                <a:srgbClr val="FFFFFF"/>
              </a:solidFill>
              <a:effectLst/>
              <a:uLnTx/>
              <a:uFillTx/>
              <a:latin typeface="Nunito"/>
              <a:sym typeface="Nunito"/>
            </a:endParaRPr>
          </a:p>
          <a:p>
            <a:pPr marL="0" marR="0" lvl="0" indent="0" algn="l" defTabSz="914400" rtl="0" eaLnBrk="1" fontAlgn="auto" latinLnBrk="0" hangingPunct="1">
              <a:lnSpc>
                <a:spcPct val="100000"/>
              </a:lnSpc>
              <a:spcBef>
                <a:spcPts val="0"/>
              </a:spcBef>
              <a:spcAft>
                <a:spcPts val="0"/>
              </a:spcAft>
              <a:buClr>
                <a:srgbClr val="FFFFFF"/>
              </a:buClr>
              <a:buSzPts val="1600"/>
              <a:buFont typeface="Nunito"/>
              <a:buNone/>
              <a:tabLst/>
              <a:defRPr/>
            </a:pPr>
            <a:r>
              <a:rPr kumimoji="0" lang="en-US" sz="2000" b="1" i="0" u="none" strike="noStrike" kern="0" cap="none" spc="0" normalizeH="0" baseline="0" noProof="0" dirty="0">
                <a:ln>
                  <a:noFill/>
                </a:ln>
                <a:solidFill>
                  <a:srgbClr val="FFFFFF"/>
                </a:solidFill>
                <a:effectLst/>
                <a:uLnTx/>
                <a:uFillTx/>
                <a:latin typeface="Nunito"/>
                <a:sym typeface="Nunito"/>
              </a:rPr>
              <a:t>                Sourabh Bharat Ranade</a:t>
            </a:r>
          </a:p>
          <a:p>
            <a:pPr marL="0" marR="0" lvl="0" indent="0" algn="l" defTabSz="914400" rtl="0" eaLnBrk="1" fontAlgn="auto" latinLnBrk="0" hangingPunct="1">
              <a:lnSpc>
                <a:spcPct val="100000"/>
              </a:lnSpc>
              <a:spcBef>
                <a:spcPts val="0"/>
              </a:spcBef>
              <a:spcAft>
                <a:spcPts val="0"/>
              </a:spcAft>
              <a:buClr>
                <a:srgbClr val="FFFFFF"/>
              </a:buClr>
              <a:buSzPts val="1600"/>
              <a:buFont typeface="Nunito"/>
              <a:buNone/>
              <a:tabLst/>
              <a:defRPr/>
            </a:pPr>
            <a:r>
              <a:rPr kumimoji="0" lang="en-US" sz="2000" b="1" i="0" u="none" strike="noStrike" kern="0" cap="none" spc="0" normalizeH="0" baseline="0" noProof="0" dirty="0">
                <a:ln>
                  <a:noFill/>
                </a:ln>
                <a:solidFill>
                  <a:srgbClr val="FFFFFF"/>
                </a:solidFill>
                <a:effectLst/>
                <a:uLnTx/>
                <a:uFillTx/>
                <a:latin typeface="Nunito"/>
                <a:sym typeface="Nunito"/>
              </a:rPr>
              <a:t>	   </a:t>
            </a:r>
            <a:r>
              <a:rPr kumimoji="0" lang="en-US" sz="2000" b="1" i="0" u="none" strike="noStrike" kern="0" cap="none" spc="0" normalizeH="0" baseline="0" noProof="0" dirty="0" err="1">
                <a:ln>
                  <a:noFill/>
                </a:ln>
                <a:solidFill>
                  <a:srgbClr val="FFFFFF"/>
                </a:solidFill>
                <a:effectLst/>
                <a:uLnTx/>
                <a:uFillTx/>
                <a:latin typeface="Nunito"/>
                <a:sym typeface="Nunito"/>
              </a:rPr>
              <a:t>Shreeya</a:t>
            </a:r>
            <a:r>
              <a:rPr kumimoji="0" lang="en-US" sz="2000" b="1" i="0" u="none" strike="noStrike" kern="0" cap="none" spc="0" normalizeH="0" baseline="0" noProof="0" dirty="0">
                <a:ln>
                  <a:noFill/>
                </a:ln>
                <a:solidFill>
                  <a:srgbClr val="FFFFFF"/>
                </a:solidFill>
                <a:effectLst/>
                <a:uLnTx/>
                <a:uFillTx/>
                <a:latin typeface="Nunito"/>
                <a:sym typeface="Nunito"/>
              </a:rPr>
              <a:t> Vijay Joshi, and others…</a:t>
            </a:r>
          </a:p>
          <a:p>
            <a:pPr marL="0" marR="0" lvl="0" indent="0" algn="l" defTabSz="914400" rtl="0" eaLnBrk="1" fontAlgn="auto" latinLnBrk="0" hangingPunct="1">
              <a:lnSpc>
                <a:spcPct val="100000"/>
              </a:lnSpc>
              <a:spcBef>
                <a:spcPts val="0"/>
              </a:spcBef>
              <a:spcAft>
                <a:spcPts val="0"/>
              </a:spcAft>
              <a:buClr>
                <a:srgbClr val="FFFFFF"/>
              </a:buClr>
              <a:buSzPts val="1600"/>
              <a:buFont typeface="Nunito"/>
              <a:buNone/>
              <a:tabLst/>
              <a:defRPr/>
            </a:pPr>
            <a:endParaRPr kumimoji="0" lang="en-US" sz="2000" b="1" i="0" u="none" strike="noStrike" kern="0" cap="none" spc="0" normalizeH="0" baseline="0" noProof="0" dirty="0">
              <a:ln>
                <a:noFill/>
              </a:ln>
              <a:solidFill>
                <a:srgbClr val="FFFFFF"/>
              </a:solidFill>
              <a:effectLst/>
              <a:uLnTx/>
              <a:uFillTx/>
              <a:latin typeface="Nunito"/>
              <a:sym typeface="Nunito"/>
            </a:endParaRPr>
          </a:p>
          <a:p>
            <a:pPr marL="0" marR="0" lvl="0" indent="0" algn="l" defTabSz="914400" rtl="0" eaLnBrk="1" fontAlgn="auto" latinLnBrk="0" hangingPunct="1">
              <a:lnSpc>
                <a:spcPct val="100000"/>
              </a:lnSpc>
              <a:spcBef>
                <a:spcPts val="0"/>
              </a:spcBef>
              <a:spcAft>
                <a:spcPts val="0"/>
              </a:spcAft>
              <a:buClr>
                <a:srgbClr val="FFFFFF"/>
              </a:buClr>
              <a:buSzPts val="1600"/>
              <a:buFont typeface="Nunito"/>
              <a:buNone/>
              <a:tabLst/>
              <a:defRPr/>
            </a:pPr>
            <a:endParaRPr kumimoji="0" lang="en-US" sz="2000" b="1" i="0" u="none" strike="noStrike" kern="0" cap="none" spc="0" normalizeH="0" baseline="0" noProof="0" dirty="0">
              <a:ln>
                <a:noFill/>
              </a:ln>
              <a:solidFill>
                <a:srgbClr val="FFFFFF"/>
              </a:solidFill>
              <a:effectLst/>
              <a:uLnTx/>
              <a:uFillTx/>
              <a:latin typeface="Nunito"/>
              <a:sym typeface="Nunito"/>
            </a:endParaRPr>
          </a:p>
        </p:txBody>
      </p:sp>
      <p:sp>
        <p:nvSpPr>
          <p:cNvPr id="328" name="Google Shape;328;p21"/>
          <p:cNvSpPr txBox="1">
            <a:spLocks noGrp="1"/>
          </p:cNvSpPr>
          <p:nvPr>
            <p:ph type="subTitle" idx="4294967295"/>
          </p:nvPr>
        </p:nvSpPr>
        <p:spPr>
          <a:xfrm>
            <a:off x="772100" y="5117021"/>
            <a:ext cx="10020300" cy="927100"/>
          </a:xfrm>
          <a:prstGeom prst="rect">
            <a:avLst/>
          </a:prstGeom>
        </p:spPr>
        <p:txBody>
          <a:bodyPr spcFirstLastPara="1" vert="horz" wrap="square" lIns="121900" tIns="121900" rIns="121900" bIns="121900" rtlCol="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1600"/>
              <a:buFont typeface="Nunito"/>
              <a:buNone/>
              <a:tabLst/>
              <a:defRPr/>
            </a:pPr>
            <a:r>
              <a:rPr kumimoji="0" lang="en-US" sz="1800" b="1" i="0" u="none" strike="noStrike" kern="0" cap="none" spc="0" normalizeH="0" baseline="0" noProof="0" dirty="0">
                <a:ln>
                  <a:noFill/>
                </a:ln>
                <a:solidFill>
                  <a:srgbClr val="FFFFFF"/>
                </a:solidFill>
                <a:effectLst/>
                <a:uLnTx/>
                <a:uFillTx/>
                <a:latin typeface="Nunito" pitchFamily="2" charset="0"/>
                <a:sym typeface="Nunito"/>
              </a:rPr>
              <a:t>Dataset: Enron email dataset collected and prepared by the CALO Project</a:t>
            </a:r>
          </a:p>
        </p:txBody>
      </p:sp>
    </p:spTree>
    <p:extLst>
      <p:ext uri="{BB962C8B-B14F-4D97-AF65-F5344CB8AC3E}">
        <p14:creationId xmlns:p14="http://schemas.microsoft.com/office/powerpoint/2010/main" val="3344900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1"/>
          <p:cNvSpPr txBox="1">
            <a:spLocks noGrp="1"/>
          </p:cNvSpPr>
          <p:nvPr>
            <p:ph type="ctrTitle"/>
          </p:nvPr>
        </p:nvSpPr>
        <p:spPr>
          <a:xfrm>
            <a:off x="772100" y="499700"/>
            <a:ext cx="10619600" cy="2497200"/>
          </a:xfrm>
          <a:prstGeom prst="rect">
            <a:avLst/>
          </a:prstGeom>
        </p:spPr>
        <p:txBody>
          <a:bodyPr spcFirstLastPara="1" vert="horz" wrap="square" lIns="121900" tIns="121900" rIns="121900" bIns="121900" rtlCol="0" anchor="ctr" anchorCtr="0">
            <a:normAutofit/>
          </a:bodyPr>
          <a:lstStyle/>
          <a:p>
            <a:pPr algn="l">
              <a:spcBef>
                <a:spcPts val="0"/>
              </a:spcBef>
            </a:pPr>
            <a:r>
              <a:rPr lang="en"/>
              <a:t>Paper 4: Abstract &amp; Methodology</a:t>
            </a:r>
            <a:endParaRPr/>
          </a:p>
        </p:txBody>
      </p:sp>
      <p:sp>
        <p:nvSpPr>
          <p:cNvPr id="388" name="Google Shape;388;p31"/>
          <p:cNvSpPr txBox="1">
            <a:spLocks noGrp="1"/>
          </p:cNvSpPr>
          <p:nvPr>
            <p:ph type="subTitle" idx="1"/>
          </p:nvPr>
        </p:nvSpPr>
        <p:spPr>
          <a:xfrm>
            <a:off x="447040" y="2692400"/>
            <a:ext cx="11673840" cy="3342640"/>
          </a:xfrm>
          <a:prstGeom prst="rect">
            <a:avLst/>
          </a:prstGeom>
        </p:spPr>
        <p:txBody>
          <a:bodyPr spcFirstLastPara="1" vert="horz" wrap="square" lIns="121900" tIns="121900" rIns="121900" bIns="121900" rtlCol="0" anchor="t" anchorCtr="0">
            <a:noAutofit/>
          </a:bodyPr>
          <a:lstStyle/>
          <a:p>
            <a:pPr algn="l">
              <a:spcBef>
                <a:spcPts val="0"/>
              </a:spcBef>
            </a:pPr>
            <a:r>
              <a:rPr lang="en-US" i="1" dirty="0">
                <a:latin typeface="TimesNewRomanPS-BoldItalicMT"/>
              </a:rPr>
              <a:t>With the facility of email being accessible to any individual with an internet connection, the proliferation of spam emails is one of the biggest problems which plagues our globally integrated communication systems. The various solutions to filter and hide spam previously included the manual detection of specific keywords and the backlisting of certain domains created to send spam. However, these methods have certain shortcomings in classifying whether emails are spam or ham. This proposed system attempts to use machine learning techniques to detect a pattern of repetitive keywords which are classified as spam.</a:t>
            </a:r>
            <a:endParaRPr i="1" dirty="0">
              <a:latin typeface="TimesNewRomanPS-BoldItalicM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2"/>
          <p:cNvSpPr txBox="1">
            <a:spLocks noGrp="1"/>
          </p:cNvSpPr>
          <p:nvPr>
            <p:ph type="ctrTitle"/>
          </p:nvPr>
        </p:nvSpPr>
        <p:spPr>
          <a:xfrm>
            <a:off x="700383" y="-251012"/>
            <a:ext cx="9993600" cy="2497200"/>
          </a:xfrm>
          <a:prstGeom prst="rect">
            <a:avLst/>
          </a:prstGeom>
        </p:spPr>
        <p:txBody>
          <a:bodyPr spcFirstLastPara="1" vert="horz" wrap="square" lIns="121900" tIns="121900" rIns="121900" bIns="121900" rtlCol="0" anchor="ctr" anchorCtr="0">
            <a:normAutofit/>
          </a:bodyPr>
          <a:lstStyle/>
          <a:p>
            <a:pPr algn="l">
              <a:spcBef>
                <a:spcPts val="0"/>
              </a:spcBef>
            </a:pPr>
            <a:r>
              <a:rPr lang="en" dirty="0"/>
              <a:t>Paper 4: Merits &amp; Demerits</a:t>
            </a:r>
            <a:endParaRPr dirty="0"/>
          </a:p>
        </p:txBody>
      </p:sp>
      <p:sp>
        <p:nvSpPr>
          <p:cNvPr id="394" name="Google Shape;394;p32"/>
          <p:cNvSpPr txBox="1">
            <a:spLocks noGrp="1"/>
          </p:cNvSpPr>
          <p:nvPr>
            <p:ph type="subTitle" idx="1"/>
          </p:nvPr>
        </p:nvSpPr>
        <p:spPr>
          <a:xfrm>
            <a:off x="700383" y="1766047"/>
            <a:ext cx="10906747" cy="5181600"/>
          </a:xfrm>
          <a:prstGeom prst="rect">
            <a:avLst/>
          </a:prstGeom>
        </p:spPr>
        <p:txBody>
          <a:bodyPr spcFirstLastPara="1" vert="horz" wrap="square" lIns="121900" tIns="121900" rIns="121900" bIns="121900" rtlCol="0" anchor="t" anchorCtr="0">
            <a:noAutofit/>
          </a:bodyPr>
          <a:lstStyle/>
          <a:p>
            <a:pPr algn="l">
              <a:spcBef>
                <a:spcPts val="0"/>
              </a:spcBef>
            </a:pPr>
            <a:r>
              <a:rPr lang="en-US" sz="1400" b="1" i="1" u="sng" dirty="0">
                <a:latin typeface="TimesNewRomanPS-BoldItalicMT"/>
              </a:rPr>
              <a:t>Merits:</a:t>
            </a:r>
          </a:p>
          <a:p>
            <a:pPr algn="l">
              <a:spcBef>
                <a:spcPts val="0"/>
              </a:spcBef>
            </a:pPr>
            <a:endParaRPr lang="en-US" sz="1400" i="1" dirty="0">
              <a:latin typeface="TimesNewRomanPS-BoldItalicMT"/>
            </a:endParaRPr>
          </a:p>
          <a:p>
            <a:pPr algn="l">
              <a:spcBef>
                <a:spcPts val="0"/>
              </a:spcBef>
            </a:pPr>
            <a:r>
              <a:rPr lang="en-US" sz="1400" i="1" dirty="0">
                <a:latin typeface="TimesNewRomanPS-BoldItalicMT"/>
              </a:rPr>
              <a:t>This proposed system attempts to use machine learning techniques to detect a pattern of repetitive keywords which are classified as spam, spam previously included the manual detection of specific keywords and the blacklisting of certain domains created to send spam.</a:t>
            </a:r>
          </a:p>
          <a:p>
            <a:pPr algn="l">
              <a:spcBef>
                <a:spcPts val="0"/>
              </a:spcBef>
            </a:pPr>
            <a:r>
              <a:rPr lang="en-US" sz="1400" i="1" dirty="0">
                <a:latin typeface="TimesNewRomanPS-BoldItalicMT"/>
              </a:rPr>
              <a:t>The system also proposes the classification of emails based on other various parameters contained in their structure such as Cc/Bcc, domain and header. </a:t>
            </a:r>
          </a:p>
          <a:p>
            <a:pPr algn="l">
              <a:spcBef>
                <a:spcPts val="0"/>
              </a:spcBef>
            </a:pPr>
            <a:r>
              <a:rPr lang="en-US" sz="1400" i="1" dirty="0">
                <a:latin typeface="TimesNewRomanPS-BoldItalicMT"/>
              </a:rPr>
              <a:t>Since this model don’t check for body content this model is givers better privacy to the users.  </a:t>
            </a:r>
          </a:p>
          <a:p>
            <a:pPr algn="l">
              <a:spcBef>
                <a:spcPts val="0"/>
              </a:spcBef>
            </a:pPr>
            <a:r>
              <a:rPr lang="en-US" sz="1400" i="1" dirty="0">
                <a:latin typeface="TimesNewRomanPS-BoldItalicMT"/>
              </a:rPr>
              <a:t>A three-tier architecture which is also a client-server architecture is incorporated in the proposed model. Which help task to achieve modularity and thus, reduce overall computation load on the system. </a:t>
            </a:r>
          </a:p>
          <a:p>
            <a:pPr algn="l">
              <a:spcBef>
                <a:spcPts val="0"/>
              </a:spcBef>
            </a:pPr>
            <a:endParaRPr lang="en-US" sz="1400" i="1" dirty="0">
              <a:latin typeface="TimesNewRomanPS-BoldItalicMT"/>
            </a:endParaRPr>
          </a:p>
          <a:p>
            <a:pPr algn="l">
              <a:spcBef>
                <a:spcPts val="0"/>
              </a:spcBef>
            </a:pPr>
            <a:r>
              <a:rPr lang="en-US" sz="1400" b="1" i="1" u="sng" dirty="0">
                <a:latin typeface="TimesNewRomanPS-BoldItalicMT"/>
              </a:rPr>
              <a:t>Demerits:</a:t>
            </a:r>
          </a:p>
          <a:p>
            <a:pPr algn="l">
              <a:spcBef>
                <a:spcPts val="0"/>
              </a:spcBef>
            </a:pPr>
            <a:endParaRPr lang="en-US" sz="1400" i="1" dirty="0">
              <a:latin typeface="TimesNewRomanPS-BoldItalicMT"/>
            </a:endParaRPr>
          </a:p>
          <a:p>
            <a:pPr algn="l">
              <a:spcBef>
                <a:spcPts val="0"/>
              </a:spcBef>
            </a:pPr>
            <a:r>
              <a:rPr lang="en-US" sz="1400" i="1" dirty="0">
                <a:latin typeface="TimesNewRomanPS-BoldItalicMT"/>
              </a:rPr>
              <a:t>This system mainly focusses on categorizing emails in two categories, namely spam and non-spam. At an organizational level, an effective and flexible classifier improves the soundness of its employee’s email system.</a:t>
            </a:r>
          </a:p>
          <a:p>
            <a:pPr algn="l">
              <a:spcBef>
                <a:spcPts val="0"/>
              </a:spcBef>
            </a:pPr>
            <a:r>
              <a:rPr lang="en-US" sz="1400" i="1" dirty="0">
                <a:latin typeface="TimesNewRomanPS-BoldItalicMT"/>
              </a:rPr>
              <a:t>This model doesn’t have self-learning system which is customizable to each user and based on their dataset will only ensure greater accuracy as the dataset grows in size. Thus, the system approaches an optimal solution as time passes</a:t>
            </a:r>
          </a:p>
          <a:p>
            <a:pPr algn="l">
              <a:spcBef>
                <a:spcPts val="0"/>
              </a:spcBef>
            </a:pPr>
            <a:r>
              <a:rPr lang="en-US" sz="1400" i="1" dirty="0">
                <a:latin typeface="TimesNewRomanPS-BoldItalicMT"/>
              </a:rPr>
              <a:t>This model blocks the email of the sender who are likely to spam from a predefined list by the system administrator, in some condition they might try to send legitimate mail those can also be blocked. </a:t>
            </a:r>
          </a:p>
          <a:p>
            <a:pPr algn="l">
              <a:spcBef>
                <a:spcPts val="0"/>
              </a:spcBef>
            </a:pPr>
            <a:r>
              <a:rPr lang="en-US" sz="1400" i="1" dirty="0">
                <a:latin typeface="TimesNewRomanPS-BoldItalicMT"/>
              </a:rPr>
              <a:t>Since the classification algorithm needs a dataset upon which to perform its functionalities, it is of utmost importance that emails are retrieved with a hundred percent accuracy from their respective servers, irrespective of their domain.</a:t>
            </a:r>
            <a:endParaRPr sz="1400" i="1" dirty="0">
              <a:latin typeface="TimesNewRomanPS-BoldItalicM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3"/>
          <p:cNvSpPr txBox="1">
            <a:spLocks noGrp="1"/>
          </p:cNvSpPr>
          <p:nvPr>
            <p:ph type="ctrTitle"/>
          </p:nvPr>
        </p:nvSpPr>
        <p:spPr>
          <a:xfrm>
            <a:off x="772100" y="499700"/>
            <a:ext cx="11003600" cy="2497200"/>
          </a:xfrm>
          <a:prstGeom prst="rect">
            <a:avLst/>
          </a:prstGeom>
        </p:spPr>
        <p:txBody>
          <a:bodyPr spcFirstLastPara="1" vert="horz" wrap="square" lIns="121900" tIns="121900" rIns="121900" bIns="121900" rtlCol="0" anchor="ctr" anchorCtr="0">
            <a:normAutofit/>
          </a:bodyPr>
          <a:lstStyle/>
          <a:p>
            <a:pPr algn="l">
              <a:spcBef>
                <a:spcPts val="0"/>
              </a:spcBef>
            </a:pPr>
            <a:r>
              <a:rPr lang="en" dirty="0"/>
              <a:t>Paper 4: Conclusion &amp; Motivation</a:t>
            </a:r>
            <a:endParaRPr dirty="0"/>
          </a:p>
        </p:txBody>
      </p:sp>
      <p:sp>
        <p:nvSpPr>
          <p:cNvPr id="400" name="Google Shape;400;p33"/>
          <p:cNvSpPr txBox="1">
            <a:spLocks noGrp="1"/>
          </p:cNvSpPr>
          <p:nvPr>
            <p:ph type="subTitle" idx="1"/>
          </p:nvPr>
        </p:nvSpPr>
        <p:spPr>
          <a:xfrm>
            <a:off x="917700" y="2420471"/>
            <a:ext cx="10858000" cy="3818964"/>
          </a:xfrm>
          <a:prstGeom prst="rect">
            <a:avLst/>
          </a:prstGeom>
        </p:spPr>
        <p:txBody>
          <a:bodyPr spcFirstLastPara="1" vert="horz" wrap="square" lIns="121900" tIns="121900" rIns="121900" bIns="121900" rtlCol="0" anchor="t" anchorCtr="0">
            <a:normAutofit/>
          </a:bodyPr>
          <a:lstStyle/>
          <a:p>
            <a:pPr algn="l"/>
            <a:r>
              <a:rPr lang="en-US" i="1" dirty="0">
                <a:latin typeface="TimesNewRomanPS-BoldItalicMT"/>
              </a:rPr>
              <a:t>Spam filtering is a kind of email prioritization but it only focuses on filtering unwanted emails or two level prioritization systems. Sahami et al reported good results in Spam filtering using Naive Bayes classifiers.</a:t>
            </a:r>
          </a:p>
          <a:p>
            <a:pPr algn="l"/>
            <a:endParaRPr lang="en-US" i="1" dirty="0">
              <a:latin typeface="TimesNewRomanPS-BoldItalicMT"/>
            </a:endParaRPr>
          </a:p>
          <a:p>
            <a:pPr algn="l"/>
            <a:r>
              <a:rPr lang="en-US" i="1" dirty="0">
                <a:latin typeface="TimesNewRomanPS-BoldItalicMT"/>
              </a:rPr>
              <a:t>However, spam filtering alleviates the overload of the recipients to a certain degree but with these changes, it is possible to develop an email system which gives more efficient and accurate results. Along with </a:t>
            </a:r>
            <a:r>
              <a:rPr lang="en-US" i="1" dirty="0" err="1">
                <a:latin typeface="TimesNewRomanPS-BoldItalicMT"/>
              </a:rPr>
              <a:t>this,system</a:t>
            </a:r>
            <a:r>
              <a:rPr lang="en-US" i="1" dirty="0">
                <a:latin typeface="TimesNewRomanPS-BoldItalicMT"/>
              </a:rPr>
              <a:t> which provides an output that is user-specific has been aimed for. This ensures a superior user experience for every individual who uses the system.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5"/>
          <p:cNvSpPr txBox="1">
            <a:spLocks noGrp="1"/>
          </p:cNvSpPr>
          <p:nvPr>
            <p:ph type="ctrTitle"/>
          </p:nvPr>
        </p:nvSpPr>
        <p:spPr>
          <a:xfrm>
            <a:off x="772100" y="262216"/>
            <a:ext cx="10899709" cy="2497200"/>
          </a:xfrm>
          <a:prstGeom prst="rect">
            <a:avLst/>
          </a:prstGeom>
          <a:noFill/>
          <a:ln>
            <a:noFill/>
          </a:ln>
        </p:spPr>
        <p:txBody>
          <a:bodyPr spcFirstLastPara="1" wrap="square" lIns="121900" tIns="121900" rIns="121900" bIns="121900" anchor="ctr" anchorCtr="0">
            <a:normAutofit/>
          </a:bodyPr>
          <a:lstStyle/>
          <a:p>
            <a:pPr marL="0" lvl="0" indent="0" algn="l" rtl="0">
              <a:lnSpc>
                <a:spcPct val="100000"/>
              </a:lnSpc>
              <a:spcBef>
                <a:spcPts val="0"/>
              </a:spcBef>
              <a:spcAft>
                <a:spcPts val="0"/>
              </a:spcAft>
              <a:buClr>
                <a:schemeClr val="lt1"/>
              </a:buClr>
              <a:buSzPts val="3600"/>
              <a:buNone/>
            </a:pPr>
            <a:r>
              <a:rPr lang="en-US" sz="3200" dirty="0">
                <a:effectLst>
                  <a:outerShdw blurRad="38100" dist="38100" dir="2700000" algn="tl">
                    <a:srgbClr val="000000">
                      <a:alpha val="43137"/>
                    </a:srgbClr>
                  </a:outerShdw>
                </a:effectLst>
                <a:latin typeface="Century Gothic"/>
                <a:ea typeface="Century Gothic"/>
                <a:cs typeface="Century Gothic"/>
                <a:sym typeface="Century Gothic"/>
              </a:rPr>
              <a:t>Paper 5: </a:t>
            </a:r>
            <a:br>
              <a:rPr lang="en-US" sz="3200" dirty="0">
                <a:latin typeface="Century Gothic"/>
                <a:ea typeface="Century Gothic"/>
                <a:cs typeface="Century Gothic"/>
                <a:sym typeface="Century Gothic"/>
              </a:rPr>
            </a:br>
            <a:r>
              <a:rPr lang="en-US" sz="3200" b="1" dirty="0">
                <a:solidFill>
                  <a:srgbClr val="FF0909"/>
                </a:solidFill>
                <a:effectLst>
                  <a:outerShdw blurRad="38100" dist="38100" dir="2700000" algn="tl">
                    <a:srgbClr val="000000">
                      <a:alpha val="43137"/>
                    </a:srgbClr>
                  </a:outerShdw>
                </a:effectLst>
                <a:latin typeface="Century Gothic"/>
                <a:ea typeface="Century Gothic"/>
                <a:cs typeface="Century Gothic"/>
                <a:sym typeface="Century Gothic"/>
              </a:rPr>
              <a:t>TITLE :</a:t>
            </a:r>
            <a:r>
              <a:rPr lang="en-US" sz="3200" dirty="0">
                <a:solidFill>
                  <a:srgbClr val="FF0909"/>
                </a:solidFill>
                <a:effectLst>
                  <a:outerShdw blurRad="38100" dist="38100" dir="2700000" algn="tl">
                    <a:srgbClr val="000000">
                      <a:alpha val="43137"/>
                    </a:srgbClr>
                  </a:outerShdw>
                </a:effectLst>
                <a:latin typeface="Century Gothic"/>
                <a:ea typeface="Century Gothic"/>
                <a:cs typeface="Century Gothic"/>
                <a:sym typeface="Century Gothic"/>
              </a:rPr>
              <a:t> A Comprehensive Review on Email Spam Classification using Machine Learning Algorithms </a:t>
            </a:r>
            <a:br>
              <a:rPr lang="en-US" sz="3200" b="1" dirty="0">
                <a:solidFill>
                  <a:srgbClr val="333333"/>
                </a:solidFill>
                <a:latin typeface="Arial"/>
                <a:ea typeface="Arial"/>
                <a:cs typeface="Arial"/>
                <a:sym typeface="Arial"/>
              </a:rPr>
            </a:br>
            <a:endParaRPr sz="3200" dirty="0">
              <a:solidFill>
                <a:srgbClr val="FF0000"/>
              </a:solidFill>
              <a:latin typeface="Century Gothic"/>
              <a:ea typeface="Century Gothic"/>
              <a:cs typeface="Century Gothic"/>
              <a:sym typeface="Century Gothic"/>
            </a:endParaRPr>
          </a:p>
        </p:txBody>
      </p:sp>
      <p:sp>
        <p:nvSpPr>
          <p:cNvPr id="400" name="Google Shape;400;p25"/>
          <p:cNvSpPr txBox="1">
            <a:spLocks noGrp="1"/>
          </p:cNvSpPr>
          <p:nvPr>
            <p:ph type="subTitle" idx="1"/>
          </p:nvPr>
        </p:nvSpPr>
        <p:spPr>
          <a:xfrm>
            <a:off x="772100" y="2327192"/>
            <a:ext cx="11115100" cy="927200"/>
          </a:xfrm>
          <a:prstGeom prst="rect">
            <a:avLst/>
          </a:prstGeom>
          <a:noFill/>
          <a:ln>
            <a:noFill/>
          </a:ln>
        </p:spPr>
        <p:txBody>
          <a:bodyPr spcFirstLastPara="1" wrap="square" lIns="121900" tIns="121900" rIns="121900" bIns="121900" anchor="t" anchorCtr="0">
            <a:normAutofit/>
          </a:bodyPr>
          <a:lstStyle/>
          <a:p>
            <a:pPr marL="457200" lvl="0" indent="-311150" algn="l" rtl="0">
              <a:lnSpc>
                <a:spcPct val="100000"/>
              </a:lnSpc>
              <a:spcBef>
                <a:spcPts val="0"/>
              </a:spcBef>
              <a:spcAft>
                <a:spcPts val="0"/>
              </a:spcAft>
              <a:buSzPts val="1600"/>
              <a:buNone/>
            </a:pPr>
            <a:r>
              <a:rPr lang="en-US" b="1" dirty="0"/>
              <a:t>Year of Publication: 2021 </a:t>
            </a:r>
            <a:r>
              <a:rPr lang="en-US" b="1" dirty="0">
                <a:solidFill>
                  <a:srgbClr val="333333"/>
                </a:solidFill>
                <a:latin typeface="Arial"/>
                <a:ea typeface="Arial"/>
                <a:cs typeface="Arial"/>
                <a:sym typeface="Arial"/>
              </a:rPr>
              <a:t> </a:t>
            </a:r>
            <a:endParaRPr b="1" dirty="0">
              <a:solidFill>
                <a:schemeClr val="lt1"/>
              </a:solidFill>
            </a:endParaRPr>
          </a:p>
        </p:txBody>
      </p:sp>
      <p:sp>
        <p:nvSpPr>
          <p:cNvPr id="401" name="Google Shape;401;p25"/>
          <p:cNvSpPr txBox="1">
            <a:spLocks noGrp="1"/>
          </p:cNvSpPr>
          <p:nvPr>
            <p:ph type="subTitle" idx="4294967295"/>
          </p:nvPr>
        </p:nvSpPr>
        <p:spPr>
          <a:xfrm>
            <a:off x="772100" y="3254392"/>
            <a:ext cx="11752148" cy="1484400"/>
          </a:xfrm>
          <a:prstGeom prst="rect">
            <a:avLst/>
          </a:prstGeom>
          <a:noFill/>
          <a:ln>
            <a:noFill/>
          </a:ln>
        </p:spPr>
        <p:txBody>
          <a:bodyPr spcFirstLastPara="1" wrap="square" lIns="121900" tIns="121900" rIns="121900" bIns="121900" anchor="t" anchorCtr="0">
            <a:noAutofit/>
          </a:bodyPr>
          <a:lstStyle/>
          <a:p>
            <a:pPr marL="146050" marR="0" lvl="0" indent="0" algn="l" rtl="0">
              <a:lnSpc>
                <a:spcPct val="115000"/>
              </a:lnSpc>
              <a:spcBef>
                <a:spcPts val="0"/>
              </a:spcBef>
              <a:spcAft>
                <a:spcPts val="0"/>
              </a:spcAft>
              <a:buClr>
                <a:schemeClr val="dk2"/>
              </a:buClr>
              <a:buSzPct val="64999"/>
              <a:buFont typeface="Nunito"/>
              <a:buNone/>
            </a:pPr>
            <a:r>
              <a:rPr lang="en-US" sz="1800" b="1" i="0" u="none" strike="noStrike" cap="none" dirty="0">
                <a:solidFill>
                  <a:srgbClr val="FFFFFF"/>
                </a:solidFill>
                <a:latin typeface="Nunito"/>
                <a:ea typeface="Nunito"/>
                <a:cs typeface="Nunito"/>
                <a:sym typeface="Nunito"/>
              </a:rPr>
              <a:t>Authors: Mansoor RAZA and </a:t>
            </a:r>
            <a:r>
              <a:rPr lang="en-US" sz="1800" b="1" i="0" u="none" strike="noStrike" cap="none" dirty="0" err="1">
                <a:solidFill>
                  <a:srgbClr val="FFFFFF"/>
                </a:solidFill>
                <a:latin typeface="Nunito"/>
                <a:ea typeface="Nunito"/>
                <a:cs typeface="Nunito"/>
                <a:sym typeface="Nunito"/>
              </a:rPr>
              <a:t>Nathali</a:t>
            </a:r>
            <a:r>
              <a:rPr lang="en-US" sz="1800" b="1" i="0" u="none" strike="noStrike" cap="none" dirty="0">
                <a:solidFill>
                  <a:srgbClr val="FFFFFF"/>
                </a:solidFill>
                <a:latin typeface="Nunito"/>
                <a:ea typeface="Nunito"/>
                <a:cs typeface="Nunito"/>
                <a:sym typeface="Nunito"/>
              </a:rPr>
              <a:t> </a:t>
            </a:r>
            <a:r>
              <a:rPr lang="en-US" sz="1800" b="1" i="0" u="none" strike="noStrike" cap="none" dirty="0" err="1">
                <a:solidFill>
                  <a:srgbClr val="FFFFFF"/>
                </a:solidFill>
                <a:latin typeface="Nunito"/>
                <a:ea typeface="Nunito"/>
                <a:cs typeface="Nunito"/>
                <a:sym typeface="Nunito"/>
              </a:rPr>
              <a:t>Dilshani</a:t>
            </a:r>
            <a:r>
              <a:rPr lang="en-US" sz="1800" b="1" i="0" u="none" strike="noStrike" cap="none" dirty="0">
                <a:solidFill>
                  <a:srgbClr val="FFFFFF"/>
                </a:solidFill>
                <a:latin typeface="Nunito"/>
                <a:ea typeface="Nunito"/>
                <a:cs typeface="Nunito"/>
                <a:sym typeface="Nunito"/>
              </a:rPr>
              <a:t> Jayasinghe School of Computing and Mathematic</a:t>
            </a:r>
            <a:endParaRPr lang="en-US" sz="1800" b="1" dirty="0">
              <a:solidFill>
                <a:srgbClr val="FFFFFF"/>
              </a:solidFill>
            </a:endParaRPr>
          </a:p>
          <a:p>
            <a:pPr marL="146050" marR="0" lvl="0" indent="0" algn="l" rtl="0">
              <a:lnSpc>
                <a:spcPct val="115000"/>
              </a:lnSpc>
              <a:spcBef>
                <a:spcPts val="0"/>
              </a:spcBef>
              <a:spcAft>
                <a:spcPts val="0"/>
              </a:spcAft>
              <a:buClr>
                <a:schemeClr val="dk2"/>
              </a:buClr>
              <a:buSzPct val="64999"/>
              <a:buFont typeface="Nunito"/>
              <a:buNone/>
            </a:pPr>
            <a:r>
              <a:rPr lang="en-US" sz="1800" b="1" dirty="0">
                <a:solidFill>
                  <a:srgbClr val="FFFFFF"/>
                </a:solidFill>
              </a:rPr>
              <a:t>           </a:t>
            </a:r>
            <a:r>
              <a:rPr lang="en-US" sz="1800" b="1" i="0" u="none" strike="noStrike" cap="none" dirty="0">
                <a:solidFill>
                  <a:srgbClr val="FFFFFF"/>
                </a:solidFill>
                <a:latin typeface="Nunito"/>
                <a:ea typeface="Nunito"/>
                <a:cs typeface="Nunito"/>
                <a:sym typeface="Nunito"/>
              </a:rPr>
              <a:t> 	   Charles Sturt University, Study Centre Melbourne VIC 3000, Australia</a:t>
            </a:r>
            <a:endParaRPr sz="1800" b="1" i="0" u="none" strike="noStrike" cap="none" dirty="0">
              <a:solidFill>
                <a:srgbClr val="FFFFFF"/>
              </a:solidFill>
              <a:latin typeface="Nunito"/>
              <a:ea typeface="Nunito"/>
              <a:cs typeface="Nunito"/>
              <a:sym typeface="Nunito"/>
            </a:endParaRPr>
          </a:p>
          <a:p>
            <a:pPr marL="146050" marR="0" lvl="0" indent="0" algn="l" rtl="0">
              <a:lnSpc>
                <a:spcPct val="115000"/>
              </a:lnSpc>
              <a:spcBef>
                <a:spcPts val="0"/>
              </a:spcBef>
              <a:spcAft>
                <a:spcPts val="0"/>
              </a:spcAft>
              <a:buClr>
                <a:schemeClr val="dk2"/>
              </a:buClr>
              <a:buSzPct val="64999"/>
              <a:buFont typeface="Nunito"/>
              <a:buNone/>
            </a:pPr>
            <a:r>
              <a:rPr lang="en-US" sz="1800" b="1" dirty="0">
                <a:solidFill>
                  <a:srgbClr val="FFFFFF"/>
                </a:solidFill>
              </a:rPr>
              <a:t>	   </a:t>
            </a:r>
            <a:r>
              <a:rPr lang="en-US" sz="1800" b="1" dirty="0" err="1">
                <a:solidFill>
                  <a:srgbClr val="FFFFFF"/>
                </a:solidFill>
              </a:rPr>
              <a:t>Muhana</a:t>
            </a:r>
            <a:r>
              <a:rPr lang="en-US" sz="1800" b="1" dirty="0">
                <a:solidFill>
                  <a:srgbClr val="FFFFFF"/>
                </a:solidFill>
              </a:rPr>
              <a:t> </a:t>
            </a:r>
            <a:r>
              <a:rPr lang="en-US" sz="1800" b="1" dirty="0" err="1">
                <a:solidFill>
                  <a:srgbClr val="FFFFFF"/>
                </a:solidFill>
              </a:rPr>
              <a:t>Magboul</a:t>
            </a:r>
            <a:r>
              <a:rPr lang="en-US" sz="1800" b="1" dirty="0">
                <a:solidFill>
                  <a:srgbClr val="FFFFFF"/>
                </a:solidFill>
              </a:rPr>
              <a:t> Ali </a:t>
            </a:r>
            <a:r>
              <a:rPr lang="en-US" sz="1800" b="1" dirty="0" err="1">
                <a:solidFill>
                  <a:srgbClr val="FFFFFF"/>
                </a:solidFill>
              </a:rPr>
              <a:t>Muslam</a:t>
            </a:r>
            <a:r>
              <a:rPr lang="en-US" sz="1800" b="1" dirty="0">
                <a:solidFill>
                  <a:srgbClr val="FFFFFF"/>
                </a:solidFill>
              </a:rPr>
              <a:t> Department of Information Technology College of Computer and 	   Information Sciences AI Imam Mohammad Ibn Saud Islamic University (IMSIU)</a:t>
            </a:r>
            <a:endParaRPr sz="1800" b="1" dirty="0">
              <a:solidFill>
                <a:srgbClr val="FFFFFF"/>
              </a:solidFill>
            </a:endParaRPr>
          </a:p>
        </p:txBody>
      </p:sp>
      <p:sp>
        <p:nvSpPr>
          <p:cNvPr id="402" name="Google Shape;402;p25"/>
          <p:cNvSpPr txBox="1">
            <a:spLocks noGrp="1"/>
          </p:cNvSpPr>
          <p:nvPr>
            <p:ph type="subTitle" idx="4294967295"/>
          </p:nvPr>
        </p:nvSpPr>
        <p:spPr>
          <a:xfrm>
            <a:off x="772100" y="5040687"/>
            <a:ext cx="10020300" cy="927100"/>
          </a:xfrm>
          <a:prstGeom prst="rect">
            <a:avLst/>
          </a:prstGeom>
          <a:noFill/>
          <a:ln>
            <a:noFill/>
          </a:ln>
        </p:spPr>
        <p:txBody>
          <a:bodyPr spcFirstLastPara="1" wrap="square" lIns="121900" tIns="121900" rIns="121900" bIns="121900" anchor="t" anchorCtr="0">
            <a:normAutofit/>
          </a:bodyPr>
          <a:lstStyle/>
          <a:p>
            <a:pPr marL="146050" marR="0" lvl="0" indent="0" algn="l" rtl="0">
              <a:lnSpc>
                <a:spcPct val="115000"/>
              </a:lnSpc>
              <a:spcBef>
                <a:spcPts val="0"/>
              </a:spcBef>
              <a:spcAft>
                <a:spcPts val="0"/>
              </a:spcAft>
              <a:buClr>
                <a:schemeClr val="dk2"/>
              </a:buClr>
              <a:buSzPct val="64999"/>
              <a:buFont typeface="Nunito"/>
              <a:buNone/>
            </a:pPr>
            <a:r>
              <a:rPr lang="en-US" sz="1800" b="1" i="0" u="none" strike="noStrike" cap="none" dirty="0">
                <a:solidFill>
                  <a:srgbClr val="FFFFFF"/>
                </a:solidFill>
                <a:latin typeface="Nunito" pitchFamily="2" charset="0"/>
                <a:sym typeface="Nunito"/>
              </a:rPr>
              <a:t>Dataset: </a:t>
            </a:r>
            <a:r>
              <a:rPr lang="en-US" sz="1800" b="1" dirty="0">
                <a:solidFill>
                  <a:schemeClr val="lt1"/>
                </a:solidFill>
                <a:latin typeface="Nunito" pitchFamily="2" charset="0"/>
                <a:ea typeface="Arial"/>
                <a:cs typeface="Arial"/>
                <a:sym typeface="Arial"/>
              </a:rPr>
              <a:t>The original dataset is CSDMC2010 SPAM corpus. This dataset is composed of a selection of mail messages as training data and testing data.</a:t>
            </a:r>
            <a:endParaRPr sz="1800" b="1" dirty="0">
              <a:solidFill>
                <a:schemeClr val="lt1"/>
              </a:solidFill>
              <a:latin typeface="Nunito" pitchFamily="2" charset="0"/>
            </a:endParaRPr>
          </a:p>
          <a:p>
            <a:pPr marL="146050" marR="0" lvl="0" indent="0" algn="l" rtl="0">
              <a:lnSpc>
                <a:spcPct val="115000"/>
              </a:lnSpc>
              <a:spcBef>
                <a:spcPts val="0"/>
              </a:spcBef>
              <a:spcAft>
                <a:spcPts val="0"/>
              </a:spcAft>
              <a:buClr>
                <a:schemeClr val="dk2"/>
              </a:buClr>
              <a:buSzPct val="64999"/>
              <a:buFont typeface="Nunito"/>
              <a:buNone/>
            </a:pPr>
            <a:endParaRPr sz="2000" b="1" dirty="0">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26"/>
          <p:cNvSpPr txBox="1">
            <a:spLocks noGrp="1"/>
          </p:cNvSpPr>
          <p:nvPr>
            <p:ph type="ctrTitle"/>
          </p:nvPr>
        </p:nvSpPr>
        <p:spPr>
          <a:xfrm>
            <a:off x="772100" y="499700"/>
            <a:ext cx="10619600" cy="2497200"/>
          </a:xfrm>
          <a:prstGeom prst="rect">
            <a:avLst/>
          </a:prstGeom>
          <a:noFill/>
          <a:ln>
            <a:noFill/>
          </a:ln>
        </p:spPr>
        <p:txBody>
          <a:bodyPr spcFirstLastPara="1" wrap="square" lIns="121900" tIns="121900" rIns="121900" bIns="121900" anchor="ctr" anchorCtr="0">
            <a:normAutofit/>
          </a:bodyPr>
          <a:lstStyle/>
          <a:p>
            <a:pPr marL="0" lvl="0" indent="0" algn="l" rtl="0">
              <a:lnSpc>
                <a:spcPct val="100000"/>
              </a:lnSpc>
              <a:spcBef>
                <a:spcPts val="0"/>
              </a:spcBef>
              <a:spcAft>
                <a:spcPts val="0"/>
              </a:spcAft>
              <a:buSzPts val="3600"/>
              <a:buNone/>
            </a:pPr>
            <a:r>
              <a:rPr lang="en-US"/>
              <a:t>Paper 5: Abstract &amp; Methodology</a:t>
            </a:r>
            <a:endParaRPr/>
          </a:p>
        </p:txBody>
      </p:sp>
      <p:sp>
        <p:nvSpPr>
          <p:cNvPr id="408" name="Google Shape;408;p26"/>
          <p:cNvSpPr txBox="1">
            <a:spLocks noGrp="1"/>
          </p:cNvSpPr>
          <p:nvPr>
            <p:ph type="subTitle" idx="1"/>
          </p:nvPr>
        </p:nvSpPr>
        <p:spPr>
          <a:xfrm>
            <a:off x="772100" y="2572871"/>
            <a:ext cx="11059147" cy="3684494"/>
          </a:xfrm>
          <a:prstGeom prst="rect">
            <a:avLst/>
          </a:prstGeom>
          <a:noFill/>
          <a:ln>
            <a:noFill/>
          </a:ln>
        </p:spPr>
        <p:txBody>
          <a:bodyPr spcFirstLastPara="1" wrap="square" lIns="121900" tIns="121900" rIns="121900" bIns="121900" anchor="t" anchorCtr="0">
            <a:normAutofit lnSpcReduction="10000"/>
          </a:bodyPr>
          <a:lstStyle/>
          <a:p>
            <a:pPr marL="146050" lvl="0" indent="0" algn="l" rtl="0">
              <a:lnSpc>
                <a:spcPct val="100000"/>
              </a:lnSpc>
              <a:spcBef>
                <a:spcPts val="0"/>
              </a:spcBef>
              <a:spcAft>
                <a:spcPts val="0"/>
              </a:spcAft>
              <a:buSzPct val="75011"/>
              <a:buNone/>
            </a:pPr>
            <a:r>
              <a:rPr lang="en-US" i="1" dirty="0">
                <a:latin typeface="TimesNewRomanPS-BoldItalicMT"/>
              </a:rPr>
              <a:t>Email is the most used source of official communication method for business purposes. The usage of the email continuously increases despite of other methods of communications. Automated management of emails is important in the today’s context as the volume of emails grows day by day. Out of the total emails, more than 55 percent is identified as spam. This shows that these spams consume email user time and resources generating no useful output. The spammers use developed and creative methods in order to fulfil their criminal activities using spam emails, Therefore, it is vital to understand different spam email classification techniques and their mechanism. This paper mainly focuses on the spam classification approached using machine learning algorithms. Furthermore, this study provides a comprehensive analysis and review of research done on different machine learning techniques and email features used in different Machine Learning approaches.</a:t>
            </a:r>
            <a:endParaRPr i="1" dirty="0">
              <a:latin typeface="TimesNewRomanPS-BoldItalicM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27"/>
          <p:cNvSpPr txBox="1">
            <a:spLocks noGrp="1"/>
          </p:cNvSpPr>
          <p:nvPr>
            <p:ph type="ctrTitle"/>
          </p:nvPr>
        </p:nvSpPr>
        <p:spPr>
          <a:xfrm>
            <a:off x="772100" y="499700"/>
            <a:ext cx="9993600" cy="2497200"/>
          </a:xfrm>
          <a:prstGeom prst="rect">
            <a:avLst/>
          </a:prstGeom>
          <a:noFill/>
          <a:ln>
            <a:noFill/>
          </a:ln>
        </p:spPr>
        <p:txBody>
          <a:bodyPr spcFirstLastPara="1" wrap="square" lIns="121900" tIns="121900" rIns="121900" bIns="121900" anchor="ctr" anchorCtr="0">
            <a:normAutofit/>
          </a:bodyPr>
          <a:lstStyle/>
          <a:p>
            <a:pPr marL="0" lvl="0" indent="0" algn="l" rtl="0">
              <a:lnSpc>
                <a:spcPct val="100000"/>
              </a:lnSpc>
              <a:spcBef>
                <a:spcPts val="0"/>
              </a:spcBef>
              <a:spcAft>
                <a:spcPts val="0"/>
              </a:spcAft>
              <a:buSzPts val="3600"/>
              <a:buNone/>
            </a:pPr>
            <a:r>
              <a:rPr lang="en-US" dirty="0"/>
              <a:t>Paper 5: Merits &amp; Demerits</a:t>
            </a:r>
            <a:endParaRPr dirty="0"/>
          </a:p>
        </p:txBody>
      </p:sp>
      <p:sp>
        <p:nvSpPr>
          <p:cNvPr id="414" name="Google Shape;414;p27"/>
          <p:cNvSpPr txBox="1">
            <a:spLocks noGrp="1"/>
          </p:cNvSpPr>
          <p:nvPr>
            <p:ph type="subTitle" idx="1"/>
          </p:nvPr>
        </p:nvSpPr>
        <p:spPr>
          <a:xfrm>
            <a:off x="636494" y="2097741"/>
            <a:ext cx="11385177" cy="4491318"/>
          </a:xfrm>
          <a:prstGeom prst="rect">
            <a:avLst/>
          </a:prstGeom>
          <a:noFill/>
          <a:ln>
            <a:noFill/>
          </a:ln>
        </p:spPr>
        <p:txBody>
          <a:bodyPr spcFirstLastPara="1" wrap="square" lIns="121900" tIns="121900" rIns="121900" bIns="121900" anchor="t" anchorCtr="0">
            <a:normAutofit fontScale="70000" lnSpcReduction="20000"/>
          </a:bodyPr>
          <a:lstStyle/>
          <a:p>
            <a:pPr marL="457200" lvl="0" indent="-311150" rtl="0">
              <a:lnSpc>
                <a:spcPct val="100000"/>
              </a:lnSpc>
              <a:spcBef>
                <a:spcPts val="1600"/>
              </a:spcBef>
              <a:spcAft>
                <a:spcPts val="0"/>
              </a:spcAft>
              <a:buSzPct val="75011"/>
              <a:buNone/>
            </a:pPr>
            <a:r>
              <a:rPr lang="en-US" b="1" i="1" u="sng" dirty="0">
                <a:solidFill>
                  <a:schemeClr val="bg1"/>
                </a:solidFill>
                <a:latin typeface="TimesNewRomanPS-BoldItalicMT"/>
              </a:rPr>
              <a:t>Merits:</a:t>
            </a:r>
          </a:p>
          <a:p>
            <a:pPr marL="457200" lvl="0" indent="-311150" rtl="0">
              <a:lnSpc>
                <a:spcPct val="100000"/>
              </a:lnSpc>
              <a:spcBef>
                <a:spcPts val="1600"/>
              </a:spcBef>
              <a:spcAft>
                <a:spcPts val="0"/>
              </a:spcAft>
              <a:buSzPct val="75011"/>
              <a:buNone/>
            </a:pPr>
            <a:r>
              <a:rPr lang="en-US" i="1" dirty="0">
                <a:solidFill>
                  <a:schemeClr val="bg1"/>
                </a:solidFill>
                <a:latin typeface="TimesNewRomanPS-BoldItalicMT"/>
              </a:rPr>
              <a:t>Ensemble methods on the other hand proven to be useful as they using multiple classifiers for class prediction. Nowadays , lots of emails are sent and received and it is difficult as our project is only able to test emails using a limited amount of corpus. Our project, thus spam detection is proficient of filtering mails giving to the content of the email and not according to the domain names or any other criteria.</a:t>
            </a:r>
          </a:p>
          <a:p>
            <a:pPr marL="0" lvl="0" indent="0" rtl="0">
              <a:spcBef>
                <a:spcPts val="1600"/>
              </a:spcBef>
              <a:spcAft>
                <a:spcPts val="0"/>
              </a:spcAft>
              <a:buClr>
                <a:srgbClr val="000000"/>
              </a:buClr>
              <a:buSzPct val="75011"/>
              <a:buFont typeface="Arial"/>
              <a:buNone/>
            </a:pPr>
            <a:r>
              <a:rPr lang="en-US" i="1" dirty="0">
                <a:solidFill>
                  <a:schemeClr val="bg1"/>
                </a:solidFill>
                <a:latin typeface="TimesNewRomanPS-BoldItalicMT"/>
              </a:rPr>
              <a:t>   Good Efficiency</a:t>
            </a:r>
          </a:p>
          <a:p>
            <a:pPr marL="0" lvl="0" indent="0" rtl="0">
              <a:spcBef>
                <a:spcPts val="1600"/>
              </a:spcBef>
              <a:spcAft>
                <a:spcPts val="0"/>
              </a:spcAft>
              <a:buClr>
                <a:srgbClr val="000000"/>
              </a:buClr>
              <a:buSzPct val="75011"/>
              <a:buFont typeface="Arial"/>
              <a:buNone/>
            </a:pPr>
            <a:r>
              <a:rPr lang="en-US" i="1" dirty="0">
                <a:solidFill>
                  <a:schemeClr val="bg1"/>
                </a:solidFill>
                <a:latin typeface="TimesNewRomanPS-BoldItalicMT"/>
              </a:rPr>
              <a:t>   Greater accuracy</a:t>
            </a:r>
          </a:p>
          <a:p>
            <a:pPr marL="457200" lvl="0" indent="-311150" rtl="0">
              <a:lnSpc>
                <a:spcPct val="100000"/>
              </a:lnSpc>
              <a:spcBef>
                <a:spcPts val="0"/>
              </a:spcBef>
              <a:spcAft>
                <a:spcPts val="0"/>
              </a:spcAft>
              <a:buSzPct val="75011"/>
              <a:buNone/>
            </a:pPr>
            <a:endParaRPr lang="en-US" b="1" i="1" dirty="0">
              <a:solidFill>
                <a:schemeClr val="bg1"/>
              </a:solidFill>
              <a:latin typeface="TimesNewRomanPS-BoldItalicMT"/>
            </a:endParaRPr>
          </a:p>
          <a:p>
            <a:pPr marL="457200" lvl="0" indent="-311150" rtl="0">
              <a:lnSpc>
                <a:spcPct val="100000"/>
              </a:lnSpc>
              <a:spcBef>
                <a:spcPts val="0"/>
              </a:spcBef>
              <a:spcAft>
                <a:spcPts val="0"/>
              </a:spcAft>
              <a:buSzPct val="75011"/>
              <a:buNone/>
            </a:pPr>
            <a:r>
              <a:rPr lang="en-US" b="1" i="1" u="sng" dirty="0">
                <a:solidFill>
                  <a:schemeClr val="bg1"/>
                </a:solidFill>
                <a:latin typeface="TimesNewRomanPS-BoldItalicMT"/>
              </a:rPr>
              <a:t>Demerits:</a:t>
            </a:r>
          </a:p>
          <a:p>
            <a:pPr marL="457200" lvl="0" indent="-311150" rtl="0">
              <a:lnSpc>
                <a:spcPct val="100000"/>
              </a:lnSpc>
              <a:spcBef>
                <a:spcPts val="0"/>
              </a:spcBef>
              <a:spcAft>
                <a:spcPts val="0"/>
              </a:spcAft>
              <a:buSzPct val="75011"/>
              <a:buNone/>
            </a:pPr>
            <a:endParaRPr lang="en-US" i="1" dirty="0">
              <a:solidFill>
                <a:schemeClr val="bg1"/>
              </a:solidFill>
              <a:latin typeface="TimesNewRomanPS-BoldItalicMT"/>
            </a:endParaRPr>
          </a:p>
          <a:p>
            <a:pPr marL="457200" lvl="0" indent="-311150" rtl="0">
              <a:lnSpc>
                <a:spcPct val="100000"/>
              </a:lnSpc>
              <a:spcBef>
                <a:spcPts val="0"/>
              </a:spcBef>
              <a:spcAft>
                <a:spcPts val="0"/>
              </a:spcAft>
              <a:buSzPct val="75011"/>
              <a:buNone/>
            </a:pPr>
            <a:r>
              <a:rPr lang="en-US" i="1" dirty="0">
                <a:solidFill>
                  <a:schemeClr val="bg1"/>
                </a:solidFill>
                <a:latin typeface="TimesNewRomanPS-BoldItalicMT"/>
              </a:rPr>
              <a:t>Automatic email filtering may be the most effective method of detecting spam but nowadays spammers can easily bypass all these spam filtering applications easily.</a:t>
            </a:r>
          </a:p>
          <a:p>
            <a:pPr marL="457200" lvl="0" indent="-311150" rtl="0">
              <a:lnSpc>
                <a:spcPct val="100000"/>
              </a:lnSpc>
              <a:spcBef>
                <a:spcPts val="1600"/>
              </a:spcBef>
              <a:spcAft>
                <a:spcPts val="0"/>
              </a:spcAft>
              <a:buSzPct val="75011"/>
              <a:buNone/>
            </a:pPr>
            <a:r>
              <a:rPr lang="en-US" i="1" dirty="0">
                <a:solidFill>
                  <a:schemeClr val="bg1"/>
                </a:solidFill>
                <a:latin typeface="TimesNewRomanPS-BoldItalicMT"/>
              </a:rPr>
              <a:t>Naive Bayes is one of the utmost well-known algorithms applied in these procedures. However, rejecting sends essentially dependent on content examination can be a difficult issue in the event of bogus positives. Regularly clients and organizations would not need any legitimate messages to be lost. The boycott approach has been probably the soonest technique pursued for the separating of spams. The technique is to acknowledge all the sends other than those from the area/electronic mail ids.</a:t>
            </a:r>
          </a:p>
          <a:p>
            <a:pPr marL="0" lvl="0" indent="0" algn="l" rtl="0">
              <a:spcBef>
                <a:spcPts val="1600"/>
              </a:spcBef>
              <a:spcAft>
                <a:spcPts val="0"/>
              </a:spcAft>
              <a:buClr>
                <a:srgbClr val="000000"/>
              </a:buClr>
              <a:buSzPct val="75011"/>
              <a:buFont typeface="Arial"/>
              <a:buNone/>
            </a:pPr>
            <a:endParaRPr b="1" dirty="0"/>
          </a:p>
          <a:p>
            <a:pPr marL="0" lvl="0" indent="0" algn="l" rtl="0">
              <a:lnSpc>
                <a:spcPct val="115000"/>
              </a:lnSpc>
              <a:spcBef>
                <a:spcPts val="0"/>
              </a:spcBef>
              <a:spcAft>
                <a:spcPts val="1600"/>
              </a:spcAft>
              <a:buNone/>
            </a:pPr>
            <a:endParaRPr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28"/>
          <p:cNvSpPr txBox="1">
            <a:spLocks noGrp="1"/>
          </p:cNvSpPr>
          <p:nvPr>
            <p:ph type="ctrTitle"/>
          </p:nvPr>
        </p:nvSpPr>
        <p:spPr>
          <a:xfrm>
            <a:off x="772100" y="499700"/>
            <a:ext cx="11003600" cy="2497200"/>
          </a:xfrm>
          <a:prstGeom prst="rect">
            <a:avLst/>
          </a:prstGeom>
          <a:noFill/>
          <a:ln>
            <a:noFill/>
          </a:ln>
        </p:spPr>
        <p:txBody>
          <a:bodyPr spcFirstLastPara="1" wrap="square" lIns="121900" tIns="121900" rIns="121900" bIns="121900" anchor="ctr" anchorCtr="0">
            <a:normAutofit/>
          </a:bodyPr>
          <a:lstStyle/>
          <a:p>
            <a:pPr marL="0" lvl="0" indent="0" algn="l" rtl="0">
              <a:lnSpc>
                <a:spcPct val="100000"/>
              </a:lnSpc>
              <a:spcBef>
                <a:spcPts val="0"/>
              </a:spcBef>
              <a:spcAft>
                <a:spcPts val="0"/>
              </a:spcAft>
              <a:buSzPts val="3600"/>
              <a:buNone/>
            </a:pPr>
            <a:r>
              <a:rPr lang="en-US"/>
              <a:t>Paper 5: Conclusion &amp; Motivation</a:t>
            </a:r>
            <a:endParaRPr/>
          </a:p>
        </p:txBody>
      </p:sp>
      <p:sp>
        <p:nvSpPr>
          <p:cNvPr id="420" name="Google Shape;420;p28"/>
          <p:cNvSpPr txBox="1">
            <a:spLocks noGrp="1"/>
          </p:cNvSpPr>
          <p:nvPr>
            <p:ph type="subTitle" idx="1"/>
          </p:nvPr>
        </p:nvSpPr>
        <p:spPr>
          <a:xfrm>
            <a:off x="917700" y="3077267"/>
            <a:ext cx="9993600" cy="2839600"/>
          </a:xfrm>
          <a:prstGeom prst="rect">
            <a:avLst/>
          </a:prstGeom>
          <a:noFill/>
          <a:ln>
            <a:noFill/>
          </a:ln>
        </p:spPr>
        <p:txBody>
          <a:bodyPr spcFirstLastPara="1" wrap="square" lIns="121900" tIns="121900" rIns="121900" bIns="121900" anchor="t" anchorCtr="0">
            <a:normAutofit lnSpcReduction="10000"/>
          </a:bodyPr>
          <a:lstStyle/>
          <a:p>
            <a:pPr marL="146050" lvl="0" indent="0" algn="l" rtl="0">
              <a:lnSpc>
                <a:spcPct val="100000"/>
              </a:lnSpc>
              <a:spcBef>
                <a:spcPts val="0"/>
              </a:spcBef>
              <a:spcAft>
                <a:spcPts val="0"/>
              </a:spcAft>
              <a:buSzPct val="75011"/>
              <a:buNone/>
            </a:pPr>
            <a:r>
              <a:rPr lang="en-US" i="1" dirty="0">
                <a:latin typeface="TimesNewRomanPS-BoldItalicMT"/>
              </a:rPr>
              <a:t>High adoption rate for supervised machine learning approach can be seen throughout the review. This approach is used mainly because it generates higher accuracy results with less variation giving high consistency for this approach. Apart from that, we have found out that certain algorithms such as </a:t>
            </a:r>
            <a:r>
              <a:rPr lang="en-US" i="1" dirty="0" err="1">
                <a:latin typeface="TimesNewRomanPS-BoldItalicMT"/>
              </a:rPr>
              <a:t>Na¨ıve</a:t>
            </a:r>
            <a:r>
              <a:rPr lang="en-US" i="1" dirty="0">
                <a:latin typeface="TimesNewRomanPS-BoldItalicMT"/>
              </a:rPr>
              <a:t> Based and SVM have high demand compared to other Machine Learning Algorithms. The multi algorithm used systems are more common in use to cater better outcome rather than using single algorithm. Researchers have more focused on email features such as </a:t>
            </a:r>
            <a:r>
              <a:rPr lang="en-US" i="1" dirty="0" err="1">
                <a:latin typeface="TimesNewRomanPS-BoldItalicMT"/>
              </a:rPr>
              <a:t>BoW</a:t>
            </a:r>
            <a:r>
              <a:rPr lang="en-US" i="1" dirty="0">
                <a:latin typeface="TimesNewRomanPS-BoldItalicMT"/>
              </a:rPr>
              <a:t> and Body text creating future research opportunities to develop systems to detect spam on other email features.</a:t>
            </a:r>
            <a:endParaRPr i="1" dirty="0">
              <a:latin typeface="TimesNewRomanPS-BoldItalic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ctrTitle"/>
          </p:nvPr>
        </p:nvSpPr>
        <p:spPr>
          <a:xfrm>
            <a:off x="560767" y="557333"/>
            <a:ext cx="10792400" cy="2497200"/>
          </a:xfrm>
          <a:prstGeom prst="rect">
            <a:avLst/>
          </a:prstGeom>
        </p:spPr>
        <p:txBody>
          <a:bodyPr spcFirstLastPara="1" vert="horz" wrap="square" lIns="121900" tIns="121900" rIns="121900" bIns="121900" rtlCol="0" anchor="ctr" anchorCtr="0">
            <a:normAutofit/>
          </a:bodyPr>
          <a:lstStyle/>
          <a:p>
            <a:pPr algn="l">
              <a:spcBef>
                <a:spcPts val="0"/>
              </a:spcBef>
            </a:pPr>
            <a:r>
              <a:rPr lang="en" dirty="0">
                <a:effectLst>
                  <a:outerShdw blurRad="38100" dist="38100" dir="2700000" algn="tl">
                    <a:srgbClr val="000000">
                      <a:alpha val="43137"/>
                    </a:srgbClr>
                  </a:outerShdw>
                </a:effectLst>
                <a:latin typeface="Century Gothic" panose="020B0502020202020204" pitchFamily="34" charset="0"/>
              </a:rPr>
              <a:t>Scope</a:t>
            </a:r>
            <a:endParaRPr dirty="0">
              <a:effectLst>
                <a:outerShdw blurRad="38100" dist="38100" dir="2700000" algn="tl">
                  <a:srgbClr val="000000">
                    <a:alpha val="43137"/>
                  </a:srgbClr>
                </a:outerShdw>
              </a:effectLst>
              <a:latin typeface="Century Gothic" panose="020B0502020202020204" pitchFamily="34" charset="0"/>
            </a:endParaRPr>
          </a:p>
          <a:p>
            <a:pPr algn="l">
              <a:spcBef>
                <a:spcPts val="0"/>
              </a:spcBef>
            </a:pPr>
            <a:endParaRPr dirty="0"/>
          </a:p>
        </p:txBody>
      </p:sp>
      <p:sp>
        <p:nvSpPr>
          <p:cNvPr id="291" name="Google Shape;291;p15"/>
          <p:cNvSpPr txBox="1">
            <a:spLocks noGrp="1"/>
          </p:cNvSpPr>
          <p:nvPr>
            <p:ph type="subTitle" idx="1"/>
          </p:nvPr>
        </p:nvSpPr>
        <p:spPr>
          <a:xfrm>
            <a:off x="752900" y="2017059"/>
            <a:ext cx="10369600" cy="4264574"/>
          </a:xfrm>
          <a:prstGeom prst="rect">
            <a:avLst/>
          </a:prstGeom>
        </p:spPr>
        <p:txBody>
          <a:bodyPr spcFirstLastPara="1" vert="horz" wrap="square" lIns="121900" tIns="121900" rIns="121900" bIns="121900" rtlCol="0" anchor="t" anchorCtr="0">
            <a:normAutofit/>
          </a:bodyPr>
          <a:lstStyle/>
          <a:p>
            <a:pPr algn="l">
              <a:spcBef>
                <a:spcPts val="0"/>
              </a:spcBef>
            </a:pPr>
            <a:endParaRPr b="1" dirty="0">
              <a:latin typeface="+mn-lt"/>
            </a:endParaRPr>
          </a:p>
          <a:p>
            <a:pPr algn="l">
              <a:spcBef>
                <a:spcPts val="0"/>
              </a:spcBef>
            </a:pPr>
            <a:r>
              <a:rPr lang="en-US" b="1" i="0" dirty="0">
                <a:solidFill>
                  <a:schemeClr val="bg1"/>
                </a:solidFill>
                <a:effectLst/>
                <a:latin typeface="+mn-lt"/>
              </a:rPr>
              <a:t>A spam filter is a program used to detect unsolicited, unwanted and virus-infected emails and prevent those messages from getting to a user's inbox</a:t>
            </a:r>
            <a:r>
              <a:rPr lang="en-US" b="1" dirty="0">
                <a:solidFill>
                  <a:schemeClr val="bg1"/>
                </a:solidFill>
                <a:latin typeface="+mn-lt"/>
              </a:rPr>
              <a:t> and it provides a personalized classification.</a:t>
            </a:r>
            <a:endParaRPr b="1" dirty="0">
              <a:latin typeface="+mn-lt"/>
            </a:endParaRPr>
          </a:p>
          <a:p>
            <a:pPr algn="l">
              <a:spcBef>
                <a:spcPts val="0"/>
              </a:spcBef>
            </a:pPr>
            <a:endParaRPr b="1" dirty="0"/>
          </a:p>
          <a:p>
            <a:pPr algn="l">
              <a:spcBef>
                <a:spcPts val="0"/>
              </a:spcBef>
            </a:pPr>
            <a:endParaRPr b="1" dirty="0"/>
          </a:p>
          <a:p>
            <a:pPr algn="l">
              <a:spcBef>
                <a:spcPts val="0"/>
              </a:spcBef>
            </a:pPr>
            <a:endParaRPr b="1" dirty="0"/>
          </a:p>
          <a:p>
            <a:pPr algn="l">
              <a:spcBef>
                <a:spcPts val="0"/>
              </a:spcBef>
            </a:pPr>
            <a:endParaRPr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37"/>
          <p:cNvSpPr txBox="1">
            <a:spLocks noGrp="1"/>
          </p:cNvSpPr>
          <p:nvPr>
            <p:ph type="ctrTitle"/>
          </p:nvPr>
        </p:nvSpPr>
        <p:spPr>
          <a:xfrm>
            <a:off x="772100" y="499700"/>
            <a:ext cx="6527600" cy="1440400"/>
          </a:xfrm>
          <a:prstGeom prst="rect">
            <a:avLst/>
          </a:prstGeom>
        </p:spPr>
        <p:txBody>
          <a:bodyPr spcFirstLastPara="1" vert="horz" wrap="square" lIns="121900" tIns="121900" rIns="121900" bIns="121900" rtlCol="0" anchor="ctr" anchorCtr="0">
            <a:normAutofit/>
          </a:bodyPr>
          <a:lstStyle/>
          <a:p>
            <a:pPr algn="l">
              <a:spcBef>
                <a:spcPts val="0"/>
              </a:spcBef>
            </a:pPr>
            <a:r>
              <a:rPr lang="en"/>
              <a:t>References</a:t>
            </a:r>
            <a:endParaRPr/>
          </a:p>
        </p:txBody>
      </p:sp>
      <p:sp>
        <p:nvSpPr>
          <p:cNvPr id="424" name="Google Shape;424;p37"/>
          <p:cNvSpPr txBox="1">
            <a:spLocks noGrp="1"/>
          </p:cNvSpPr>
          <p:nvPr>
            <p:ph type="subTitle" idx="1"/>
          </p:nvPr>
        </p:nvSpPr>
        <p:spPr>
          <a:xfrm>
            <a:off x="772100" y="1721224"/>
            <a:ext cx="11274300" cy="6096000"/>
          </a:xfrm>
          <a:prstGeom prst="rect">
            <a:avLst/>
          </a:prstGeom>
        </p:spPr>
        <p:txBody>
          <a:bodyPr spcFirstLastPara="1" vert="horz" wrap="square" lIns="121900" tIns="121900" rIns="121900" bIns="121900" rtlCol="0" anchor="t" anchorCtr="0">
            <a:normAutofit/>
          </a:bodyPr>
          <a:lstStyle/>
          <a:p>
            <a:r>
              <a:rPr lang="en" sz="1600" b="1" u="sng" dirty="0"/>
              <a:t>From Research Paper-1</a:t>
            </a:r>
          </a:p>
          <a:p>
            <a:pPr algn="l">
              <a:spcBef>
                <a:spcPts val="0"/>
              </a:spcBef>
            </a:pPr>
            <a:r>
              <a:rPr lang="en-US" sz="1600" dirty="0"/>
              <a:t>L. </a:t>
            </a:r>
            <a:r>
              <a:rPr lang="en-US" sz="1600" dirty="0" err="1"/>
              <a:t>Firte</a:t>
            </a:r>
            <a:r>
              <a:rPr lang="en-US" sz="1600" dirty="0"/>
              <a:t>, C. </a:t>
            </a:r>
            <a:r>
              <a:rPr lang="en-US" sz="1600" dirty="0" err="1"/>
              <a:t>Lemnaru</a:t>
            </a:r>
            <a:r>
              <a:rPr lang="en-US" sz="1600" dirty="0"/>
              <a:t>, R. </a:t>
            </a:r>
            <a:r>
              <a:rPr lang="en-US" sz="1600" dirty="0" err="1"/>
              <a:t>Potolea</a:t>
            </a:r>
            <a:r>
              <a:rPr lang="en-US" sz="1600" dirty="0"/>
              <a:t>, “Spam Detection Filter using KNN Algorithm and Resampling,” Intelligent Computer Communication and Processing (ICCP), 2010 IEEE International Conference on, pp. 27–33, 26-28 Aug 2010.</a:t>
            </a:r>
          </a:p>
          <a:p>
            <a:pPr algn="l">
              <a:spcBef>
                <a:spcPts val="0"/>
              </a:spcBef>
            </a:pPr>
            <a:endParaRPr lang="en" sz="1600" b="1" dirty="0"/>
          </a:p>
          <a:p>
            <a:pPr algn="l">
              <a:spcBef>
                <a:spcPts val="0"/>
              </a:spcBef>
            </a:pPr>
            <a:r>
              <a:rPr lang="en" sz="1600" b="1" u="sng" dirty="0"/>
              <a:t>From Research Paper-2</a:t>
            </a:r>
          </a:p>
          <a:p>
            <a:pPr algn="l">
              <a:spcBef>
                <a:spcPts val="0"/>
              </a:spcBef>
            </a:pPr>
            <a:r>
              <a:rPr lang="en-US" sz="1600" dirty="0"/>
              <a:t>Drucker et al.(1999), for classifying the email text content used ( support vector machines method, then compared it with other algorithm like Boosting decision trees , Ripper &amp; </a:t>
            </a:r>
            <a:r>
              <a:rPr lang="en-US" sz="1600" dirty="0" err="1"/>
              <a:t>Racchio</a:t>
            </a:r>
            <a:r>
              <a:rPr lang="en-US" sz="1600" dirty="0"/>
              <a:t> [21]</a:t>
            </a:r>
          </a:p>
          <a:p>
            <a:pPr algn="l">
              <a:spcBef>
                <a:spcPts val="0"/>
              </a:spcBef>
            </a:pPr>
            <a:endParaRPr lang="en-US" sz="1600" dirty="0"/>
          </a:p>
          <a:p>
            <a:r>
              <a:rPr lang="en" sz="1600" b="1" u="sng" dirty="0"/>
              <a:t>From Research Paper-3</a:t>
            </a:r>
          </a:p>
          <a:p>
            <a:pPr algn="l"/>
            <a:r>
              <a:rPr lang="en-US" sz="1600" b="0" i="0" u="none" strike="noStrike" baseline="0" dirty="0">
                <a:latin typeface="CIDFont+F2"/>
              </a:rPr>
              <a:t>S. P. </a:t>
            </a:r>
            <a:r>
              <a:rPr lang="en-US" sz="1600" b="0" i="0" u="none" strike="noStrike" baseline="0" dirty="0">
                <a:latin typeface="CIDFont+F9"/>
              </a:rPr>
              <a:t>Gautam, “Email </a:t>
            </a:r>
            <a:r>
              <a:rPr lang="en-US" sz="1600" b="0" i="0" u="none" strike="noStrike" baseline="0" dirty="0">
                <a:latin typeface="CIDFont+F2"/>
              </a:rPr>
              <a:t>classification using a self-learning technique based on user p</a:t>
            </a:r>
            <a:r>
              <a:rPr lang="en-US" sz="1600" b="0" i="0" u="none" strike="noStrike" baseline="0" dirty="0">
                <a:latin typeface="CIDFont+F9"/>
              </a:rPr>
              <a:t>references”</a:t>
            </a:r>
            <a:r>
              <a:rPr lang="en-US" sz="1600" b="0" i="0" u="none" strike="noStrike" baseline="0" dirty="0">
                <a:latin typeface="CIDFont+F2"/>
              </a:rPr>
              <a:t>, Master. dissertation, Dept. Comp. Sc., North</a:t>
            </a:r>
          </a:p>
          <a:p>
            <a:pPr algn="l"/>
            <a:r>
              <a:rPr lang="it-IT" sz="1600" b="0" i="0" u="none" strike="noStrike" baseline="0" dirty="0">
                <a:latin typeface="CIDFont+F2"/>
              </a:rPr>
              <a:t>Dakota State Univ., Fargo, ND, 2015.</a:t>
            </a:r>
          </a:p>
          <a:p>
            <a:pPr algn="l"/>
            <a:endParaRPr lang="en" sz="1600" b="1" dirty="0"/>
          </a:p>
          <a:p>
            <a:r>
              <a:rPr lang="en" sz="1600" b="1" u="sng" dirty="0"/>
              <a:t>From Research Paper-4</a:t>
            </a:r>
          </a:p>
          <a:p>
            <a:r>
              <a:rPr lang="en" sz="1600" dirty="0">
                <a:latin typeface="CIDFont+F2"/>
              </a:rPr>
              <a:t>Yoo, S.(2010), Machine learning methods for personalized email prioritization. PhD. Carnegie Mellon University</a:t>
            </a:r>
          </a:p>
          <a:p>
            <a:endParaRPr lang="en" sz="1600" dirty="0">
              <a:latin typeface="CIDFont+F2"/>
            </a:endParaRPr>
          </a:p>
          <a:p>
            <a:r>
              <a:rPr lang="en" sz="1600" b="1" u="sng" dirty="0"/>
              <a:t>From Research Paper-5</a:t>
            </a:r>
          </a:p>
          <a:p>
            <a:pPr algn="l"/>
            <a:r>
              <a:rPr lang="en-US" sz="1600" b="0" i="0" u="none" strike="noStrike" baseline="0" dirty="0">
                <a:latin typeface="NimbusRomNo9L-Regu"/>
              </a:rPr>
              <a:t>F. Qian, Y. C. H. Abhinav Pathak, Z. M. Mao, and Y. </a:t>
            </a:r>
            <a:r>
              <a:rPr lang="en-US" sz="1600" b="0" i="0" u="none" strike="noStrike" baseline="0" dirty="0" err="1">
                <a:latin typeface="NimbusRomNo9L-Regu"/>
              </a:rPr>
              <a:t>Xie</a:t>
            </a:r>
            <a:r>
              <a:rPr lang="en-US" sz="1600" b="0" i="0" u="none" strike="noStrike" baseline="0" dirty="0">
                <a:latin typeface="NimbusRomNo9L-Regu"/>
              </a:rPr>
              <a:t>, “A case for</a:t>
            </a:r>
          </a:p>
          <a:p>
            <a:pPr algn="l"/>
            <a:r>
              <a:rPr lang="en-US" sz="1600" b="0" i="0" u="none" strike="noStrike" baseline="0" dirty="0">
                <a:latin typeface="NimbusRomNo9L-Regu"/>
              </a:rPr>
              <a:t>unsupervised-learning-based spam filtering,” Univ. Minnesota J., 2010.</a:t>
            </a:r>
            <a:endParaRPr sz="16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6"/>
          <p:cNvSpPr txBox="1">
            <a:spLocks noGrp="1"/>
          </p:cNvSpPr>
          <p:nvPr>
            <p:ph type="ctrTitle"/>
          </p:nvPr>
        </p:nvSpPr>
        <p:spPr>
          <a:xfrm>
            <a:off x="560767" y="246986"/>
            <a:ext cx="10792400" cy="1352760"/>
          </a:xfrm>
          <a:prstGeom prst="rect">
            <a:avLst/>
          </a:prstGeom>
        </p:spPr>
        <p:txBody>
          <a:bodyPr spcFirstLastPara="1" vert="horz" wrap="square" lIns="121900" tIns="121900" rIns="121900" bIns="121900" rtlCol="0" anchor="ctr" anchorCtr="0">
            <a:normAutofit/>
          </a:bodyPr>
          <a:lstStyle/>
          <a:p>
            <a:pPr algn="l">
              <a:spcBef>
                <a:spcPts val="0"/>
              </a:spcBef>
            </a:pPr>
            <a:r>
              <a:rPr lang="en" dirty="0">
                <a:effectLst>
                  <a:outerShdw blurRad="38100" dist="38100" dir="2700000" algn="tl">
                    <a:srgbClr val="000000">
                      <a:alpha val="43137"/>
                    </a:srgbClr>
                  </a:outerShdw>
                </a:effectLst>
                <a:latin typeface="Century Gothic" panose="020B0502020202020204" pitchFamily="34" charset="0"/>
              </a:rPr>
              <a:t>Dataset</a:t>
            </a:r>
          </a:p>
          <a:p>
            <a:pPr algn="l">
              <a:spcBef>
                <a:spcPts val="0"/>
              </a:spcBef>
            </a:pPr>
            <a:endParaRPr lang="en-IN" dirty="0"/>
          </a:p>
        </p:txBody>
      </p:sp>
      <p:sp>
        <p:nvSpPr>
          <p:cNvPr id="297" name="Google Shape;297;p16"/>
          <p:cNvSpPr txBox="1">
            <a:spLocks noGrp="1"/>
          </p:cNvSpPr>
          <p:nvPr>
            <p:ph type="subTitle" idx="1"/>
          </p:nvPr>
        </p:nvSpPr>
        <p:spPr>
          <a:xfrm>
            <a:off x="560767" y="1138336"/>
            <a:ext cx="11070466" cy="5472680"/>
          </a:xfrm>
          <a:prstGeom prst="rect">
            <a:avLst/>
          </a:prstGeom>
        </p:spPr>
        <p:txBody>
          <a:bodyPr spcFirstLastPara="1" vert="horz" wrap="square" lIns="121900" tIns="121900" rIns="121900" bIns="121900" rtlCol="0" anchor="t" anchorCtr="0">
            <a:normAutofit/>
          </a:bodyPr>
          <a:lstStyle/>
          <a:p>
            <a:pPr algn="l">
              <a:spcBef>
                <a:spcPts val="0"/>
              </a:spcBef>
            </a:pPr>
            <a:r>
              <a:rPr lang="en" sz="1800" b="1" dirty="0"/>
              <a:t>Dataset source </a:t>
            </a:r>
          </a:p>
          <a:p>
            <a:pPr algn="l">
              <a:spcBef>
                <a:spcPts val="0"/>
              </a:spcBef>
            </a:pPr>
            <a:r>
              <a:rPr lang="en" sz="1800" b="1" dirty="0"/>
              <a:t>-kaggle: </a:t>
            </a:r>
            <a:r>
              <a:rPr lang="en-US" sz="1800" b="1" dirty="0"/>
              <a:t>https://www.kaggle.com/datasets/nitishabharathi/email-spam-dataset?select=completeSpamAssassin.csv</a:t>
            </a:r>
            <a:endParaRPr sz="1800" b="1" dirty="0"/>
          </a:p>
          <a:p>
            <a:pPr algn="l">
              <a:spcBef>
                <a:spcPts val="0"/>
              </a:spcBef>
            </a:pPr>
            <a:endParaRPr sz="1800" b="1" dirty="0"/>
          </a:p>
          <a:p>
            <a:pPr algn="l">
              <a:spcBef>
                <a:spcPts val="0"/>
              </a:spcBef>
            </a:pPr>
            <a:r>
              <a:rPr lang="en" sz="1800" b="1" dirty="0"/>
              <a:t>Dataset size </a:t>
            </a:r>
          </a:p>
          <a:p>
            <a:pPr algn="l">
              <a:spcBef>
                <a:spcPts val="0"/>
              </a:spcBef>
            </a:pPr>
            <a:r>
              <a:rPr lang="en-US" sz="1800" b="1" dirty="0"/>
              <a:t>-22417(10.83Mb)</a:t>
            </a:r>
          </a:p>
          <a:p>
            <a:pPr algn="l">
              <a:spcBef>
                <a:spcPts val="0"/>
              </a:spcBef>
            </a:pPr>
            <a:endParaRPr sz="1800" b="1" dirty="0"/>
          </a:p>
          <a:p>
            <a:pPr algn="l">
              <a:spcBef>
                <a:spcPts val="0"/>
              </a:spcBef>
            </a:pPr>
            <a:r>
              <a:rPr lang="en" sz="1800" b="1" dirty="0"/>
              <a:t>Any preprocessing done, mention ?</a:t>
            </a:r>
            <a:endParaRPr sz="1800" b="1" dirty="0"/>
          </a:p>
          <a:p>
            <a:pPr marL="146050" indent="0" algn="l">
              <a:spcBef>
                <a:spcPts val="0"/>
              </a:spcBef>
            </a:pPr>
            <a:r>
              <a:rPr lang="en-US" sz="1800" b="1" dirty="0"/>
              <a:t>- Yes, The algorithm then reads these parameters to determine the level of priority. The preparation of data thus consists of the retrieval of emails and their scanning</a:t>
            </a:r>
          </a:p>
          <a:p>
            <a:pPr marL="146050" indent="0" algn="l">
              <a:spcBef>
                <a:spcPts val="0"/>
              </a:spcBef>
            </a:pPr>
            <a:endParaRPr sz="1800" b="1" dirty="0"/>
          </a:p>
          <a:p>
            <a:pPr algn="l">
              <a:spcBef>
                <a:spcPts val="0"/>
              </a:spcBef>
            </a:pPr>
            <a:r>
              <a:rPr lang="en" sz="1800" b="1" dirty="0"/>
              <a:t>Any data analytics used ? why ?</a:t>
            </a:r>
            <a:endParaRPr sz="1800" b="1" dirty="0"/>
          </a:p>
          <a:p>
            <a:pPr algn="l">
              <a:spcBef>
                <a:spcPts val="0"/>
              </a:spcBef>
              <a:buFontTx/>
              <a:buChar char="-"/>
            </a:pPr>
            <a:r>
              <a:rPr lang="en-US" sz="1800" b="1" dirty="0"/>
              <a:t>Yes, The accuracy of the final algorithm is directly proportional to the amount of training it receives. We used Outlier Analysis, This is done primarily to find ‘outliers’</a:t>
            </a:r>
          </a:p>
          <a:p>
            <a:pPr marL="146050" indent="0" algn="l">
              <a:spcBef>
                <a:spcPts val="0"/>
              </a:spcBef>
            </a:pPr>
            <a:endParaRPr sz="1800" b="1" dirty="0"/>
          </a:p>
          <a:p>
            <a:pPr algn="l">
              <a:spcBef>
                <a:spcPts val="0"/>
              </a:spcBef>
            </a:pPr>
            <a:r>
              <a:rPr lang="en" sz="1800" b="1" dirty="0"/>
              <a:t>Any statistical analysis used ? Why ? </a:t>
            </a:r>
          </a:p>
          <a:p>
            <a:pPr algn="l">
              <a:spcBef>
                <a:spcPts val="0"/>
              </a:spcBef>
            </a:pPr>
            <a:r>
              <a:rPr lang="en-US" sz="1800" b="1" dirty="0"/>
              <a:t>-  Statistical analysis done b/w algorithms such as </a:t>
            </a:r>
            <a:r>
              <a:rPr lang="en-US" sz="1800" dirty="0"/>
              <a:t>logistic regression, non-spam email classification, Random Forest algorithms, supervised learning, Support Vector Machines  and we observed that Random Forest algorithms gives us the best result. </a:t>
            </a:r>
            <a:endParaRPr sz="1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7"/>
          <p:cNvSpPr txBox="1">
            <a:spLocks noGrp="1"/>
          </p:cNvSpPr>
          <p:nvPr>
            <p:ph type="ctrTitle"/>
          </p:nvPr>
        </p:nvSpPr>
        <p:spPr>
          <a:xfrm>
            <a:off x="560767" y="557333"/>
            <a:ext cx="10792400" cy="2497200"/>
          </a:xfrm>
          <a:prstGeom prst="rect">
            <a:avLst/>
          </a:prstGeom>
        </p:spPr>
        <p:txBody>
          <a:bodyPr spcFirstLastPara="1" vert="horz" wrap="square" lIns="121900" tIns="121900" rIns="121900" bIns="121900" rtlCol="0" anchor="ctr" anchorCtr="0">
            <a:normAutofit/>
          </a:bodyPr>
          <a:lstStyle/>
          <a:p>
            <a:pPr algn="l">
              <a:spcBef>
                <a:spcPts val="0"/>
              </a:spcBef>
            </a:pPr>
            <a:r>
              <a:rPr lang="en" dirty="0">
                <a:effectLst>
                  <a:outerShdw blurRad="38100" dist="38100" dir="2700000" algn="tl">
                    <a:srgbClr val="000000">
                      <a:alpha val="43137"/>
                    </a:srgbClr>
                  </a:outerShdw>
                </a:effectLst>
                <a:latin typeface="Century Gothic" panose="020B0502020202020204" pitchFamily="34" charset="0"/>
              </a:rPr>
              <a:t>Machine Learning related Details</a:t>
            </a:r>
            <a:endParaRPr dirty="0">
              <a:effectLst>
                <a:outerShdw blurRad="38100" dist="38100" dir="2700000" algn="tl">
                  <a:srgbClr val="000000">
                    <a:alpha val="43137"/>
                  </a:srgbClr>
                </a:outerShdw>
              </a:effectLst>
              <a:latin typeface="Century Gothic" panose="020B0502020202020204" pitchFamily="34" charset="0"/>
            </a:endParaRPr>
          </a:p>
          <a:p>
            <a:pPr algn="l">
              <a:spcBef>
                <a:spcPts val="0"/>
              </a:spcBef>
            </a:pPr>
            <a:endParaRPr dirty="0"/>
          </a:p>
        </p:txBody>
      </p:sp>
      <p:sp>
        <p:nvSpPr>
          <p:cNvPr id="303" name="Google Shape;303;p17"/>
          <p:cNvSpPr txBox="1">
            <a:spLocks noGrp="1"/>
          </p:cNvSpPr>
          <p:nvPr>
            <p:ph type="subTitle" idx="1"/>
          </p:nvPr>
        </p:nvSpPr>
        <p:spPr>
          <a:xfrm>
            <a:off x="752900" y="1981200"/>
            <a:ext cx="10369600" cy="4706471"/>
          </a:xfrm>
          <a:prstGeom prst="rect">
            <a:avLst/>
          </a:prstGeom>
        </p:spPr>
        <p:txBody>
          <a:bodyPr spcFirstLastPara="1" vert="horz" wrap="square" lIns="121900" tIns="121900" rIns="121900" bIns="121900" rtlCol="0" anchor="t" anchorCtr="0">
            <a:normAutofit/>
          </a:bodyPr>
          <a:lstStyle/>
          <a:p>
            <a:pPr algn="l">
              <a:spcBef>
                <a:spcPts val="0"/>
              </a:spcBef>
            </a:pPr>
            <a:r>
              <a:rPr lang="en" b="1" u="sng" dirty="0"/>
              <a:t>Machine learning algorithms planning to use:</a:t>
            </a:r>
          </a:p>
          <a:p>
            <a:pPr marL="488950" indent="-342900" algn="l">
              <a:spcBef>
                <a:spcPts val="0"/>
              </a:spcBef>
              <a:buFontTx/>
              <a:buChar char="-"/>
            </a:pPr>
            <a:r>
              <a:rPr lang="en-US" b="1" i="0" dirty="0">
                <a:solidFill>
                  <a:srgbClr val="BDC1C6"/>
                </a:solidFill>
                <a:effectLst/>
                <a:latin typeface="arial" panose="020B0604020202020204" pitchFamily="34" charset="0"/>
              </a:rPr>
              <a:t> </a:t>
            </a:r>
            <a:r>
              <a:rPr lang="en-US" b="1" i="0" dirty="0">
                <a:solidFill>
                  <a:schemeClr val="bg1"/>
                </a:solidFill>
                <a:effectLst/>
                <a:latin typeface="arial" panose="020B0604020202020204" pitchFamily="34" charset="0"/>
              </a:rPr>
              <a:t>Naïve Bayes</a:t>
            </a:r>
          </a:p>
          <a:p>
            <a:pPr marL="488950" indent="-342900" algn="l">
              <a:spcBef>
                <a:spcPts val="0"/>
              </a:spcBef>
              <a:buFontTx/>
              <a:buChar char="-"/>
            </a:pPr>
            <a:r>
              <a:rPr lang="en-US" b="1" i="0" dirty="0">
                <a:solidFill>
                  <a:schemeClr val="bg1"/>
                </a:solidFill>
                <a:effectLst/>
                <a:latin typeface="arial" panose="020B0604020202020204" pitchFamily="34" charset="0"/>
              </a:rPr>
              <a:t> Decision trees</a:t>
            </a:r>
          </a:p>
          <a:p>
            <a:pPr marL="488950" indent="-342900" algn="l">
              <a:spcBef>
                <a:spcPts val="0"/>
              </a:spcBef>
              <a:buFontTx/>
              <a:buChar char="-"/>
            </a:pPr>
            <a:r>
              <a:rPr lang="en-US" b="1" i="0" dirty="0">
                <a:solidFill>
                  <a:schemeClr val="bg1"/>
                </a:solidFill>
                <a:effectLst/>
                <a:latin typeface="arial" panose="020B0604020202020204" pitchFamily="34" charset="0"/>
              </a:rPr>
              <a:t> Neural networks</a:t>
            </a:r>
          </a:p>
          <a:p>
            <a:pPr marL="488950" indent="-342900" algn="l">
              <a:spcBef>
                <a:spcPts val="0"/>
              </a:spcBef>
              <a:buFontTx/>
              <a:buChar char="-"/>
            </a:pPr>
            <a:r>
              <a:rPr lang="en-US" b="1" dirty="0">
                <a:solidFill>
                  <a:schemeClr val="bg1"/>
                </a:solidFill>
                <a:latin typeface="arial" panose="020B0604020202020204" pitchFamily="34" charset="0"/>
              </a:rPr>
              <a:t> R</a:t>
            </a:r>
            <a:r>
              <a:rPr lang="en-US" b="1" i="0" dirty="0">
                <a:solidFill>
                  <a:schemeClr val="bg1"/>
                </a:solidFill>
                <a:effectLst/>
                <a:latin typeface="arial" panose="020B0604020202020204" pitchFamily="34" charset="0"/>
              </a:rPr>
              <a:t>andom forest</a:t>
            </a:r>
            <a:r>
              <a:rPr lang="en-US" b="0" i="0" dirty="0">
                <a:solidFill>
                  <a:schemeClr val="bg1"/>
                </a:solidFill>
                <a:effectLst/>
                <a:latin typeface="arial" panose="020B0604020202020204" pitchFamily="34" charset="0"/>
              </a:rPr>
              <a:t>.</a:t>
            </a:r>
            <a:endParaRPr b="1" dirty="0">
              <a:solidFill>
                <a:schemeClr val="bg1"/>
              </a:solidFill>
            </a:endParaRPr>
          </a:p>
          <a:p>
            <a:pPr algn="l">
              <a:spcBef>
                <a:spcPts val="0"/>
              </a:spcBef>
            </a:pPr>
            <a:endParaRPr b="1" dirty="0"/>
          </a:p>
          <a:p>
            <a:pPr algn="l">
              <a:spcBef>
                <a:spcPts val="0"/>
              </a:spcBef>
            </a:pPr>
            <a:r>
              <a:rPr lang="en" b="1" u="sng" dirty="0"/>
              <a:t>ML Library used</a:t>
            </a:r>
          </a:p>
          <a:p>
            <a:pPr algn="l">
              <a:spcBef>
                <a:spcPts val="0"/>
              </a:spcBef>
            </a:pPr>
            <a:r>
              <a:rPr lang="en" b="1" dirty="0"/>
              <a:t>-Numpy</a:t>
            </a:r>
          </a:p>
          <a:p>
            <a:pPr algn="l">
              <a:spcBef>
                <a:spcPts val="0"/>
              </a:spcBef>
            </a:pPr>
            <a:r>
              <a:rPr lang="en" b="1" dirty="0"/>
              <a:t>-sklearn</a:t>
            </a:r>
          </a:p>
          <a:p>
            <a:pPr algn="l">
              <a:spcBef>
                <a:spcPts val="0"/>
              </a:spcBef>
            </a:pPr>
            <a:r>
              <a:rPr lang="en-US" b="1" dirty="0"/>
              <a:t>-matplotlib</a:t>
            </a:r>
            <a:endParaRPr b="1" dirty="0"/>
          </a:p>
          <a:p>
            <a:pPr algn="l">
              <a:spcBef>
                <a:spcPts val="0"/>
              </a:spcBef>
            </a:pP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8"/>
          <p:cNvSpPr txBox="1">
            <a:spLocks noGrp="1"/>
          </p:cNvSpPr>
          <p:nvPr>
            <p:ph type="ctrTitle"/>
          </p:nvPr>
        </p:nvSpPr>
        <p:spPr>
          <a:xfrm>
            <a:off x="560767" y="557333"/>
            <a:ext cx="10792400" cy="2497200"/>
          </a:xfrm>
          <a:prstGeom prst="rect">
            <a:avLst/>
          </a:prstGeom>
        </p:spPr>
        <p:txBody>
          <a:bodyPr spcFirstLastPara="1" vert="horz" wrap="square" lIns="121900" tIns="121900" rIns="121900" bIns="121900" rtlCol="0" anchor="ctr" anchorCtr="0">
            <a:normAutofit/>
          </a:bodyPr>
          <a:lstStyle/>
          <a:p>
            <a:pPr algn="l">
              <a:spcBef>
                <a:spcPts val="0"/>
              </a:spcBef>
            </a:pPr>
            <a:r>
              <a:rPr lang="en" dirty="0">
                <a:effectLst>
                  <a:outerShdw blurRad="38100" dist="38100" dir="2700000" algn="tl">
                    <a:srgbClr val="000000">
                      <a:alpha val="43137"/>
                    </a:srgbClr>
                  </a:outerShdw>
                </a:effectLst>
                <a:latin typeface="Century Gothic" panose="020B0502020202020204" pitchFamily="34" charset="0"/>
              </a:rPr>
              <a:t>Design Approach / Methodology / Planning of work</a:t>
            </a:r>
            <a:endParaRPr dirty="0">
              <a:effectLst>
                <a:outerShdw blurRad="38100" dist="38100" dir="2700000" algn="tl">
                  <a:srgbClr val="000000">
                    <a:alpha val="43137"/>
                  </a:srgbClr>
                </a:outerShdw>
              </a:effectLst>
              <a:latin typeface="Century Gothic" panose="020B0502020202020204" pitchFamily="34" charset="0"/>
            </a:endParaRPr>
          </a:p>
          <a:p>
            <a:pPr algn="l">
              <a:spcBef>
                <a:spcPts val="0"/>
              </a:spcBef>
            </a:pPr>
            <a:endParaRPr dirty="0"/>
          </a:p>
        </p:txBody>
      </p:sp>
      <p:sp>
        <p:nvSpPr>
          <p:cNvPr id="309" name="Google Shape;309;p18"/>
          <p:cNvSpPr txBox="1">
            <a:spLocks noGrp="1"/>
          </p:cNvSpPr>
          <p:nvPr>
            <p:ph type="subTitle" idx="1"/>
          </p:nvPr>
        </p:nvSpPr>
        <p:spPr>
          <a:xfrm>
            <a:off x="752900" y="2343633"/>
            <a:ext cx="10369600" cy="3938000"/>
          </a:xfrm>
          <a:prstGeom prst="rect">
            <a:avLst/>
          </a:prstGeom>
        </p:spPr>
        <p:txBody>
          <a:bodyPr spcFirstLastPara="1" vert="horz" wrap="square" lIns="121900" tIns="121900" rIns="121900" bIns="121900" rtlCol="0" anchor="t" anchorCtr="0">
            <a:normAutofit/>
          </a:bodyPr>
          <a:lstStyle/>
          <a:p>
            <a:pPr marL="0" marR="0">
              <a:lnSpc>
                <a:spcPct val="107000"/>
              </a:lnSpc>
              <a:spcBef>
                <a:spcPts val="0"/>
              </a:spcBef>
              <a:spcAft>
                <a:spcPts val="800"/>
              </a:spcAft>
            </a:pPr>
            <a:r>
              <a:rPr lang="en-US" sz="1800" b="1" u="sng" dirty="0">
                <a:effectLst/>
                <a:latin typeface="Nunito" pitchFamily="2" charset="0"/>
                <a:ea typeface="Calibri" panose="020F0502020204030204" pitchFamily="34" charset="0"/>
                <a:cs typeface="Times New Roman" panose="02020603050405020304" pitchFamily="18" charset="0"/>
              </a:rPr>
              <a:t>Building this kind of a ML project involves the following important steps – </a:t>
            </a:r>
          </a:p>
          <a:p>
            <a:pPr marL="0" marR="0">
              <a:lnSpc>
                <a:spcPct val="107000"/>
              </a:lnSpc>
              <a:spcBef>
                <a:spcPts val="0"/>
              </a:spcBef>
              <a:spcAft>
                <a:spcPts val="800"/>
              </a:spcAft>
            </a:pPr>
            <a:r>
              <a:rPr lang="en-US" sz="1800" b="1" dirty="0">
                <a:effectLst/>
                <a:latin typeface="Nunito" pitchFamily="2" charset="0"/>
                <a:ea typeface="Calibri" panose="020F0502020204030204" pitchFamily="34" charset="0"/>
                <a:cs typeface="Times New Roman" panose="02020603050405020304" pitchFamily="18" charset="0"/>
              </a:rPr>
              <a:t>a. Text Processing </a:t>
            </a:r>
          </a:p>
          <a:p>
            <a:pPr marL="0" marR="0">
              <a:lnSpc>
                <a:spcPct val="107000"/>
              </a:lnSpc>
              <a:spcBef>
                <a:spcPts val="0"/>
              </a:spcBef>
              <a:spcAft>
                <a:spcPts val="800"/>
              </a:spcAft>
            </a:pPr>
            <a:r>
              <a:rPr lang="en-US" sz="1800" b="1" dirty="0">
                <a:effectLst/>
                <a:latin typeface="Nunito" pitchFamily="2" charset="0"/>
                <a:ea typeface="Calibri" panose="020F0502020204030204" pitchFamily="34" charset="0"/>
                <a:cs typeface="Times New Roman" panose="02020603050405020304" pitchFamily="18" charset="0"/>
              </a:rPr>
              <a:t>b. Text Sequencing </a:t>
            </a:r>
          </a:p>
          <a:p>
            <a:pPr marL="0" marR="0">
              <a:lnSpc>
                <a:spcPct val="107000"/>
              </a:lnSpc>
              <a:spcBef>
                <a:spcPts val="0"/>
              </a:spcBef>
              <a:spcAft>
                <a:spcPts val="800"/>
              </a:spcAft>
            </a:pPr>
            <a:r>
              <a:rPr lang="en-US" sz="1800" b="1" dirty="0">
                <a:effectLst/>
                <a:latin typeface="Nunito" pitchFamily="2" charset="0"/>
                <a:ea typeface="Calibri" panose="020F0502020204030204" pitchFamily="34" charset="0"/>
                <a:cs typeface="Times New Roman" panose="02020603050405020304" pitchFamily="18" charset="0"/>
              </a:rPr>
              <a:t>c. Model Selection</a:t>
            </a:r>
          </a:p>
          <a:p>
            <a:pPr marL="0" marR="0">
              <a:lnSpc>
                <a:spcPct val="107000"/>
              </a:lnSpc>
              <a:spcBef>
                <a:spcPts val="0"/>
              </a:spcBef>
              <a:spcAft>
                <a:spcPts val="800"/>
              </a:spcAft>
            </a:pPr>
            <a:r>
              <a:rPr lang="en-US" sz="1800" b="1" dirty="0">
                <a:effectLst/>
                <a:latin typeface="Nunito" pitchFamily="2" charset="0"/>
                <a:ea typeface="Calibri" panose="020F0502020204030204" pitchFamily="34" charset="0"/>
                <a:cs typeface="Times New Roman" panose="02020603050405020304" pitchFamily="18" charset="0"/>
              </a:rPr>
              <a:t> d. Implementation</a:t>
            </a:r>
          </a:p>
          <a:p>
            <a:pPr marL="0" marR="0">
              <a:lnSpc>
                <a:spcPct val="107000"/>
              </a:lnSpc>
              <a:spcBef>
                <a:spcPts val="0"/>
              </a:spcBef>
              <a:spcAft>
                <a:spcPts val="800"/>
              </a:spcAft>
            </a:pPr>
            <a:endParaRPr lang="en-US" sz="1800" b="1" dirty="0">
              <a:effectLst/>
              <a:latin typeface="Nunito" pitchFamily="2" charset="0"/>
              <a:ea typeface="Calibri" panose="020F0502020204030204" pitchFamily="34" charset="0"/>
              <a:cs typeface="Times New Roman" panose="02020603050405020304" pitchFamily="18" charset="0"/>
            </a:endParaRPr>
          </a:p>
          <a:p>
            <a:r>
              <a:rPr lang="en-US" sz="1800" b="1" dirty="0">
                <a:effectLst/>
                <a:latin typeface="Nunito" pitchFamily="2" charset="0"/>
                <a:ea typeface="Calibri" panose="020F0502020204030204" pitchFamily="34" charset="0"/>
                <a:cs typeface="Times New Roman" panose="02020603050405020304" pitchFamily="18" charset="0"/>
              </a:rPr>
              <a:t> Use libraries like Sklearn, NumPy, Counter, Scrubadub, Beautifier, Seaborn, and machine learning frameworks like TensorFlow and Keras. For training such machine learning models, a Spam base dataset. Spam base dataset is an open-source UCI machine learning repository comprising around 5569 emails, of which nearly 745 are spam emails</a:t>
            </a:r>
            <a:endParaRPr b="1" dirty="0">
              <a:latin typeface="Nunito"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9"/>
          <p:cNvSpPr txBox="1">
            <a:spLocks noGrp="1"/>
          </p:cNvSpPr>
          <p:nvPr>
            <p:ph type="ctrTitle"/>
          </p:nvPr>
        </p:nvSpPr>
        <p:spPr>
          <a:xfrm>
            <a:off x="560767" y="557333"/>
            <a:ext cx="10792400" cy="2497200"/>
          </a:xfrm>
          <a:prstGeom prst="rect">
            <a:avLst/>
          </a:prstGeom>
        </p:spPr>
        <p:txBody>
          <a:bodyPr spcFirstLastPara="1" vert="horz" wrap="square" lIns="121900" tIns="121900" rIns="121900" bIns="121900" rtlCol="0" anchor="ctr" anchorCtr="0">
            <a:normAutofit/>
          </a:bodyPr>
          <a:lstStyle/>
          <a:p>
            <a:pPr algn="l">
              <a:spcBef>
                <a:spcPts val="0"/>
              </a:spcBef>
            </a:pPr>
            <a:r>
              <a:rPr lang="en" dirty="0">
                <a:effectLst>
                  <a:outerShdw blurRad="38100" dist="38100" dir="2700000" algn="tl">
                    <a:srgbClr val="000000">
                      <a:alpha val="43137"/>
                    </a:srgbClr>
                  </a:outerShdw>
                </a:effectLst>
                <a:latin typeface="Century Gothic" panose="020B0502020202020204" pitchFamily="34" charset="0"/>
              </a:rPr>
              <a:t>Design Details</a:t>
            </a:r>
            <a:endParaRPr dirty="0">
              <a:effectLst>
                <a:outerShdw blurRad="38100" dist="38100" dir="2700000" algn="tl">
                  <a:srgbClr val="000000">
                    <a:alpha val="43137"/>
                  </a:srgbClr>
                </a:outerShdw>
              </a:effectLst>
              <a:latin typeface="Century Gothic" panose="020B0502020202020204" pitchFamily="34" charset="0"/>
            </a:endParaRPr>
          </a:p>
          <a:p>
            <a:pPr algn="l">
              <a:spcBef>
                <a:spcPts val="0"/>
              </a:spcBef>
            </a:pPr>
            <a:endParaRPr dirty="0"/>
          </a:p>
        </p:txBody>
      </p:sp>
      <p:sp>
        <p:nvSpPr>
          <p:cNvPr id="315" name="Google Shape;315;p19"/>
          <p:cNvSpPr txBox="1">
            <a:spLocks noGrp="1"/>
          </p:cNvSpPr>
          <p:nvPr>
            <p:ph type="subTitle" idx="1"/>
          </p:nvPr>
        </p:nvSpPr>
        <p:spPr>
          <a:xfrm>
            <a:off x="752900" y="2343633"/>
            <a:ext cx="10369600" cy="3938000"/>
          </a:xfrm>
          <a:prstGeom prst="rect">
            <a:avLst/>
          </a:prstGeom>
        </p:spPr>
        <p:txBody>
          <a:bodyPr spcFirstLastPara="1" vert="horz" wrap="square" lIns="121900" tIns="121900" rIns="121900" bIns="121900" rtlCol="0" anchor="t" anchorCtr="0">
            <a:normAutofit/>
          </a:bodyPr>
          <a:lstStyle/>
          <a:p>
            <a:pPr algn="l">
              <a:spcBef>
                <a:spcPts val="0"/>
              </a:spcBef>
            </a:pPr>
            <a:endParaRPr b="1" dirty="0"/>
          </a:p>
          <a:p>
            <a:pPr algn="l">
              <a:spcBef>
                <a:spcPts val="0"/>
              </a:spcBef>
            </a:pPr>
            <a:endParaRPr b="1" dirty="0"/>
          </a:p>
        </p:txBody>
      </p:sp>
      <p:pic>
        <p:nvPicPr>
          <p:cNvPr id="2" name="Picture 1">
            <a:extLst>
              <a:ext uri="{FF2B5EF4-FFF2-40B4-BE49-F238E27FC236}">
                <a16:creationId xmlns:a16="http://schemas.microsoft.com/office/drawing/2014/main" id="{8B0135AB-6A01-189A-C0D7-4F0449E8E748}"/>
              </a:ext>
            </a:extLst>
          </p:cNvPr>
          <p:cNvPicPr>
            <a:picLocks noChangeAspect="1"/>
          </p:cNvPicPr>
          <p:nvPr/>
        </p:nvPicPr>
        <p:blipFill>
          <a:blip r:embed="rId3"/>
          <a:stretch>
            <a:fillRect/>
          </a:stretch>
        </p:blipFill>
        <p:spPr>
          <a:xfrm>
            <a:off x="641983" y="2543549"/>
            <a:ext cx="5138437" cy="3297414"/>
          </a:xfrm>
          <a:prstGeom prst="rect">
            <a:avLst/>
          </a:prstGeom>
        </p:spPr>
      </p:pic>
      <p:pic>
        <p:nvPicPr>
          <p:cNvPr id="4" name="Picture 3">
            <a:extLst>
              <a:ext uri="{FF2B5EF4-FFF2-40B4-BE49-F238E27FC236}">
                <a16:creationId xmlns:a16="http://schemas.microsoft.com/office/drawing/2014/main" id="{6488A692-3FDB-88B0-18CD-C4EF70EC3A7E}"/>
              </a:ext>
            </a:extLst>
          </p:cNvPr>
          <p:cNvPicPr>
            <a:picLocks noChangeAspect="1"/>
          </p:cNvPicPr>
          <p:nvPr/>
        </p:nvPicPr>
        <p:blipFill>
          <a:blip r:embed="rId4"/>
          <a:stretch>
            <a:fillRect/>
          </a:stretch>
        </p:blipFill>
        <p:spPr>
          <a:xfrm>
            <a:off x="6594885" y="2543549"/>
            <a:ext cx="5036348" cy="329741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9"/>
          <p:cNvSpPr txBox="1">
            <a:spLocks noGrp="1"/>
          </p:cNvSpPr>
          <p:nvPr>
            <p:ph type="ctrTitle"/>
          </p:nvPr>
        </p:nvSpPr>
        <p:spPr>
          <a:xfrm>
            <a:off x="560767" y="557333"/>
            <a:ext cx="10792400" cy="2497200"/>
          </a:xfrm>
          <a:prstGeom prst="rect">
            <a:avLst/>
          </a:prstGeom>
        </p:spPr>
        <p:txBody>
          <a:bodyPr spcFirstLastPara="1" vert="horz" wrap="square" lIns="121900" tIns="121900" rIns="121900" bIns="121900" rtlCol="0" anchor="ctr" anchorCtr="0">
            <a:normAutofit/>
          </a:bodyPr>
          <a:lstStyle/>
          <a:p>
            <a:pPr algn="l">
              <a:spcBef>
                <a:spcPts val="0"/>
              </a:spcBef>
            </a:pPr>
            <a:r>
              <a:rPr lang="en" dirty="0">
                <a:effectLst>
                  <a:outerShdw blurRad="38100" dist="38100" dir="2700000" algn="tl">
                    <a:srgbClr val="000000">
                      <a:alpha val="43137"/>
                    </a:srgbClr>
                  </a:outerShdw>
                </a:effectLst>
                <a:latin typeface="Century Gothic" panose="020B0502020202020204" pitchFamily="34" charset="0"/>
              </a:rPr>
              <a:t>Design Details</a:t>
            </a:r>
            <a:endParaRPr dirty="0">
              <a:effectLst>
                <a:outerShdw blurRad="38100" dist="38100" dir="2700000" algn="tl">
                  <a:srgbClr val="000000">
                    <a:alpha val="43137"/>
                  </a:srgbClr>
                </a:outerShdw>
              </a:effectLst>
              <a:latin typeface="Century Gothic" panose="020B0502020202020204" pitchFamily="34" charset="0"/>
            </a:endParaRPr>
          </a:p>
          <a:p>
            <a:pPr algn="l">
              <a:spcBef>
                <a:spcPts val="0"/>
              </a:spcBef>
            </a:pPr>
            <a:endParaRPr dirty="0"/>
          </a:p>
        </p:txBody>
      </p:sp>
      <p:sp>
        <p:nvSpPr>
          <p:cNvPr id="315" name="Google Shape;315;p19"/>
          <p:cNvSpPr txBox="1">
            <a:spLocks noGrp="1"/>
          </p:cNvSpPr>
          <p:nvPr>
            <p:ph type="subTitle" idx="1"/>
          </p:nvPr>
        </p:nvSpPr>
        <p:spPr>
          <a:xfrm>
            <a:off x="752900" y="2343633"/>
            <a:ext cx="10369600" cy="3938000"/>
          </a:xfrm>
          <a:prstGeom prst="rect">
            <a:avLst/>
          </a:prstGeom>
        </p:spPr>
        <p:txBody>
          <a:bodyPr spcFirstLastPara="1" vert="horz" wrap="square" lIns="121900" tIns="121900" rIns="121900" bIns="121900" rtlCol="0" anchor="t" anchorCtr="0">
            <a:normAutofit/>
          </a:bodyPr>
          <a:lstStyle/>
          <a:p>
            <a:pPr algn="l">
              <a:spcBef>
                <a:spcPts val="0"/>
              </a:spcBef>
            </a:pPr>
            <a:endParaRPr b="1" dirty="0"/>
          </a:p>
          <a:p>
            <a:pPr algn="l">
              <a:spcBef>
                <a:spcPts val="0"/>
              </a:spcBef>
            </a:pPr>
            <a:endParaRPr b="1" dirty="0"/>
          </a:p>
        </p:txBody>
      </p:sp>
      <p:pic>
        <p:nvPicPr>
          <p:cNvPr id="5" name="Picture 4">
            <a:extLst>
              <a:ext uri="{FF2B5EF4-FFF2-40B4-BE49-F238E27FC236}">
                <a16:creationId xmlns:a16="http://schemas.microsoft.com/office/drawing/2014/main" id="{3010AF39-D2FC-F1E3-E3BF-256B64723524}"/>
              </a:ext>
            </a:extLst>
          </p:cNvPr>
          <p:cNvPicPr>
            <a:picLocks noChangeAspect="1"/>
          </p:cNvPicPr>
          <p:nvPr/>
        </p:nvPicPr>
        <p:blipFill>
          <a:blip r:embed="rId3"/>
          <a:stretch>
            <a:fillRect/>
          </a:stretch>
        </p:blipFill>
        <p:spPr>
          <a:xfrm>
            <a:off x="1873231" y="2182448"/>
            <a:ext cx="8445538" cy="4262986"/>
          </a:xfrm>
          <a:prstGeom prst="rect">
            <a:avLst/>
          </a:prstGeom>
        </p:spPr>
      </p:pic>
    </p:spTree>
    <p:extLst>
      <p:ext uri="{BB962C8B-B14F-4D97-AF65-F5344CB8AC3E}">
        <p14:creationId xmlns:p14="http://schemas.microsoft.com/office/powerpoint/2010/main" val="3338405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0"/>
          <p:cNvSpPr txBox="1">
            <a:spLocks noGrp="1"/>
          </p:cNvSpPr>
          <p:nvPr>
            <p:ph type="ctrTitle"/>
          </p:nvPr>
        </p:nvSpPr>
        <p:spPr>
          <a:xfrm>
            <a:off x="872600" y="1708976"/>
            <a:ext cx="10446800" cy="2497200"/>
          </a:xfrm>
          <a:prstGeom prst="rect">
            <a:avLst/>
          </a:prstGeom>
        </p:spPr>
        <p:txBody>
          <a:bodyPr spcFirstLastPara="1" vert="horz" wrap="square" lIns="121900" tIns="121900" rIns="121900" bIns="121900" rtlCol="0" anchor="ctr" anchorCtr="0">
            <a:normAutofit/>
          </a:bodyPr>
          <a:lstStyle/>
          <a:p>
            <a:pPr algn="l">
              <a:spcBef>
                <a:spcPts val="0"/>
              </a:spcBef>
            </a:pPr>
            <a:r>
              <a:rPr lang="en" sz="6400" dirty="0">
                <a:effectLst>
                  <a:outerShdw blurRad="38100" dist="38100" dir="2700000" algn="tl">
                    <a:srgbClr val="000000">
                      <a:alpha val="43137"/>
                    </a:srgbClr>
                  </a:outerShdw>
                </a:effectLst>
              </a:rPr>
              <a:t>Literature Survey -  5 Papers</a:t>
            </a:r>
            <a:endParaRPr sz="6400" dirty="0">
              <a:effectLst>
                <a:outerShdw blurRad="38100" dist="38100" dir="2700000" algn="tl">
                  <a:srgbClr val="000000">
                    <a:alpha val="43137"/>
                  </a:srgbClr>
                </a:outerShdw>
              </a:effectLst>
            </a:endParaRPr>
          </a:p>
        </p:txBody>
      </p:sp>
    </p:spTree>
  </p:cSld>
  <p:clrMapOvr>
    <a:masterClrMapping/>
  </p:clrMapOvr>
</p:sld>
</file>

<file path=ppt/theme/theme1.xml><?xml version="1.0" encoding="utf-8"?>
<a:theme xmlns:a="http://schemas.openxmlformats.org/drawingml/2006/main" name="Theme1">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2D35A5A5-5EBE-4EEA-B113-A9191FD5EA11}" vid="{216D6DF7-A72A-46E2-BDD6-657B14D480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1788</TotalTime>
  <Words>3382</Words>
  <Application>Microsoft Office PowerPoint</Application>
  <PresentationFormat>Widescreen</PresentationFormat>
  <Paragraphs>209</Paragraphs>
  <Slides>30</Slides>
  <Notes>30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30</vt:i4>
      </vt:variant>
    </vt:vector>
  </HeadingPairs>
  <TitlesOfParts>
    <vt:vector size="47" baseType="lpstr">
      <vt:lpstr>Agency FB</vt:lpstr>
      <vt:lpstr>-apple-system</vt:lpstr>
      <vt:lpstr>Arial</vt:lpstr>
      <vt:lpstr>Arial</vt:lpstr>
      <vt:lpstr>Arial Narrow</vt:lpstr>
      <vt:lpstr>Bebas</vt:lpstr>
      <vt:lpstr>Calibri</vt:lpstr>
      <vt:lpstr>Century Gothic</vt:lpstr>
      <vt:lpstr>CIDFont+F2</vt:lpstr>
      <vt:lpstr>CIDFont+F9</vt:lpstr>
      <vt:lpstr>Consolas</vt:lpstr>
      <vt:lpstr>Maven Pro</vt:lpstr>
      <vt:lpstr>NimbusRomNo9L-Regu</vt:lpstr>
      <vt:lpstr>Nunito</vt:lpstr>
      <vt:lpstr>TimesNewRoman</vt:lpstr>
      <vt:lpstr>TimesNewRomanPS-BoldItalicMT</vt:lpstr>
      <vt:lpstr>Theme1</vt:lpstr>
      <vt:lpstr>MI Theory Project Synopsis and Literature Survey</vt:lpstr>
      <vt:lpstr>Abstract  </vt:lpstr>
      <vt:lpstr>Scope </vt:lpstr>
      <vt:lpstr>Dataset </vt:lpstr>
      <vt:lpstr>Machine Learning related Details </vt:lpstr>
      <vt:lpstr>Design Approach / Methodology / Planning of work </vt:lpstr>
      <vt:lpstr>Design Details </vt:lpstr>
      <vt:lpstr>Design Details </vt:lpstr>
      <vt:lpstr>Literature Survey -  5 Papers</vt:lpstr>
      <vt:lpstr>Paper 1:  Content Based Spam E-mail Filtering</vt:lpstr>
      <vt:lpstr>Paper 1: Abstract &amp; Methodology</vt:lpstr>
      <vt:lpstr>Paper 1: Merits &amp; Demerits</vt:lpstr>
      <vt:lpstr>Paper 1: Conclusion &amp; Motivation</vt:lpstr>
      <vt:lpstr>Paper 2:  Existing Spam Filtering Methods Considering different technique </vt:lpstr>
      <vt:lpstr>Paper 2: Abstract &amp; Methodology</vt:lpstr>
      <vt:lpstr>Paper 2: Merits &amp; Demerits</vt:lpstr>
      <vt:lpstr>Paper 2: Conclusion &amp; Motivation</vt:lpstr>
      <vt:lpstr>Paper 3:  Personalized Classification of Non-Spam Emails Using Machine Learning Techniques </vt:lpstr>
      <vt:lpstr>Paper 3: Abstract &amp; Methodology</vt:lpstr>
      <vt:lpstr>Paper 3: Merits &amp; Demerits</vt:lpstr>
      <vt:lpstr>Paper 3: Conclusion &amp; Motivation</vt:lpstr>
      <vt:lpstr>Paper 4:  A Proposed Data Science Approach for Email Spam Classification using Machine Learning Techniques </vt:lpstr>
      <vt:lpstr>Paper 4: Abstract &amp; Methodology</vt:lpstr>
      <vt:lpstr>Paper 4: Merits &amp; Demerits</vt:lpstr>
      <vt:lpstr>Paper 4: Conclusion &amp; Motivation</vt:lpstr>
      <vt:lpstr>Paper 5:  TITLE : A Comprehensive Review on Email Spam Classification using Machine Learning Algorithms  </vt:lpstr>
      <vt:lpstr>Paper 5: Abstract &amp; Methodology</vt:lpstr>
      <vt:lpstr>Paper 5: Merits &amp; Demerits</vt:lpstr>
      <vt:lpstr>Paper 5: Conclusion &amp; Motivation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 Theory Project Synopsis and Literature Survey</dc:title>
  <dc:creator>Garimella sai Venkata Abhishek</dc:creator>
  <cp:lastModifiedBy>Adarsh Kumar</cp:lastModifiedBy>
  <cp:revision>11</cp:revision>
  <dcterms:created xsi:type="dcterms:W3CDTF">2022-10-27T14:11:42Z</dcterms:created>
  <dcterms:modified xsi:type="dcterms:W3CDTF">2022-11-09T12:00:45Z</dcterms:modified>
</cp:coreProperties>
</file>