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260" r:id="rId6"/>
    <p:sldId id="257" r:id="rId7"/>
    <p:sldId id="262" r:id="rId8"/>
    <p:sldId id="268" r:id="rId9"/>
    <p:sldId id="267" r:id="rId10"/>
    <p:sldId id="261" r:id="rId11"/>
    <p:sldId id="263" r:id="rId12"/>
    <p:sldId id="264" r:id="rId13"/>
    <p:sldId id="269" r:id="rId14"/>
    <p:sldId id="265" r:id="rId15"/>
    <p:sldId id="266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ghavan P" initials="R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2-12-26T12:21:05.326" idx="1">
    <p:pos x="6834" y="2802"/>
    <p:text/>
  </p:cm>
</p:cmLst>
</file>

<file path=ppt/slideLayouts/_rels/slideLayout1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microsoft.com/office/2007/relationships/hdphoto" Target="../media/image4.wdp"/><Relationship Id="rId4" Type="http://schemas.openxmlformats.org/officeDocument/2006/relationships/image" Target="../media/image5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986D6275-D1BA-42E5-8769-4E1A27B1F6B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98F8D83-DAC9-4445-8CA5-C0871E10B10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6275-D1BA-42E5-8769-4E1A27B1F6B9}" type="datetimeFigureOut">
              <a:rPr lang="en-IN" smtClean="0"/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8F8D83-DAC9-4445-8CA5-C0871E10B10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3.png"/><Relationship Id="rId13" Type="http://schemas.microsoft.com/office/2007/relationships/hdphoto" Target="../media/image4.wdp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986D6275-D1BA-42E5-8769-4E1A27B1F6B9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rightnessContrast bright="-40000" contrast="20000"/>
                        </a14:imgEffect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98F8D83-DAC9-4445-8CA5-C0871E10B10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600" dirty="0"/>
              <a:t> Data Visualization Project</a:t>
            </a:r>
            <a:br>
              <a:rPr lang="en-US" sz="5600" dirty="0"/>
            </a:br>
            <a:br>
              <a:rPr lang="en-US" sz="5600" dirty="0"/>
            </a:br>
            <a:r>
              <a:rPr lang="en-US" sz="4200" i="1" dirty="0" err="1"/>
              <a:t>Kpi</a:t>
            </a:r>
            <a:r>
              <a:rPr lang="en-US" sz="4200" i="1" dirty="0"/>
              <a:t> Dashboard for a hospitality client</a:t>
            </a:r>
            <a:endParaRPr lang="en-IN" sz="42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51467"/>
            <a:ext cx="10058400" cy="935795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Features of the dashboard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403603"/>
            <a:ext cx="10058400" cy="51029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5 visuals were provided: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b="1" dirty="0"/>
              <a:t>Revenue by platform </a:t>
            </a:r>
            <a:r>
              <a:rPr lang="en-US" dirty="0"/>
              <a:t>= Bar chart shows the revenue generated across various booking platforms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/>
              <a:t>Occupancy rate </a:t>
            </a:r>
            <a:r>
              <a:rPr lang="en-US" dirty="0"/>
              <a:t>= Column chart shows the percentage of rooms occupied by weekend and weekday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/>
              <a:t>Revenue by room type </a:t>
            </a:r>
            <a:r>
              <a:rPr lang="en-US" dirty="0"/>
              <a:t>= Dough nut chart shows the distribution of revenue by room type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/>
              <a:t>Bookings by status</a:t>
            </a:r>
            <a:r>
              <a:rPr lang="en-US" dirty="0"/>
              <a:t> = Pie chart shows the distribution of number of bookings based on booking status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/>
              <a:t>KPI table </a:t>
            </a:r>
            <a:r>
              <a:rPr lang="en-US" dirty="0"/>
              <a:t>= A matrix visual (pivot table) showing the various KPIs across cities and hotels in each city</a:t>
            </a:r>
            <a:endParaRPr lang="en-US" dirty="0"/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78100"/>
            <a:ext cx="10058400" cy="1015694"/>
          </a:xfrm>
        </p:spPr>
        <p:txBody>
          <a:bodyPr>
            <a:normAutofit/>
          </a:bodyPr>
          <a:lstStyle/>
          <a:p>
            <a:pPr algn="ctr"/>
            <a:r>
              <a:rPr lang="en-US" sz="4200" dirty="0"/>
              <a:t>Features of the dashboard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80225"/>
            <a:ext cx="10061448" cy="45919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bunch of card visuals were placed in the left to show the values of important KPIs 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The following filters were provided to slice and dice the data:</a:t>
            </a:r>
            <a:endParaRPr lang="en-US" sz="1800" dirty="0"/>
          </a:p>
          <a:p>
            <a:pPr lvl="2">
              <a:lnSpc>
                <a:spcPct val="150000"/>
              </a:lnSpc>
            </a:pPr>
            <a:r>
              <a:rPr lang="en-US" sz="1800" dirty="0"/>
              <a:t>Month-year</a:t>
            </a:r>
            <a:endParaRPr lang="en-US" sz="1800" dirty="0"/>
          </a:p>
          <a:p>
            <a:pPr lvl="2">
              <a:lnSpc>
                <a:spcPct val="150000"/>
              </a:lnSpc>
            </a:pPr>
            <a:r>
              <a:rPr lang="en-US" sz="1800" dirty="0"/>
              <a:t>City</a:t>
            </a:r>
            <a:endParaRPr lang="en-US" sz="1800" dirty="0"/>
          </a:p>
          <a:p>
            <a:pPr lvl="2">
              <a:lnSpc>
                <a:spcPct val="150000"/>
              </a:lnSpc>
            </a:pPr>
            <a:r>
              <a:rPr lang="en-US" sz="1800" dirty="0"/>
              <a:t>Booking status</a:t>
            </a:r>
            <a:endParaRPr lang="en-US" sz="1800" dirty="0"/>
          </a:p>
          <a:p>
            <a:pPr lvl="2">
              <a:lnSpc>
                <a:spcPct val="150000"/>
              </a:lnSpc>
            </a:pPr>
            <a:r>
              <a:rPr lang="en-US" sz="1800" dirty="0"/>
              <a:t>Booking platform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The theme of the dashboard is based on the logo of the company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The visuals are interactive in nature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Tooltips pop-up when hovering over a visual for more information about the data point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outcomes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are some important business insights derived from the revenue dashboard: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dirty="0"/>
              <a:t>Mumbai generates highest revenue and Delhi the least revenue during May to Jul 2022. Company need to focus on increasing the revenue in Delhi.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The occupancy rate is higher during weekends across all cities, months and booking platforms. Leverage this insight to increase revenue generated during weekends.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IN" dirty="0"/>
              <a:t>70% of the bookings are checked out while 5% of booking don’t show up across all cities and booking platforms which means 75% of bookings generate revenue for </a:t>
            </a:r>
            <a:r>
              <a:rPr lang="en-IN" dirty="0" err="1"/>
              <a:t>AtliQ</a:t>
            </a:r>
            <a:r>
              <a:rPr lang="en-IN" dirty="0"/>
              <a:t> hotels. Identify and </a:t>
            </a:r>
            <a:r>
              <a:rPr lang="en-IN" dirty="0" err="1"/>
              <a:t>analyze</a:t>
            </a:r>
            <a:r>
              <a:rPr lang="en-IN" dirty="0"/>
              <a:t> the reasons for cancellations and try to reduce them.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outcomes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 following are some important business insights derived from the revenue dashboard: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IN" dirty="0" err="1"/>
              <a:t>Avg</a:t>
            </a:r>
            <a:r>
              <a:rPr lang="en-IN" dirty="0"/>
              <a:t> rating varies between 3.4 to 3.8 across cities and </a:t>
            </a:r>
            <a:r>
              <a:rPr lang="en-IN" dirty="0" err="1"/>
              <a:t>avg</a:t>
            </a:r>
            <a:r>
              <a:rPr lang="en-IN" dirty="0"/>
              <a:t> stay duration is 2.4 for each booking. Compare it with the industry benchmark across cities and evaluate the performance.</a:t>
            </a:r>
            <a:endParaRPr lang="en-IN" dirty="0"/>
          </a:p>
          <a:p>
            <a:pPr lvl="1">
              <a:lnSpc>
                <a:spcPct val="150000"/>
              </a:lnSpc>
            </a:pPr>
            <a:r>
              <a:rPr lang="en-IN" dirty="0"/>
              <a:t>Occupancy rate is highest at Delhi with 60+ % for all months though generates least revenue compared to other cities. Identify the reason for higher occupancy and use that to drive the revenue growth.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Conclusion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revenue dashboard was built for </a:t>
            </a:r>
            <a:r>
              <a:rPr lang="en-US" sz="1800" dirty="0" err="1"/>
              <a:t>AtliQ</a:t>
            </a:r>
            <a:r>
              <a:rPr lang="en-US" sz="1800" dirty="0"/>
              <a:t> hotels depicting its various KPIs visually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Relevant filters along with tooltips and interactions was provided in the dashboard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This dashboard can be used for both high-level and in-depth analysis of KPIs across various dimensions</a:t>
            </a:r>
            <a:endParaRPr lang="en-IN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066800" y="2624328"/>
            <a:ext cx="10058400" cy="1609344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Business objective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err="1"/>
              <a:t>AtliQ</a:t>
            </a:r>
            <a:r>
              <a:rPr lang="en-US" sz="1800" dirty="0"/>
              <a:t> is a company that owns multiple hotel chains across various cities of India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The Managing director / CEO of </a:t>
            </a:r>
            <a:r>
              <a:rPr lang="en-US" sz="1800" dirty="0" err="1"/>
              <a:t>AtliQ</a:t>
            </a:r>
            <a:r>
              <a:rPr lang="en-US" sz="1800" dirty="0"/>
              <a:t> wants to incorporate ‘Business and Data Intelligence’ to identify and track the source of revenue for </a:t>
            </a:r>
            <a:r>
              <a:rPr lang="en-US" sz="1800" dirty="0" err="1"/>
              <a:t>AtliQ</a:t>
            </a:r>
            <a:r>
              <a:rPr lang="en-US" sz="1800" dirty="0"/>
              <a:t> hotels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Hence, it is decided to develop a KPI Dashboard for </a:t>
            </a:r>
            <a:r>
              <a:rPr lang="en-US" sz="1800" dirty="0" err="1"/>
              <a:t>AtliQ</a:t>
            </a:r>
            <a:r>
              <a:rPr lang="en-US" sz="1800" dirty="0"/>
              <a:t>, using May-22 to July-22 data, which can help track its revenue sources and other relevant KPIs across various dimensions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It’ll help the management take strategic business decisions based on the insights generated from the dashboard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200" dirty="0"/>
              <a:t>Problem statement / Project scope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Identify the data sources pertaining to revenue management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Clean and model the data as per requirement for analysis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Create a revenue dashboard that measures important KPIs 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Relevant filters need to provided to slice and dice the data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The dashboard should depict both high level and granular insights</a:t>
            </a:r>
            <a:endParaRPr lang="en-US" sz="1800" dirty="0"/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51051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2219416"/>
            <a:ext cx="10933591" cy="39575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There are 5 tables provided for tracking revenue, 3 dimension tables (date, hotel, room) and 2 fact tables (bookings, aggregated bookings)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dirty="0"/>
              <a:t>Power BI was the tool used for creating the visualization/dashboard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IN" sz="1800" dirty="0"/>
              <a:t>The data was imported, analysed and transformed as per necessity within Power Query</a:t>
            </a:r>
            <a:endParaRPr lang="en-IN" sz="1800" dirty="0"/>
          </a:p>
          <a:p>
            <a:pPr>
              <a:lnSpc>
                <a:spcPct val="150000"/>
              </a:lnSpc>
            </a:pPr>
            <a:r>
              <a:rPr lang="en-IN" sz="1800" dirty="0"/>
              <a:t>The relationships between the tables were created within Power Pivot</a:t>
            </a:r>
            <a:endParaRPr lang="en-IN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630532" y="97654"/>
            <a:ext cx="8930935" cy="1109709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Data cleaning/transformation in Power Query</a:t>
            </a:r>
            <a:endParaRPr lang="en-IN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1"/>
          <a:stretch>
            <a:fillRect/>
          </a:stretch>
        </p:blipFill>
        <p:spPr>
          <a:xfrm>
            <a:off x="881371" y="1089195"/>
            <a:ext cx="10174287" cy="545306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832901" y="214205"/>
            <a:ext cx="6526198" cy="70019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Data modelling in Power Pivot</a:t>
            </a:r>
            <a:endParaRPr lang="en-I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165624"/>
            <a:ext cx="11277600" cy="484888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26764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7779"/>
            <a:ext cx="10711650" cy="376413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A few measures were created to calculate the KPIs as shown below:</a:t>
            </a: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Revenue </a:t>
            </a:r>
            <a:r>
              <a:rPr lang="en-IN" sz="1800" dirty="0"/>
              <a:t>= Sum of </a:t>
            </a:r>
            <a:r>
              <a:rPr lang="en-IN" sz="1800" dirty="0" err="1"/>
              <a:t>revenue_realized</a:t>
            </a:r>
            <a:r>
              <a:rPr lang="en-IN" sz="1800" dirty="0"/>
              <a:t> from Bookings table (in Rs.)</a:t>
            </a: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bookings </a:t>
            </a:r>
            <a:r>
              <a:rPr lang="en-IN" sz="1800" dirty="0"/>
              <a:t>= Count of </a:t>
            </a:r>
            <a:r>
              <a:rPr lang="en-IN" sz="1800" dirty="0" err="1"/>
              <a:t>booking_id</a:t>
            </a:r>
            <a:r>
              <a:rPr lang="en-IN" sz="1800" dirty="0"/>
              <a:t> from Bookings table</a:t>
            </a: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 err="1"/>
              <a:t>Avg</a:t>
            </a:r>
            <a:r>
              <a:rPr lang="en-IN" sz="1800" b="1" dirty="0"/>
              <a:t> rating</a:t>
            </a:r>
            <a:r>
              <a:rPr lang="en-IN" sz="1800" dirty="0"/>
              <a:t> = Average of ratings from Bookings table</a:t>
            </a: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capacity </a:t>
            </a:r>
            <a:r>
              <a:rPr lang="en-IN" sz="1800" dirty="0"/>
              <a:t>= Sum of capacity from Aggregated bookings table</a:t>
            </a: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successful bookings </a:t>
            </a:r>
            <a:r>
              <a:rPr lang="en-IN" sz="1800" dirty="0"/>
              <a:t>= Sum of successful bookings from Aggregated bookings table</a:t>
            </a: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endParaRPr lang="en-IN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04317"/>
            <a:ext cx="10321031" cy="602541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Solution approach</a:t>
            </a:r>
            <a:endParaRPr lang="en-IN" sz="4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07559"/>
            <a:ext cx="11049001" cy="352443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dirty="0"/>
              <a:t>A few measures were created to measure the KPIs as shown below:</a:t>
            </a: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Occupancy rate </a:t>
            </a:r>
            <a:r>
              <a:rPr lang="en-IN" sz="1800" dirty="0"/>
              <a:t>= Total successful bookings / Total capacity (in %)</a:t>
            </a: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Total cancelled bookings </a:t>
            </a:r>
            <a:r>
              <a:rPr lang="en-IN" sz="1800" dirty="0"/>
              <a:t>= Count of </a:t>
            </a:r>
            <a:r>
              <a:rPr lang="en-IN" sz="1800" dirty="0" err="1"/>
              <a:t>booking_id</a:t>
            </a:r>
            <a:r>
              <a:rPr lang="en-IN" sz="1800" dirty="0"/>
              <a:t> with status=‘cancelled’ from Bookings table</a:t>
            </a: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/>
              <a:t>Cancellation rate </a:t>
            </a:r>
            <a:r>
              <a:rPr lang="en-IN" sz="1800" dirty="0"/>
              <a:t>= Total cancelled bookings / Total bookings (in %)</a:t>
            </a: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1800" dirty="0"/>
              <a:t>	</a:t>
            </a:r>
            <a:r>
              <a:rPr lang="en-IN" sz="1800" b="1" dirty="0" err="1"/>
              <a:t>Avg</a:t>
            </a:r>
            <a:r>
              <a:rPr lang="en-IN" sz="1800" b="1" dirty="0"/>
              <a:t> stay duration </a:t>
            </a:r>
            <a:r>
              <a:rPr lang="en-IN" sz="1800" dirty="0"/>
              <a:t>= Average days stayed by customer in a room per booking</a:t>
            </a: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endParaRPr lang="en-IN" sz="1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90" y="240838"/>
            <a:ext cx="6867617" cy="629174"/>
          </a:xfrm>
        </p:spPr>
        <p:txBody>
          <a:bodyPr>
            <a:noAutofit/>
          </a:bodyPr>
          <a:lstStyle/>
          <a:p>
            <a:pPr algn="ctr"/>
            <a:r>
              <a:rPr lang="en-US" sz="4200" dirty="0"/>
              <a:t>Revenue Dashboard</a:t>
            </a:r>
            <a:endParaRPr lang="en-IN" sz="4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31265" y="869950"/>
            <a:ext cx="10143490" cy="562546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4541</Words>
  <Application>WPS Presentation</Application>
  <PresentationFormat>Widescreen</PresentationFormat>
  <Paragraphs>95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Arial</vt:lpstr>
      <vt:lpstr>SimSun</vt:lpstr>
      <vt:lpstr>Wingdings</vt:lpstr>
      <vt:lpstr>Rockwell Condensed</vt:lpstr>
      <vt:lpstr>Microsoft YaHei</vt:lpstr>
      <vt:lpstr>Arial Unicode MS</vt:lpstr>
      <vt:lpstr>Rockwell</vt:lpstr>
      <vt:lpstr>Calibri</vt:lpstr>
      <vt:lpstr>Wood Type</vt:lpstr>
      <vt:lpstr> Data Visualization Project  Kpi Dashboard for a hospitality client</vt:lpstr>
      <vt:lpstr>Business objective</vt:lpstr>
      <vt:lpstr>Problem statement / Project scope</vt:lpstr>
      <vt:lpstr>Solution approach</vt:lpstr>
      <vt:lpstr>Data cleaning/transformation in Power Query</vt:lpstr>
      <vt:lpstr>Data modelling in Power Pivot</vt:lpstr>
      <vt:lpstr>Solution approach</vt:lpstr>
      <vt:lpstr>Solution approach</vt:lpstr>
      <vt:lpstr>Revenue Dashboard</vt:lpstr>
      <vt:lpstr>Features of the dashboard</vt:lpstr>
      <vt:lpstr>Features of the dashboard</vt:lpstr>
      <vt:lpstr>Business outcomes</vt:lpstr>
      <vt:lpstr>Business outcomes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Raghavan P</dc:creator>
  <cp:lastModifiedBy>Adarsh Sathe</cp:lastModifiedBy>
  <cp:revision>34</cp:revision>
  <dcterms:created xsi:type="dcterms:W3CDTF">2022-12-25T12:52:00Z</dcterms:created>
  <dcterms:modified xsi:type="dcterms:W3CDTF">2025-07-10T04:28:34Z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CB080EDABCE8495F88D55A38EB52B123_12</vt:lpwstr>
  </property>
  <property fmtid="{D5CDD505-2E9C-101B-9397-08002B2CF9AE}" pid="3" name="KSOProductBuildVer">
    <vt:lpwstr>1033-12.2.0.21931</vt:lpwstr>
  </property>
</Properties>
</file>