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8" r:id="rId3"/>
    <p:sldId id="259" r:id="rId4"/>
    <p:sldId id="260" r:id="rId5"/>
    <p:sldId id="261" r:id="rId6"/>
    <p:sldId id="262" r:id="rId7"/>
    <p:sldId id="263" r:id="rId8"/>
    <p:sldId id="264" r:id="rId9"/>
    <p:sldId id="265" r:id="rId10"/>
    <p:sldId id="266" r:id="rId11"/>
    <p:sldId id="267" r:id="rId12"/>
  </p:sldIdLst>
  <p:sldSz cx="18288000" cy="10287000"/>
  <p:notesSz cx="6858000" cy="9144000"/>
  <p:embeddedFontLst>
    <p:embeddedFont>
      <p:font typeface="Alatsi" panose="020B0604020202020204" charset="0"/>
      <p:regular r:id="rId14"/>
    </p:embeddedFont>
    <p:embeddedFont>
      <p:font typeface="DM Serif Display" pitchFamily="2"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9FADBB-A86E-4BBC-BF9B-C0A6586528D9}" type="datetimeFigureOut">
              <a:rPr lang="en-IN" smtClean="0"/>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C718D3-F263-4373-8B4B-0BB31E74351D}" type="slidenum">
              <a:rPr lang="en-IN" smtClean="0"/>
              <a:t>‹#›</a:t>
            </a:fld>
            <a:endParaRPr lang="en-IN"/>
          </a:p>
        </p:txBody>
      </p:sp>
    </p:spTree>
    <p:extLst>
      <p:ext uri="{BB962C8B-B14F-4D97-AF65-F5344CB8AC3E}">
        <p14:creationId xmlns:p14="http://schemas.microsoft.com/office/powerpoint/2010/main" val="4204798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C718D3-F263-4373-8B4B-0BB31E74351D}" type="slidenum">
              <a:rPr lang="en-IN" smtClean="0"/>
              <a:t>9</a:t>
            </a:fld>
            <a:endParaRPr lang="en-IN"/>
          </a:p>
        </p:txBody>
      </p:sp>
    </p:spTree>
    <p:extLst>
      <p:ext uri="{BB962C8B-B14F-4D97-AF65-F5344CB8AC3E}">
        <p14:creationId xmlns:p14="http://schemas.microsoft.com/office/powerpoint/2010/main" val="181083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p:cNvSpPr txBox="1"/>
          <p:nvPr/>
        </p:nvSpPr>
        <p:spPr>
          <a:xfrm>
            <a:off x="879032" y="4255652"/>
            <a:ext cx="16439928" cy="795049"/>
          </a:xfrm>
          <a:prstGeom prst="rect">
            <a:avLst/>
          </a:prstGeom>
        </p:spPr>
        <p:txBody>
          <a:bodyPr lIns="0" tIns="0" rIns="0" bIns="0" rtlCol="0" anchor="t">
            <a:spAutoFit/>
          </a:bodyPr>
          <a:lstStyle/>
          <a:p>
            <a:pPr algn="ctr">
              <a:lnSpc>
                <a:spcPts val="6578"/>
              </a:lnSpc>
            </a:pPr>
            <a:r>
              <a:rPr lang="en-US" sz="4698" dirty="0">
                <a:solidFill>
                  <a:srgbClr val="000000"/>
                </a:solidFill>
                <a:latin typeface="Alatsi"/>
                <a:ea typeface="Alatsi"/>
                <a:cs typeface="Alatsi"/>
                <a:sym typeface="Alatsi"/>
              </a:rPr>
              <a:t>Presented By : Adarsh Kr. Singh (BTECH/10094/22)</a:t>
            </a:r>
          </a:p>
        </p:txBody>
      </p:sp>
      <p:sp>
        <p:nvSpPr>
          <p:cNvPr id="4" name="TextBox 4"/>
          <p:cNvSpPr txBox="1"/>
          <p:nvPr/>
        </p:nvSpPr>
        <p:spPr>
          <a:xfrm>
            <a:off x="3558913" y="5057775"/>
            <a:ext cx="13700387" cy="795020"/>
          </a:xfrm>
          <a:prstGeom prst="rect">
            <a:avLst/>
          </a:prstGeom>
        </p:spPr>
        <p:txBody>
          <a:bodyPr lIns="0" tIns="0" rIns="0" bIns="0" rtlCol="0" anchor="t">
            <a:spAutoFit/>
          </a:bodyPr>
          <a:lstStyle/>
          <a:p>
            <a:pPr algn="ctr">
              <a:lnSpc>
                <a:spcPts val="6580"/>
              </a:lnSpc>
              <a:spcBef>
                <a:spcPct val="0"/>
              </a:spcBef>
            </a:pPr>
            <a:r>
              <a:rPr lang="en-US" sz="4700">
                <a:solidFill>
                  <a:srgbClr val="000000"/>
                </a:solidFill>
                <a:latin typeface="Alatsi"/>
                <a:ea typeface="Alatsi"/>
                <a:cs typeface="Alatsi"/>
                <a:sym typeface="Alatsi"/>
              </a:rPr>
              <a:t> Abhiraj Mitra (BTECH/10061/22)</a:t>
            </a:r>
          </a:p>
        </p:txBody>
      </p:sp>
      <p:sp>
        <p:nvSpPr>
          <p:cNvPr id="5" name="TextBox 5"/>
          <p:cNvSpPr txBox="1"/>
          <p:nvPr/>
        </p:nvSpPr>
        <p:spPr>
          <a:xfrm>
            <a:off x="2126580" y="6340286"/>
            <a:ext cx="4622106" cy="795020"/>
          </a:xfrm>
          <a:prstGeom prst="rect">
            <a:avLst/>
          </a:prstGeom>
        </p:spPr>
        <p:txBody>
          <a:bodyPr lIns="0" tIns="0" rIns="0" bIns="0" rtlCol="0" anchor="t">
            <a:spAutoFit/>
          </a:bodyPr>
          <a:lstStyle/>
          <a:p>
            <a:pPr algn="ctr">
              <a:lnSpc>
                <a:spcPts val="6580"/>
              </a:lnSpc>
              <a:spcBef>
                <a:spcPct val="0"/>
              </a:spcBef>
            </a:pPr>
            <a:r>
              <a:rPr lang="en-US" sz="4700">
                <a:solidFill>
                  <a:srgbClr val="000000"/>
                </a:solidFill>
                <a:latin typeface="Alatsi"/>
                <a:ea typeface="Alatsi"/>
                <a:cs typeface="Alatsi"/>
                <a:sym typeface="Alatsi"/>
              </a:rPr>
              <a:t>Guide: Dr. S Pal</a:t>
            </a:r>
          </a:p>
        </p:txBody>
      </p:sp>
      <p:sp>
        <p:nvSpPr>
          <p:cNvPr id="6" name="TextBox 6"/>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7" name="AutoShape 7"/>
          <p:cNvSpPr/>
          <p:nvPr/>
        </p:nvSpPr>
        <p:spPr>
          <a:xfrm>
            <a:off x="609048" y="8567766"/>
            <a:ext cx="17104110" cy="0"/>
          </a:xfrm>
          <a:prstGeom prst="line">
            <a:avLst/>
          </a:prstGeom>
          <a:ln w="114300" cap="flat">
            <a:solidFill>
              <a:srgbClr val="9FC3D0"/>
            </a:solidFill>
            <a:prstDash val="solid"/>
            <a:headEnd type="none" w="sm" len="sm"/>
            <a:tailEnd type="none" w="sm" len="sm"/>
          </a:ln>
        </p:spPr>
      </p:sp>
      <p:sp>
        <p:nvSpPr>
          <p:cNvPr id="8" name="TextBox 8"/>
          <p:cNvSpPr txBox="1"/>
          <p:nvPr/>
        </p:nvSpPr>
        <p:spPr>
          <a:xfrm>
            <a:off x="2293807" y="598943"/>
            <a:ext cx="16230600" cy="2853652"/>
          </a:xfrm>
          <a:prstGeom prst="rect">
            <a:avLst/>
          </a:prstGeom>
        </p:spPr>
        <p:txBody>
          <a:bodyPr lIns="0" tIns="0" rIns="0" bIns="0" rtlCol="0" anchor="t">
            <a:spAutoFit/>
          </a:bodyPr>
          <a:lstStyle/>
          <a:p>
            <a:pPr algn="ctr">
              <a:lnSpc>
                <a:spcPts val="7422"/>
              </a:lnSpc>
            </a:pPr>
            <a:r>
              <a:rPr lang="en-US" sz="5301" dirty="0">
                <a:solidFill>
                  <a:srgbClr val="000000"/>
                </a:solidFill>
                <a:latin typeface="DM Serif Display"/>
                <a:ea typeface="DM Serif Display"/>
                <a:cs typeface="DM Serif Display"/>
                <a:sym typeface="DM Serif Display"/>
              </a:rPr>
              <a:t>SIW fed-Metamaterial loaded MIMO antenna with</a:t>
            </a:r>
          </a:p>
          <a:p>
            <a:pPr algn="ctr">
              <a:lnSpc>
                <a:spcPts val="7702"/>
              </a:lnSpc>
              <a:spcBef>
                <a:spcPct val="0"/>
              </a:spcBef>
            </a:pPr>
            <a:r>
              <a:rPr lang="en-US" sz="5501" dirty="0">
                <a:solidFill>
                  <a:srgbClr val="000000"/>
                </a:solidFill>
                <a:latin typeface="DM Serif Display"/>
                <a:ea typeface="DM Serif Display"/>
                <a:cs typeface="DM Serif Display"/>
                <a:sym typeface="DM Serif Display"/>
              </a:rPr>
              <a:t> enhanced  gain and isolation for 5G </a:t>
            </a:r>
            <a:r>
              <a:rPr lang="en-US" sz="5501" dirty="0" err="1">
                <a:solidFill>
                  <a:srgbClr val="000000"/>
                </a:solidFill>
                <a:latin typeface="DM Serif Display"/>
                <a:ea typeface="DM Serif Display"/>
                <a:cs typeface="DM Serif Display"/>
                <a:sym typeface="DM Serif Display"/>
              </a:rPr>
              <a:t>mmWave</a:t>
            </a:r>
            <a:r>
              <a:rPr lang="en-US" sz="5501" dirty="0">
                <a:solidFill>
                  <a:srgbClr val="000000"/>
                </a:solidFill>
                <a:latin typeface="DM Serif Display"/>
                <a:ea typeface="DM Serif Display"/>
                <a:cs typeface="DM Serif Display"/>
                <a:sym typeface="DM Serif Display"/>
              </a:rPr>
              <a:t>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AutoShape 4"/>
          <p:cNvSpPr/>
          <p:nvPr/>
        </p:nvSpPr>
        <p:spPr>
          <a:xfrm>
            <a:off x="609048" y="8567766"/>
            <a:ext cx="17104110" cy="0"/>
          </a:xfrm>
          <a:prstGeom prst="line">
            <a:avLst/>
          </a:prstGeom>
          <a:ln w="114300" cap="flat">
            <a:solidFill>
              <a:srgbClr val="9FC3D0"/>
            </a:solidFill>
            <a:prstDash val="solid"/>
            <a:headEnd type="none" w="sm" len="sm"/>
            <a:tailEnd type="none" w="sm" len="sm"/>
          </a:ln>
        </p:spPr>
      </p:sp>
      <p:sp>
        <p:nvSpPr>
          <p:cNvPr id="6" name="TextBox 5">
            <a:extLst>
              <a:ext uri="{FF2B5EF4-FFF2-40B4-BE49-F238E27FC236}">
                <a16:creationId xmlns:a16="http://schemas.microsoft.com/office/drawing/2014/main" id="{A658B3CB-14DA-26F4-CEA0-5A9FA0D237F4}"/>
              </a:ext>
            </a:extLst>
          </p:cNvPr>
          <p:cNvSpPr txBox="1"/>
          <p:nvPr/>
        </p:nvSpPr>
        <p:spPr>
          <a:xfrm>
            <a:off x="4572000" y="4958834"/>
            <a:ext cx="9144000" cy="369332"/>
          </a:xfrm>
          <a:prstGeom prst="rect">
            <a:avLst/>
          </a:prstGeom>
          <a:noFill/>
        </p:spPr>
        <p:txBody>
          <a:bodyPr wrap="square">
            <a:spAutoFit/>
          </a:bodyPr>
          <a:lstStyle/>
          <a:p>
            <a:endParaRPr lang="en-IN" dirty="0"/>
          </a:p>
        </p:txBody>
      </p:sp>
      <p:sp>
        <p:nvSpPr>
          <p:cNvPr id="8" name="TextBox 7">
            <a:extLst>
              <a:ext uri="{FF2B5EF4-FFF2-40B4-BE49-F238E27FC236}">
                <a16:creationId xmlns:a16="http://schemas.microsoft.com/office/drawing/2014/main" id="{323ECAAD-D436-EBF6-2EE9-930E715AE7B3}"/>
              </a:ext>
            </a:extLst>
          </p:cNvPr>
          <p:cNvSpPr txBox="1"/>
          <p:nvPr/>
        </p:nvSpPr>
        <p:spPr>
          <a:xfrm>
            <a:off x="4038600" y="750869"/>
            <a:ext cx="9144000" cy="1400383"/>
          </a:xfrm>
          <a:prstGeom prst="rect">
            <a:avLst/>
          </a:prstGeom>
          <a:noFill/>
        </p:spPr>
        <p:txBody>
          <a:bodyPr wrap="square">
            <a:spAutoFit/>
          </a:bodyPr>
          <a:lstStyle/>
          <a:p>
            <a:pPr algn="ctr"/>
            <a:r>
              <a:rPr lang="en-IN" sz="8500" dirty="0">
                <a:latin typeface="DM Serif Display" pitchFamily="2" charset="0"/>
              </a:rPr>
              <a:t>REFERENCES</a:t>
            </a:r>
          </a:p>
        </p:txBody>
      </p:sp>
      <p:sp>
        <p:nvSpPr>
          <p:cNvPr id="9" name="TextBox 8">
            <a:extLst>
              <a:ext uri="{FF2B5EF4-FFF2-40B4-BE49-F238E27FC236}">
                <a16:creationId xmlns:a16="http://schemas.microsoft.com/office/drawing/2014/main" id="{E2CC970B-254E-1732-A523-DE0F2D449C91}"/>
              </a:ext>
            </a:extLst>
          </p:cNvPr>
          <p:cNvSpPr txBox="1"/>
          <p:nvPr/>
        </p:nvSpPr>
        <p:spPr>
          <a:xfrm>
            <a:off x="2743200" y="2622070"/>
            <a:ext cx="14128898" cy="5016758"/>
          </a:xfrm>
          <a:prstGeom prst="rect">
            <a:avLst/>
          </a:prstGeom>
          <a:noFill/>
        </p:spPr>
        <p:txBody>
          <a:bodyPr wrap="square" rtlCol="0">
            <a:spAutoFit/>
          </a:bodyPr>
          <a:lstStyle/>
          <a:p>
            <a:pPr marL="342900" indent="-342900" algn="l">
              <a:buFont typeface="+mj-lt"/>
              <a:buAutoNum type="arabicPeriod"/>
            </a:pPr>
            <a:r>
              <a:rPr lang="en-US" sz="2000" b="0" i="0" u="none" strike="noStrike" baseline="0" dirty="0">
                <a:latin typeface="Alatsi" panose="020B0604020202020204" charset="0"/>
              </a:rPr>
              <a:t>Wang, H., </a:t>
            </a:r>
            <a:r>
              <a:rPr lang="en-US" sz="2000" b="0" i="0" u="none" strike="noStrike" baseline="0" dirty="0" err="1">
                <a:latin typeface="Alatsi" panose="020B0604020202020204" charset="0"/>
              </a:rPr>
              <a:t>Kedze</a:t>
            </a:r>
            <a:r>
              <a:rPr lang="en-US" sz="2000" b="0" i="0" u="none" strike="noStrike" baseline="0" dirty="0">
                <a:latin typeface="Alatsi" panose="020B0604020202020204" charset="0"/>
              </a:rPr>
              <a:t>, K. E. &amp; Park, I. A high-gain and wideband series-fed angled printed dipole array antenna. </a:t>
            </a:r>
            <a:r>
              <a:rPr lang="en-US" sz="2000" b="0" i="1" u="none" strike="noStrike" baseline="0" dirty="0">
                <a:latin typeface="Alatsi" panose="020B0604020202020204" charset="0"/>
              </a:rPr>
              <a:t>IEEE Trans. Antennas</a:t>
            </a:r>
          </a:p>
          <a:p>
            <a:pPr algn="l"/>
            <a:r>
              <a:rPr lang="en-IN" sz="2000" b="0" i="1" u="none" strike="noStrike" baseline="0" dirty="0" err="1">
                <a:latin typeface="Alatsi" panose="020B0604020202020204" charset="0"/>
              </a:rPr>
              <a:t>Propag</a:t>
            </a:r>
            <a:r>
              <a:rPr lang="en-IN" sz="2000" b="0" i="1" u="none" strike="noStrike" baseline="0" dirty="0">
                <a:latin typeface="Alatsi" panose="020B0604020202020204" charset="0"/>
              </a:rPr>
              <a:t>. </a:t>
            </a:r>
            <a:r>
              <a:rPr lang="en-IN" sz="2000" b="1" i="0" u="none" strike="noStrike" baseline="0" dirty="0">
                <a:latin typeface="Alatsi" panose="020B0604020202020204" charset="0"/>
              </a:rPr>
              <a:t>68</a:t>
            </a:r>
            <a:r>
              <a:rPr lang="en-IN" sz="2000" b="0" i="0" u="none" strike="noStrike" baseline="0" dirty="0">
                <a:latin typeface="Alatsi" panose="020B0604020202020204" charset="0"/>
              </a:rPr>
              <a:t>(7), 5708–5713 (2020).</a:t>
            </a:r>
          </a:p>
          <a:p>
            <a:pPr algn="l"/>
            <a:endParaRPr lang="en-IN" sz="2000" dirty="0">
              <a:latin typeface="Alatsi" panose="020B0604020202020204" charset="0"/>
            </a:endParaRPr>
          </a:p>
          <a:p>
            <a:pPr algn="l"/>
            <a:r>
              <a:rPr lang="en-IN" sz="2000" dirty="0">
                <a:latin typeface="Alatsi" panose="020B0604020202020204" charset="0"/>
              </a:rPr>
              <a:t>2. </a:t>
            </a:r>
            <a:r>
              <a:rPr lang="en-IN" sz="2000" b="0" i="0" u="none" strike="noStrike" baseline="0" dirty="0">
                <a:latin typeface="Alatsi" panose="020B0604020202020204" charset="0"/>
              </a:rPr>
              <a:t>Maurya, N. K., Ammann, M. J. &amp; </a:t>
            </a:r>
            <a:r>
              <a:rPr lang="en-IN" sz="2000" b="0" i="0" u="none" strike="noStrike" baseline="0" dirty="0" err="1">
                <a:latin typeface="Alatsi" panose="020B0604020202020204" charset="0"/>
              </a:rPr>
              <a:t>Mcevoy</a:t>
            </a:r>
            <a:r>
              <a:rPr lang="en-IN" sz="2000" b="0" i="0" u="none" strike="noStrike" baseline="0" dirty="0">
                <a:latin typeface="Alatsi" panose="020B0604020202020204" charset="0"/>
              </a:rPr>
              <a:t>, P. Series-fed omnidirectional mm-wave dipole array. </a:t>
            </a:r>
            <a:r>
              <a:rPr lang="en-IN" sz="2000" b="0" i="1" u="none" strike="noStrike" baseline="0" dirty="0">
                <a:latin typeface="Alatsi" panose="020B0604020202020204" charset="0"/>
              </a:rPr>
              <a:t>IEEE Trans. Antennas </a:t>
            </a:r>
            <a:r>
              <a:rPr lang="en-IN" sz="2000" b="0" i="1" u="none" strike="noStrike" baseline="0" dirty="0" err="1">
                <a:latin typeface="Alatsi" panose="020B0604020202020204" charset="0"/>
              </a:rPr>
              <a:t>Propag</a:t>
            </a:r>
            <a:r>
              <a:rPr lang="en-IN" sz="2000" b="0" i="1" u="none" strike="noStrike" baseline="0" dirty="0">
                <a:latin typeface="Alatsi" panose="020B0604020202020204" charset="0"/>
              </a:rPr>
              <a:t>.</a:t>
            </a:r>
          </a:p>
          <a:p>
            <a:pPr algn="l"/>
            <a:r>
              <a:rPr lang="en-IN" sz="2000" b="1" i="0" u="none" strike="noStrike" baseline="0" dirty="0">
                <a:latin typeface="Alatsi" panose="020B0604020202020204" charset="0"/>
              </a:rPr>
              <a:t>71</a:t>
            </a:r>
            <a:r>
              <a:rPr lang="en-IN" sz="2000" b="0" i="0" u="none" strike="noStrike" baseline="0" dirty="0">
                <a:latin typeface="Alatsi" panose="020B0604020202020204" charset="0"/>
              </a:rPr>
              <a:t>(2), 1330–1336 (2023).</a:t>
            </a:r>
          </a:p>
          <a:p>
            <a:pPr algn="l"/>
            <a:endParaRPr lang="en-IN" sz="2000" dirty="0">
              <a:latin typeface="Alatsi" panose="020B0604020202020204" charset="0"/>
            </a:endParaRPr>
          </a:p>
          <a:p>
            <a:pPr algn="l"/>
            <a:r>
              <a:rPr lang="en-IN" sz="2000" dirty="0">
                <a:latin typeface="Alatsi" panose="020B0604020202020204" charset="0"/>
              </a:rPr>
              <a:t>3. </a:t>
            </a:r>
            <a:r>
              <a:rPr lang="en-US" sz="2000" b="0" i="0" u="none" strike="noStrike" baseline="0" dirty="0">
                <a:latin typeface="Alatsi" panose="020B0604020202020204" charset="0"/>
              </a:rPr>
              <a:t>Wani, Z., </a:t>
            </a:r>
            <a:r>
              <a:rPr lang="en-US" sz="2000" b="0" i="0" u="none" strike="noStrike" baseline="0" dirty="0" err="1">
                <a:latin typeface="Alatsi" panose="020B0604020202020204" charset="0"/>
              </a:rPr>
              <a:t>Abegaonkar</a:t>
            </a:r>
            <a:r>
              <a:rPr lang="en-US" sz="2000" b="0" i="0" u="none" strike="noStrike" baseline="0" dirty="0">
                <a:latin typeface="Alatsi" panose="020B0604020202020204" charset="0"/>
              </a:rPr>
              <a:t>, M. P. &amp; Koul, S. K. High-low-epsilon biaxial anisotropic lens for enhanced gain and aperture efficiency of</a:t>
            </a:r>
          </a:p>
          <a:p>
            <a:pPr algn="l"/>
            <a:r>
              <a:rPr lang="en-US" sz="2000" b="0" i="0" u="none" strike="noStrike" baseline="0" dirty="0">
                <a:latin typeface="Alatsi" panose="020B0604020202020204" charset="0"/>
              </a:rPr>
              <a:t>a linearly polarized antenna. </a:t>
            </a:r>
            <a:r>
              <a:rPr lang="en-US" sz="2000" b="0" i="1" u="none" strike="noStrike" baseline="0" dirty="0">
                <a:latin typeface="Alatsi" panose="020B0604020202020204" charset="0"/>
              </a:rPr>
              <a:t>IEEE Trans. Antennas </a:t>
            </a:r>
            <a:r>
              <a:rPr lang="en-US" sz="2000" b="0" i="1" u="none" strike="noStrike" baseline="0" dirty="0" err="1">
                <a:latin typeface="Alatsi" panose="020B0604020202020204" charset="0"/>
              </a:rPr>
              <a:t>Propag</a:t>
            </a:r>
            <a:r>
              <a:rPr lang="en-US" sz="2000" b="0" i="1" u="none" strike="noStrike" baseline="0" dirty="0">
                <a:latin typeface="Alatsi" panose="020B0604020202020204" charset="0"/>
              </a:rPr>
              <a:t>. </a:t>
            </a:r>
            <a:r>
              <a:rPr lang="en-US" sz="2000" b="1" i="0" u="none" strike="noStrike" baseline="0" dirty="0">
                <a:latin typeface="Alatsi" panose="020B0604020202020204" charset="0"/>
              </a:rPr>
              <a:t>68</a:t>
            </a:r>
            <a:r>
              <a:rPr lang="en-US" sz="2000" b="0" i="0" u="none" strike="noStrike" baseline="0" dirty="0">
                <a:latin typeface="Alatsi" panose="020B0604020202020204" charset="0"/>
              </a:rPr>
              <a:t>(12), 8133–8138 (2020).</a:t>
            </a:r>
            <a:endParaRPr lang="en-IN" sz="2000" b="0" i="0" u="none" strike="noStrike" baseline="0" dirty="0">
              <a:latin typeface="Alatsi" panose="020B0604020202020204" charset="0"/>
            </a:endParaRPr>
          </a:p>
          <a:p>
            <a:pPr algn="l"/>
            <a:endParaRPr lang="en-IN" sz="2000" dirty="0">
              <a:latin typeface="Alatsi" panose="020B0604020202020204" charset="0"/>
            </a:endParaRPr>
          </a:p>
          <a:p>
            <a:pPr algn="l"/>
            <a:r>
              <a:rPr lang="en-IN" sz="2000" dirty="0">
                <a:latin typeface="Alatsi" panose="020B0604020202020204" charset="0"/>
              </a:rPr>
              <a:t>4. </a:t>
            </a:r>
            <a:r>
              <a:rPr lang="en-US" sz="2000" b="0" i="0" u="none" strike="noStrike" baseline="0" dirty="0">
                <a:latin typeface="Alatsi" panose="020B0604020202020204" charset="0"/>
              </a:rPr>
              <a:t>Jeong, M. </a:t>
            </a:r>
            <a:r>
              <a:rPr lang="en-US" sz="2000" b="0" i="1" u="none" strike="noStrike" baseline="0" dirty="0">
                <a:latin typeface="Alatsi" panose="020B0604020202020204" charset="0"/>
              </a:rPr>
              <a:t>et al. </a:t>
            </a:r>
            <a:r>
              <a:rPr lang="en-US" sz="2000" b="0" i="0" u="none" strike="noStrike" baseline="0" dirty="0">
                <a:latin typeface="Alatsi" panose="020B0604020202020204" charset="0"/>
              </a:rPr>
              <a:t>Performance improvement of microstrip patch antenna using a novel double-layer concentric rings </a:t>
            </a:r>
            <a:r>
              <a:rPr lang="en-US" sz="2000" b="0" i="0" u="none" strike="noStrike" baseline="0" dirty="0" err="1">
                <a:latin typeface="Alatsi" panose="020B0604020202020204" charset="0"/>
              </a:rPr>
              <a:t>metaplate</a:t>
            </a:r>
            <a:r>
              <a:rPr lang="en-US" sz="2000" b="0" i="0" u="none" strike="noStrike" baseline="0" dirty="0">
                <a:latin typeface="Alatsi" panose="020B0604020202020204" charset="0"/>
              </a:rPr>
              <a:t> for</a:t>
            </a:r>
          </a:p>
          <a:p>
            <a:pPr algn="l"/>
            <a:r>
              <a:rPr lang="en-US" sz="2000" b="0" i="0" u="none" strike="noStrike" baseline="0" dirty="0">
                <a:latin typeface="Alatsi" panose="020B0604020202020204" charset="0"/>
              </a:rPr>
              <a:t>5G millimeter wave applications. </a:t>
            </a:r>
            <a:r>
              <a:rPr lang="en-US" sz="2000" b="0" i="1" u="none" strike="noStrike" baseline="0" dirty="0">
                <a:latin typeface="Alatsi" panose="020B0604020202020204" charset="0"/>
              </a:rPr>
              <a:t>Int. J. RF </a:t>
            </a:r>
            <a:r>
              <a:rPr lang="en-US" sz="2000" b="0" i="1" u="none" strike="noStrike" baseline="0" dirty="0" err="1">
                <a:latin typeface="Alatsi" panose="020B0604020202020204" charset="0"/>
              </a:rPr>
              <a:t>Microw</a:t>
            </a:r>
            <a:r>
              <a:rPr lang="en-US" sz="2000" b="0" i="1" u="none" strike="noStrike" baseline="0" dirty="0">
                <a:latin typeface="Alatsi" panose="020B0604020202020204" charset="0"/>
              </a:rPr>
              <a:t>. </a:t>
            </a:r>
            <a:r>
              <a:rPr lang="en-US" sz="2000" b="0" i="1" u="none" strike="noStrike" baseline="0" dirty="0" err="1">
                <a:latin typeface="Alatsi" panose="020B0604020202020204" charset="0"/>
              </a:rPr>
              <a:t>Comput</a:t>
            </a:r>
            <a:r>
              <a:rPr lang="en-US" sz="2000" b="0" i="1" u="none" strike="noStrike" baseline="0" dirty="0">
                <a:latin typeface="Alatsi" panose="020B0604020202020204" charset="0"/>
              </a:rPr>
              <a:t>.-Aided Eng. </a:t>
            </a:r>
            <a:r>
              <a:rPr lang="en-US" sz="2000" b="1" i="0" u="none" strike="noStrike" baseline="0" dirty="0">
                <a:latin typeface="Alatsi" panose="020B0604020202020204" charset="0"/>
              </a:rPr>
              <a:t>31</a:t>
            </a:r>
            <a:r>
              <a:rPr lang="en-US" sz="2000" b="0" i="0" u="none" strike="noStrike" baseline="0" dirty="0">
                <a:latin typeface="Alatsi" panose="020B0604020202020204" charset="0"/>
              </a:rPr>
              <a:t>(2), e22509 (2021).</a:t>
            </a:r>
            <a:endParaRPr lang="en-IN" sz="2000" b="0" i="0" u="none" strike="noStrike" baseline="0" dirty="0">
              <a:latin typeface="Alatsi" panose="020B0604020202020204" charset="0"/>
            </a:endParaRPr>
          </a:p>
          <a:p>
            <a:pPr algn="l"/>
            <a:endParaRPr lang="en-IN" sz="2000" dirty="0">
              <a:latin typeface="Alatsi" panose="020B0604020202020204" charset="0"/>
            </a:endParaRPr>
          </a:p>
          <a:p>
            <a:pPr algn="l"/>
            <a:r>
              <a:rPr lang="en-IN" sz="2000" dirty="0">
                <a:latin typeface="Alatsi" panose="020B0604020202020204" charset="0"/>
              </a:rPr>
              <a:t>5. </a:t>
            </a:r>
            <a:r>
              <a:rPr lang="en-US" sz="2000" b="0" i="0" u="none" strike="noStrike" baseline="0" dirty="0">
                <a:latin typeface="Alatsi" panose="020B0604020202020204" charset="0"/>
              </a:rPr>
              <a:t>Esmail, B. A. F. &amp; </a:t>
            </a:r>
            <a:r>
              <a:rPr lang="en-US" sz="2000" b="0" i="0" u="none" strike="noStrike" baseline="0" dirty="0" err="1">
                <a:latin typeface="Alatsi" panose="020B0604020202020204" charset="0"/>
              </a:rPr>
              <a:t>Koziel</a:t>
            </a:r>
            <a:r>
              <a:rPr lang="en-US" sz="2000" b="0" i="0" u="none" strike="noStrike" baseline="0" dirty="0">
                <a:latin typeface="Alatsi" panose="020B0604020202020204" charset="0"/>
              </a:rPr>
              <a:t>, S. Design and optimization of metamaterial-based 5G millimeter wave antenna for gain enhancement.</a:t>
            </a:r>
          </a:p>
          <a:p>
            <a:pPr algn="l"/>
            <a:r>
              <a:rPr lang="en-IN" sz="2000" b="0" i="1" u="none" strike="noStrike" baseline="0" dirty="0">
                <a:latin typeface="Alatsi" panose="020B0604020202020204" charset="0"/>
              </a:rPr>
              <a:t>IEEE Trans. Circuits Syst.</a:t>
            </a:r>
            <a:endParaRPr lang="en-IN" sz="2000" dirty="0">
              <a:latin typeface="Alatsi"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99498-C07C-4978-655F-B84EED4F190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49EBB08D-5920-088E-1A98-0D3B1F16CA02}"/>
              </a:ext>
            </a:extLst>
          </p:cNvPr>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a:extLst>
              <a:ext uri="{FF2B5EF4-FFF2-40B4-BE49-F238E27FC236}">
                <a16:creationId xmlns:a16="http://schemas.microsoft.com/office/drawing/2014/main" id="{F66AA854-8C2E-8341-3192-42BC777A8720}"/>
              </a:ext>
            </a:extLst>
          </p:cNvPr>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AutoShape 4">
            <a:extLst>
              <a:ext uri="{FF2B5EF4-FFF2-40B4-BE49-F238E27FC236}">
                <a16:creationId xmlns:a16="http://schemas.microsoft.com/office/drawing/2014/main" id="{666C7EE7-1B1E-EB3F-DE00-BB09A105FA0F}"/>
              </a:ext>
            </a:extLst>
          </p:cNvPr>
          <p:cNvSpPr/>
          <p:nvPr/>
        </p:nvSpPr>
        <p:spPr>
          <a:xfrm>
            <a:off x="609048" y="8567766"/>
            <a:ext cx="17104110" cy="0"/>
          </a:xfrm>
          <a:prstGeom prst="line">
            <a:avLst/>
          </a:prstGeom>
          <a:ln w="114300" cap="flat">
            <a:solidFill>
              <a:srgbClr val="9FC3D0"/>
            </a:solidFill>
            <a:prstDash val="solid"/>
            <a:headEnd type="none" w="sm" len="sm"/>
            <a:tailEnd type="none" w="sm" len="sm"/>
          </a:ln>
        </p:spPr>
      </p:sp>
      <p:sp>
        <p:nvSpPr>
          <p:cNvPr id="5" name="TextBox 4">
            <a:extLst>
              <a:ext uri="{FF2B5EF4-FFF2-40B4-BE49-F238E27FC236}">
                <a16:creationId xmlns:a16="http://schemas.microsoft.com/office/drawing/2014/main" id="{F5F07ED4-CC1A-0CEB-9C7B-88DDDD1B8011}"/>
              </a:ext>
            </a:extLst>
          </p:cNvPr>
          <p:cNvSpPr txBox="1"/>
          <p:nvPr/>
        </p:nvSpPr>
        <p:spPr>
          <a:xfrm>
            <a:off x="4419600" y="3558228"/>
            <a:ext cx="9144000" cy="1400383"/>
          </a:xfrm>
          <a:prstGeom prst="rect">
            <a:avLst/>
          </a:prstGeom>
          <a:noFill/>
        </p:spPr>
        <p:txBody>
          <a:bodyPr wrap="square">
            <a:spAutoFit/>
          </a:bodyPr>
          <a:lstStyle/>
          <a:p>
            <a:pPr algn="ctr"/>
            <a:r>
              <a:rPr lang="en-IN" sz="8500" dirty="0">
                <a:latin typeface="DM Serif Display" pitchFamily="2" charset="0"/>
              </a:rPr>
              <a:t>THANK YOU</a:t>
            </a:r>
          </a:p>
        </p:txBody>
      </p:sp>
    </p:spTree>
    <p:extLst>
      <p:ext uri="{BB962C8B-B14F-4D97-AF65-F5344CB8AC3E}">
        <p14:creationId xmlns:p14="http://schemas.microsoft.com/office/powerpoint/2010/main" val="1745938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TextBox 4"/>
          <p:cNvSpPr txBox="1"/>
          <p:nvPr/>
        </p:nvSpPr>
        <p:spPr>
          <a:xfrm>
            <a:off x="2438400" y="649430"/>
            <a:ext cx="13180039" cy="1441451"/>
          </a:xfrm>
          <a:prstGeom prst="rect">
            <a:avLst/>
          </a:prstGeom>
        </p:spPr>
        <p:txBody>
          <a:bodyPr lIns="0" tIns="0" rIns="0" bIns="0" rtlCol="0" anchor="t">
            <a:spAutoFit/>
          </a:bodyPr>
          <a:lstStyle/>
          <a:p>
            <a:pPr algn="ctr">
              <a:lnSpc>
                <a:spcPts val="11899"/>
              </a:lnSpc>
            </a:pPr>
            <a:r>
              <a:rPr lang="en-US" sz="8499" dirty="0">
                <a:solidFill>
                  <a:srgbClr val="000000"/>
                </a:solidFill>
                <a:latin typeface="DM Serif Display"/>
                <a:ea typeface="DM Serif Display"/>
                <a:cs typeface="DM Serif Display"/>
                <a:sym typeface="DM Serif Display"/>
              </a:rPr>
              <a:t>OVERVIEW</a:t>
            </a:r>
          </a:p>
        </p:txBody>
      </p:sp>
      <p:sp>
        <p:nvSpPr>
          <p:cNvPr id="5" name="TextBox 5"/>
          <p:cNvSpPr txBox="1"/>
          <p:nvPr/>
        </p:nvSpPr>
        <p:spPr>
          <a:xfrm>
            <a:off x="3998655" y="2721264"/>
            <a:ext cx="9149560" cy="4638675"/>
          </a:xfrm>
          <a:prstGeom prst="rect">
            <a:avLst/>
          </a:prstGeom>
        </p:spPr>
        <p:txBody>
          <a:bodyPr lIns="0" tIns="0" rIns="0" bIns="0" rtlCol="0" anchor="t">
            <a:spAutoFit/>
          </a:bodyPr>
          <a:lstStyle/>
          <a:p>
            <a:pPr marL="809625" lvl="1" indent="-404812" algn="ctr">
              <a:lnSpc>
                <a:spcPts val="5250"/>
              </a:lnSpc>
              <a:buFont typeface="Arial"/>
              <a:buChar char="•"/>
            </a:pPr>
            <a:r>
              <a:rPr lang="en-US" sz="3750">
                <a:solidFill>
                  <a:srgbClr val="000000"/>
                </a:solidFill>
                <a:latin typeface="Alatsi"/>
                <a:ea typeface="Alatsi"/>
                <a:cs typeface="Alatsi"/>
                <a:sym typeface="Alatsi"/>
              </a:rPr>
              <a:t> Introduction</a:t>
            </a:r>
          </a:p>
          <a:p>
            <a:pPr marL="809625" lvl="1" indent="-404812" algn="ctr">
              <a:lnSpc>
                <a:spcPts val="5250"/>
              </a:lnSpc>
              <a:buFont typeface="Arial"/>
              <a:buChar char="•"/>
            </a:pPr>
            <a:r>
              <a:rPr lang="en-US" sz="3750">
                <a:solidFill>
                  <a:srgbClr val="000000"/>
                </a:solidFill>
                <a:latin typeface="Alatsi"/>
                <a:ea typeface="Alatsi"/>
                <a:cs typeface="Alatsi"/>
                <a:sym typeface="Alatsi"/>
              </a:rPr>
              <a:t>Challenges</a:t>
            </a:r>
          </a:p>
          <a:p>
            <a:pPr marL="809625" lvl="1" indent="-404812" algn="ctr">
              <a:lnSpc>
                <a:spcPts val="5250"/>
              </a:lnSpc>
              <a:buFont typeface="Arial"/>
              <a:buChar char="•"/>
            </a:pPr>
            <a:r>
              <a:rPr lang="en-US" sz="3750">
                <a:solidFill>
                  <a:srgbClr val="000000"/>
                </a:solidFill>
                <a:latin typeface="Alatsi"/>
                <a:ea typeface="Alatsi"/>
                <a:cs typeface="Alatsi"/>
                <a:sym typeface="Alatsi"/>
              </a:rPr>
              <a:t>Literary Review</a:t>
            </a:r>
          </a:p>
          <a:p>
            <a:pPr marL="809625" lvl="1" indent="-404812" algn="ctr">
              <a:lnSpc>
                <a:spcPts val="5250"/>
              </a:lnSpc>
              <a:buFont typeface="Arial"/>
              <a:buChar char="•"/>
            </a:pPr>
            <a:r>
              <a:rPr lang="en-US" sz="3750">
                <a:solidFill>
                  <a:srgbClr val="000000"/>
                </a:solidFill>
                <a:latin typeface="Alatsi"/>
                <a:ea typeface="Alatsi"/>
                <a:cs typeface="Alatsi"/>
                <a:sym typeface="Alatsi"/>
              </a:rPr>
              <a:t>Methodology</a:t>
            </a:r>
          </a:p>
          <a:p>
            <a:pPr marL="809625" lvl="1" indent="-404812" algn="ctr">
              <a:lnSpc>
                <a:spcPts val="5250"/>
              </a:lnSpc>
              <a:buFont typeface="Arial"/>
              <a:buChar char="•"/>
            </a:pPr>
            <a:r>
              <a:rPr lang="en-US" sz="3750">
                <a:solidFill>
                  <a:srgbClr val="000000"/>
                </a:solidFill>
                <a:latin typeface="Alatsi"/>
                <a:ea typeface="Alatsi"/>
                <a:cs typeface="Alatsi"/>
                <a:sym typeface="Alatsi"/>
              </a:rPr>
              <a:t>Progress</a:t>
            </a:r>
          </a:p>
          <a:p>
            <a:pPr marL="809625" lvl="1" indent="-404812" algn="ctr">
              <a:lnSpc>
                <a:spcPts val="5250"/>
              </a:lnSpc>
              <a:buFont typeface="Arial"/>
              <a:buChar char="•"/>
            </a:pPr>
            <a:r>
              <a:rPr lang="en-US" sz="3750">
                <a:solidFill>
                  <a:srgbClr val="000000"/>
                </a:solidFill>
                <a:latin typeface="Alatsi"/>
                <a:ea typeface="Alatsi"/>
                <a:cs typeface="Alatsi"/>
                <a:sym typeface="Alatsi"/>
              </a:rPr>
              <a:t>Results</a:t>
            </a:r>
          </a:p>
          <a:p>
            <a:pPr marL="809625" lvl="1" indent="-404812" algn="ctr">
              <a:lnSpc>
                <a:spcPts val="5250"/>
              </a:lnSpc>
              <a:buFont typeface="Arial"/>
              <a:buChar char="•"/>
            </a:pPr>
            <a:r>
              <a:rPr lang="en-US" sz="3750">
                <a:solidFill>
                  <a:srgbClr val="000000"/>
                </a:solidFill>
                <a:latin typeface="Alatsi"/>
                <a:ea typeface="Alatsi"/>
                <a:cs typeface="Alatsi"/>
                <a:sym typeface="Alatsi"/>
              </a:rPr>
              <a:t>Possible Improvements/ Further Steps</a:t>
            </a:r>
          </a:p>
          <a:p>
            <a:pPr marL="809625" lvl="1" indent="-404812" algn="ctr">
              <a:lnSpc>
                <a:spcPts val="5250"/>
              </a:lnSpc>
              <a:buFont typeface="Arial"/>
              <a:buChar char="•"/>
            </a:pPr>
            <a:r>
              <a:rPr lang="en-US" sz="3750">
                <a:solidFill>
                  <a:srgbClr val="000000"/>
                </a:solidFill>
                <a:latin typeface="Alatsi"/>
                <a:ea typeface="Alatsi"/>
                <a:cs typeface="Alatsi"/>
                <a:sym typeface="Alatsi"/>
              </a:rPr>
              <a:t>References </a:t>
            </a:r>
          </a:p>
        </p:txBody>
      </p:sp>
      <p:sp>
        <p:nvSpPr>
          <p:cNvPr id="6" name="AutoShape 6"/>
          <p:cNvSpPr/>
          <p:nvPr/>
        </p:nvSpPr>
        <p:spPr>
          <a:xfrm>
            <a:off x="609048" y="8567766"/>
            <a:ext cx="17104110" cy="0"/>
          </a:xfrm>
          <a:prstGeom prst="line">
            <a:avLst/>
          </a:prstGeom>
          <a:ln w="114300" cap="flat">
            <a:solidFill>
              <a:srgbClr val="9FC3D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TextBox 4"/>
          <p:cNvSpPr txBox="1"/>
          <p:nvPr/>
        </p:nvSpPr>
        <p:spPr>
          <a:xfrm>
            <a:off x="2553980" y="654136"/>
            <a:ext cx="13180039" cy="1441451"/>
          </a:xfrm>
          <a:prstGeom prst="rect">
            <a:avLst/>
          </a:prstGeom>
        </p:spPr>
        <p:txBody>
          <a:bodyPr lIns="0" tIns="0" rIns="0" bIns="0" rtlCol="0" anchor="t">
            <a:spAutoFit/>
          </a:bodyPr>
          <a:lstStyle/>
          <a:p>
            <a:pPr algn="ctr">
              <a:lnSpc>
                <a:spcPts val="11899"/>
              </a:lnSpc>
            </a:pPr>
            <a:r>
              <a:rPr lang="en-US" sz="8499">
                <a:solidFill>
                  <a:srgbClr val="000000"/>
                </a:solidFill>
                <a:latin typeface="DM Serif Display"/>
                <a:ea typeface="DM Serif Display"/>
                <a:cs typeface="DM Serif Display"/>
                <a:sym typeface="DM Serif Display"/>
              </a:rPr>
              <a:t>INTRODUCTION</a:t>
            </a:r>
          </a:p>
        </p:txBody>
      </p:sp>
      <p:sp>
        <p:nvSpPr>
          <p:cNvPr id="5" name="TextBox 5"/>
          <p:cNvSpPr txBox="1"/>
          <p:nvPr/>
        </p:nvSpPr>
        <p:spPr>
          <a:xfrm>
            <a:off x="1028700" y="2730789"/>
            <a:ext cx="16684373" cy="5502244"/>
          </a:xfrm>
          <a:prstGeom prst="rect">
            <a:avLst/>
          </a:prstGeom>
        </p:spPr>
        <p:txBody>
          <a:bodyPr lIns="0" tIns="0" rIns="0" bIns="0" rtlCol="0" anchor="t">
            <a:spAutoFit/>
          </a:bodyPr>
          <a:lstStyle/>
          <a:p>
            <a:pPr algn="ctr">
              <a:lnSpc>
                <a:spcPts val="4376"/>
              </a:lnSpc>
              <a:spcBef>
                <a:spcPct val="0"/>
              </a:spcBef>
            </a:pPr>
            <a:r>
              <a:rPr lang="en-US" sz="3126">
                <a:solidFill>
                  <a:srgbClr val="000000"/>
                </a:solidFill>
                <a:latin typeface="Alatsi"/>
                <a:ea typeface="Alatsi"/>
                <a:cs typeface="Alatsi"/>
                <a:sym typeface="Alatsi"/>
              </a:rPr>
              <a:t>The demand for high-performance antennas in 5G millimeter-wave (MMW) communication is rapidly increasing, requiring designs that offer wide bandwidth, high gain, low mutual coupling, and beam-steering capabilities. This project focuses on developing a multiple-input multiple-output (MIMO) antenna system tailored for 28 GHz applications.</a:t>
            </a:r>
          </a:p>
          <a:p>
            <a:pPr algn="ctr">
              <a:lnSpc>
                <a:spcPts val="4376"/>
              </a:lnSpc>
              <a:spcBef>
                <a:spcPct val="0"/>
              </a:spcBef>
            </a:pPr>
            <a:r>
              <a:rPr lang="en-US" sz="3126">
                <a:solidFill>
                  <a:srgbClr val="000000"/>
                </a:solidFill>
                <a:latin typeface="Alatsi"/>
                <a:ea typeface="Alatsi"/>
                <a:cs typeface="Alatsi"/>
                <a:sym typeface="Alatsi"/>
              </a:rPr>
              <a:t>The proposed design incorporates a bow-tie antenna fed by a substrate-integrated waveguide (SIW) to ensure efficient radiation. To enhance gain, metamaterial (MM)-based structures are integrated, leveraging their unique electromagnetic properties. Additionally, a modified square resonator (MSR) is introduced between MIMO elements to improve isolation and enable beam tilting. The system is currently being evaluated through simulations and experimental validation to ensure its effectiveness in real-world applications.</a:t>
            </a:r>
          </a:p>
        </p:txBody>
      </p:sp>
      <p:sp>
        <p:nvSpPr>
          <p:cNvPr id="6" name="AutoShape 6"/>
          <p:cNvSpPr/>
          <p:nvPr/>
        </p:nvSpPr>
        <p:spPr>
          <a:xfrm>
            <a:off x="609048" y="8567766"/>
            <a:ext cx="17104110" cy="0"/>
          </a:xfrm>
          <a:prstGeom prst="line">
            <a:avLst/>
          </a:prstGeom>
          <a:ln w="114300" cap="flat">
            <a:solidFill>
              <a:srgbClr val="9FC3D0"/>
            </a:solidFill>
            <a:prstDash val="solid"/>
            <a:headEnd type="none" w="sm" len="sm"/>
            <a:tailEnd type="none" w="sm" len="sm"/>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AutoShape 4"/>
          <p:cNvSpPr/>
          <p:nvPr/>
        </p:nvSpPr>
        <p:spPr>
          <a:xfrm>
            <a:off x="609048" y="8567766"/>
            <a:ext cx="17104110" cy="0"/>
          </a:xfrm>
          <a:prstGeom prst="line">
            <a:avLst/>
          </a:prstGeom>
          <a:ln w="114300" cap="flat">
            <a:solidFill>
              <a:srgbClr val="9FC3D0"/>
            </a:solidFill>
            <a:prstDash val="solid"/>
            <a:headEnd type="none" w="sm" len="sm"/>
            <a:tailEnd type="none" w="sm" len="sm"/>
          </a:ln>
        </p:spPr>
      </p:sp>
      <p:sp>
        <p:nvSpPr>
          <p:cNvPr id="5" name="TextBox 5"/>
          <p:cNvSpPr txBox="1"/>
          <p:nvPr/>
        </p:nvSpPr>
        <p:spPr>
          <a:xfrm>
            <a:off x="2679571" y="654136"/>
            <a:ext cx="7064646" cy="1441451"/>
          </a:xfrm>
          <a:prstGeom prst="rect">
            <a:avLst/>
          </a:prstGeom>
        </p:spPr>
        <p:txBody>
          <a:bodyPr lIns="0" tIns="0" rIns="0" bIns="0" rtlCol="0" anchor="t">
            <a:spAutoFit/>
          </a:bodyPr>
          <a:lstStyle/>
          <a:p>
            <a:pPr algn="ctr">
              <a:lnSpc>
                <a:spcPts val="11899"/>
              </a:lnSpc>
            </a:pPr>
            <a:r>
              <a:rPr lang="en-US" sz="8499">
                <a:solidFill>
                  <a:srgbClr val="000000"/>
                </a:solidFill>
                <a:latin typeface="DM Serif Display"/>
                <a:ea typeface="DM Serif Display"/>
                <a:cs typeface="DM Serif Display"/>
                <a:sym typeface="DM Serif Display"/>
              </a:rPr>
              <a:t>CHALLENGES</a:t>
            </a:r>
          </a:p>
        </p:txBody>
      </p:sp>
      <p:sp>
        <p:nvSpPr>
          <p:cNvPr id="6" name="TextBox 6"/>
          <p:cNvSpPr txBox="1"/>
          <p:nvPr/>
        </p:nvSpPr>
        <p:spPr>
          <a:xfrm>
            <a:off x="9789564" y="1001345"/>
            <a:ext cx="4182217"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a:ea typeface="Alatsi"/>
                <a:cs typeface="Alatsi"/>
                <a:sym typeface="Alatsi"/>
              </a:rPr>
              <a:t>First challenge</a:t>
            </a:r>
          </a:p>
        </p:txBody>
      </p:sp>
      <p:grpSp>
        <p:nvGrpSpPr>
          <p:cNvPr id="7" name="Group 7"/>
          <p:cNvGrpSpPr/>
          <p:nvPr/>
        </p:nvGrpSpPr>
        <p:grpSpPr>
          <a:xfrm>
            <a:off x="9838356" y="1748378"/>
            <a:ext cx="8266851" cy="2884888"/>
            <a:chOff x="0" y="0"/>
            <a:chExt cx="11022468" cy="3846517"/>
          </a:xfrm>
        </p:grpSpPr>
        <p:grpSp>
          <p:nvGrpSpPr>
            <p:cNvPr id="8" name="Group 8"/>
            <p:cNvGrpSpPr/>
            <p:nvPr/>
          </p:nvGrpSpPr>
          <p:grpSpPr>
            <a:xfrm>
              <a:off x="0" y="0"/>
              <a:ext cx="11022468" cy="3846517"/>
              <a:chOff x="0" y="0"/>
              <a:chExt cx="2260889" cy="788984"/>
            </a:xfrm>
          </p:grpSpPr>
          <p:sp>
            <p:nvSpPr>
              <p:cNvPr id="9" name="Freeform 9"/>
              <p:cNvSpPr/>
              <p:nvPr/>
            </p:nvSpPr>
            <p:spPr>
              <a:xfrm>
                <a:off x="0" y="0"/>
                <a:ext cx="2260889" cy="788984"/>
              </a:xfrm>
              <a:custGeom>
                <a:avLst/>
                <a:gdLst/>
                <a:ahLst/>
                <a:cxnLst/>
                <a:rect l="l" t="t" r="r" b="b"/>
                <a:pathLst>
                  <a:path w="2260889" h="788984">
                    <a:moveTo>
                      <a:pt x="45995" y="0"/>
                    </a:moveTo>
                    <a:lnTo>
                      <a:pt x="2214894" y="0"/>
                    </a:lnTo>
                    <a:cubicBezTo>
                      <a:pt x="2240296" y="0"/>
                      <a:pt x="2260889" y="20593"/>
                      <a:pt x="2260889" y="45995"/>
                    </a:cubicBezTo>
                    <a:lnTo>
                      <a:pt x="2260889" y="742988"/>
                    </a:lnTo>
                    <a:cubicBezTo>
                      <a:pt x="2260889" y="755187"/>
                      <a:pt x="2256043" y="766886"/>
                      <a:pt x="2247417" y="775512"/>
                    </a:cubicBezTo>
                    <a:cubicBezTo>
                      <a:pt x="2238791" y="784138"/>
                      <a:pt x="2227092" y="788984"/>
                      <a:pt x="2214894" y="788984"/>
                    </a:cubicBezTo>
                    <a:lnTo>
                      <a:pt x="45995" y="788984"/>
                    </a:lnTo>
                    <a:cubicBezTo>
                      <a:pt x="33797" y="788984"/>
                      <a:pt x="22097" y="784138"/>
                      <a:pt x="13472" y="775512"/>
                    </a:cubicBezTo>
                    <a:cubicBezTo>
                      <a:pt x="4846" y="766886"/>
                      <a:pt x="0" y="755187"/>
                      <a:pt x="0" y="742988"/>
                    </a:cubicBezTo>
                    <a:lnTo>
                      <a:pt x="0" y="45995"/>
                    </a:lnTo>
                    <a:cubicBezTo>
                      <a:pt x="0" y="33797"/>
                      <a:pt x="4846" y="22097"/>
                      <a:pt x="13472" y="13472"/>
                    </a:cubicBezTo>
                    <a:cubicBezTo>
                      <a:pt x="22097" y="4846"/>
                      <a:pt x="33797" y="0"/>
                      <a:pt x="45995" y="0"/>
                    </a:cubicBezTo>
                    <a:close/>
                  </a:path>
                </a:pathLst>
              </a:custGeom>
              <a:solidFill>
                <a:srgbClr val="E9C7C6"/>
              </a:solidFill>
            </p:spPr>
          </p:sp>
          <p:sp>
            <p:nvSpPr>
              <p:cNvPr id="10" name="TextBox 10"/>
              <p:cNvSpPr txBox="1"/>
              <p:nvPr/>
            </p:nvSpPr>
            <p:spPr>
              <a:xfrm>
                <a:off x="0" y="-38100"/>
                <a:ext cx="2260889" cy="827084"/>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864530" y="126305"/>
              <a:ext cx="9614068" cy="3361028"/>
            </a:xfrm>
            <a:prstGeom prst="rect">
              <a:avLst/>
            </a:prstGeom>
          </p:spPr>
          <p:txBody>
            <a:bodyPr lIns="0" tIns="0" rIns="0" bIns="0" rtlCol="0" anchor="t">
              <a:spAutoFit/>
            </a:bodyPr>
            <a:lstStyle/>
            <a:p>
              <a:pPr algn="l">
                <a:lnSpc>
                  <a:spcPts val="4038"/>
                </a:lnSpc>
              </a:pPr>
              <a:r>
                <a:rPr lang="en-US" sz="2884">
                  <a:solidFill>
                    <a:srgbClr val="000000"/>
                  </a:solidFill>
                  <a:latin typeface="Alatsi"/>
                  <a:ea typeface="Alatsi"/>
                  <a:cs typeface="Alatsi"/>
                  <a:sym typeface="Alatsi"/>
                </a:rPr>
                <a:t>Metamaterial (MM) Structure Complexity: Integrating  MM for gain enhancement and a resonator for isolation requires careful geometric tuning to ensure effectiveness at 28 GHz.</a:t>
              </a:r>
            </a:p>
          </p:txBody>
        </p:sp>
      </p:grpSp>
      <p:sp>
        <p:nvSpPr>
          <p:cNvPr id="12" name="TextBox 12"/>
          <p:cNvSpPr txBox="1"/>
          <p:nvPr/>
        </p:nvSpPr>
        <p:spPr>
          <a:xfrm>
            <a:off x="9789564" y="4965042"/>
            <a:ext cx="5276728" cy="670833"/>
          </a:xfrm>
          <a:prstGeom prst="rect">
            <a:avLst/>
          </a:prstGeom>
        </p:spPr>
        <p:txBody>
          <a:bodyPr lIns="0" tIns="0" rIns="0" bIns="0" rtlCol="0" anchor="t">
            <a:spAutoFit/>
          </a:bodyPr>
          <a:lstStyle/>
          <a:p>
            <a:pPr algn="l">
              <a:lnSpc>
                <a:spcPts val="5487"/>
              </a:lnSpc>
            </a:pPr>
            <a:r>
              <a:rPr lang="en-US" sz="3919" dirty="0">
                <a:solidFill>
                  <a:srgbClr val="000000"/>
                </a:solidFill>
                <a:latin typeface="Alatsi"/>
                <a:ea typeface="Alatsi"/>
                <a:cs typeface="Alatsi"/>
                <a:sym typeface="Alatsi"/>
              </a:rPr>
              <a:t>Second challenge</a:t>
            </a:r>
          </a:p>
        </p:txBody>
      </p:sp>
      <p:grpSp>
        <p:nvGrpSpPr>
          <p:cNvPr id="13" name="Group 13"/>
          <p:cNvGrpSpPr/>
          <p:nvPr/>
        </p:nvGrpSpPr>
        <p:grpSpPr>
          <a:xfrm>
            <a:off x="9838356" y="5635875"/>
            <a:ext cx="8266851" cy="2465844"/>
            <a:chOff x="0" y="0"/>
            <a:chExt cx="11022468" cy="3287792"/>
          </a:xfrm>
        </p:grpSpPr>
        <p:grpSp>
          <p:nvGrpSpPr>
            <p:cNvPr id="14" name="Group 14"/>
            <p:cNvGrpSpPr/>
            <p:nvPr/>
          </p:nvGrpSpPr>
          <p:grpSpPr>
            <a:xfrm>
              <a:off x="0" y="0"/>
              <a:ext cx="11022468" cy="3287792"/>
              <a:chOff x="0" y="0"/>
              <a:chExt cx="2177278" cy="649440"/>
            </a:xfrm>
          </p:grpSpPr>
          <p:sp>
            <p:nvSpPr>
              <p:cNvPr id="15" name="Freeform 15"/>
              <p:cNvSpPr/>
              <p:nvPr/>
            </p:nvSpPr>
            <p:spPr>
              <a:xfrm>
                <a:off x="0" y="0"/>
                <a:ext cx="2177278" cy="649440"/>
              </a:xfrm>
              <a:custGeom>
                <a:avLst/>
                <a:gdLst/>
                <a:ahLst/>
                <a:cxnLst/>
                <a:rect l="l" t="t" r="r" b="b"/>
                <a:pathLst>
                  <a:path w="2177278" h="649440">
                    <a:moveTo>
                      <a:pt x="47762" y="0"/>
                    </a:moveTo>
                    <a:lnTo>
                      <a:pt x="2129516" y="0"/>
                    </a:lnTo>
                    <a:cubicBezTo>
                      <a:pt x="2155894" y="0"/>
                      <a:pt x="2177278" y="21384"/>
                      <a:pt x="2177278" y="47762"/>
                    </a:cubicBezTo>
                    <a:lnTo>
                      <a:pt x="2177278" y="601679"/>
                    </a:lnTo>
                    <a:cubicBezTo>
                      <a:pt x="2177278" y="628057"/>
                      <a:pt x="2155894" y="649440"/>
                      <a:pt x="2129516" y="649440"/>
                    </a:cubicBezTo>
                    <a:lnTo>
                      <a:pt x="47762" y="649440"/>
                    </a:lnTo>
                    <a:cubicBezTo>
                      <a:pt x="21384" y="649440"/>
                      <a:pt x="0" y="628057"/>
                      <a:pt x="0" y="601679"/>
                    </a:cubicBezTo>
                    <a:lnTo>
                      <a:pt x="0" y="47762"/>
                    </a:lnTo>
                    <a:cubicBezTo>
                      <a:pt x="0" y="21384"/>
                      <a:pt x="21384" y="0"/>
                      <a:pt x="47762" y="0"/>
                    </a:cubicBezTo>
                    <a:close/>
                  </a:path>
                </a:pathLst>
              </a:custGeom>
              <a:solidFill>
                <a:srgbClr val="E9C7C6"/>
              </a:solidFill>
            </p:spPr>
          </p:sp>
          <p:sp>
            <p:nvSpPr>
              <p:cNvPr id="16" name="TextBox 16"/>
              <p:cNvSpPr txBox="1"/>
              <p:nvPr/>
            </p:nvSpPr>
            <p:spPr>
              <a:xfrm>
                <a:off x="0" y="-38100"/>
                <a:ext cx="2177278" cy="687540"/>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864530" y="133350"/>
              <a:ext cx="9614068" cy="2781465"/>
            </a:xfrm>
            <a:prstGeom prst="rect">
              <a:avLst/>
            </a:prstGeom>
          </p:spPr>
          <p:txBody>
            <a:bodyPr lIns="0" tIns="0" rIns="0" bIns="0" rtlCol="0" anchor="t">
              <a:spAutoFit/>
            </a:bodyPr>
            <a:lstStyle/>
            <a:p>
              <a:pPr algn="l">
                <a:lnSpc>
                  <a:spcPts val="4193"/>
                </a:lnSpc>
              </a:pPr>
              <a:r>
                <a:rPr lang="en-US" sz="2995">
                  <a:solidFill>
                    <a:srgbClr val="000000"/>
                  </a:solidFill>
                  <a:latin typeface="Alatsi"/>
                  <a:ea typeface="Alatsi"/>
                  <a:cs typeface="Alatsi"/>
                  <a:sym typeface="Alatsi"/>
                </a:rPr>
                <a:t>Mutual Coupling and Isolation: The proximity of radiating elements could lead to unwanted electromagnetic interactions, limiting isolation improvement.</a:t>
              </a:r>
            </a:p>
          </p:txBody>
        </p:sp>
      </p:grpSp>
      <p:sp>
        <p:nvSpPr>
          <p:cNvPr id="18" name="TextBox 18"/>
          <p:cNvSpPr txBox="1"/>
          <p:nvPr/>
        </p:nvSpPr>
        <p:spPr>
          <a:xfrm>
            <a:off x="2679571" y="2730789"/>
            <a:ext cx="6691747" cy="4548541"/>
          </a:xfrm>
          <a:prstGeom prst="rect">
            <a:avLst/>
          </a:prstGeom>
        </p:spPr>
        <p:txBody>
          <a:bodyPr lIns="0" tIns="0" rIns="0" bIns="0" rtlCol="0" anchor="t">
            <a:spAutoFit/>
          </a:bodyPr>
          <a:lstStyle/>
          <a:p>
            <a:pPr algn="l">
              <a:lnSpc>
                <a:spcPts val="5192"/>
              </a:lnSpc>
            </a:pPr>
            <a:r>
              <a:rPr lang="en-US" sz="3709">
                <a:solidFill>
                  <a:srgbClr val="000000"/>
                </a:solidFill>
                <a:latin typeface="Alatsi"/>
                <a:ea typeface="Alatsi"/>
                <a:cs typeface="Alatsi"/>
                <a:sym typeface="Alatsi"/>
              </a:rPr>
              <a:t>In the early stages of designing and optimizing the proposed MIMO antenna system, several challenges can arise that may slow down progress and impact performance. The two main concerns are as follows-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AutoShape 4"/>
          <p:cNvSpPr/>
          <p:nvPr/>
        </p:nvSpPr>
        <p:spPr>
          <a:xfrm>
            <a:off x="609048" y="8567766"/>
            <a:ext cx="17104110" cy="0"/>
          </a:xfrm>
          <a:prstGeom prst="line">
            <a:avLst/>
          </a:prstGeom>
          <a:ln w="114300" cap="flat">
            <a:solidFill>
              <a:srgbClr val="9FC3D0"/>
            </a:solidFill>
            <a:prstDash val="solid"/>
            <a:headEnd type="none" w="sm" len="sm"/>
            <a:tailEnd type="none" w="sm" len="sm"/>
          </a:ln>
        </p:spPr>
      </p:sp>
      <p:sp>
        <p:nvSpPr>
          <p:cNvPr id="5" name="TextBox 5"/>
          <p:cNvSpPr txBox="1"/>
          <p:nvPr/>
        </p:nvSpPr>
        <p:spPr>
          <a:xfrm>
            <a:off x="2100943" y="179827"/>
            <a:ext cx="14173752" cy="1464119"/>
          </a:xfrm>
          <a:prstGeom prst="rect">
            <a:avLst/>
          </a:prstGeom>
        </p:spPr>
        <p:txBody>
          <a:bodyPr wrap="square" lIns="0" tIns="0" rIns="0" bIns="0" rtlCol="0" anchor="t">
            <a:spAutoFit/>
          </a:bodyPr>
          <a:lstStyle/>
          <a:p>
            <a:pPr algn="ctr">
              <a:lnSpc>
                <a:spcPts val="11899"/>
              </a:lnSpc>
            </a:pPr>
            <a:r>
              <a:rPr lang="en-US" sz="8499" dirty="0">
                <a:solidFill>
                  <a:srgbClr val="000000"/>
                </a:solidFill>
                <a:latin typeface="DM Serif Display"/>
                <a:ea typeface="DM Serif Display"/>
                <a:cs typeface="DM Serif Display"/>
                <a:sym typeface="DM Serif Display"/>
              </a:rPr>
              <a:t>LITERARY REVIEW</a:t>
            </a:r>
          </a:p>
        </p:txBody>
      </p:sp>
      <p:sp>
        <p:nvSpPr>
          <p:cNvPr id="8" name="Rectangle 7">
            <a:extLst>
              <a:ext uri="{FF2B5EF4-FFF2-40B4-BE49-F238E27FC236}">
                <a16:creationId xmlns:a16="http://schemas.microsoft.com/office/drawing/2014/main" id="{AF4A8A0E-282D-4FF0-997F-B3F13F856582}"/>
              </a:ext>
            </a:extLst>
          </p:cNvPr>
          <p:cNvSpPr/>
          <p:nvPr/>
        </p:nvSpPr>
        <p:spPr>
          <a:xfrm>
            <a:off x="1981200" y="3981450"/>
            <a:ext cx="304800"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7AAE159-0451-F35A-7A0B-7F495A1634F8}"/>
              </a:ext>
            </a:extLst>
          </p:cNvPr>
          <p:cNvSpPr/>
          <p:nvPr/>
        </p:nvSpPr>
        <p:spPr>
          <a:xfrm>
            <a:off x="2057400" y="4807152"/>
            <a:ext cx="304800"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BB77C19C-6D6A-DF8E-D91D-68AFAE033661}"/>
              </a:ext>
            </a:extLst>
          </p:cNvPr>
          <p:cNvSpPr/>
          <p:nvPr/>
        </p:nvSpPr>
        <p:spPr>
          <a:xfrm>
            <a:off x="1981200" y="5562180"/>
            <a:ext cx="304800"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BE725126-07E0-151B-CCA6-FA58A29F7DCD}"/>
              </a:ext>
            </a:extLst>
          </p:cNvPr>
          <p:cNvSpPr/>
          <p:nvPr/>
        </p:nvSpPr>
        <p:spPr>
          <a:xfrm>
            <a:off x="1981200" y="6040479"/>
            <a:ext cx="304800"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EE0B488E-C558-B985-4A68-7250456CC4D6}"/>
              </a:ext>
            </a:extLst>
          </p:cNvPr>
          <p:cNvSpPr/>
          <p:nvPr/>
        </p:nvSpPr>
        <p:spPr>
          <a:xfrm>
            <a:off x="2016125" y="6750755"/>
            <a:ext cx="304800" cy="228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0" name="Picture 19">
            <a:extLst>
              <a:ext uri="{FF2B5EF4-FFF2-40B4-BE49-F238E27FC236}">
                <a16:creationId xmlns:a16="http://schemas.microsoft.com/office/drawing/2014/main" id="{9991EE4D-1B64-5AB2-4B03-FAD73E2328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2500607"/>
            <a:ext cx="14889279" cy="5538481"/>
          </a:xfrm>
          <a:prstGeom prst="rect">
            <a:avLst/>
          </a:prstGeom>
        </p:spPr>
      </p:pic>
      <p:sp>
        <p:nvSpPr>
          <p:cNvPr id="21" name="Rectangle 20">
            <a:extLst>
              <a:ext uri="{FF2B5EF4-FFF2-40B4-BE49-F238E27FC236}">
                <a16:creationId xmlns:a16="http://schemas.microsoft.com/office/drawing/2014/main" id="{53E9E43E-42CA-21C4-FC05-5569E6D79D8B}"/>
              </a:ext>
            </a:extLst>
          </p:cNvPr>
          <p:cNvSpPr/>
          <p:nvPr/>
        </p:nvSpPr>
        <p:spPr>
          <a:xfrm>
            <a:off x="2590800" y="3981450"/>
            <a:ext cx="269811" cy="394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a:extLst>
              <a:ext uri="{FF2B5EF4-FFF2-40B4-BE49-F238E27FC236}">
                <a16:creationId xmlns:a16="http://schemas.microsoft.com/office/drawing/2014/main" id="{ACD49BCE-49E1-ED4B-2C70-5621877D40B1}"/>
              </a:ext>
            </a:extLst>
          </p:cNvPr>
          <p:cNvSpPr/>
          <p:nvPr/>
        </p:nvSpPr>
        <p:spPr>
          <a:xfrm>
            <a:off x="2590799" y="4905028"/>
            <a:ext cx="269811" cy="394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0C1765DC-4AE0-5C0D-3DE9-2C6D31E09840}"/>
              </a:ext>
            </a:extLst>
          </p:cNvPr>
          <p:cNvSpPr/>
          <p:nvPr/>
        </p:nvSpPr>
        <p:spPr>
          <a:xfrm>
            <a:off x="2590798" y="5828606"/>
            <a:ext cx="269811" cy="394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A9CEFEAB-799F-8B25-22DE-9779040A6232}"/>
              </a:ext>
            </a:extLst>
          </p:cNvPr>
          <p:cNvSpPr/>
          <p:nvPr/>
        </p:nvSpPr>
        <p:spPr>
          <a:xfrm>
            <a:off x="2593907" y="6470155"/>
            <a:ext cx="269811" cy="394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7067D91A-6541-D0AF-FBAB-9A609A987B2F}"/>
              </a:ext>
            </a:extLst>
          </p:cNvPr>
          <p:cNvSpPr/>
          <p:nvPr/>
        </p:nvSpPr>
        <p:spPr>
          <a:xfrm>
            <a:off x="2590798" y="7178993"/>
            <a:ext cx="269811" cy="394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963F8755-79C1-3265-3FC1-BD0342E655D1}"/>
              </a:ext>
            </a:extLst>
          </p:cNvPr>
          <p:cNvSpPr txBox="1"/>
          <p:nvPr/>
        </p:nvSpPr>
        <p:spPr>
          <a:xfrm>
            <a:off x="3124200" y="4210050"/>
            <a:ext cx="359394" cy="369332"/>
          </a:xfrm>
          <a:prstGeom prst="rect">
            <a:avLst/>
          </a:prstGeom>
          <a:noFill/>
        </p:spPr>
        <p:txBody>
          <a:bodyPr wrap="none" rtlCol="0">
            <a:spAutoFit/>
          </a:bodyPr>
          <a:lstStyle/>
          <a:p>
            <a:r>
              <a:rPr lang="en-IN" dirty="0"/>
              <a:t>1.</a:t>
            </a:r>
          </a:p>
        </p:txBody>
      </p:sp>
      <p:sp>
        <p:nvSpPr>
          <p:cNvPr id="28" name="TextBox 27">
            <a:extLst>
              <a:ext uri="{FF2B5EF4-FFF2-40B4-BE49-F238E27FC236}">
                <a16:creationId xmlns:a16="http://schemas.microsoft.com/office/drawing/2014/main" id="{69DB95F0-E018-4061-E481-C5AB9376B4B5}"/>
              </a:ext>
            </a:extLst>
          </p:cNvPr>
          <p:cNvSpPr txBox="1"/>
          <p:nvPr/>
        </p:nvSpPr>
        <p:spPr>
          <a:xfrm>
            <a:off x="3124200" y="5123855"/>
            <a:ext cx="359394" cy="369332"/>
          </a:xfrm>
          <a:prstGeom prst="rect">
            <a:avLst/>
          </a:prstGeom>
          <a:noFill/>
        </p:spPr>
        <p:txBody>
          <a:bodyPr wrap="none" rtlCol="0">
            <a:spAutoFit/>
          </a:bodyPr>
          <a:lstStyle/>
          <a:p>
            <a:r>
              <a:rPr lang="en-IN" dirty="0"/>
              <a:t>2.</a:t>
            </a:r>
          </a:p>
        </p:txBody>
      </p:sp>
      <p:sp>
        <p:nvSpPr>
          <p:cNvPr id="30" name="TextBox 29">
            <a:extLst>
              <a:ext uri="{FF2B5EF4-FFF2-40B4-BE49-F238E27FC236}">
                <a16:creationId xmlns:a16="http://schemas.microsoft.com/office/drawing/2014/main" id="{F97CB347-CECE-C7B8-3422-87E67945596E}"/>
              </a:ext>
            </a:extLst>
          </p:cNvPr>
          <p:cNvSpPr txBox="1"/>
          <p:nvPr/>
        </p:nvSpPr>
        <p:spPr>
          <a:xfrm>
            <a:off x="3124200" y="5883418"/>
            <a:ext cx="359394" cy="369332"/>
          </a:xfrm>
          <a:prstGeom prst="rect">
            <a:avLst/>
          </a:prstGeom>
          <a:noFill/>
        </p:spPr>
        <p:txBody>
          <a:bodyPr wrap="none" rtlCol="0">
            <a:spAutoFit/>
          </a:bodyPr>
          <a:lstStyle/>
          <a:p>
            <a:r>
              <a:rPr lang="en-IN" dirty="0"/>
              <a:t>3.</a:t>
            </a:r>
          </a:p>
        </p:txBody>
      </p:sp>
      <p:sp>
        <p:nvSpPr>
          <p:cNvPr id="31" name="TextBox 30">
            <a:extLst>
              <a:ext uri="{FF2B5EF4-FFF2-40B4-BE49-F238E27FC236}">
                <a16:creationId xmlns:a16="http://schemas.microsoft.com/office/drawing/2014/main" id="{553A3EC4-B783-CA5C-6D32-87CDBB94A91D}"/>
              </a:ext>
            </a:extLst>
          </p:cNvPr>
          <p:cNvSpPr txBox="1"/>
          <p:nvPr/>
        </p:nvSpPr>
        <p:spPr>
          <a:xfrm>
            <a:off x="3124200" y="6495723"/>
            <a:ext cx="359394" cy="369332"/>
          </a:xfrm>
          <a:prstGeom prst="rect">
            <a:avLst/>
          </a:prstGeom>
          <a:noFill/>
        </p:spPr>
        <p:txBody>
          <a:bodyPr wrap="none" rtlCol="0">
            <a:spAutoFit/>
          </a:bodyPr>
          <a:lstStyle/>
          <a:p>
            <a:r>
              <a:rPr lang="en-IN" dirty="0"/>
              <a:t>4.</a:t>
            </a:r>
          </a:p>
        </p:txBody>
      </p:sp>
      <p:sp>
        <p:nvSpPr>
          <p:cNvPr id="32" name="TextBox 31">
            <a:extLst>
              <a:ext uri="{FF2B5EF4-FFF2-40B4-BE49-F238E27FC236}">
                <a16:creationId xmlns:a16="http://schemas.microsoft.com/office/drawing/2014/main" id="{7CD397E8-9739-F35D-A775-BC261A43223F}"/>
              </a:ext>
            </a:extLst>
          </p:cNvPr>
          <p:cNvSpPr txBox="1"/>
          <p:nvPr/>
        </p:nvSpPr>
        <p:spPr>
          <a:xfrm>
            <a:off x="3124200" y="7267405"/>
            <a:ext cx="359394" cy="369332"/>
          </a:xfrm>
          <a:prstGeom prst="rect">
            <a:avLst/>
          </a:prstGeom>
          <a:noFill/>
        </p:spPr>
        <p:txBody>
          <a:bodyPr wrap="none" rtlCol="0">
            <a:spAutoFit/>
          </a:bodyPr>
          <a:lstStyle/>
          <a:p>
            <a:r>
              <a:rPr lang="en-IN"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AutoShape 4"/>
          <p:cNvSpPr/>
          <p:nvPr/>
        </p:nvSpPr>
        <p:spPr>
          <a:xfrm>
            <a:off x="628098" y="8567766"/>
            <a:ext cx="17104110" cy="0"/>
          </a:xfrm>
          <a:prstGeom prst="line">
            <a:avLst/>
          </a:prstGeom>
          <a:ln w="114300" cap="flat">
            <a:solidFill>
              <a:srgbClr val="9FC3D0"/>
            </a:solidFill>
            <a:prstDash val="solid"/>
            <a:headEnd type="none" w="sm" len="sm"/>
            <a:tailEnd type="none" w="sm" len="sm"/>
          </a:ln>
        </p:spPr>
      </p:sp>
      <p:sp>
        <p:nvSpPr>
          <p:cNvPr id="5" name="TextBox 5"/>
          <p:cNvSpPr txBox="1"/>
          <p:nvPr/>
        </p:nvSpPr>
        <p:spPr>
          <a:xfrm>
            <a:off x="628098" y="654136"/>
            <a:ext cx="16230600" cy="1441451"/>
          </a:xfrm>
          <a:prstGeom prst="rect">
            <a:avLst/>
          </a:prstGeom>
        </p:spPr>
        <p:txBody>
          <a:bodyPr lIns="0" tIns="0" rIns="0" bIns="0" rtlCol="0" anchor="t">
            <a:spAutoFit/>
          </a:bodyPr>
          <a:lstStyle/>
          <a:p>
            <a:pPr algn="ctr">
              <a:lnSpc>
                <a:spcPts val="11899"/>
              </a:lnSpc>
            </a:pPr>
            <a:r>
              <a:rPr lang="en-US" sz="8499">
                <a:solidFill>
                  <a:srgbClr val="000000"/>
                </a:solidFill>
                <a:latin typeface="DM Serif Display"/>
                <a:ea typeface="DM Serif Display"/>
                <a:cs typeface="DM Serif Display"/>
                <a:sym typeface="DM Serif Display"/>
              </a:rPr>
              <a:t>METHODOLOGY</a:t>
            </a:r>
          </a:p>
        </p:txBody>
      </p:sp>
      <p:sp>
        <p:nvSpPr>
          <p:cNvPr id="7" name="AutoShape 7"/>
          <p:cNvSpPr/>
          <p:nvPr/>
        </p:nvSpPr>
        <p:spPr>
          <a:xfrm>
            <a:off x="4648200" y="3398358"/>
            <a:ext cx="1997246" cy="0"/>
          </a:xfrm>
          <a:prstGeom prst="line">
            <a:avLst/>
          </a:prstGeom>
          <a:ln w="114300" cap="flat">
            <a:solidFill>
              <a:srgbClr val="000000"/>
            </a:solidFill>
            <a:prstDash val="solid"/>
            <a:headEnd type="none" w="sm" len="sm"/>
            <a:tailEnd type="arrow" w="med" len="sm"/>
          </a:ln>
        </p:spPr>
      </p:sp>
      <p:sp>
        <p:nvSpPr>
          <p:cNvPr id="8" name="TextBox 8"/>
          <p:cNvSpPr txBox="1"/>
          <p:nvPr/>
        </p:nvSpPr>
        <p:spPr>
          <a:xfrm>
            <a:off x="7032328" y="2466670"/>
            <a:ext cx="3884933" cy="1810434"/>
          </a:xfrm>
          <a:prstGeom prst="rect">
            <a:avLst/>
          </a:prstGeom>
        </p:spPr>
        <p:txBody>
          <a:bodyPr lIns="0" tIns="0" rIns="0" bIns="0" rtlCol="0" anchor="t">
            <a:spAutoFit/>
          </a:bodyPr>
          <a:lstStyle/>
          <a:p>
            <a:pPr algn="l">
              <a:lnSpc>
                <a:spcPts val="4837"/>
              </a:lnSpc>
            </a:pPr>
            <a:r>
              <a:rPr lang="en-US" sz="3455" dirty="0">
                <a:solidFill>
                  <a:srgbClr val="000000"/>
                </a:solidFill>
                <a:latin typeface="Alatsi"/>
                <a:ea typeface="Alatsi"/>
                <a:cs typeface="Alatsi"/>
                <a:sym typeface="Alatsi"/>
              </a:rPr>
              <a:t>gain enhancement of the bow-tie antenna by MM cells</a:t>
            </a:r>
          </a:p>
        </p:txBody>
      </p:sp>
      <p:sp>
        <p:nvSpPr>
          <p:cNvPr id="6" name="TextBox 6"/>
          <p:cNvSpPr txBox="1"/>
          <p:nvPr/>
        </p:nvSpPr>
        <p:spPr>
          <a:xfrm>
            <a:off x="527605" y="2895590"/>
            <a:ext cx="3884933" cy="1199926"/>
          </a:xfrm>
          <a:prstGeom prst="rect">
            <a:avLst/>
          </a:prstGeom>
        </p:spPr>
        <p:txBody>
          <a:bodyPr lIns="0" tIns="0" rIns="0" bIns="0" rtlCol="0" anchor="t">
            <a:spAutoFit/>
          </a:bodyPr>
          <a:lstStyle/>
          <a:p>
            <a:pPr algn="l">
              <a:lnSpc>
                <a:spcPts val="4837"/>
              </a:lnSpc>
            </a:pPr>
            <a:r>
              <a:rPr lang="en-US" sz="3455" dirty="0">
                <a:solidFill>
                  <a:srgbClr val="000000"/>
                </a:solidFill>
                <a:latin typeface="Alatsi"/>
                <a:ea typeface="Alatsi"/>
                <a:cs typeface="Alatsi"/>
                <a:sym typeface="Alatsi"/>
              </a:rPr>
              <a:t>bow-tie antenna         fed by SIW at 28GHz </a:t>
            </a:r>
          </a:p>
        </p:txBody>
      </p:sp>
      <p:sp>
        <p:nvSpPr>
          <p:cNvPr id="9" name="AutoShape 9"/>
          <p:cNvSpPr/>
          <p:nvPr/>
        </p:nvSpPr>
        <p:spPr>
          <a:xfrm>
            <a:off x="11201400" y="3495553"/>
            <a:ext cx="1997246" cy="0"/>
          </a:xfrm>
          <a:prstGeom prst="line">
            <a:avLst/>
          </a:prstGeom>
          <a:ln w="114300" cap="flat">
            <a:solidFill>
              <a:srgbClr val="000000"/>
            </a:solidFill>
            <a:prstDash val="solid"/>
            <a:headEnd type="none" w="sm" len="sm"/>
            <a:tailEnd type="arrow" w="med" len="sm"/>
          </a:ln>
        </p:spPr>
      </p:sp>
      <p:sp>
        <p:nvSpPr>
          <p:cNvPr id="10" name="TextBox 10"/>
          <p:cNvSpPr txBox="1"/>
          <p:nvPr/>
        </p:nvSpPr>
        <p:spPr>
          <a:xfrm>
            <a:off x="13599486" y="2472583"/>
            <a:ext cx="3884933" cy="1810434"/>
          </a:xfrm>
          <a:prstGeom prst="rect">
            <a:avLst/>
          </a:prstGeom>
        </p:spPr>
        <p:txBody>
          <a:bodyPr lIns="0" tIns="0" rIns="0" bIns="0" rtlCol="0" anchor="t">
            <a:spAutoFit/>
          </a:bodyPr>
          <a:lstStyle/>
          <a:p>
            <a:pPr algn="l">
              <a:lnSpc>
                <a:spcPts val="4837"/>
              </a:lnSpc>
            </a:pPr>
            <a:r>
              <a:rPr lang="en-US" sz="3455" dirty="0">
                <a:solidFill>
                  <a:srgbClr val="000000"/>
                </a:solidFill>
                <a:latin typeface="Alatsi"/>
                <a:ea typeface="Alatsi"/>
                <a:cs typeface="Alatsi"/>
                <a:sym typeface="Alatsi"/>
              </a:rPr>
              <a:t>cascading of two optimized bow-tie antennas</a:t>
            </a:r>
          </a:p>
        </p:txBody>
      </p:sp>
      <p:sp>
        <p:nvSpPr>
          <p:cNvPr id="11" name="AutoShape 11"/>
          <p:cNvSpPr/>
          <p:nvPr/>
        </p:nvSpPr>
        <p:spPr>
          <a:xfrm>
            <a:off x="15240000" y="4548443"/>
            <a:ext cx="0" cy="1529598"/>
          </a:xfrm>
          <a:prstGeom prst="line">
            <a:avLst/>
          </a:prstGeom>
          <a:ln w="114300" cap="flat">
            <a:solidFill>
              <a:srgbClr val="000000"/>
            </a:solidFill>
            <a:prstDash val="solid"/>
            <a:headEnd type="none" w="sm" len="sm"/>
            <a:tailEnd type="arrow" w="med" len="sm"/>
          </a:ln>
        </p:spPr>
      </p:sp>
      <p:sp>
        <p:nvSpPr>
          <p:cNvPr id="12" name="TextBox 12"/>
          <p:cNvSpPr txBox="1"/>
          <p:nvPr/>
        </p:nvSpPr>
        <p:spPr>
          <a:xfrm>
            <a:off x="11887200" y="6402201"/>
            <a:ext cx="5494321" cy="1810434"/>
          </a:xfrm>
          <a:prstGeom prst="rect">
            <a:avLst/>
          </a:prstGeom>
        </p:spPr>
        <p:txBody>
          <a:bodyPr lIns="0" tIns="0" rIns="0" bIns="0" rtlCol="0" anchor="t">
            <a:spAutoFit/>
          </a:bodyPr>
          <a:lstStyle/>
          <a:p>
            <a:pPr algn="l">
              <a:lnSpc>
                <a:spcPts val="4837"/>
              </a:lnSpc>
            </a:pPr>
            <a:r>
              <a:rPr lang="en-US" sz="3455">
                <a:solidFill>
                  <a:srgbClr val="000000"/>
                </a:solidFill>
                <a:latin typeface="Alatsi"/>
                <a:ea typeface="Alatsi"/>
                <a:cs typeface="Alatsi"/>
                <a:sym typeface="Alatsi"/>
              </a:rPr>
              <a:t>employing modified resonator structures for isolation and beam tilting</a:t>
            </a:r>
          </a:p>
        </p:txBody>
      </p:sp>
      <p:sp>
        <p:nvSpPr>
          <p:cNvPr id="13" name="AutoShape 13"/>
          <p:cNvSpPr/>
          <p:nvPr/>
        </p:nvSpPr>
        <p:spPr>
          <a:xfrm flipH="1">
            <a:off x="9204154" y="7300119"/>
            <a:ext cx="1997246" cy="0"/>
          </a:xfrm>
          <a:prstGeom prst="line">
            <a:avLst/>
          </a:prstGeom>
          <a:ln w="114300" cap="flat">
            <a:solidFill>
              <a:srgbClr val="000000"/>
            </a:solidFill>
            <a:prstDash val="solid"/>
            <a:headEnd type="none" w="sm" len="sm"/>
            <a:tailEnd type="arrow" w="med" len="sm"/>
          </a:ln>
        </p:spPr>
      </p:sp>
      <p:sp>
        <p:nvSpPr>
          <p:cNvPr id="14" name="TextBox 14"/>
          <p:cNvSpPr txBox="1"/>
          <p:nvPr/>
        </p:nvSpPr>
        <p:spPr>
          <a:xfrm>
            <a:off x="4063446" y="6449714"/>
            <a:ext cx="5494321" cy="1810434"/>
          </a:xfrm>
          <a:prstGeom prst="rect">
            <a:avLst/>
          </a:prstGeom>
        </p:spPr>
        <p:txBody>
          <a:bodyPr lIns="0" tIns="0" rIns="0" bIns="0" rtlCol="0" anchor="t">
            <a:spAutoFit/>
          </a:bodyPr>
          <a:lstStyle/>
          <a:p>
            <a:pPr algn="l">
              <a:lnSpc>
                <a:spcPts val="4837"/>
              </a:lnSpc>
            </a:pPr>
            <a:r>
              <a:rPr lang="en-US" sz="3455">
                <a:solidFill>
                  <a:srgbClr val="000000"/>
                </a:solidFill>
                <a:latin typeface="Alatsi"/>
                <a:ea typeface="Alatsi"/>
                <a:cs typeface="Alatsi"/>
                <a:sym typeface="Alatsi"/>
              </a:rPr>
              <a:t>fabrication and measurement of antenna parameters</a:t>
            </a:r>
          </a:p>
        </p:txBody>
      </p:sp>
      <p:sp>
        <p:nvSpPr>
          <p:cNvPr id="16" name="Rectangle: Rounded Corners 15">
            <a:extLst>
              <a:ext uri="{FF2B5EF4-FFF2-40B4-BE49-F238E27FC236}">
                <a16:creationId xmlns:a16="http://schemas.microsoft.com/office/drawing/2014/main" id="{25DDEC0F-CDC8-A345-B61F-7515BFEC282C}"/>
              </a:ext>
            </a:extLst>
          </p:cNvPr>
          <p:cNvSpPr/>
          <p:nvPr/>
        </p:nvSpPr>
        <p:spPr>
          <a:xfrm>
            <a:off x="201914" y="2914971"/>
            <a:ext cx="4172523" cy="1353685"/>
          </a:xfrm>
          <a:prstGeom prst="roundRect">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0D76BEB4-19B1-4550-A1C0-247050B820A1}"/>
              </a:ext>
            </a:extLst>
          </p:cNvPr>
          <p:cNvSpPr/>
          <p:nvPr/>
        </p:nvSpPr>
        <p:spPr>
          <a:xfrm>
            <a:off x="6834358" y="2362820"/>
            <a:ext cx="4212507" cy="20683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4B0160C7-19B1-6121-B36D-B15DC372B6DE}"/>
              </a:ext>
            </a:extLst>
          </p:cNvPr>
          <p:cNvSpPr/>
          <p:nvPr/>
        </p:nvSpPr>
        <p:spPr>
          <a:xfrm>
            <a:off x="13502305" y="2492833"/>
            <a:ext cx="3884933" cy="193838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A85B510E-7387-6659-EC67-2B1B254F5623}"/>
              </a:ext>
            </a:extLst>
          </p:cNvPr>
          <p:cNvSpPr/>
          <p:nvPr/>
        </p:nvSpPr>
        <p:spPr>
          <a:xfrm>
            <a:off x="3446301" y="6265922"/>
            <a:ext cx="5494311" cy="20683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Rounded Corners 19">
            <a:extLst>
              <a:ext uri="{FF2B5EF4-FFF2-40B4-BE49-F238E27FC236}">
                <a16:creationId xmlns:a16="http://schemas.microsoft.com/office/drawing/2014/main" id="{939F3542-5AA5-AC52-C7EB-15FAD55CB67E}"/>
              </a:ext>
            </a:extLst>
          </p:cNvPr>
          <p:cNvSpPr/>
          <p:nvPr/>
        </p:nvSpPr>
        <p:spPr>
          <a:xfrm>
            <a:off x="11658600" y="6284972"/>
            <a:ext cx="5494306" cy="20683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AutoShape 4"/>
          <p:cNvSpPr/>
          <p:nvPr/>
        </p:nvSpPr>
        <p:spPr>
          <a:xfrm>
            <a:off x="609048" y="8567766"/>
            <a:ext cx="17104110" cy="0"/>
          </a:xfrm>
          <a:prstGeom prst="line">
            <a:avLst/>
          </a:prstGeom>
          <a:ln w="114300" cap="flat">
            <a:solidFill>
              <a:srgbClr val="9FC3D0"/>
            </a:solidFill>
            <a:prstDash val="solid"/>
            <a:headEnd type="none" w="sm" len="sm"/>
            <a:tailEnd type="none" w="sm" len="sm"/>
          </a:ln>
        </p:spPr>
      </p:sp>
      <p:sp>
        <p:nvSpPr>
          <p:cNvPr id="5" name="Freeform 5"/>
          <p:cNvSpPr/>
          <p:nvPr/>
        </p:nvSpPr>
        <p:spPr>
          <a:xfrm>
            <a:off x="2729018" y="2095587"/>
            <a:ext cx="6414982" cy="5766659"/>
          </a:xfrm>
          <a:custGeom>
            <a:avLst/>
            <a:gdLst/>
            <a:ahLst/>
            <a:cxnLst/>
            <a:rect l="l" t="t" r="r" b="b"/>
            <a:pathLst>
              <a:path w="6414982" h="5766659">
                <a:moveTo>
                  <a:pt x="0" y="0"/>
                </a:moveTo>
                <a:lnTo>
                  <a:pt x="6414982" y="0"/>
                </a:lnTo>
                <a:lnTo>
                  <a:pt x="6414982" y="5766659"/>
                </a:lnTo>
                <a:lnTo>
                  <a:pt x="0" y="5766659"/>
                </a:lnTo>
                <a:lnTo>
                  <a:pt x="0" y="0"/>
                </a:lnTo>
                <a:close/>
              </a:path>
            </a:pathLst>
          </a:custGeom>
          <a:blipFill>
            <a:blip r:embed="rId3"/>
            <a:stretch>
              <a:fillRect/>
            </a:stretch>
          </a:blipFill>
        </p:spPr>
      </p:sp>
      <p:sp>
        <p:nvSpPr>
          <p:cNvPr id="6" name="Freeform 6"/>
          <p:cNvSpPr/>
          <p:nvPr/>
        </p:nvSpPr>
        <p:spPr>
          <a:xfrm>
            <a:off x="3595131" y="7462004"/>
            <a:ext cx="1615770" cy="800483"/>
          </a:xfrm>
          <a:custGeom>
            <a:avLst/>
            <a:gdLst/>
            <a:ahLst/>
            <a:cxnLst/>
            <a:rect l="l" t="t" r="r" b="b"/>
            <a:pathLst>
              <a:path w="1615770" h="800483">
                <a:moveTo>
                  <a:pt x="0" y="0"/>
                </a:moveTo>
                <a:lnTo>
                  <a:pt x="1615770" y="0"/>
                </a:lnTo>
                <a:lnTo>
                  <a:pt x="1615770" y="800483"/>
                </a:lnTo>
                <a:lnTo>
                  <a:pt x="0" y="800483"/>
                </a:lnTo>
                <a:lnTo>
                  <a:pt x="0" y="0"/>
                </a:lnTo>
                <a:close/>
              </a:path>
            </a:pathLst>
          </a:custGeom>
          <a:blipFill>
            <a:blip r:embed="rId4"/>
            <a:stretch>
              <a:fillRect t="-6770" b="-6770"/>
            </a:stretch>
          </a:blipFill>
        </p:spPr>
      </p:sp>
      <p:sp>
        <p:nvSpPr>
          <p:cNvPr id="7" name="Freeform 7"/>
          <p:cNvSpPr/>
          <p:nvPr/>
        </p:nvSpPr>
        <p:spPr>
          <a:xfrm>
            <a:off x="6427975" y="7462004"/>
            <a:ext cx="1681016" cy="800483"/>
          </a:xfrm>
          <a:custGeom>
            <a:avLst/>
            <a:gdLst/>
            <a:ahLst/>
            <a:cxnLst/>
            <a:rect l="l" t="t" r="r" b="b"/>
            <a:pathLst>
              <a:path w="1681016" h="800483">
                <a:moveTo>
                  <a:pt x="0" y="0"/>
                </a:moveTo>
                <a:lnTo>
                  <a:pt x="1681016" y="0"/>
                </a:lnTo>
                <a:lnTo>
                  <a:pt x="1681016" y="800483"/>
                </a:lnTo>
                <a:lnTo>
                  <a:pt x="0" y="800483"/>
                </a:lnTo>
                <a:lnTo>
                  <a:pt x="0" y="0"/>
                </a:lnTo>
                <a:close/>
              </a:path>
            </a:pathLst>
          </a:custGeom>
          <a:blipFill>
            <a:blip r:embed="rId5"/>
            <a:stretch>
              <a:fillRect t="-9062" b="-9062"/>
            </a:stretch>
          </a:blipFill>
        </p:spPr>
      </p:sp>
      <p:sp>
        <p:nvSpPr>
          <p:cNvPr id="8" name="TextBox 8"/>
          <p:cNvSpPr txBox="1"/>
          <p:nvPr/>
        </p:nvSpPr>
        <p:spPr>
          <a:xfrm>
            <a:off x="2553980" y="654136"/>
            <a:ext cx="13180039" cy="1441451"/>
          </a:xfrm>
          <a:prstGeom prst="rect">
            <a:avLst/>
          </a:prstGeom>
        </p:spPr>
        <p:txBody>
          <a:bodyPr lIns="0" tIns="0" rIns="0" bIns="0" rtlCol="0" anchor="t">
            <a:spAutoFit/>
          </a:bodyPr>
          <a:lstStyle/>
          <a:p>
            <a:pPr algn="ctr">
              <a:lnSpc>
                <a:spcPts val="11899"/>
              </a:lnSpc>
            </a:pPr>
            <a:r>
              <a:rPr lang="en-US" sz="8499" dirty="0">
                <a:solidFill>
                  <a:srgbClr val="000000"/>
                </a:solidFill>
                <a:latin typeface="DM Serif Display"/>
                <a:ea typeface="DM Serif Display"/>
                <a:cs typeface="DM Serif Display"/>
                <a:sym typeface="DM Serif Display"/>
              </a:rPr>
              <a:t>PROGRESS</a:t>
            </a:r>
          </a:p>
        </p:txBody>
      </p:sp>
      <p:sp>
        <p:nvSpPr>
          <p:cNvPr id="9" name="TextBox 9"/>
          <p:cNvSpPr txBox="1"/>
          <p:nvPr/>
        </p:nvSpPr>
        <p:spPr>
          <a:xfrm>
            <a:off x="1618697" y="7568573"/>
            <a:ext cx="5568639" cy="530194"/>
          </a:xfrm>
          <a:prstGeom prst="rect">
            <a:avLst/>
          </a:prstGeom>
        </p:spPr>
        <p:txBody>
          <a:bodyPr lIns="0" tIns="0" rIns="0" bIns="0" rtlCol="0" anchor="t">
            <a:spAutoFit/>
          </a:bodyPr>
          <a:lstStyle/>
          <a:p>
            <a:pPr algn="ctr">
              <a:lnSpc>
                <a:spcPts val="4376"/>
              </a:lnSpc>
              <a:spcBef>
                <a:spcPct val="0"/>
              </a:spcBef>
            </a:pPr>
            <a:r>
              <a:rPr lang="en-US" sz="3126">
                <a:solidFill>
                  <a:srgbClr val="000000"/>
                </a:solidFill>
                <a:latin typeface="Alatsi"/>
                <a:ea typeface="Alatsi"/>
                <a:cs typeface="Alatsi"/>
                <a:sym typeface="Alatsi"/>
              </a:rPr>
              <a:t>FRONT</a:t>
            </a:r>
          </a:p>
        </p:txBody>
      </p:sp>
      <p:sp>
        <p:nvSpPr>
          <p:cNvPr id="10" name="TextBox 10"/>
          <p:cNvSpPr txBox="1"/>
          <p:nvPr/>
        </p:nvSpPr>
        <p:spPr>
          <a:xfrm>
            <a:off x="6820262" y="7568573"/>
            <a:ext cx="920919" cy="528414"/>
          </a:xfrm>
          <a:prstGeom prst="rect">
            <a:avLst/>
          </a:prstGeom>
        </p:spPr>
        <p:txBody>
          <a:bodyPr wrap="square" lIns="0" tIns="0" rIns="0" bIns="0" rtlCol="0" anchor="t">
            <a:spAutoFit/>
          </a:bodyPr>
          <a:lstStyle/>
          <a:p>
            <a:pPr algn="ctr">
              <a:lnSpc>
                <a:spcPts val="4376"/>
              </a:lnSpc>
              <a:spcBef>
                <a:spcPct val="0"/>
              </a:spcBef>
            </a:pPr>
            <a:r>
              <a:rPr lang="en-US" sz="3126" dirty="0">
                <a:solidFill>
                  <a:srgbClr val="000000"/>
                </a:solidFill>
                <a:latin typeface="Alatsi"/>
                <a:ea typeface="Alatsi"/>
                <a:cs typeface="Alatsi"/>
                <a:sym typeface="Alatsi"/>
              </a:rPr>
              <a:t>BACK</a:t>
            </a:r>
          </a:p>
        </p:txBody>
      </p:sp>
      <p:sp>
        <p:nvSpPr>
          <p:cNvPr id="11" name="TextBox 11"/>
          <p:cNvSpPr txBox="1"/>
          <p:nvPr/>
        </p:nvSpPr>
        <p:spPr>
          <a:xfrm>
            <a:off x="12268200" y="2448730"/>
            <a:ext cx="3810000" cy="528414"/>
          </a:xfrm>
          <a:prstGeom prst="rect">
            <a:avLst/>
          </a:prstGeom>
        </p:spPr>
        <p:txBody>
          <a:bodyPr wrap="square" lIns="0" tIns="0" rIns="0" bIns="0" rtlCol="0" anchor="t">
            <a:spAutoFit/>
          </a:bodyPr>
          <a:lstStyle/>
          <a:p>
            <a:pPr algn="ctr">
              <a:lnSpc>
                <a:spcPts val="4376"/>
              </a:lnSpc>
              <a:spcBef>
                <a:spcPct val="0"/>
              </a:spcBef>
            </a:pPr>
            <a:r>
              <a:rPr lang="en-US" sz="3126" dirty="0">
                <a:solidFill>
                  <a:srgbClr val="000000"/>
                </a:solidFill>
                <a:latin typeface="Alatsi"/>
                <a:ea typeface="Alatsi"/>
                <a:cs typeface="Alatsi"/>
                <a:sym typeface="Alatsi"/>
              </a:rPr>
              <a:t>SPECIFICATIONS</a:t>
            </a:r>
          </a:p>
        </p:txBody>
      </p:sp>
      <p:sp>
        <p:nvSpPr>
          <p:cNvPr id="15" name="TextBox 14">
            <a:extLst>
              <a:ext uri="{FF2B5EF4-FFF2-40B4-BE49-F238E27FC236}">
                <a16:creationId xmlns:a16="http://schemas.microsoft.com/office/drawing/2014/main" id="{32D2147E-0128-1146-6239-D40F95A11401}"/>
              </a:ext>
            </a:extLst>
          </p:cNvPr>
          <p:cNvSpPr txBox="1"/>
          <p:nvPr/>
        </p:nvSpPr>
        <p:spPr>
          <a:xfrm>
            <a:off x="9910114" y="3100780"/>
            <a:ext cx="7956024" cy="1537344"/>
          </a:xfrm>
          <a:prstGeom prst="rect">
            <a:avLst/>
          </a:prstGeom>
          <a:noFill/>
        </p:spPr>
        <p:txBody>
          <a:bodyPr wrap="none" rtlCol="0">
            <a:spAutoFit/>
          </a:bodyPr>
          <a:lstStyle/>
          <a:p>
            <a:pPr marL="457200" indent="-457200">
              <a:buFont typeface="Arial" panose="020B0604020202020204" pitchFamily="34" charset="0"/>
              <a:buChar char="•"/>
            </a:pPr>
            <a:r>
              <a:rPr lang="en-IN" sz="3130" dirty="0">
                <a:latin typeface="Alatsi" panose="020B0604020202020204" charset="0"/>
              </a:rPr>
              <a:t>Substrate used = </a:t>
            </a:r>
            <a:r>
              <a:rPr lang="en-IN" sz="3130" dirty="0" err="1">
                <a:latin typeface="Alatsi" panose="020B0604020202020204" charset="0"/>
              </a:rPr>
              <a:t>Rogerts</a:t>
            </a:r>
            <a:r>
              <a:rPr lang="en-IN" sz="3130" dirty="0">
                <a:latin typeface="Alatsi" panose="020B0604020202020204" charset="0"/>
              </a:rPr>
              <a:t> RT/ </a:t>
            </a:r>
            <a:r>
              <a:rPr lang="en-IN" sz="3130" dirty="0" err="1">
                <a:latin typeface="Alatsi" panose="020B0604020202020204" charset="0"/>
              </a:rPr>
              <a:t>duroid</a:t>
            </a:r>
            <a:r>
              <a:rPr lang="en-IN" sz="3130" dirty="0">
                <a:latin typeface="Alatsi" panose="020B0604020202020204" charset="0"/>
              </a:rPr>
              <a:t> 5880</a:t>
            </a:r>
          </a:p>
          <a:p>
            <a:pPr marL="457200" indent="-457200">
              <a:buFont typeface="Arial" panose="020B0604020202020204" pitchFamily="34" charset="0"/>
              <a:buChar char="•"/>
            </a:pPr>
            <a:r>
              <a:rPr lang="en-IN" sz="3130" dirty="0">
                <a:latin typeface="Alatsi" panose="020B0604020202020204" charset="0"/>
              </a:rPr>
              <a:t>Dimension of the antenna = 16mm x 18mm</a:t>
            </a:r>
          </a:p>
          <a:p>
            <a:pPr marL="457200" indent="-457200">
              <a:buFont typeface="Arial" panose="020B0604020202020204" pitchFamily="34" charset="0"/>
              <a:buChar char="•"/>
            </a:pPr>
            <a:r>
              <a:rPr lang="en-IN" sz="3130" dirty="0">
                <a:latin typeface="Alatsi" panose="020B0604020202020204" charset="0"/>
              </a:rPr>
              <a:t>Diameter of the via = 0.36mm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2"/>
            <a:stretch>
              <a:fillRect/>
            </a:stretch>
          </a:blipFill>
        </p:spPr>
      </p:sp>
      <p:sp>
        <p:nvSpPr>
          <p:cNvPr id="3" name="TextBox 3"/>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AutoShape 4"/>
          <p:cNvSpPr/>
          <p:nvPr/>
        </p:nvSpPr>
        <p:spPr>
          <a:xfrm>
            <a:off x="609048" y="8567766"/>
            <a:ext cx="17104110" cy="0"/>
          </a:xfrm>
          <a:prstGeom prst="line">
            <a:avLst/>
          </a:prstGeom>
          <a:ln w="114300" cap="flat">
            <a:solidFill>
              <a:srgbClr val="9FC3D0"/>
            </a:solidFill>
            <a:prstDash val="solid"/>
            <a:headEnd type="none" w="sm" len="sm"/>
            <a:tailEnd type="none" w="sm" len="sm"/>
          </a:ln>
        </p:spPr>
      </p:sp>
      <p:sp>
        <p:nvSpPr>
          <p:cNvPr id="5" name="Freeform 5"/>
          <p:cNvSpPr/>
          <p:nvPr/>
        </p:nvSpPr>
        <p:spPr>
          <a:xfrm>
            <a:off x="507892" y="2958321"/>
            <a:ext cx="8636108" cy="4370359"/>
          </a:xfrm>
          <a:custGeom>
            <a:avLst/>
            <a:gdLst/>
            <a:ahLst/>
            <a:cxnLst/>
            <a:rect l="l" t="t" r="r" b="b"/>
            <a:pathLst>
              <a:path w="8636108" h="4370359">
                <a:moveTo>
                  <a:pt x="0" y="0"/>
                </a:moveTo>
                <a:lnTo>
                  <a:pt x="8636108" y="0"/>
                </a:lnTo>
                <a:lnTo>
                  <a:pt x="8636108" y="4370358"/>
                </a:lnTo>
                <a:lnTo>
                  <a:pt x="0" y="4370358"/>
                </a:lnTo>
                <a:lnTo>
                  <a:pt x="0" y="0"/>
                </a:lnTo>
                <a:close/>
              </a:path>
            </a:pathLst>
          </a:custGeom>
          <a:blipFill>
            <a:blip r:embed="rId3"/>
            <a:stretch>
              <a:fillRect/>
            </a:stretch>
          </a:blipFill>
        </p:spPr>
      </p:sp>
      <p:sp>
        <p:nvSpPr>
          <p:cNvPr id="6" name="Freeform 6"/>
          <p:cNvSpPr/>
          <p:nvPr/>
        </p:nvSpPr>
        <p:spPr>
          <a:xfrm>
            <a:off x="9557767" y="2532403"/>
            <a:ext cx="8327738" cy="4796276"/>
          </a:xfrm>
          <a:custGeom>
            <a:avLst/>
            <a:gdLst/>
            <a:ahLst/>
            <a:cxnLst/>
            <a:rect l="l" t="t" r="r" b="b"/>
            <a:pathLst>
              <a:path w="8327738" h="4796276">
                <a:moveTo>
                  <a:pt x="0" y="0"/>
                </a:moveTo>
                <a:lnTo>
                  <a:pt x="8327738" y="0"/>
                </a:lnTo>
                <a:lnTo>
                  <a:pt x="8327738" y="4796276"/>
                </a:lnTo>
                <a:lnTo>
                  <a:pt x="0" y="4796276"/>
                </a:lnTo>
                <a:lnTo>
                  <a:pt x="0" y="0"/>
                </a:lnTo>
                <a:close/>
              </a:path>
            </a:pathLst>
          </a:custGeom>
          <a:blipFill>
            <a:blip r:embed="rId4"/>
            <a:stretch>
              <a:fillRect/>
            </a:stretch>
          </a:blipFill>
        </p:spPr>
      </p:sp>
      <p:sp>
        <p:nvSpPr>
          <p:cNvPr id="7" name="Freeform 7"/>
          <p:cNvSpPr/>
          <p:nvPr/>
        </p:nvSpPr>
        <p:spPr>
          <a:xfrm>
            <a:off x="5345899" y="7423150"/>
            <a:ext cx="3657600" cy="1088244"/>
          </a:xfrm>
          <a:custGeom>
            <a:avLst/>
            <a:gdLst/>
            <a:ahLst/>
            <a:cxnLst/>
            <a:rect l="l" t="t" r="r" b="b"/>
            <a:pathLst>
              <a:path w="3657600" h="1088244">
                <a:moveTo>
                  <a:pt x="0" y="0"/>
                </a:moveTo>
                <a:lnTo>
                  <a:pt x="3657600" y="0"/>
                </a:lnTo>
                <a:lnTo>
                  <a:pt x="3657600" y="1088245"/>
                </a:lnTo>
                <a:lnTo>
                  <a:pt x="0" y="1088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14416461" y="7423150"/>
            <a:ext cx="3657600" cy="1088244"/>
          </a:xfrm>
          <a:custGeom>
            <a:avLst/>
            <a:gdLst/>
            <a:ahLst/>
            <a:cxnLst/>
            <a:rect l="l" t="t" r="r" b="b"/>
            <a:pathLst>
              <a:path w="3657600" h="1088244">
                <a:moveTo>
                  <a:pt x="0" y="0"/>
                </a:moveTo>
                <a:lnTo>
                  <a:pt x="3657600" y="0"/>
                </a:lnTo>
                <a:lnTo>
                  <a:pt x="3657600" y="1088245"/>
                </a:lnTo>
                <a:lnTo>
                  <a:pt x="0" y="108824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a:off x="2478379" y="3911969"/>
            <a:ext cx="301063" cy="512449"/>
          </a:xfrm>
          <a:custGeom>
            <a:avLst/>
            <a:gdLst/>
            <a:ahLst/>
            <a:cxnLst/>
            <a:rect l="l" t="t" r="r" b="b"/>
            <a:pathLst>
              <a:path w="301063" h="512449">
                <a:moveTo>
                  <a:pt x="0" y="0"/>
                </a:moveTo>
                <a:lnTo>
                  <a:pt x="301063" y="0"/>
                </a:lnTo>
                <a:lnTo>
                  <a:pt x="301063" y="512449"/>
                </a:lnTo>
                <a:lnTo>
                  <a:pt x="0" y="51244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6632649" y="654136"/>
            <a:ext cx="4362053" cy="1441451"/>
          </a:xfrm>
          <a:prstGeom prst="rect">
            <a:avLst/>
          </a:prstGeom>
        </p:spPr>
        <p:txBody>
          <a:bodyPr lIns="0" tIns="0" rIns="0" bIns="0" rtlCol="0" anchor="t">
            <a:spAutoFit/>
          </a:bodyPr>
          <a:lstStyle/>
          <a:p>
            <a:pPr algn="ctr">
              <a:lnSpc>
                <a:spcPts val="11899"/>
              </a:lnSpc>
              <a:spcBef>
                <a:spcPct val="0"/>
              </a:spcBef>
            </a:pPr>
            <a:r>
              <a:rPr lang="en-US" sz="8499" dirty="0">
                <a:solidFill>
                  <a:srgbClr val="000000"/>
                </a:solidFill>
                <a:latin typeface="DM Serif Display"/>
                <a:ea typeface="DM Serif Display"/>
                <a:cs typeface="DM Serif Display"/>
                <a:sym typeface="DM Serif Display"/>
              </a:rPr>
              <a:t>RESULTS</a:t>
            </a:r>
          </a:p>
        </p:txBody>
      </p:sp>
      <p:sp>
        <p:nvSpPr>
          <p:cNvPr id="11" name="TextBox 11"/>
          <p:cNvSpPr txBox="1"/>
          <p:nvPr/>
        </p:nvSpPr>
        <p:spPr>
          <a:xfrm>
            <a:off x="609048" y="7625975"/>
            <a:ext cx="3738662" cy="530194"/>
          </a:xfrm>
          <a:prstGeom prst="rect">
            <a:avLst/>
          </a:prstGeom>
        </p:spPr>
        <p:txBody>
          <a:bodyPr lIns="0" tIns="0" rIns="0" bIns="0" rtlCol="0" anchor="t">
            <a:spAutoFit/>
          </a:bodyPr>
          <a:lstStyle/>
          <a:p>
            <a:pPr algn="ctr">
              <a:lnSpc>
                <a:spcPts val="4376"/>
              </a:lnSpc>
              <a:spcBef>
                <a:spcPct val="0"/>
              </a:spcBef>
            </a:pPr>
            <a:r>
              <a:rPr lang="en-US" sz="3126">
                <a:solidFill>
                  <a:srgbClr val="000000"/>
                </a:solidFill>
                <a:latin typeface="Alatsi"/>
                <a:ea typeface="Alatsi"/>
                <a:cs typeface="Alatsi"/>
                <a:sym typeface="Alatsi"/>
              </a:rPr>
              <a:t>Reflection Coefficient</a:t>
            </a:r>
          </a:p>
        </p:txBody>
      </p:sp>
      <p:sp>
        <p:nvSpPr>
          <p:cNvPr id="12" name="TextBox 12"/>
          <p:cNvSpPr txBox="1"/>
          <p:nvPr/>
        </p:nvSpPr>
        <p:spPr>
          <a:xfrm>
            <a:off x="10409890" y="7625975"/>
            <a:ext cx="3738662" cy="530194"/>
          </a:xfrm>
          <a:prstGeom prst="rect">
            <a:avLst/>
          </a:prstGeom>
        </p:spPr>
        <p:txBody>
          <a:bodyPr lIns="0" tIns="0" rIns="0" bIns="0" rtlCol="0" anchor="t">
            <a:spAutoFit/>
          </a:bodyPr>
          <a:lstStyle/>
          <a:p>
            <a:pPr algn="ctr">
              <a:lnSpc>
                <a:spcPts val="4376"/>
              </a:lnSpc>
              <a:spcBef>
                <a:spcPct val="0"/>
              </a:spcBef>
            </a:pPr>
            <a:r>
              <a:rPr lang="en-US" sz="3126">
                <a:solidFill>
                  <a:srgbClr val="000000"/>
                </a:solidFill>
                <a:latin typeface="Alatsi"/>
                <a:ea typeface="Alatsi"/>
                <a:cs typeface="Alatsi"/>
                <a:sym typeface="Alatsi"/>
              </a:rPr>
              <a:t>Realized Gain</a:t>
            </a:r>
          </a:p>
        </p:txBody>
      </p:sp>
      <p:sp>
        <p:nvSpPr>
          <p:cNvPr id="13" name="TextBox 13"/>
          <p:cNvSpPr txBox="1"/>
          <p:nvPr/>
        </p:nvSpPr>
        <p:spPr>
          <a:xfrm>
            <a:off x="14777363" y="7435903"/>
            <a:ext cx="2935795" cy="1082644"/>
          </a:xfrm>
          <a:prstGeom prst="rect">
            <a:avLst/>
          </a:prstGeom>
        </p:spPr>
        <p:txBody>
          <a:bodyPr lIns="0" tIns="0" rIns="0" bIns="0" rtlCol="0" anchor="t">
            <a:spAutoFit/>
          </a:bodyPr>
          <a:lstStyle/>
          <a:p>
            <a:pPr algn="ctr">
              <a:lnSpc>
                <a:spcPts val="4376"/>
              </a:lnSpc>
              <a:spcBef>
                <a:spcPct val="0"/>
              </a:spcBef>
            </a:pPr>
            <a:r>
              <a:rPr lang="en-US" sz="3126" dirty="0">
                <a:solidFill>
                  <a:srgbClr val="000000"/>
                </a:solidFill>
                <a:latin typeface="Alatsi"/>
                <a:ea typeface="Alatsi"/>
                <a:cs typeface="Alatsi"/>
                <a:sym typeface="Alatsi"/>
              </a:rPr>
              <a:t>Peak Gain of +6.3db at 28GHz</a:t>
            </a:r>
          </a:p>
        </p:txBody>
      </p:sp>
      <p:sp>
        <p:nvSpPr>
          <p:cNvPr id="14" name="TextBox 14"/>
          <p:cNvSpPr txBox="1"/>
          <p:nvPr/>
        </p:nvSpPr>
        <p:spPr>
          <a:xfrm>
            <a:off x="5583257" y="7406901"/>
            <a:ext cx="3230418" cy="1082644"/>
          </a:xfrm>
          <a:prstGeom prst="rect">
            <a:avLst/>
          </a:prstGeom>
        </p:spPr>
        <p:txBody>
          <a:bodyPr lIns="0" tIns="0" rIns="0" bIns="0" rtlCol="0" anchor="t">
            <a:spAutoFit/>
          </a:bodyPr>
          <a:lstStyle/>
          <a:p>
            <a:pPr algn="ctr">
              <a:lnSpc>
                <a:spcPts val="4376"/>
              </a:lnSpc>
              <a:spcBef>
                <a:spcPct val="0"/>
              </a:spcBef>
            </a:pPr>
            <a:r>
              <a:rPr lang="en-US" sz="3126" dirty="0">
                <a:solidFill>
                  <a:srgbClr val="000000"/>
                </a:solidFill>
                <a:latin typeface="Alatsi"/>
                <a:ea typeface="Alatsi"/>
                <a:cs typeface="Alatsi"/>
                <a:sym typeface="Alatsi"/>
              </a:rPr>
              <a:t>-10db bandwidth of 3GHz</a:t>
            </a:r>
          </a:p>
        </p:txBody>
      </p:sp>
      <p:sp>
        <p:nvSpPr>
          <p:cNvPr id="15" name="Freeform 15"/>
          <p:cNvSpPr/>
          <p:nvPr/>
        </p:nvSpPr>
        <p:spPr>
          <a:xfrm>
            <a:off x="7024167" y="3911969"/>
            <a:ext cx="301063" cy="512449"/>
          </a:xfrm>
          <a:custGeom>
            <a:avLst/>
            <a:gdLst/>
            <a:ahLst/>
            <a:cxnLst/>
            <a:rect l="l" t="t" r="r" b="b"/>
            <a:pathLst>
              <a:path w="301063" h="512449">
                <a:moveTo>
                  <a:pt x="0" y="0"/>
                </a:moveTo>
                <a:lnTo>
                  <a:pt x="301064" y="0"/>
                </a:lnTo>
                <a:lnTo>
                  <a:pt x="301064" y="512449"/>
                </a:lnTo>
                <a:lnTo>
                  <a:pt x="0" y="51244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8738" y="114183"/>
            <a:ext cx="2661873" cy="2673756"/>
          </a:xfrm>
          <a:custGeom>
            <a:avLst/>
            <a:gdLst/>
            <a:ahLst/>
            <a:cxnLst/>
            <a:rect l="l" t="t" r="r" b="b"/>
            <a:pathLst>
              <a:path w="2661873" h="2673756">
                <a:moveTo>
                  <a:pt x="0" y="0"/>
                </a:moveTo>
                <a:lnTo>
                  <a:pt x="2661873" y="0"/>
                </a:lnTo>
                <a:lnTo>
                  <a:pt x="2661873" y="2673756"/>
                </a:lnTo>
                <a:lnTo>
                  <a:pt x="0" y="2673756"/>
                </a:lnTo>
                <a:lnTo>
                  <a:pt x="0" y="0"/>
                </a:lnTo>
                <a:close/>
              </a:path>
            </a:pathLst>
          </a:custGeom>
          <a:blipFill>
            <a:blip r:embed="rId3"/>
            <a:stretch>
              <a:fillRect/>
            </a:stretch>
          </a:blipFill>
        </p:spPr>
      </p:sp>
      <p:sp>
        <p:nvSpPr>
          <p:cNvPr id="3" name="TextBox 3"/>
          <p:cNvSpPr txBox="1"/>
          <p:nvPr/>
        </p:nvSpPr>
        <p:spPr>
          <a:xfrm>
            <a:off x="3290218" y="8548716"/>
            <a:ext cx="12535098" cy="1088854"/>
          </a:xfrm>
          <a:prstGeom prst="rect">
            <a:avLst/>
          </a:prstGeom>
        </p:spPr>
        <p:txBody>
          <a:bodyPr lIns="0" tIns="0" rIns="0" bIns="0" rtlCol="0" anchor="t">
            <a:spAutoFit/>
          </a:bodyPr>
          <a:lstStyle/>
          <a:p>
            <a:pPr algn="ctr">
              <a:lnSpc>
                <a:spcPts val="4376"/>
              </a:lnSpc>
            </a:pPr>
            <a:r>
              <a:rPr lang="en-US" sz="3126">
                <a:solidFill>
                  <a:srgbClr val="000000"/>
                </a:solidFill>
                <a:latin typeface="Alatsi"/>
                <a:ea typeface="Alatsi"/>
                <a:cs typeface="Alatsi"/>
                <a:sym typeface="Alatsi"/>
              </a:rPr>
              <a:t>Birla Institute of Technology, Mesra | Department of Electronics and Communication Engineering</a:t>
            </a:r>
          </a:p>
        </p:txBody>
      </p:sp>
      <p:sp>
        <p:nvSpPr>
          <p:cNvPr id="4" name="AutoShape 4"/>
          <p:cNvSpPr/>
          <p:nvPr/>
        </p:nvSpPr>
        <p:spPr>
          <a:xfrm>
            <a:off x="609048" y="8567766"/>
            <a:ext cx="17104110" cy="0"/>
          </a:xfrm>
          <a:prstGeom prst="line">
            <a:avLst/>
          </a:prstGeom>
          <a:ln w="114300" cap="flat">
            <a:solidFill>
              <a:srgbClr val="9FC3D0"/>
            </a:solidFill>
            <a:prstDash val="solid"/>
            <a:headEnd type="none" w="sm" len="sm"/>
            <a:tailEnd type="none" w="sm" len="sm"/>
          </a:ln>
        </p:spPr>
      </p:sp>
      <p:sp>
        <p:nvSpPr>
          <p:cNvPr id="7" name="TextBox 6">
            <a:extLst>
              <a:ext uri="{FF2B5EF4-FFF2-40B4-BE49-F238E27FC236}">
                <a16:creationId xmlns:a16="http://schemas.microsoft.com/office/drawing/2014/main" id="{E766AF94-5B89-5131-5B55-CC7B10E9CE53}"/>
              </a:ext>
            </a:extLst>
          </p:cNvPr>
          <p:cNvSpPr txBox="1"/>
          <p:nvPr/>
        </p:nvSpPr>
        <p:spPr>
          <a:xfrm>
            <a:off x="3124200" y="649430"/>
            <a:ext cx="7447873" cy="892552"/>
          </a:xfrm>
          <a:prstGeom prst="rect">
            <a:avLst/>
          </a:prstGeom>
          <a:noFill/>
        </p:spPr>
        <p:txBody>
          <a:bodyPr wrap="none" rtlCol="0">
            <a:spAutoFit/>
          </a:bodyPr>
          <a:lstStyle/>
          <a:p>
            <a:r>
              <a:rPr lang="en-IN" sz="5200" dirty="0">
                <a:latin typeface="DM Serif Display" pitchFamily="2" charset="0"/>
              </a:rPr>
              <a:t>Possible Improvements :</a:t>
            </a:r>
          </a:p>
        </p:txBody>
      </p:sp>
      <p:sp>
        <p:nvSpPr>
          <p:cNvPr id="8" name="TextBox 7">
            <a:extLst>
              <a:ext uri="{FF2B5EF4-FFF2-40B4-BE49-F238E27FC236}">
                <a16:creationId xmlns:a16="http://schemas.microsoft.com/office/drawing/2014/main" id="{5136341C-E940-47F9-F249-2BFF8CB39732}"/>
              </a:ext>
            </a:extLst>
          </p:cNvPr>
          <p:cNvSpPr txBox="1"/>
          <p:nvPr/>
        </p:nvSpPr>
        <p:spPr>
          <a:xfrm rot="10800000" flipV="1">
            <a:off x="7162800" y="1633777"/>
            <a:ext cx="10078127" cy="2308324"/>
          </a:xfrm>
          <a:prstGeom prst="rect">
            <a:avLst/>
          </a:prstGeom>
          <a:noFill/>
        </p:spPr>
        <p:txBody>
          <a:bodyPr wrap="square" rtlCol="0">
            <a:spAutoFit/>
          </a:bodyPr>
          <a:lstStyle/>
          <a:p>
            <a:r>
              <a:rPr lang="en-US" sz="2400" dirty="0">
                <a:latin typeface="Alatsi" panose="020B0604020202020204" charset="0"/>
              </a:rPr>
              <a:t>To achieve a more optimized resonance at 28 GHz with a symmetrical </a:t>
            </a:r>
            <a:r>
              <a:rPr lang="en-US" sz="2400" b="1" dirty="0">
                <a:latin typeface="Alatsi" panose="020B0604020202020204" charset="0"/>
              </a:rPr>
              <a:t>S11</a:t>
            </a:r>
            <a:r>
              <a:rPr lang="en-US" sz="2400" dirty="0">
                <a:latin typeface="Alatsi" panose="020B0604020202020204" charset="0"/>
              </a:rPr>
              <a:t> curve, slight modifications can be made to the antenna structure. Adjusting the </a:t>
            </a:r>
            <a:r>
              <a:rPr lang="en-US" sz="2400" b="1" dirty="0">
                <a:latin typeface="Alatsi" panose="020B0604020202020204" charset="0"/>
              </a:rPr>
              <a:t>bow-tie radiator dimensions parameters</a:t>
            </a:r>
            <a:r>
              <a:rPr lang="en-US" sz="2400" dirty="0">
                <a:latin typeface="Alatsi" panose="020B0604020202020204" charset="0"/>
              </a:rPr>
              <a:t>, and optimizing the </a:t>
            </a:r>
            <a:r>
              <a:rPr lang="en-US" sz="2400" b="1" dirty="0">
                <a:latin typeface="Alatsi" panose="020B0604020202020204" charset="0"/>
              </a:rPr>
              <a:t>substrate-integrated waveguide (SIW) feed</a:t>
            </a:r>
            <a:r>
              <a:rPr lang="en-US" sz="2400" dirty="0">
                <a:latin typeface="Alatsi" panose="020B0604020202020204" charset="0"/>
              </a:rPr>
              <a:t> can effectively shift the frequency response. Further refinements in </a:t>
            </a:r>
            <a:r>
              <a:rPr lang="en-US" sz="2400" b="1" dirty="0">
                <a:latin typeface="Alatsi" panose="020B0604020202020204" charset="0"/>
              </a:rPr>
              <a:t>ground plane design and matching network</a:t>
            </a:r>
            <a:r>
              <a:rPr lang="en-US" sz="2400" dirty="0">
                <a:latin typeface="Alatsi" panose="020B0604020202020204" charset="0"/>
              </a:rPr>
              <a:t> will enhance impedance matching and bandwidth performance. </a:t>
            </a:r>
            <a:endParaRPr lang="en-IN" sz="2400" dirty="0">
              <a:latin typeface="Alatsi" panose="020B0604020202020204" charset="0"/>
            </a:endParaRPr>
          </a:p>
        </p:txBody>
      </p:sp>
      <p:sp>
        <p:nvSpPr>
          <p:cNvPr id="9" name="Rectangle: Rounded Corners 8">
            <a:extLst>
              <a:ext uri="{FF2B5EF4-FFF2-40B4-BE49-F238E27FC236}">
                <a16:creationId xmlns:a16="http://schemas.microsoft.com/office/drawing/2014/main" id="{F5B5D555-E23A-ED68-29A5-C26B440D628F}"/>
              </a:ext>
            </a:extLst>
          </p:cNvPr>
          <p:cNvSpPr/>
          <p:nvPr/>
        </p:nvSpPr>
        <p:spPr>
          <a:xfrm>
            <a:off x="6848136" y="1561032"/>
            <a:ext cx="10449264" cy="2515667"/>
          </a:xfrm>
          <a:prstGeom prst="round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7EA9959-7E25-266E-B72A-51454ECFC043}"/>
              </a:ext>
            </a:extLst>
          </p:cNvPr>
          <p:cNvSpPr txBox="1"/>
          <p:nvPr/>
        </p:nvSpPr>
        <p:spPr>
          <a:xfrm>
            <a:off x="3124200" y="4544824"/>
            <a:ext cx="3591048" cy="892552"/>
          </a:xfrm>
          <a:prstGeom prst="rect">
            <a:avLst/>
          </a:prstGeom>
          <a:noFill/>
        </p:spPr>
        <p:txBody>
          <a:bodyPr wrap="none" rtlCol="0">
            <a:spAutoFit/>
          </a:bodyPr>
          <a:lstStyle/>
          <a:p>
            <a:r>
              <a:rPr lang="en-IN" sz="5200" dirty="0">
                <a:latin typeface="Alatsi" panose="020B0604020202020204" charset="0"/>
              </a:rPr>
              <a:t>Next Stage: </a:t>
            </a:r>
          </a:p>
        </p:txBody>
      </p:sp>
      <p:sp>
        <p:nvSpPr>
          <p:cNvPr id="11" name="TextBox 10">
            <a:extLst>
              <a:ext uri="{FF2B5EF4-FFF2-40B4-BE49-F238E27FC236}">
                <a16:creationId xmlns:a16="http://schemas.microsoft.com/office/drawing/2014/main" id="{C5A43D02-DE7A-3C4D-08B0-803522CFCFF8}"/>
              </a:ext>
            </a:extLst>
          </p:cNvPr>
          <p:cNvSpPr txBox="1"/>
          <p:nvPr/>
        </p:nvSpPr>
        <p:spPr>
          <a:xfrm>
            <a:off x="6848136" y="4991100"/>
            <a:ext cx="10601664" cy="2677656"/>
          </a:xfrm>
          <a:prstGeom prst="rect">
            <a:avLst/>
          </a:prstGeom>
          <a:noFill/>
        </p:spPr>
        <p:txBody>
          <a:bodyPr wrap="square" rtlCol="0">
            <a:spAutoFit/>
          </a:bodyPr>
          <a:lstStyle/>
          <a:p>
            <a:r>
              <a:rPr lang="en-US" sz="2400" dirty="0">
                <a:latin typeface="Alatsi" panose="020B0604020202020204" charset="0"/>
              </a:rPr>
              <a:t>The next phase of development focuses on integrating </a:t>
            </a:r>
            <a:r>
              <a:rPr lang="en-US" sz="2400" b="1" dirty="0">
                <a:latin typeface="Alatsi" panose="020B0604020202020204" charset="0"/>
              </a:rPr>
              <a:t> metamaterial (MM) unit cells</a:t>
            </a:r>
            <a:r>
              <a:rPr lang="en-US" sz="2400" dirty="0">
                <a:latin typeface="Alatsi" panose="020B0604020202020204" charset="0"/>
              </a:rPr>
              <a:t> into the antenna substrate to enhance gain. These MM structures are designed to manipulate electromagnetic wave propagation, providing </a:t>
            </a:r>
            <a:r>
              <a:rPr lang="en-US" sz="2400" b="1" dirty="0">
                <a:latin typeface="Alatsi" panose="020B0604020202020204" charset="0"/>
              </a:rPr>
              <a:t>zero-index refraction</a:t>
            </a:r>
            <a:r>
              <a:rPr lang="en-US" sz="2400" dirty="0">
                <a:latin typeface="Alatsi" panose="020B0604020202020204" charset="0"/>
              </a:rPr>
              <a:t> ,the antenna’s directivity and overall performance can be significantly enhanced. Simulation-based tuning will ensure the MM integration achieves the desired gain improvement without compromising bandwidth or isolation.</a:t>
            </a:r>
            <a:endParaRPr lang="en-IN" sz="2400" dirty="0">
              <a:latin typeface="Alatsi" panose="020B0604020202020204" charset="0"/>
            </a:endParaRPr>
          </a:p>
        </p:txBody>
      </p:sp>
      <p:sp>
        <p:nvSpPr>
          <p:cNvPr id="12" name="Rectangle: Rounded Corners 11">
            <a:extLst>
              <a:ext uri="{FF2B5EF4-FFF2-40B4-BE49-F238E27FC236}">
                <a16:creationId xmlns:a16="http://schemas.microsoft.com/office/drawing/2014/main" id="{27A9DF4D-B694-721A-0657-1DDFD0CC4D58}"/>
              </a:ext>
            </a:extLst>
          </p:cNvPr>
          <p:cNvSpPr/>
          <p:nvPr/>
        </p:nvSpPr>
        <p:spPr>
          <a:xfrm>
            <a:off x="6715248" y="4956660"/>
            <a:ext cx="10734552" cy="27311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TotalTime>
  <Words>857</Words>
  <Application>Microsoft Office PowerPoint</Application>
  <PresentationFormat>Custom</PresentationFormat>
  <Paragraphs>79</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DM Serif Display</vt:lpstr>
      <vt:lpstr>Arial</vt:lpstr>
      <vt:lpstr>Alatsi</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 Adarsh Kr. Singh (BTECH/10094/22)</dc:title>
  <dc:creator>Adarsh Kumar Singh</dc:creator>
  <cp:lastModifiedBy>Adarsh Kumar Singh</cp:lastModifiedBy>
  <cp:revision>2</cp:revision>
  <dcterms:created xsi:type="dcterms:W3CDTF">2006-08-16T00:00:00Z</dcterms:created>
  <dcterms:modified xsi:type="dcterms:W3CDTF">2025-04-25T11:04:41Z</dcterms:modified>
  <dc:identifier>DAGgvDSGNcg</dc:identifier>
</cp:coreProperties>
</file>