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1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4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9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7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3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86EDBE3-880A-48A7-875D-79976F03217E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D08F9AD-7191-4746-B23B-6BD7ED61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91274" cy="3329581"/>
          </a:xfrm>
        </p:spPr>
        <p:txBody>
          <a:bodyPr/>
          <a:lstStyle/>
          <a:p>
            <a:r>
              <a:rPr lang="en-IN" dirty="0" smtClean="0"/>
              <a:t>CS F212</a:t>
            </a:r>
            <a:br>
              <a:rPr lang="en-IN" dirty="0" smtClean="0"/>
            </a:br>
            <a:r>
              <a:rPr lang="en-IN" dirty="0" smtClean="0"/>
              <a:t>DBS Project Phase-1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89120"/>
            <a:ext cx="7891272" cy="163068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Group </a:t>
            </a:r>
            <a:r>
              <a:rPr lang="en-IN" dirty="0" smtClean="0"/>
              <a:t>11</a:t>
            </a:r>
          </a:p>
          <a:p>
            <a:r>
              <a:rPr lang="en-IN" dirty="0" smtClean="0"/>
              <a:t>R </a:t>
            </a:r>
            <a:r>
              <a:rPr lang="en-IN" dirty="0" err="1" smtClean="0"/>
              <a:t>Adarsh</a:t>
            </a:r>
            <a:endParaRPr lang="en-IN" dirty="0" smtClean="0"/>
          </a:p>
          <a:p>
            <a:r>
              <a:rPr lang="en-IN" dirty="0" err="1" smtClean="0"/>
              <a:t>Abhinav</a:t>
            </a:r>
            <a:r>
              <a:rPr lang="en-IN" dirty="0" smtClean="0"/>
              <a:t> </a:t>
            </a:r>
            <a:r>
              <a:rPr lang="en-IN" dirty="0" err="1" smtClean="0"/>
              <a:t>Bhattacharjee</a:t>
            </a:r>
            <a:endParaRPr lang="en-IN" dirty="0" smtClean="0"/>
          </a:p>
          <a:p>
            <a:r>
              <a:rPr lang="en-IN" dirty="0" err="1" smtClean="0"/>
              <a:t>Rishita</a:t>
            </a:r>
            <a:r>
              <a:rPr lang="en-IN" dirty="0" smtClean="0"/>
              <a:t> Pandey</a:t>
            </a:r>
          </a:p>
          <a:p>
            <a:r>
              <a:rPr lang="en-IN" dirty="0" err="1" smtClean="0"/>
              <a:t>Satvik</a:t>
            </a:r>
            <a:r>
              <a:rPr lang="en-IN" dirty="0" smtClean="0"/>
              <a:t> Sharma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39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IN" dirty="0" smtClean="0"/>
              <a:t>Domain 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5700"/>
            <a:ext cx="11252200" cy="556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online portal that is maintained and operated by the library staﬀ and employee. The library staﬀ is responsible for maintaining details regarding books, reader information, penalty records etc.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 library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staﬀ/employee is registered with an authentication system that has login credentials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employee. It may be possible that a some employees are not registered with authentication system.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employee can have one and only one set of ID and password. The login ID is same as employee ID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The library staﬀ regularly maintains record of members/readers registered with the library. Being an educational institution, there are 2 types of readers - Faculty and Student. Each faculty is uniquely identiﬁed by PSRN whereas student is identiﬁed uniquely by ID no.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 a reader is also provided with a registration id which uniquely identifies each reader. Every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reader, be it faculty or student, has the following attributes: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name(ﬁrst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last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 and contact. A reader can have more than one contact number.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The library staﬀ also maintains information of all books available in the library. Each book has following attributes: ISBN(unique), book title,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author, category, status(derived),total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A reader can issue/return books through system via the library staﬀ. The relationship between reader and book captures important details such as issue date, due date, return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date, overdue charge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particular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book. The due date of any book can be fixed according to library rules.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reader cannot issue multiple copies of the same book on one day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reader can issue max up to 6 books only.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Details regarding penalty(if any, in case of overdue) is also recorded. The penalty charges will not be applicable for Faculty members. However, a student has to pay overdue charges in case of delay in returning books.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0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12188042" cy="68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59292"/>
              </p:ext>
            </p:extLst>
          </p:nvPr>
        </p:nvGraphicFramePr>
        <p:xfrm>
          <a:off x="457200" y="386080"/>
          <a:ext cx="4795638" cy="29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546">
                  <a:extLst>
                    <a:ext uri="{9D8B030D-6E8A-4147-A177-3AD203B41FA5}">
                      <a16:colId xmlns:a16="http://schemas.microsoft.com/office/drawing/2014/main" val="2490404946"/>
                    </a:ext>
                  </a:extLst>
                </a:gridCol>
                <a:gridCol w="1598546">
                  <a:extLst>
                    <a:ext uri="{9D8B030D-6E8A-4147-A177-3AD203B41FA5}">
                      <a16:colId xmlns:a16="http://schemas.microsoft.com/office/drawing/2014/main" val="3004174654"/>
                    </a:ext>
                  </a:extLst>
                </a:gridCol>
                <a:gridCol w="1598546">
                  <a:extLst>
                    <a:ext uri="{9D8B030D-6E8A-4147-A177-3AD203B41FA5}">
                      <a16:colId xmlns:a16="http://schemas.microsoft.com/office/drawing/2014/main" val="2091979441"/>
                    </a:ext>
                  </a:extLst>
                </a:gridCol>
              </a:tblGrid>
              <a:tr h="291696">
                <a:tc>
                  <a:txBody>
                    <a:bodyPr/>
                    <a:lstStyle/>
                    <a:p>
                      <a:r>
                        <a:rPr lang="en-IN" sz="1200" u="sng" dirty="0" smtClean="0"/>
                        <a:t>EMP_ID</a:t>
                      </a:r>
                      <a:endParaRPr lang="en-IN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EMP_NAME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EMAIL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7593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70702"/>
              </p:ext>
            </p:extLst>
          </p:nvPr>
        </p:nvGraphicFramePr>
        <p:xfrm>
          <a:off x="6938080" y="391160"/>
          <a:ext cx="31017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853">
                  <a:extLst>
                    <a:ext uri="{9D8B030D-6E8A-4147-A177-3AD203B41FA5}">
                      <a16:colId xmlns:a16="http://schemas.microsoft.com/office/drawing/2014/main" val="646653429"/>
                    </a:ext>
                  </a:extLst>
                </a:gridCol>
                <a:gridCol w="1550853">
                  <a:extLst>
                    <a:ext uri="{9D8B030D-6E8A-4147-A177-3AD203B41FA5}">
                      <a16:colId xmlns:a16="http://schemas.microsoft.com/office/drawing/2014/main" val="1513114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u="sng" dirty="0" smtClean="0"/>
                        <a:t>USER_ID</a:t>
                      </a:r>
                      <a:endParaRPr lang="en-IN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PASSWORD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6907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6964" y="0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LIBRARY_STAFF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938080" y="0"/>
            <a:ext cx="32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AUTHENTICATION SYSTEM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48200"/>
              </p:ext>
            </p:extLst>
          </p:nvPr>
        </p:nvGraphicFramePr>
        <p:xfrm>
          <a:off x="274582" y="1321854"/>
          <a:ext cx="998713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523">
                  <a:extLst>
                    <a:ext uri="{9D8B030D-6E8A-4147-A177-3AD203B41FA5}">
                      <a16:colId xmlns:a16="http://schemas.microsoft.com/office/drawing/2014/main" val="733788614"/>
                    </a:ext>
                  </a:extLst>
                </a:gridCol>
                <a:gridCol w="1664523">
                  <a:extLst>
                    <a:ext uri="{9D8B030D-6E8A-4147-A177-3AD203B41FA5}">
                      <a16:colId xmlns:a16="http://schemas.microsoft.com/office/drawing/2014/main" val="3680014891"/>
                    </a:ext>
                  </a:extLst>
                </a:gridCol>
                <a:gridCol w="1664523">
                  <a:extLst>
                    <a:ext uri="{9D8B030D-6E8A-4147-A177-3AD203B41FA5}">
                      <a16:colId xmlns:a16="http://schemas.microsoft.com/office/drawing/2014/main" val="873272856"/>
                    </a:ext>
                  </a:extLst>
                </a:gridCol>
                <a:gridCol w="1664523">
                  <a:extLst>
                    <a:ext uri="{9D8B030D-6E8A-4147-A177-3AD203B41FA5}">
                      <a16:colId xmlns:a16="http://schemas.microsoft.com/office/drawing/2014/main" val="609048782"/>
                    </a:ext>
                  </a:extLst>
                </a:gridCol>
                <a:gridCol w="1664523">
                  <a:extLst>
                    <a:ext uri="{9D8B030D-6E8A-4147-A177-3AD203B41FA5}">
                      <a16:colId xmlns:a16="http://schemas.microsoft.com/office/drawing/2014/main" val="2032534043"/>
                    </a:ext>
                  </a:extLst>
                </a:gridCol>
                <a:gridCol w="1664523">
                  <a:extLst>
                    <a:ext uri="{9D8B030D-6E8A-4147-A177-3AD203B41FA5}">
                      <a16:colId xmlns:a16="http://schemas.microsoft.com/office/drawing/2014/main" val="3487565963"/>
                    </a:ext>
                  </a:extLst>
                </a:gridCol>
              </a:tblGrid>
              <a:tr h="251857">
                <a:tc>
                  <a:txBody>
                    <a:bodyPr/>
                    <a:lstStyle/>
                    <a:p>
                      <a:r>
                        <a:rPr lang="en-IN" sz="1200" u="sng" dirty="0" smtClean="0"/>
                        <a:t>REG_ID</a:t>
                      </a:r>
                      <a:endParaRPr lang="en-IN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FIRST_NAME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LAST_NAME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BRANCH/DEPT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EMAIL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STAFF_ID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718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7605" y="1000028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READERS</a:t>
            </a:r>
            <a:endParaRPr lang="en-IN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30222"/>
              </p:ext>
            </p:extLst>
          </p:nvPr>
        </p:nvGraphicFramePr>
        <p:xfrm>
          <a:off x="7612999" y="2054701"/>
          <a:ext cx="25988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428">
                  <a:extLst>
                    <a:ext uri="{9D8B030D-6E8A-4147-A177-3AD203B41FA5}">
                      <a16:colId xmlns:a16="http://schemas.microsoft.com/office/drawing/2014/main" val="3740153675"/>
                    </a:ext>
                  </a:extLst>
                </a:gridCol>
                <a:gridCol w="1299428">
                  <a:extLst>
                    <a:ext uri="{9D8B030D-6E8A-4147-A177-3AD203B41FA5}">
                      <a16:colId xmlns:a16="http://schemas.microsoft.com/office/drawing/2014/main" val="4070606967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REG_ID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PHONE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4585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532792" y="1707998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CONTACTS</a:t>
            </a:r>
            <a:endParaRPr lang="en-IN" dirty="0"/>
          </a:p>
        </p:txBody>
      </p:sp>
      <p:cxnSp>
        <p:nvCxnSpPr>
          <p:cNvPr id="36" name="Elbow Connector 35"/>
          <p:cNvCxnSpPr>
            <a:stCxn id="30" idx="1"/>
            <a:endCxn id="28" idx="1"/>
          </p:cNvCxnSpPr>
          <p:nvPr/>
        </p:nvCxnSpPr>
        <p:spPr>
          <a:xfrm rot="10800000">
            <a:off x="274583" y="1459015"/>
            <a:ext cx="7338417" cy="732847"/>
          </a:xfrm>
          <a:prstGeom prst="bentConnector3">
            <a:avLst>
              <a:gd name="adj1" fmla="val 1031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38980"/>
              </p:ext>
            </p:extLst>
          </p:nvPr>
        </p:nvGraphicFramePr>
        <p:xfrm>
          <a:off x="404818" y="4195911"/>
          <a:ext cx="5531658" cy="4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943">
                  <a:extLst>
                    <a:ext uri="{9D8B030D-6E8A-4147-A177-3AD203B41FA5}">
                      <a16:colId xmlns:a16="http://schemas.microsoft.com/office/drawing/2014/main" val="431173268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2318601759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1345359251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612195937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3535813740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819356741"/>
                    </a:ext>
                  </a:extLst>
                </a:gridCol>
              </a:tblGrid>
              <a:tr h="495179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REG_ID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u="sng" dirty="0" smtClean="0"/>
                        <a:t>ID_NO.</a:t>
                      </a:r>
                      <a:endParaRPr lang="en-IN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FIRST 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LAST 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BRANCH/DEPT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EMAIL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1355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8264"/>
              </p:ext>
            </p:extLst>
          </p:nvPr>
        </p:nvGraphicFramePr>
        <p:xfrm>
          <a:off x="6320577" y="4195911"/>
          <a:ext cx="5531658" cy="49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943">
                  <a:extLst>
                    <a:ext uri="{9D8B030D-6E8A-4147-A177-3AD203B41FA5}">
                      <a16:colId xmlns:a16="http://schemas.microsoft.com/office/drawing/2014/main" val="431173268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2318601759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1345359251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612195937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3535813740"/>
                    </a:ext>
                  </a:extLst>
                </a:gridCol>
                <a:gridCol w="921943">
                  <a:extLst>
                    <a:ext uri="{9D8B030D-6E8A-4147-A177-3AD203B41FA5}">
                      <a16:colId xmlns:a16="http://schemas.microsoft.com/office/drawing/2014/main" val="819356741"/>
                    </a:ext>
                  </a:extLst>
                </a:gridCol>
              </a:tblGrid>
              <a:tr h="495179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REG_ID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u="sng" dirty="0" smtClean="0"/>
                        <a:t>PSRN</a:t>
                      </a:r>
                      <a:endParaRPr lang="en-IN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FIRST 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LAST 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BRANCH/DEPT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EMAIL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1355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5211" y="5024572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BOOKS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215096" y="3885871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FACULTY</a:t>
            </a:r>
            <a:endParaRPr lang="en-IN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78025"/>
              </p:ext>
            </p:extLst>
          </p:nvPr>
        </p:nvGraphicFramePr>
        <p:xfrm>
          <a:off x="404818" y="5380858"/>
          <a:ext cx="90965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084">
                  <a:extLst>
                    <a:ext uri="{9D8B030D-6E8A-4147-A177-3AD203B41FA5}">
                      <a16:colId xmlns:a16="http://schemas.microsoft.com/office/drawing/2014/main" val="1636052034"/>
                    </a:ext>
                  </a:extLst>
                </a:gridCol>
                <a:gridCol w="1516084">
                  <a:extLst>
                    <a:ext uri="{9D8B030D-6E8A-4147-A177-3AD203B41FA5}">
                      <a16:colId xmlns:a16="http://schemas.microsoft.com/office/drawing/2014/main" val="3381562505"/>
                    </a:ext>
                  </a:extLst>
                </a:gridCol>
                <a:gridCol w="1516084">
                  <a:extLst>
                    <a:ext uri="{9D8B030D-6E8A-4147-A177-3AD203B41FA5}">
                      <a16:colId xmlns:a16="http://schemas.microsoft.com/office/drawing/2014/main" val="1873124893"/>
                    </a:ext>
                  </a:extLst>
                </a:gridCol>
                <a:gridCol w="1516084">
                  <a:extLst>
                    <a:ext uri="{9D8B030D-6E8A-4147-A177-3AD203B41FA5}">
                      <a16:colId xmlns:a16="http://schemas.microsoft.com/office/drawing/2014/main" val="4028247248"/>
                    </a:ext>
                  </a:extLst>
                </a:gridCol>
                <a:gridCol w="1516084">
                  <a:extLst>
                    <a:ext uri="{9D8B030D-6E8A-4147-A177-3AD203B41FA5}">
                      <a16:colId xmlns:a16="http://schemas.microsoft.com/office/drawing/2014/main" val="1978517651"/>
                    </a:ext>
                  </a:extLst>
                </a:gridCol>
                <a:gridCol w="1516084">
                  <a:extLst>
                    <a:ext uri="{9D8B030D-6E8A-4147-A177-3AD203B41FA5}">
                      <a16:colId xmlns:a16="http://schemas.microsoft.com/office/drawing/2014/main" val="245851362"/>
                    </a:ext>
                  </a:extLst>
                </a:gridCol>
              </a:tblGrid>
              <a:tr h="265950">
                <a:tc>
                  <a:txBody>
                    <a:bodyPr/>
                    <a:lstStyle/>
                    <a:p>
                      <a:r>
                        <a:rPr lang="en-IN" sz="1200" u="sng" dirty="0" smtClean="0"/>
                        <a:t>ISBN</a:t>
                      </a:r>
                      <a:endParaRPr lang="en-IN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BOOK_TITLE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AUTHOR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CATEGORY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AVAILABLE</a:t>
                      </a:r>
                      <a:r>
                        <a:rPr lang="en-IN" sz="1200" baseline="0" dirty="0" smtClean="0"/>
                        <a:t> COPIES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STAFF_ID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1134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74582" y="3885871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81686"/>
              </p:ext>
            </p:extLst>
          </p:nvPr>
        </p:nvGraphicFramePr>
        <p:xfrm>
          <a:off x="458639" y="6071489"/>
          <a:ext cx="3799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17">
                  <a:extLst>
                    <a:ext uri="{9D8B030D-6E8A-4147-A177-3AD203B41FA5}">
                      <a16:colId xmlns:a16="http://schemas.microsoft.com/office/drawing/2014/main" val="3274124685"/>
                    </a:ext>
                  </a:extLst>
                </a:gridCol>
                <a:gridCol w="1266617">
                  <a:extLst>
                    <a:ext uri="{9D8B030D-6E8A-4147-A177-3AD203B41FA5}">
                      <a16:colId xmlns:a16="http://schemas.microsoft.com/office/drawing/2014/main" val="914408282"/>
                    </a:ext>
                  </a:extLst>
                </a:gridCol>
                <a:gridCol w="1266617">
                  <a:extLst>
                    <a:ext uri="{9D8B030D-6E8A-4147-A177-3AD203B41FA5}">
                      <a16:colId xmlns:a16="http://schemas.microsoft.com/office/drawing/2014/main" val="232708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u="sng" dirty="0" smtClean="0"/>
                        <a:t>ID_NO.</a:t>
                      </a:r>
                      <a:endParaRPr lang="en-IN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TOTAL</a:t>
                      </a:r>
                      <a:r>
                        <a:rPr lang="en-IN" sz="1200" baseline="0" dirty="0" smtClean="0"/>
                        <a:t> AMT.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STAFF_ID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9541"/>
                  </a:ext>
                </a:extLst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7686675" y="2280072"/>
            <a:ext cx="19383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7779" y="5780646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PENALTY</a:t>
            </a:r>
            <a:endParaRPr lang="en-IN" dirty="0"/>
          </a:p>
        </p:txBody>
      </p:sp>
      <p:cxnSp>
        <p:nvCxnSpPr>
          <p:cNvPr id="67" name="Elbow Connector 66"/>
          <p:cNvCxnSpPr>
            <a:stCxn id="54" idx="1"/>
          </p:cNvCxnSpPr>
          <p:nvPr/>
        </p:nvCxnSpPr>
        <p:spPr>
          <a:xfrm rot="10800000" flipH="1">
            <a:off x="458639" y="4685153"/>
            <a:ext cx="1286102" cy="1571757"/>
          </a:xfrm>
          <a:prstGeom prst="bentConnector4">
            <a:avLst>
              <a:gd name="adj1" fmla="val -17775"/>
              <a:gd name="adj2" fmla="val 791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74325"/>
              </p:ext>
            </p:extLst>
          </p:nvPr>
        </p:nvGraphicFramePr>
        <p:xfrm>
          <a:off x="404818" y="3183749"/>
          <a:ext cx="9060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30">
                  <a:extLst>
                    <a:ext uri="{9D8B030D-6E8A-4147-A177-3AD203B41FA5}">
                      <a16:colId xmlns:a16="http://schemas.microsoft.com/office/drawing/2014/main" val="2335498469"/>
                    </a:ext>
                  </a:extLst>
                </a:gridCol>
                <a:gridCol w="1812130">
                  <a:extLst>
                    <a:ext uri="{9D8B030D-6E8A-4147-A177-3AD203B41FA5}">
                      <a16:colId xmlns:a16="http://schemas.microsoft.com/office/drawing/2014/main" val="2047052531"/>
                    </a:ext>
                  </a:extLst>
                </a:gridCol>
                <a:gridCol w="1812130">
                  <a:extLst>
                    <a:ext uri="{9D8B030D-6E8A-4147-A177-3AD203B41FA5}">
                      <a16:colId xmlns:a16="http://schemas.microsoft.com/office/drawing/2014/main" val="1415359272"/>
                    </a:ext>
                  </a:extLst>
                </a:gridCol>
                <a:gridCol w="1812130">
                  <a:extLst>
                    <a:ext uri="{9D8B030D-6E8A-4147-A177-3AD203B41FA5}">
                      <a16:colId xmlns:a16="http://schemas.microsoft.com/office/drawing/2014/main" val="2670419723"/>
                    </a:ext>
                  </a:extLst>
                </a:gridCol>
                <a:gridCol w="1812130">
                  <a:extLst>
                    <a:ext uri="{9D8B030D-6E8A-4147-A177-3AD203B41FA5}">
                      <a16:colId xmlns:a16="http://schemas.microsoft.com/office/drawing/2014/main" val="276604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REG_ID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ISBN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ISSUE_DATE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DUE_DATE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RETURN_DATE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62129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26964" y="2840399"/>
            <a:ext cx="26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ISSUE/RETURN</a:t>
            </a:r>
            <a:endParaRPr lang="en-IN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8763000" y="2280072"/>
            <a:ext cx="0" cy="1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7777" y="3449984"/>
            <a:ext cx="4582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0" idx="1"/>
          </p:cNvCxnSpPr>
          <p:nvPr/>
        </p:nvCxnSpPr>
        <p:spPr>
          <a:xfrm rot="10800000">
            <a:off x="319412" y="1596175"/>
            <a:ext cx="85406" cy="17729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46" idx="1"/>
          </p:cNvCxnSpPr>
          <p:nvPr/>
        </p:nvCxnSpPr>
        <p:spPr>
          <a:xfrm rot="10800000" flipV="1">
            <a:off x="404819" y="3712518"/>
            <a:ext cx="2384091" cy="1896940"/>
          </a:xfrm>
          <a:prstGeom prst="bentConnector3">
            <a:avLst>
              <a:gd name="adj1" fmla="val 1095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788888" y="3475968"/>
            <a:ext cx="0" cy="2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8" idx="3"/>
            <a:endCxn id="6" idx="1"/>
          </p:cNvCxnSpPr>
          <p:nvPr/>
        </p:nvCxnSpPr>
        <p:spPr>
          <a:xfrm flipH="1" flipV="1">
            <a:off x="457200" y="531928"/>
            <a:ext cx="9804520" cy="927086"/>
          </a:xfrm>
          <a:prstGeom prst="bentConnector5">
            <a:avLst>
              <a:gd name="adj1" fmla="val -2332"/>
              <a:gd name="adj2" fmla="val 49531"/>
              <a:gd name="adj3" fmla="val 1039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384736" y="1184694"/>
            <a:ext cx="10619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004635" y="1184694"/>
            <a:ext cx="0" cy="4424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6" idx="3"/>
          </p:cNvCxnSpPr>
          <p:nvPr/>
        </p:nvCxnSpPr>
        <p:spPr>
          <a:xfrm flipH="1">
            <a:off x="9501322" y="5609458"/>
            <a:ext cx="25033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384736" y="677776"/>
            <a:ext cx="0" cy="5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2131040" y="876250"/>
            <a:ext cx="0" cy="5380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4" idx="3"/>
          </p:cNvCxnSpPr>
          <p:nvPr/>
        </p:nvCxnSpPr>
        <p:spPr>
          <a:xfrm>
            <a:off x="4258490" y="6256909"/>
            <a:ext cx="7872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4325" y="658197"/>
            <a:ext cx="5511" cy="17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" idx="1"/>
          </p:cNvCxnSpPr>
          <p:nvPr/>
        </p:nvCxnSpPr>
        <p:spPr>
          <a:xfrm flipH="1" flipV="1">
            <a:off x="5711112" y="527446"/>
            <a:ext cx="1226968" cy="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711112" y="527446"/>
            <a:ext cx="0" cy="217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1889926" y="745098"/>
            <a:ext cx="3821186" cy="4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889926" y="623961"/>
            <a:ext cx="1" cy="121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384736" y="1185779"/>
            <a:ext cx="106198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1384736" y="678861"/>
            <a:ext cx="0" cy="506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544325" y="839638"/>
            <a:ext cx="10583514" cy="37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131040" y="877335"/>
            <a:ext cx="0" cy="5380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544325" y="659282"/>
            <a:ext cx="5511" cy="176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38100" y="4455395"/>
            <a:ext cx="366718" cy="23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8100" y="2692400"/>
            <a:ext cx="0" cy="176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8100" y="2689243"/>
            <a:ext cx="609600" cy="3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647700" y="1596174"/>
            <a:ext cx="0" cy="1093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6096000" y="4443500"/>
            <a:ext cx="2245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083300" y="3712518"/>
            <a:ext cx="0" cy="742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096000" y="3712518"/>
            <a:ext cx="5415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11511021" y="2715763"/>
            <a:ext cx="0" cy="996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1101691" y="2689243"/>
            <a:ext cx="10409330" cy="26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101690" y="1596174"/>
            <a:ext cx="0" cy="1093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2585</TotalTime>
  <Words>434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Rockwell</vt:lpstr>
      <vt:lpstr>Rockwell Condensed</vt:lpstr>
      <vt:lpstr>Times New Roman</vt:lpstr>
      <vt:lpstr>Wingdings</vt:lpstr>
      <vt:lpstr>Wood Type</vt:lpstr>
      <vt:lpstr>CS F212 DBS Project Phase-1</vt:lpstr>
      <vt:lpstr>Domain description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F212 DBS Project Phase - 1</dc:title>
  <dc:creator>Windows User</dc:creator>
  <cp:lastModifiedBy>Windows User</cp:lastModifiedBy>
  <cp:revision>28</cp:revision>
  <dcterms:created xsi:type="dcterms:W3CDTF">2021-03-15T17:10:45Z</dcterms:created>
  <dcterms:modified xsi:type="dcterms:W3CDTF">2021-03-18T04:14:21Z</dcterms:modified>
</cp:coreProperties>
</file>