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Merriweath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ProximaNova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Merriweather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Merriweather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9ea0c7f4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9ea0c7f4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9ea0c7f4f6_2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g19ea0c7f4f6_2_17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9ea0c7f4f6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19ea0c7f4f6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9ea0c7f4f6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19ea0c7f4f6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9ea0c7f4f6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19ea0c7f4f6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9ea0c7f4f6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19ea0c7f4f6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9ea0c7f4f6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19ea0c7f4f6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9ea0c7f4f6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19ea0c7f4f6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9ea0c7f4f6_2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19ea0c7f4f6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9ea0c7f4f6_7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9ea0c7f4f6_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7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1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2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22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" name="Google Shape;89;p2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" name="Google Shape;90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4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8" name="Google Shape;98;p24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>
            <p:ph type="ctrTitle"/>
          </p:nvPr>
        </p:nvSpPr>
        <p:spPr>
          <a:xfrm>
            <a:off x="342900" y="1065213"/>
            <a:ext cx="3886200" cy="735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7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3" name="Google Shape;113;p2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5" name="Google Shape;125;p2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0" name="Google Shape;130;p30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131" name="Google Shape;131;p30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132" name="Google Shape;132;p3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7" name="Google Shape;137;p31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138" name="Google Shape;138;p31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139" name="Google Shape;139;p31"/>
          <p:cNvSpPr txBox="1"/>
          <p:nvPr>
            <p:ph idx="3" type="body"/>
          </p:nvPr>
        </p:nvSpPr>
        <p:spPr>
          <a:xfrm>
            <a:off x="2322513" y="767556"/>
            <a:ext cx="2020887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140" name="Google Shape;140;p31"/>
          <p:cNvSpPr txBox="1"/>
          <p:nvPr>
            <p:ph idx="4" type="body"/>
          </p:nvPr>
        </p:nvSpPr>
        <p:spPr>
          <a:xfrm>
            <a:off x="2322513" y="1087438"/>
            <a:ext cx="2020887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141" name="Google Shape;141;p3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3" name="Google Shape;143;p3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6" name="Google Shape;146;p3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7" name="Google Shape;147;p3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8" name="Google Shape;148;p3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1787525" y="136525"/>
            <a:ext cx="2555875" cy="292655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52" name="Google Shape;152;p33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53" name="Google Shape;153;p3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4" name="Google Shape;154;p3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5" name="Google Shape;155;p3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4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8" name="Google Shape;158;p34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34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60" name="Google Shape;160;p3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61" name="Google Shape;161;p3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62" name="Google Shape;162;p3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65" name="Google Shape;165;p35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66" name="Google Shape;166;p3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67" name="Google Shape;167;p3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68" name="Google Shape;168;p3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71" name="Google Shape;171;p36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72" name="Google Shape;172;p3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73" name="Google Shape;173;p3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74" name="Google Shape;174;p3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2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lab.research.google.com/drive/1QJOLYxsF43ActkeSUAe0e4Dx_p1uQ4Rl" TargetMode="External"/><Relationship Id="rId4" Type="http://schemas.openxmlformats.org/officeDocument/2006/relationships/hyperlink" Target="https://colab.research.google.com/drive/1cbYIjHL7O1OUJ-_WOT0QSmKd2uRPuDY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ibm.com/cloud/learn/recurrent-neural-networks" TargetMode="External"/><Relationship Id="rId4" Type="http://schemas.openxmlformats.org/officeDocument/2006/relationships/hyperlink" Target="https://arxiv.org/pdf/2101.03867.pdf" TargetMode="External"/><Relationship Id="rId9" Type="http://schemas.openxmlformats.org/officeDocument/2006/relationships/hyperlink" Target="https://www.youtube.com/watch?v=-e1BRsuOZ7o" TargetMode="External"/><Relationship Id="rId5" Type="http://schemas.openxmlformats.org/officeDocument/2006/relationships/hyperlink" Target="https://www.ibm.com/cloud/learn/recurrent-neural-networks//www.ibm.com/cloud/learn/recurrent-neural-networks" TargetMode="External"/><Relationship Id="rId6" Type="http://schemas.openxmlformats.org/officeDocument/2006/relationships/hyperlink" Target="https://colah.github.io/posts/2015-08-Understanding-LSTMs/" TargetMode="External"/><Relationship Id="rId7" Type="http://schemas.openxmlformats.org/officeDocument/2006/relationships/hyperlink" Target="https://www.researchgate.net/figure/ACI-finance-actual-vs-predicted-values-for-Encoder-Decoder-LSTM-Model_fig7_352013154" TargetMode="External"/><Relationship Id="rId8" Type="http://schemas.openxmlformats.org/officeDocument/2006/relationships/hyperlink" Target="https://www.ellis.ox.ac.uk/quant-finance-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D5D5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/>
        </p:nvSpPr>
        <p:spPr>
          <a:xfrm>
            <a:off x="933825" y="3064400"/>
            <a:ext cx="75978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500" u="sng"/>
              <a:t>GROUP 27: </a:t>
            </a:r>
            <a:endParaRPr b="1" i="1" sz="1500" u="sng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Hidhartha Shankar Das - 213040077                Oshin - 190110056 </a:t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Dhanush S - 19D100006                                     Rohit Mandhyan - 20D170034 </a:t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/>
              <a:t>Adarsh Nagpure - 200110004</a:t>
            </a:r>
            <a:endParaRPr b="1" sz="1500"/>
          </a:p>
        </p:txBody>
      </p:sp>
      <p:sp>
        <p:nvSpPr>
          <p:cNvPr id="180" name="Google Shape;180;p37"/>
          <p:cNvSpPr txBox="1"/>
          <p:nvPr/>
        </p:nvSpPr>
        <p:spPr>
          <a:xfrm>
            <a:off x="1341775" y="307500"/>
            <a:ext cx="6904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700">
                <a:latin typeface="Merriweather"/>
                <a:ea typeface="Merriweather"/>
                <a:cs typeface="Merriweather"/>
                <a:sym typeface="Merriweather"/>
              </a:rPr>
              <a:t>Stock Market Prediction USING RNNs</a:t>
            </a:r>
            <a:endParaRPr b="1" sz="2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1" name="Google Shape;181;p37"/>
          <p:cNvSpPr txBox="1"/>
          <p:nvPr/>
        </p:nvSpPr>
        <p:spPr>
          <a:xfrm>
            <a:off x="3580875" y="1108125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700"/>
              <a:t>ME</a:t>
            </a:r>
            <a:r>
              <a:rPr i="1" lang="en" sz="1700"/>
              <a:t> 781 PROJECT</a:t>
            </a:r>
            <a:endParaRPr i="1" sz="1700"/>
          </a:p>
        </p:txBody>
      </p:sp>
      <p:sp>
        <p:nvSpPr>
          <p:cNvPr id="182" name="Google Shape;182;p37"/>
          <p:cNvSpPr txBox="1"/>
          <p:nvPr/>
        </p:nvSpPr>
        <p:spPr>
          <a:xfrm>
            <a:off x="2830600" y="2231825"/>
            <a:ext cx="50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TA Prateek Kumar - 213100075@iitb.ac.in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02326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555" y="323186"/>
            <a:ext cx="219355" cy="20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0518" y="221286"/>
            <a:ext cx="219355" cy="20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01" y="3061793"/>
            <a:ext cx="219355" cy="20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1101" y="4312322"/>
            <a:ext cx="219355" cy="20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9650" y="1062450"/>
            <a:ext cx="219355" cy="20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6698" y="3555545"/>
            <a:ext cx="219355" cy="20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8901" y="4629150"/>
            <a:ext cx="219355" cy="20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0456" y="-51108"/>
            <a:ext cx="219355" cy="20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8240" y="1447372"/>
            <a:ext cx="219355" cy="20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6295" y="50792"/>
            <a:ext cx="219355" cy="20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6533" y="2367949"/>
            <a:ext cx="219355" cy="20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6919" y="5041600"/>
            <a:ext cx="219355" cy="20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4673" y="4865373"/>
            <a:ext cx="219355" cy="203801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6"/>
          <p:cNvSpPr txBox="1"/>
          <p:nvPr/>
        </p:nvSpPr>
        <p:spPr>
          <a:xfrm>
            <a:off x="1924400" y="2209801"/>
            <a:ext cx="52953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rgbClr val="DB7558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i="0" sz="5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6"/>
          <p:cNvSpPr txBox="1"/>
          <p:nvPr/>
        </p:nvSpPr>
        <p:spPr>
          <a:xfrm>
            <a:off x="2874600" y="1001050"/>
            <a:ext cx="3394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rPr lang="en" sz="6200">
                <a:solidFill>
                  <a:srgbClr val="FFFFFF"/>
                </a:solidFill>
              </a:rPr>
              <a:t>Group 2</a:t>
            </a:r>
            <a:r>
              <a:rPr b="0" i="0" lang="en" sz="6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6"/>
          <p:cNvSpPr txBox="1"/>
          <p:nvPr/>
        </p:nvSpPr>
        <p:spPr>
          <a:xfrm>
            <a:off x="2031823" y="3627094"/>
            <a:ext cx="5080355" cy="2359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Caution: Doesn't rollin' these models everywhere and everytime.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8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117"/>
              <a:buNone/>
            </a:pPr>
            <a:r>
              <a:rPr lang="en" sz="5100">
                <a:solidFill>
                  <a:srgbClr val="FF0000"/>
                </a:solidFill>
              </a:rPr>
              <a:t>LSTMs and Encoder- Decoder RNNs</a:t>
            </a:r>
            <a:endParaRPr sz="51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5621"/>
              <a:buNone/>
            </a:pPr>
            <a:r>
              <a:rPr lang="en" sz="1877">
                <a:solidFill>
                  <a:srgbClr val="FF0000"/>
                </a:solidFill>
              </a:rPr>
              <a:t>Data of the project comes from Yahoo Finance API implemented in code</a:t>
            </a:r>
            <a:endParaRPr sz="1877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5621"/>
              <a:buNone/>
            </a:pPr>
            <a:r>
              <a:rPr lang="en" sz="1877">
                <a:solidFill>
                  <a:srgbClr val="FF0000"/>
                </a:solidFill>
              </a:rPr>
              <a:t>Present Data Used Dow Jones Industrial Average (DJIA) Index</a:t>
            </a:r>
            <a:endParaRPr sz="1877">
              <a:solidFill>
                <a:srgbClr val="FF0000"/>
              </a:solidFill>
            </a:endParaRPr>
          </a:p>
        </p:txBody>
      </p:sp>
      <p:sp>
        <p:nvSpPr>
          <p:cNvPr id="188" name="Google Shape;188;p38"/>
          <p:cNvSpPr txBox="1"/>
          <p:nvPr>
            <p:ph idx="1" type="subTitle"/>
          </p:nvPr>
        </p:nvSpPr>
        <p:spPr>
          <a:xfrm>
            <a:off x="510450" y="3182332"/>
            <a:ext cx="81231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540">
                <a:solidFill>
                  <a:schemeClr val="dk1"/>
                </a:solidFill>
              </a:rPr>
              <a:t>Link to the notebook: </a:t>
            </a:r>
            <a:r>
              <a:rPr lang="en" sz="1440" u="sng">
                <a:solidFill>
                  <a:schemeClr val="hlink"/>
                </a:solidFill>
                <a:hlinkClick r:id="rId3"/>
              </a:rPr>
              <a:t>https://colab.research.google.com/drive/1QJOLYxsF43ActkeSUAe0e4Dx_p1uQ4Rl</a:t>
            </a:r>
            <a:endParaRPr sz="14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40" u="sng">
                <a:solidFill>
                  <a:schemeClr val="hlink"/>
                </a:solidFill>
                <a:hlinkClick r:id="rId4"/>
              </a:rPr>
              <a:t>https://colab.research.google.com/drive/1cbYIjHL7O1OUJ-_WOT0QSmKd2uRPuDYG</a:t>
            </a:r>
            <a:endParaRPr sz="14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4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14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3000"/>
              </a:spcBef>
              <a:spcAft>
                <a:spcPts val="0"/>
              </a:spcAft>
              <a:buSzPts val="990"/>
              <a:buNone/>
            </a:pPr>
            <a:r>
              <a:rPr b="1" lang="en" sz="1945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Recurrent Neural Networks</a:t>
            </a:r>
            <a:endParaRPr b="1" sz="1945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620"/>
          </a:p>
        </p:txBody>
      </p:sp>
      <p:sp>
        <p:nvSpPr>
          <p:cNvPr id="194" name="Google Shape;19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ts val="1350"/>
              <a:buFont typeface="Roboto"/>
              <a:buChar char="●"/>
            </a:pPr>
            <a:r>
              <a:rPr lang="en" sz="13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the conventional feed-forward neural networks, all cases are treated as independent, i.e,  when fitting the model for a particular day, there is no consideration for the stock prices of the previous days.</a:t>
            </a:r>
            <a:endParaRPr sz="13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ts val="1450"/>
              <a:buFont typeface="Roboto"/>
              <a:buChar char="●"/>
            </a:pPr>
            <a:r>
              <a:rPr lang="en" sz="13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dependency on time can be achieved by using Recurrent Neural Networks</a:t>
            </a:r>
            <a:endParaRPr sz="13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ts val="1350"/>
              <a:buFont typeface="Roboto"/>
              <a:buChar char="●"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They are networks with loops in them, allowing information to persist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loop allows information to be passed from one step of the network to the next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3275" y="2571752"/>
            <a:ext cx="6896102" cy="181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The problem of long term dependencies</a:t>
            </a:r>
            <a:endParaRPr b="1"/>
          </a:p>
        </p:txBody>
      </p:sp>
      <p:sp>
        <p:nvSpPr>
          <p:cNvPr id="201" name="Google Shape;20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ts val="1550"/>
              <a:buFont typeface="Roboto"/>
              <a:buChar char="●"/>
            </a:pPr>
            <a:r>
              <a:rPr lang="en" sz="15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Recurrent Neural Networks work well when we are dealing with short-term dependencies</a:t>
            </a:r>
            <a:endParaRPr sz="15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ts val="1750"/>
              <a:buFont typeface="Roboto"/>
              <a:buChar char="●"/>
            </a:pPr>
            <a:r>
              <a:rPr lang="en" sz="15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However, vanilla RNNs fail to understand the context behind an input. Some value that was outputted long before, cannot be recalled when making predictions in the present</a:t>
            </a:r>
            <a:endParaRPr sz="15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ts val="1550"/>
              <a:buFont typeface="Roboto"/>
              <a:buChar char="●"/>
            </a:pPr>
            <a:r>
              <a:rPr lang="en" sz="15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They experience the problem of </a:t>
            </a:r>
            <a:r>
              <a:rPr b="1" lang="en" sz="15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vanishing gradient</a:t>
            </a:r>
            <a:r>
              <a:rPr lang="en" sz="15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when dealing with long term dependencies</a:t>
            </a:r>
            <a:endParaRPr sz="15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ts val="1550"/>
              <a:buFont typeface="Roboto"/>
              <a:buChar char="●"/>
            </a:pPr>
            <a:r>
              <a:rPr lang="en" sz="15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problem can be tackled very well using an improved version of RNNs called </a:t>
            </a:r>
            <a:r>
              <a:rPr b="1" lang="en" sz="15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LSTM (Long-Short Term Memory Networks)</a:t>
            </a:r>
            <a:endParaRPr b="1" sz="15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Long Short Term Memory Networks (LSTM)</a:t>
            </a:r>
            <a:endParaRPr b="1"/>
          </a:p>
        </p:txBody>
      </p:sp>
      <p:pic>
        <p:nvPicPr>
          <p:cNvPr id="207" name="Google Shape;20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2238" y="3457425"/>
            <a:ext cx="3940275" cy="14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400" y="3420469"/>
            <a:ext cx="3940275" cy="147374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1"/>
          <p:cNvSpPr txBox="1"/>
          <p:nvPr/>
        </p:nvSpPr>
        <p:spPr>
          <a:xfrm>
            <a:off x="927650" y="2965375"/>
            <a:ext cx="2011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RNN Structure</a:t>
            </a:r>
            <a:endParaRPr b="1" i="0" sz="15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0" name="Google Shape;210;p41"/>
          <p:cNvSpPr txBox="1"/>
          <p:nvPr/>
        </p:nvSpPr>
        <p:spPr>
          <a:xfrm>
            <a:off x="5731300" y="2973025"/>
            <a:ext cx="201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LSTM Structure</a:t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1" name="Google Shape;21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Font typeface="Arial"/>
              <a:buChar char="●"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LSTMs are special kind of RNNs that are explicitly designed to solve the problem of long term dependencies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RNNs, there is a chain of repeating modules of neural network. This repeating module has a very simple structure, such as a single tanh layer.</a:t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Font typeface="Arial"/>
              <a:buChar char="●"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LSTMs also have this chain like form, but the repeating module has a different structure. Instead of having a single neural network layer, there are four, interacting in a very special way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Working of LSTMs</a:t>
            </a:r>
            <a:endParaRPr b="1"/>
          </a:p>
        </p:txBody>
      </p:sp>
      <p:sp>
        <p:nvSpPr>
          <p:cNvPr id="217" name="Google Shape;21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LSTMs, information flows through a mechanism known as cell states. This way, LSTMs can selectively remember or forget things. The information at a particular cell state has three different dependencies.</a:t>
            </a:r>
            <a:endParaRPr sz="12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2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These dependencies can be generalized to any problem as:</a:t>
            </a:r>
            <a:endParaRPr sz="12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858"/>
              </a:buClr>
              <a:buSzPts val="1250"/>
              <a:buFont typeface="Roboto"/>
              <a:buAutoNum type="arabicPeriod"/>
            </a:pPr>
            <a:r>
              <a:rPr b="1" lang="en" sz="12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" sz="12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previous cell state</a:t>
            </a:r>
            <a:r>
              <a:rPr lang="en" sz="12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" sz="12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(i.e. the information that was present in the memory after the previous time step)</a:t>
            </a:r>
            <a:endParaRPr i="1" sz="12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ts val="1250"/>
              <a:buFont typeface="Roboto"/>
              <a:buAutoNum type="arabicPeriod"/>
            </a:pPr>
            <a:r>
              <a:rPr b="1" lang="en" sz="12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" sz="12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previous hidden state</a:t>
            </a:r>
            <a:r>
              <a:rPr lang="en" sz="12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" sz="12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(i.e. this is the same as the output of the previous cell)</a:t>
            </a:r>
            <a:endParaRPr i="1" sz="12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ts val="1250"/>
              <a:buFont typeface="Roboto"/>
              <a:buAutoNum type="arabicPeriod"/>
            </a:pPr>
            <a:r>
              <a:rPr b="1" lang="en" sz="12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input at the current time step </a:t>
            </a:r>
            <a:r>
              <a:rPr i="1" lang="en" sz="12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(i.e. the new information that is being fed in at that moment)</a:t>
            </a:r>
            <a:endParaRPr i="1" sz="12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35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order to control the flow of information, LSTMs use three types of gates:</a:t>
            </a:r>
            <a:endParaRPr sz="1350">
              <a:solidFill>
                <a:srgbClr val="4545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 sz="125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Forget Gates</a:t>
            </a:r>
            <a:r>
              <a:rPr lang="en" sz="125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to ignore irrelevant information</a:t>
            </a:r>
            <a:endParaRPr sz="1250">
              <a:solidFill>
                <a:srgbClr val="4545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 sz="125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Memory Gates</a:t>
            </a:r>
            <a:r>
              <a:rPr lang="en" sz="125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to choose which new data need to be stored in the cell </a:t>
            </a:r>
            <a:endParaRPr sz="1250">
              <a:solidFill>
                <a:srgbClr val="4545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 sz="125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Output Gates</a:t>
            </a:r>
            <a:r>
              <a:rPr lang="en" sz="125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to decide what will be yield out of each cel</a:t>
            </a:r>
            <a:r>
              <a:rPr lang="en" sz="115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</a:t>
            </a:r>
            <a:endParaRPr sz="1150">
              <a:solidFill>
                <a:srgbClr val="4545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Implementation of LSTM</a:t>
            </a:r>
            <a:endParaRPr b="1"/>
          </a:p>
        </p:txBody>
      </p:sp>
      <p:sp>
        <p:nvSpPr>
          <p:cNvPr id="223" name="Google Shape;223;p43"/>
          <p:cNvSpPr txBox="1"/>
          <p:nvPr>
            <p:ph idx="1" type="body"/>
          </p:nvPr>
        </p:nvSpPr>
        <p:spPr>
          <a:xfrm>
            <a:off x="311700" y="1085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/>
              <a:t>Hyperparameter tuning:</a:t>
            </a:r>
            <a:r>
              <a:rPr lang="en"/>
              <a:t> Finding the optimum batch size (for gradient descent) and number of epochs which minimize the root mean square error</a:t>
            </a:r>
            <a:endParaRPr/>
          </a:p>
        </p:txBody>
      </p:sp>
      <p:pic>
        <p:nvPicPr>
          <p:cNvPr id="224" name="Google Shape;22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788" y="1920925"/>
            <a:ext cx="370522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9188" y="1920925"/>
            <a:ext cx="3705225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3"/>
          <p:cNvSpPr txBox="1"/>
          <p:nvPr/>
        </p:nvSpPr>
        <p:spPr>
          <a:xfrm>
            <a:off x="1304250" y="4568875"/>
            <a:ext cx="221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Optimum batch size = 64</a:t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7" name="Google Shape;227;p43"/>
          <p:cNvSpPr txBox="1"/>
          <p:nvPr/>
        </p:nvSpPr>
        <p:spPr>
          <a:xfrm>
            <a:off x="5602750" y="4568875"/>
            <a:ext cx="28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Optimum number of epochs = 35</a:t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4"/>
          <p:cNvSpPr txBox="1"/>
          <p:nvPr>
            <p:ph type="title"/>
          </p:nvPr>
        </p:nvSpPr>
        <p:spPr>
          <a:xfrm>
            <a:off x="311700" y="30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Performance of the model on test data</a:t>
            </a:r>
            <a:endParaRPr b="1"/>
          </a:p>
        </p:txBody>
      </p:sp>
      <p:sp>
        <p:nvSpPr>
          <p:cNvPr id="233" name="Google Shape;233;p44"/>
          <p:cNvSpPr txBox="1"/>
          <p:nvPr/>
        </p:nvSpPr>
        <p:spPr>
          <a:xfrm>
            <a:off x="3049375" y="4605625"/>
            <a:ext cx="4077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Root Mean Square Error = $ </a:t>
            </a:r>
            <a:r>
              <a:rPr b="1" lang="en" sz="1500">
                <a:latin typeface="Proxima Nova"/>
                <a:ea typeface="Proxima Nova"/>
                <a:cs typeface="Proxima Nova"/>
                <a:sym typeface="Proxima Nova"/>
              </a:rPr>
              <a:t>163</a:t>
            </a:r>
            <a:r>
              <a:rPr b="1" i="0" lang="en" sz="1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r>
              <a:rPr b="1" lang="en" sz="1500">
                <a:latin typeface="Proxima Nova"/>
                <a:ea typeface="Proxima Nova"/>
                <a:cs typeface="Proxima Nova"/>
                <a:sym typeface="Proxima Nova"/>
              </a:rPr>
              <a:t>46</a:t>
            </a:r>
            <a:endParaRPr b="1" i="0" sz="15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4" name="Google Shape;23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5940" y="1133450"/>
            <a:ext cx="5430034" cy="345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4"/>
          <p:cNvSpPr txBox="1"/>
          <p:nvPr/>
        </p:nvSpPr>
        <p:spPr>
          <a:xfrm>
            <a:off x="106675" y="2277550"/>
            <a:ext cx="2942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Orange Line- Training Dataset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Green Line- Validation Dataset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Blue Line- Actual Stock Price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References:</a:t>
            </a:r>
            <a:endParaRPr b="1"/>
          </a:p>
        </p:txBody>
      </p:sp>
      <p:sp>
        <p:nvSpPr>
          <p:cNvPr id="241" name="Google Shape;241;p45"/>
          <p:cNvSpPr txBox="1"/>
          <p:nvPr>
            <p:ph idx="1" type="body"/>
          </p:nvPr>
        </p:nvSpPr>
        <p:spPr>
          <a:xfrm>
            <a:off x="311700" y="1261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https://www.ibm.com/cloud/learn/recurrent-neural-networks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https://arxiv.org/pdf/2101.03867.pdf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Reference: A Reinforcement Learning Based Encoder-Decoder Framework for Learning Stock Trading Rules by Mehran Taghian1 et al, 2021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https://www.ibm.com/cloud/learn/recurrent-neural-networks//www.ibm.com/cloud/learn/recurrent-neural-networks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https://colah.github.io/posts/2015-08-Understanding-LSTMs/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https://www.researchgate.net/figure/ACI-finance-actual-vs-predicted-values-for-Encoder-Decoder-LSTM-Model_fig7_352013154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https://www.ellis.ox.ac.uk/quant-finance-ml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https://www.youtube.com/watch?v=-e1BRsuOZ7o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45"/>
          <p:cNvSpPr txBox="1"/>
          <p:nvPr/>
        </p:nvSpPr>
        <p:spPr>
          <a:xfrm>
            <a:off x="1024700" y="24411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