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5.xml"/><Relationship Id="rId22" Type="http://schemas.openxmlformats.org/officeDocument/2006/relationships/font" Target="fonts/MavenPro-regular.fntdata"/><Relationship Id="rId10" Type="http://schemas.openxmlformats.org/officeDocument/2006/relationships/slide" Target="slides/slide4.xml"/><Relationship Id="rId21" Type="http://schemas.openxmlformats.org/officeDocument/2006/relationships/font" Target="fonts/Nunito-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Nunito-bold.fntdata"/><Relationship Id="rId6" Type="http://schemas.openxmlformats.org/officeDocument/2006/relationships/notesMaster" Target="notesMasters/notesMaster1.xml"/><Relationship Id="rId18" Type="http://schemas.openxmlformats.org/officeDocument/2006/relationships/font" Target="fonts/Nuni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a07807e5bc_2_2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a07807e5bc_2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a07807e5bc_2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a07807e5bc_2_3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a07807e5b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a07807e5b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a07807e5bc_2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1a07807e5bc_2_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a07807e5bc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a07807e5bc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a07807e5bc_2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1a07807e5bc_2_2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a07807e5bc_2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1a07807e5bc_2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a07807e5bc_2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a07807e5bc_2_3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a07807e5bc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a07807e5bc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a07807e5bc_2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a07807e5bc_2_3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a07807e5bc_2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a07807e5bc_2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2"/>
              <a:chOff x="7343003" y="4453711"/>
              <a:chExt cx="316800" cy="688512"/>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rot="-9830444">
              <a:off x="6469759" y="3480728"/>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14"/>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4" name="Shape 94"/>
        <p:cNvGrpSpPr/>
        <p:nvPr/>
      </p:nvGrpSpPr>
      <p:grpSpPr>
        <a:xfrm>
          <a:off x="0" y="0"/>
          <a:ext cx="0" cy="0"/>
          <a:chOff x="0" y="0"/>
          <a:chExt cx="0" cy="0"/>
        </a:xfrm>
      </p:grpSpPr>
      <p:grpSp>
        <p:nvGrpSpPr>
          <p:cNvPr id="95" name="Google Shape;95;p15"/>
          <p:cNvGrpSpPr/>
          <p:nvPr/>
        </p:nvGrpSpPr>
        <p:grpSpPr>
          <a:xfrm>
            <a:off x="625966" y="299376"/>
            <a:ext cx="999312" cy="999312"/>
            <a:chOff x="348199" y="179450"/>
            <a:chExt cx="1116300" cy="1116300"/>
          </a:xfrm>
        </p:grpSpPr>
        <p:sp>
          <p:nvSpPr>
            <p:cNvPr id="96" name="Google Shape;96;p15"/>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9" name="Google Shape;99;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0" name="Google Shape;100;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01" name="Shape 101"/>
        <p:cNvGrpSpPr/>
        <p:nvPr/>
      </p:nvGrpSpPr>
      <p:grpSpPr>
        <a:xfrm>
          <a:off x="0" y="0"/>
          <a:ext cx="0" cy="0"/>
          <a:chOff x="0" y="0"/>
          <a:chExt cx="0" cy="0"/>
        </a:xfrm>
      </p:grpSpPr>
      <p:grpSp>
        <p:nvGrpSpPr>
          <p:cNvPr id="102" name="Google Shape;102;p16"/>
          <p:cNvGrpSpPr/>
          <p:nvPr/>
        </p:nvGrpSpPr>
        <p:grpSpPr>
          <a:xfrm>
            <a:off x="146769" y="3406"/>
            <a:ext cx="1233214" cy="1384535"/>
            <a:chOff x="146769" y="3406"/>
            <a:chExt cx="1233214" cy="1384535"/>
          </a:xfrm>
        </p:grpSpPr>
        <p:grpSp>
          <p:nvGrpSpPr>
            <p:cNvPr id="103" name="Google Shape;103;p16"/>
            <p:cNvGrpSpPr/>
            <p:nvPr/>
          </p:nvGrpSpPr>
          <p:grpSpPr>
            <a:xfrm>
              <a:off x="1063183" y="3406"/>
              <a:ext cx="316800" cy="688513"/>
              <a:chOff x="1063183" y="3406"/>
              <a:chExt cx="316800" cy="688513"/>
            </a:xfrm>
          </p:grpSpPr>
          <p:sp>
            <p:nvSpPr>
              <p:cNvPr id="104" name="Google Shape;104;p16"/>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16"/>
            <p:cNvGrpSpPr/>
            <p:nvPr/>
          </p:nvGrpSpPr>
          <p:grpSpPr>
            <a:xfrm>
              <a:off x="604976" y="3406"/>
              <a:ext cx="316800" cy="1036524"/>
              <a:chOff x="604976" y="3406"/>
              <a:chExt cx="316800" cy="1036524"/>
            </a:xfrm>
          </p:grpSpPr>
          <p:sp>
            <p:nvSpPr>
              <p:cNvPr id="107" name="Google Shape;107;p16"/>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6"/>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6"/>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16"/>
            <p:cNvGrpSpPr/>
            <p:nvPr/>
          </p:nvGrpSpPr>
          <p:grpSpPr>
            <a:xfrm>
              <a:off x="146769" y="3406"/>
              <a:ext cx="316800" cy="1384535"/>
              <a:chOff x="146769" y="3406"/>
              <a:chExt cx="316800" cy="1384535"/>
            </a:xfrm>
          </p:grpSpPr>
          <p:sp>
            <p:nvSpPr>
              <p:cNvPr id="111" name="Google Shape;111;p16"/>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6"/>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6"/>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 name="Google Shape;115;p16"/>
          <p:cNvGrpSpPr/>
          <p:nvPr/>
        </p:nvGrpSpPr>
        <p:grpSpPr>
          <a:xfrm>
            <a:off x="6775084" y="2904008"/>
            <a:ext cx="2186147" cy="2239500"/>
            <a:chOff x="6775084" y="2904008"/>
            <a:chExt cx="2186147" cy="2239500"/>
          </a:xfrm>
        </p:grpSpPr>
        <p:grpSp>
          <p:nvGrpSpPr>
            <p:cNvPr id="116" name="Google Shape;116;p16"/>
            <p:cNvGrpSpPr/>
            <p:nvPr/>
          </p:nvGrpSpPr>
          <p:grpSpPr>
            <a:xfrm>
              <a:off x="6775084" y="4253708"/>
              <a:ext cx="409500" cy="889800"/>
              <a:chOff x="6775084" y="4253708"/>
              <a:chExt cx="409500" cy="889800"/>
            </a:xfrm>
          </p:grpSpPr>
          <p:sp>
            <p:nvSpPr>
              <p:cNvPr id="117" name="Google Shape;117;p16"/>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6"/>
            <p:cNvGrpSpPr/>
            <p:nvPr/>
          </p:nvGrpSpPr>
          <p:grpSpPr>
            <a:xfrm>
              <a:off x="7367299" y="3804008"/>
              <a:ext cx="409500" cy="1339500"/>
              <a:chOff x="7367299" y="3804008"/>
              <a:chExt cx="409500" cy="1339500"/>
            </a:xfrm>
          </p:grpSpPr>
          <p:sp>
            <p:nvSpPr>
              <p:cNvPr id="120" name="Google Shape;120;p16"/>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 name="Google Shape;123;p16"/>
            <p:cNvGrpSpPr/>
            <p:nvPr/>
          </p:nvGrpSpPr>
          <p:grpSpPr>
            <a:xfrm>
              <a:off x="7959516" y="3354008"/>
              <a:ext cx="409500" cy="1789500"/>
              <a:chOff x="7959516" y="3354008"/>
              <a:chExt cx="409500" cy="1789500"/>
            </a:xfrm>
          </p:grpSpPr>
          <p:sp>
            <p:nvSpPr>
              <p:cNvPr id="124" name="Google Shape;124;p16"/>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16"/>
            <p:cNvGrpSpPr/>
            <p:nvPr/>
          </p:nvGrpSpPr>
          <p:grpSpPr>
            <a:xfrm>
              <a:off x="8551731" y="2904008"/>
              <a:ext cx="409500" cy="2239500"/>
              <a:chOff x="8551731" y="2904008"/>
              <a:chExt cx="409500" cy="2239500"/>
            </a:xfrm>
          </p:grpSpPr>
          <p:sp>
            <p:nvSpPr>
              <p:cNvPr id="129" name="Google Shape;129;p16"/>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6"/>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6"/>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4" name="Google Shape;134;p1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35" name="Google Shape;135;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 name="Google Shape;140;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1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255"/>
            <a:ext cx="2267380" cy="2601741"/>
            <a:chOff x="6790514" y="1255"/>
            <a:chExt cx="2267380" cy="2601741"/>
          </a:xfrm>
        </p:grpSpPr>
        <p:grpSp>
          <p:nvGrpSpPr>
            <p:cNvPr id="159" name="Google Shape;159;p20"/>
            <p:cNvGrpSpPr/>
            <p:nvPr/>
          </p:nvGrpSpPr>
          <p:grpSpPr>
            <a:xfrm>
              <a:off x="7067536" y="1255"/>
              <a:ext cx="1990358" cy="1990303"/>
              <a:chOff x="7067536" y="1255"/>
              <a:chExt cx="1990358" cy="1990303"/>
            </a:xfrm>
          </p:grpSpPr>
          <p:sp>
            <p:nvSpPr>
              <p:cNvPr id="160" name="Google Shape;160;p20"/>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0"/>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0"/>
            <p:cNvGrpSpPr/>
            <p:nvPr/>
          </p:nvGrpSpPr>
          <p:grpSpPr>
            <a:xfrm>
              <a:off x="8207126" y="1807997"/>
              <a:ext cx="795000" cy="795000"/>
              <a:chOff x="8207126" y="1807997"/>
              <a:chExt cx="795000" cy="795000"/>
            </a:xfrm>
          </p:grpSpPr>
          <p:sp>
            <p:nvSpPr>
              <p:cNvPr id="164" name="Google Shape;164;p20"/>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0"/>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0" name="Google Shape;170;p2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2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 name="Google Shape;184;p2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3" name="Google Shape;313;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1600"/>
              </a:spcBef>
              <a:spcAft>
                <a:spcPts val="0"/>
              </a:spcAft>
              <a:buClr>
                <a:schemeClr val="lt1"/>
              </a:buClr>
              <a:buSzPts val="1100"/>
              <a:buChar char="○"/>
              <a:defRPr>
                <a:solidFill>
                  <a:schemeClr val="lt1"/>
                </a:solidFill>
              </a:defRPr>
            </a:lvl2pPr>
            <a:lvl3pPr indent="-298450" lvl="2" marL="1371600" algn="ctr">
              <a:lnSpc>
                <a:spcPct val="115000"/>
              </a:lnSpc>
              <a:spcBef>
                <a:spcPts val="1600"/>
              </a:spcBef>
              <a:spcAft>
                <a:spcPts val="0"/>
              </a:spcAft>
              <a:buClr>
                <a:schemeClr val="lt1"/>
              </a:buClr>
              <a:buSzPts val="1100"/>
              <a:buChar char="■"/>
              <a:defRPr>
                <a:solidFill>
                  <a:schemeClr val="lt1"/>
                </a:solidFill>
              </a:defRPr>
            </a:lvl3pPr>
            <a:lvl4pPr indent="-298450" lvl="3" marL="1828800" algn="ctr">
              <a:lnSpc>
                <a:spcPct val="115000"/>
              </a:lnSpc>
              <a:spcBef>
                <a:spcPts val="1600"/>
              </a:spcBef>
              <a:spcAft>
                <a:spcPts val="0"/>
              </a:spcAft>
              <a:buClr>
                <a:schemeClr val="lt1"/>
              </a:buClr>
              <a:buSzPts val="1100"/>
              <a:buChar char="●"/>
              <a:defRPr>
                <a:solidFill>
                  <a:schemeClr val="lt1"/>
                </a:solidFill>
              </a:defRPr>
            </a:lvl4pPr>
            <a:lvl5pPr indent="-298450" lvl="4" marL="2286000" algn="ctr">
              <a:lnSpc>
                <a:spcPct val="115000"/>
              </a:lnSpc>
              <a:spcBef>
                <a:spcPts val="1600"/>
              </a:spcBef>
              <a:spcAft>
                <a:spcPts val="0"/>
              </a:spcAft>
              <a:buClr>
                <a:schemeClr val="lt1"/>
              </a:buClr>
              <a:buSzPts val="1100"/>
              <a:buChar char="○"/>
              <a:defRPr>
                <a:solidFill>
                  <a:schemeClr val="lt1"/>
                </a:solidFill>
              </a:defRPr>
            </a:lvl5pPr>
            <a:lvl6pPr indent="-298450" lvl="5" marL="2743200" algn="ctr">
              <a:lnSpc>
                <a:spcPct val="115000"/>
              </a:lnSpc>
              <a:spcBef>
                <a:spcPts val="1600"/>
              </a:spcBef>
              <a:spcAft>
                <a:spcPts val="0"/>
              </a:spcAft>
              <a:buClr>
                <a:schemeClr val="lt1"/>
              </a:buClr>
              <a:buSzPts val="1100"/>
              <a:buChar char="■"/>
              <a:defRPr>
                <a:solidFill>
                  <a:schemeClr val="lt1"/>
                </a:solidFill>
              </a:defRPr>
            </a:lvl6pPr>
            <a:lvl7pPr indent="-298450" lvl="6" marL="3200400" algn="ctr">
              <a:lnSpc>
                <a:spcPct val="115000"/>
              </a:lnSpc>
              <a:spcBef>
                <a:spcPts val="1600"/>
              </a:spcBef>
              <a:spcAft>
                <a:spcPts val="0"/>
              </a:spcAft>
              <a:buClr>
                <a:schemeClr val="lt1"/>
              </a:buClr>
              <a:buSzPts val="1100"/>
              <a:buChar char="●"/>
              <a:defRPr>
                <a:solidFill>
                  <a:schemeClr val="lt1"/>
                </a:solidFill>
              </a:defRPr>
            </a:lvl7pPr>
            <a:lvl8pPr indent="-298450" lvl="7" marL="3657600" algn="ctr">
              <a:lnSpc>
                <a:spcPct val="115000"/>
              </a:lnSpc>
              <a:spcBef>
                <a:spcPts val="1600"/>
              </a:spcBef>
              <a:spcAft>
                <a:spcPts val="0"/>
              </a:spcAft>
              <a:buClr>
                <a:schemeClr val="lt1"/>
              </a:buClr>
              <a:buSzPts val="1100"/>
              <a:buChar char="○"/>
              <a:defRPr>
                <a:solidFill>
                  <a:schemeClr val="lt1"/>
                </a:solidFill>
              </a:defRPr>
            </a:lvl8pPr>
            <a:lvl9pPr indent="-298450" lvl="8" marL="4114800" algn="ctr">
              <a:lnSpc>
                <a:spcPct val="115000"/>
              </a:lnSpc>
              <a:spcBef>
                <a:spcPts val="1600"/>
              </a:spcBef>
              <a:spcAft>
                <a:spcPts val="160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160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1600"/>
              </a:spcBef>
              <a:spcAft>
                <a:spcPts val="160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677300" y="1201150"/>
            <a:ext cx="52932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3100"/>
              <a:t>Building a Hybrid Model</a:t>
            </a:r>
            <a:endParaRPr sz="3100"/>
          </a:p>
          <a:p>
            <a:pPr indent="0" lvl="0" marL="0" rtl="0" algn="l">
              <a:lnSpc>
                <a:spcPct val="100000"/>
              </a:lnSpc>
              <a:spcBef>
                <a:spcPts val="0"/>
              </a:spcBef>
              <a:spcAft>
                <a:spcPts val="0"/>
              </a:spcAft>
              <a:buSzPts val="3600"/>
              <a:buNone/>
            </a:pPr>
            <a:r>
              <a:rPr lang="en" sz="3100"/>
              <a:t>for Food Recommendations</a:t>
            </a:r>
            <a:endParaRPr sz="3100"/>
          </a:p>
        </p:txBody>
      </p:sp>
      <p:sp>
        <p:nvSpPr>
          <p:cNvPr id="323" name="Google Shape;323;p25"/>
          <p:cNvSpPr txBox="1"/>
          <p:nvPr/>
        </p:nvSpPr>
        <p:spPr>
          <a:xfrm>
            <a:off x="4777975" y="2760300"/>
            <a:ext cx="3181800" cy="96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Nunito"/>
                <a:ea typeface="Nunito"/>
                <a:cs typeface="Nunito"/>
                <a:sym typeface="Nunito"/>
              </a:rPr>
              <a:t>Team</a:t>
            </a:r>
            <a:endParaRPr b="1" i="0" sz="1400" u="none" cap="none" strike="noStrike">
              <a:solidFill>
                <a:srgbClr val="FFFFF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a:ea typeface="Nunito"/>
                <a:cs typeface="Nunito"/>
                <a:sym typeface="Nunito"/>
              </a:rPr>
              <a:t>Adarsh Narasimha Murthy</a:t>
            </a:r>
            <a:endParaRPr b="0" i="0" sz="1400" u="none" cap="none" strike="noStrike">
              <a:solidFill>
                <a:srgbClr val="FFFFF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a:ea typeface="Nunito"/>
                <a:cs typeface="Nunito"/>
                <a:sym typeface="Nunito"/>
              </a:rPr>
              <a:t>Alireza Mahinparvar</a:t>
            </a:r>
            <a:endParaRPr b="0" i="0" sz="1400" u="none" cap="none" strike="noStrike">
              <a:solidFill>
                <a:srgbClr val="FFFFFF"/>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Nunito"/>
                <a:ea typeface="Nunito"/>
                <a:cs typeface="Nunito"/>
                <a:sym typeface="Nunito"/>
              </a:rPr>
              <a:t>Aomkar Mathakar</a:t>
            </a:r>
            <a:endParaRPr b="0" i="0" sz="1400" u="none" cap="none" strike="noStrike">
              <a:solidFill>
                <a:srgbClr val="FFFFF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Conclusion</a:t>
            </a:r>
            <a:endParaRPr/>
          </a:p>
        </p:txBody>
      </p:sp>
      <p:sp>
        <p:nvSpPr>
          <p:cNvPr id="388" name="Google Shape;388;p34"/>
          <p:cNvSpPr txBox="1"/>
          <p:nvPr>
            <p:ph idx="1" type="body"/>
          </p:nvPr>
        </p:nvSpPr>
        <p:spPr>
          <a:xfrm>
            <a:off x="1303800" y="1371475"/>
            <a:ext cx="7030500" cy="3042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b="1" lang="en"/>
              <a:t>Things that worked?</a:t>
            </a:r>
            <a:endParaRPr b="1"/>
          </a:p>
          <a:p>
            <a:pPr indent="-311150" lvl="1" marL="914400" rtl="0" algn="l">
              <a:lnSpc>
                <a:spcPct val="115000"/>
              </a:lnSpc>
              <a:spcBef>
                <a:spcPts val="0"/>
              </a:spcBef>
              <a:spcAft>
                <a:spcPts val="0"/>
              </a:spcAft>
              <a:buSzPts val="1300"/>
              <a:buChar char="○"/>
            </a:pPr>
            <a:r>
              <a:rPr lang="en" sz="1300"/>
              <a:t>Collaborative filtering model</a:t>
            </a:r>
            <a:endParaRPr sz="1300"/>
          </a:p>
          <a:p>
            <a:pPr indent="-311150" lvl="1" marL="914400" rtl="0" algn="l">
              <a:lnSpc>
                <a:spcPct val="115000"/>
              </a:lnSpc>
              <a:spcBef>
                <a:spcPts val="0"/>
              </a:spcBef>
              <a:spcAft>
                <a:spcPts val="0"/>
              </a:spcAft>
              <a:buSzPts val="1300"/>
              <a:buChar char="○"/>
            </a:pPr>
            <a:r>
              <a:rPr lang="en" sz="1300"/>
              <a:t>Hybrid recommendation model using LightMF (AUC- 0.84)</a:t>
            </a:r>
            <a:endParaRPr sz="1300"/>
          </a:p>
          <a:p>
            <a:pPr indent="0" lvl="0" marL="914400" rtl="0" algn="l">
              <a:lnSpc>
                <a:spcPct val="115000"/>
              </a:lnSpc>
              <a:spcBef>
                <a:spcPts val="0"/>
              </a:spcBef>
              <a:spcAft>
                <a:spcPts val="0"/>
              </a:spcAft>
              <a:buNone/>
            </a:pPr>
            <a:br>
              <a:rPr lang="en"/>
            </a:br>
            <a:endParaRPr sz="1300"/>
          </a:p>
          <a:p>
            <a:pPr indent="-311150" lvl="0" marL="457200" rtl="0" algn="l">
              <a:lnSpc>
                <a:spcPct val="115000"/>
              </a:lnSpc>
              <a:spcBef>
                <a:spcPts val="0"/>
              </a:spcBef>
              <a:spcAft>
                <a:spcPts val="0"/>
              </a:spcAft>
              <a:buSzPts val="1300"/>
              <a:buChar char="●"/>
            </a:pPr>
            <a:r>
              <a:rPr b="1" lang="en"/>
              <a:t>Things that didn't work?</a:t>
            </a:r>
            <a:endParaRPr b="1"/>
          </a:p>
          <a:p>
            <a:pPr indent="-311150" lvl="1" marL="914400" rtl="0" algn="l">
              <a:lnSpc>
                <a:spcPct val="115000"/>
              </a:lnSpc>
              <a:spcBef>
                <a:spcPts val="0"/>
              </a:spcBef>
              <a:spcAft>
                <a:spcPts val="0"/>
              </a:spcAft>
              <a:buSzPts val="1300"/>
              <a:buChar char="○"/>
            </a:pPr>
            <a:r>
              <a:rPr lang="en" sz="1300"/>
              <a:t>Tag/Ingredient network: Ingredient/Tag similarity calculation on whole dataset- scalability issues (&gt;200 hrs training)</a:t>
            </a:r>
            <a:endParaRPr sz="1300"/>
          </a:p>
          <a:p>
            <a:pPr indent="-311150" lvl="1" marL="914400" rtl="0" algn="l">
              <a:lnSpc>
                <a:spcPct val="115000"/>
              </a:lnSpc>
              <a:spcBef>
                <a:spcPts val="0"/>
              </a:spcBef>
              <a:spcAft>
                <a:spcPts val="0"/>
              </a:spcAft>
              <a:buSzPts val="1300"/>
              <a:buChar char="○"/>
            </a:pPr>
            <a:r>
              <a:rPr lang="en" sz="1300"/>
              <a:t>Nutrition based Hybrid model - scalability issues (&gt;200 hrs training)</a:t>
            </a:r>
            <a:endParaRPr sz="1300"/>
          </a:p>
          <a:p>
            <a:pPr indent="-311150" lvl="1" marL="914400" rtl="0" algn="l">
              <a:lnSpc>
                <a:spcPct val="115000"/>
              </a:lnSpc>
              <a:spcBef>
                <a:spcPts val="0"/>
              </a:spcBef>
              <a:spcAft>
                <a:spcPts val="0"/>
              </a:spcAft>
              <a:buSzPts val="1300"/>
              <a:buChar char="○"/>
            </a:pPr>
            <a:r>
              <a:rPr lang="en" sz="1300"/>
              <a:t>Spark ALS - bad RMSE</a:t>
            </a:r>
            <a:endParaRPr sz="1300"/>
          </a:p>
          <a:p>
            <a:pPr indent="-311150" lvl="1" marL="914400" rtl="0" algn="l">
              <a:lnSpc>
                <a:spcPct val="115000"/>
              </a:lnSpc>
              <a:spcBef>
                <a:spcPts val="0"/>
              </a:spcBef>
              <a:spcAft>
                <a:spcPts val="0"/>
              </a:spcAft>
              <a:buSzPts val="1300"/>
              <a:buChar char="○"/>
            </a:pPr>
            <a:r>
              <a:rPr lang="en" sz="1300"/>
              <a:t>HPC timeouts after sometime</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ph type="title"/>
          </p:nvPr>
        </p:nvSpPr>
        <p:spPr>
          <a:xfrm>
            <a:off x="1292150" y="726575"/>
            <a:ext cx="7030500" cy="6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Motivation/ Problems addressed</a:t>
            </a:r>
            <a:endParaRPr/>
          </a:p>
        </p:txBody>
      </p:sp>
      <p:sp>
        <p:nvSpPr>
          <p:cNvPr id="329" name="Google Shape;329;p26"/>
          <p:cNvSpPr txBox="1"/>
          <p:nvPr>
            <p:ph idx="1" type="body"/>
          </p:nvPr>
        </p:nvSpPr>
        <p:spPr>
          <a:xfrm>
            <a:off x="1303800" y="1304375"/>
            <a:ext cx="7517400" cy="3590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Online Recommendation Systems are mostly prevalent in many industries other than food like e-commerce, entertainment, etc. </a:t>
            </a:r>
            <a:br>
              <a:rPr lang="en"/>
            </a:br>
            <a:endParaRPr/>
          </a:p>
          <a:p>
            <a:pPr indent="-311150" lvl="0" marL="457200" rtl="0" algn="l">
              <a:lnSpc>
                <a:spcPct val="115000"/>
              </a:lnSpc>
              <a:spcBef>
                <a:spcPts val="0"/>
              </a:spcBef>
              <a:spcAft>
                <a:spcPts val="0"/>
              </a:spcAft>
              <a:buSzPts val="1300"/>
              <a:buChar char="●"/>
            </a:pPr>
            <a:r>
              <a:rPr lang="en"/>
              <a:t>People are increasingly becoming aware of the impact of food on health and hence have developed complex and constrained food habits.</a:t>
            </a:r>
            <a:endParaRPr/>
          </a:p>
          <a:p>
            <a:pPr indent="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People may choose to follow different types of diets like vegan or paleo diets</a:t>
            </a:r>
            <a:endParaRPr/>
          </a:p>
          <a:p>
            <a:pPr indent="0" lvl="0" marL="457200" rtl="0" algn="l">
              <a:lnSpc>
                <a:spcPct val="115000"/>
              </a:lnSpc>
              <a:spcBef>
                <a:spcPts val="0"/>
              </a:spcBef>
              <a:spcAft>
                <a:spcPts val="0"/>
              </a:spcAft>
              <a:buSzPts val="1300"/>
              <a:buNone/>
            </a:pPr>
            <a:r>
              <a:t/>
            </a:r>
            <a:endParaRPr/>
          </a:p>
          <a:p>
            <a:pPr indent="-311150" lvl="0" marL="457200" rtl="0" algn="l">
              <a:lnSpc>
                <a:spcPct val="115000"/>
              </a:lnSpc>
              <a:spcBef>
                <a:spcPts val="0"/>
              </a:spcBef>
              <a:spcAft>
                <a:spcPts val="0"/>
              </a:spcAft>
              <a:buSzPts val="1300"/>
              <a:buChar char="●"/>
            </a:pPr>
            <a:r>
              <a:rPr lang="en"/>
              <a:t>Some people may have different preferences based on the ingredients (allergic or strong liking to a certain ingredient, etc.) or flavors in recipes </a:t>
            </a:r>
            <a:endParaRPr/>
          </a:p>
          <a:p>
            <a:pPr indent="0" lvl="0" marL="0" rtl="0" algn="l">
              <a:lnSpc>
                <a:spcPct val="115000"/>
              </a:lnSpc>
              <a:spcBef>
                <a:spcPts val="0"/>
              </a:spcBef>
              <a:spcAft>
                <a:spcPts val="0"/>
              </a:spcAft>
              <a:buNone/>
            </a:pPr>
            <a:r>
              <a:t/>
            </a:r>
            <a:endParaRPr/>
          </a:p>
          <a:p>
            <a:pPr indent="-311150" lvl="0" marL="457200" rtl="0" algn="l">
              <a:lnSpc>
                <a:spcPct val="115000"/>
              </a:lnSpc>
              <a:spcBef>
                <a:spcPts val="0"/>
              </a:spcBef>
              <a:spcAft>
                <a:spcPts val="0"/>
              </a:spcAft>
              <a:buSzPts val="1300"/>
              <a:buChar char="●"/>
            </a:pPr>
            <a:r>
              <a:rPr lang="en"/>
              <a:t>Thus, with this project we have attempted to build a Recipe Recommender System using a hybrid approach combining Content based and Collaborative filtering models using LightFM</a:t>
            </a:r>
            <a:endParaRPr/>
          </a:p>
          <a:p>
            <a:pPr indent="0" lvl="0" marL="0" rtl="0" algn="l">
              <a:lnSpc>
                <a:spcPct val="115000"/>
              </a:lnSpc>
              <a:spcBef>
                <a:spcPts val="0"/>
              </a:spcBef>
              <a:spcAft>
                <a:spcPts val="0"/>
              </a:spcAft>
              <a:buSzPts val="1300"/>
              <a:buNone/>
            </a:pPr>
            <a:r>
              <a:t/>
            </a:r>
            <a:endParaRPr/>
          </a:p>
          <a:p>
            <a:pPr indent="0" lvl="0" marL="457200" rtl="0" algn="l">
              <a:lnSpc>
                <a:spcPct val="115000"/>
              </a:lnSpc>
              <a:spcBef>
                <a:spcPts val="0"/>
              </a:spcBef>
              <a:spcAft>
                <a:spcPts val="0"/>
              </a:spcAft>
              <a:buSzPts val="1300"/>
              <a:buNone/>
            </a:pPr>
            <a:r>
              <a:t/>
            </a:r>
            <a:endParaRPr/>
          </a:p>
          <a:p>
            <a:pPr indent="0" lvl="0" marL="457200" rtl="0" algn="l">
              <a:lnSpc>
                <a:spcPct val="115000"/>
              </a:lnSpc>
              <a:spcBef>
                <a:spcPts val="0"/>
              </a:spcBef>
              <a:spcAft>
                <a:spcPts val="0"/>
              </a:spcAft>
              <a:buSzPts val="1300"/>
              <a:buNone/>
            </a:pPr>
            <a:r>
              <a:t/>
            </a:r>
            <a:endParaRPr/>
          </a:p>
          <a:p>
            <a:pPr indent="0" lvl="0" marL="457200" rtl="0" algn="l">
              <a:lnSpc>
                <a:spcPct val="115000"/>
              </a:lnSpc>
              <a:spcBef>
                <a:spcPts val="0"/>
              </a:spcBef>
              <a:spcAft>
                <a:spcPts val="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1303800" y="598575"/>
            <a:ext cx="7030500" cy="66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Data Set</a:t>
            </a:r>
            <a:endParaRPr/>
          </a:p>
        </p:txBody>
      </p:sp>
      <p:sp>
        <p:nvSpPr>
          <p:cNvPr id="335" name="Google Shape;335;p27"/>
          <p:cNvSpPr txBox="1"/>
          <p:nvPr>
            <p:ph idx="1" type="body"/>
          </p:nvPr>
        </p:nvSpPr>
        <p:spPr>
          <a:xfrm>
            <a:off x="1303800" y="1259175"/>
            <a:ext cx="7087200" cy="13125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a:t>Total no. users ~ 119k | Total no. of Recipes (items) ~ 231k</a:t>
            </a:r>
            <a:br>
              <a:rPr lang="en"/>
            </a:br>
            <a:endParaRPr/>
          </a:p>
          <a:p>
            <a:pPr indent="-311150" lvl="0" marL="457200" rtl="0" algn="l">
              <a:lnSpc>
                <a:spcPct val="115000"/>
              </a:lnSpc>
              <a:spcBef>
                <a:spcPts val="0"/>
              </a:spcBef>
              <a:spcAft>
                <a:spcPts val="0"/>
              </a:spcAft>
              <a:buSzPts val="1300"/>
              <a:buChar char="●"/>
            </a:pPr>
            <a:r>
              <a:rPr lang="en"/>
              <a:t>Total recipe records = 231637 *12 ~ 2.7M</a:t>
            </a:r>
            <a:br>
              <a:rPr lang="en"/>
            </a:br>
            <a:endParaRPr/>
          </a:p>
          <a:p>
            <a:pPr indent="-311150" lvl="0" marL="457200" rtl="0" algn="l">
              <a:lnSpc>
                <a:spcPct val="115000"/>
              </a:lnSpc>
              <a:spcBef>
                <a:spcPts val="0"/>
              </a:spcBef>
              <a:spcAft>
                <a:spcPts val="0"/>
              </a:spcAft>
              <a:buSzPts val="1300"/>
              <a:buChar char="●"/>
            </a:pPr>
            <a:r>
              <a:rPr lang="en"/>
              <a:t>Total records in Interaction Dataset = 1132367 * 5 ~ 5.6M</a:t>
            </a:r>
            <a:endParaRPr/>
          </a:p>
        </p:txBody>
      </p:sp>
      <p:pic>
        <p:nvPicPr>
          <p:cNvPr id="336" name="Google Shape;336;p27"/>
          <p:cNvPicPr preferRelativeResize="0"/>
          <p:nvPr/>
        </p:nvPicPr>
        <p:blipFill rotWithShape="1">
          <a:blip r:embed="rId3">
            <a:alphaModFix/>
          </a:blip>
          <a:srcRect b="0" l="0" r="0" t="0"/>
          <a:stretch/>
        </p:blipFill>
        <p:spPr>
          <a:xfrm>
            <a:off x="1885425" y="2799950"/>
            <a:ext cx="3509675" cy="141222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8"/>
          <p:cNvSpPr txBox="1"/>
          <p:nvPr>
            <p:ph type="title"/>
          </p:nvPr>
        </p:nvSpPr>
        <p:spPr>
          <a:xfrm>
            <a:off x="1197125" y="185950"/>
            <a:ext cx="6884100" cy="55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Architecture Diagram</a:t>
            </a:r>
            <a:endParaRPr/>
          </a:p>
        </p:txBody>
      </p:sp>
      <p:pic>
        <p:nvPicPr>
          <p:cNvPr id="342" name="Google Shape;342;p28"/>
          <p:cNvPicPr preferRelativeResize="0"/>
          <p:nvPr/>
        </p:nvPicPr>
        <p:blipFill rotWithShape="1">
          <a:blip r:embed="rId3">
            <a:alphaModFix/>
          </a:blip>
          <a:srcRect b="0" l="0" r="0" t="0"/>
          <a:stretch/>
        </p:blipFill>
        <p:spPr>
          <a:xfrm>
            <a:off x="2399500" y="888498"/>
            <a:ext cx="5032250" cy="4161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Pre-Processing &amp;</a:t>
            </a:r>
            <a:br>
              <a:rPr lang="en"/>
            </a:br>
            <a:r>
              <a:rPr lang="en"/>
              <a:t>Feature Engineering </a:t>
            </a:r>
            <a:endParaRPr/>
          </a:p>
        </p:txBody>
      </p:sp>
      <p:pic>
        <p:nvPicPr>
          <p:cNvPr id="348" name="Google Shape;348;p29"/>
          <p:cNvPicPr preferRelativeResize="0"/>
          <p:nvPr/>
        </p:nvPicPr>
        <p:blipFill rotWithShape="1">
          <a:blip r:embed="rId3">
            <a:alphaModFix/>
          </a:blip>
          <a:srcRect b="0" l="0" r="0" t="0"/>
          <a:stretch/>
        </p:blipFill>
        <p:spPr>
          <a:xfrm>
            <a:off x="911638" y="1638600"/>
            <a:ext cx="3191646" cy="3393224"/>
          </a:xfrm>
          <a:prstGeom prst="rect">
            <a:avLst/>
          </a:prstGeom>
          <a:noFill/>
          <a:ln cap="flat" cmpd="sng" w="9525">
            <a:solidFill>
              <a:schemeClr val="dk2"/>
            </a:solidFill>
            <a:prstDash val="solid"/>
            <a:round/>
            <a:headEnd len="sm" w="sm" type="none"/>
            <a:tailEnd len="sm" w="sm" type="none"/>
          </a:ln>
        </p:spPr>
      </p:pic>
      <p:pic>
        <p:nvPicPr>
          <p:cNvPr id="349" name="Google Shape;349;p29"/>
          <p:cNvPicPr preferRelativeResize="0"/>
          <p:nvPr/>
        </p:nvPicPr>
        <p:blipFill rotWithShape="1">
          <a:blip r:embed="rId4">
            <a:alphaModFix/>
          </a:blip>
          <a:srcRect b="0" l="0" r="0" t="0"/>
          <a:stretch/>
        </p:blipFill>
        <p:spPr>
          <a:xfrm>
            <a:off x="5579525" y="137125"/>
            <a:ext cx="3391025" cy="2124698"/>
          </a:xfrm>
          <a:prstGeom prst="rect">
            <a:avLst/>
          </a:prstGeom>
          <a:noFill/>
          <a:ln>
            <a:noFill/>
          </a:ln>
        </p:spPr>
      </p:pic>
      <p:pic>
        <p:nvPicPr>
          <p:cNvPr id="350" name="Google Shape;350;p29"/>
          <p:cNvPicPr preferRelativeResize="0"/>
          <p:nvPr/>
        </p:nvPicPr>
        <p:blipFill rotWithShape="1">
          <a:blip r:embed="rId5">
            <a:alphaModFix/>
          </a:blip>
          <a:srcRect b="0" l="0" r="0" t="0"/>
          <a:stretch/>
        </p:blipFill>
        <p:spPr>
          <a:xfrm>
            <a:off x="4685100" y="3363200"/>
            <a:ext cx="3011949" cy="1362950"/>
          </a:xfrm>
          <a:prstGeom prst="rect">
            <a:avLst/>
          </a:prstGeom>
          <a:noFill/>
          <a:ln cap="flat" cmpd="sng" w="9525">
            <a:solidFill>
              <a:srgbClr val="695D46"/>
            </a:solidFill>
            <a:prstDash val="solid"/>
            <a:round/>
            <a:headEnd len="sm" w="sm" type="none"/>
            <a:tailEnd len="sm" w="sm" type="none"/>
          </a:ln>
        </p:spPr>
      </p:pic>
      <p:sp>
        <p:nvSpPr>
          <p:cNvPr id="351" name="Google Shape;351;p29"/>
          <p:cNvSpPr txBox="1"/>
          <p:nvPr/>
        </p:nvSpPr>
        <p:spPr>
          <a:xfrm>
            <a:off x="1114400" y="4654775"/>
            <a:ext cx="3136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2.</a:t>
            </a:r>
            <a:r>
              <a:rPr b="0" i="0" lang="en" sz="1100" u="none" cap="none" strike="noStrike">
                <a:solidFill>
                  <a:srgbClr val="000000"/>
                </a:solidFill>
                <a:latin typeface="Nunito"/>
                <a:ea typeface="Nunito"/>
                <a:cs typeface="Nunito"/>
                <a:sym typeface="Nunito"/>
              </a:rPr>
              <a:t> Data Pre-processing on the review text</a:t>
            </a:r>
            <a:endParaRPr b="0" i="0" sz="1100" u="none" cap="none" strike="noStrike">
              <a:solidFill>
                <a:srgbClr val="000000"/>
              </a:solidFill>
              <a:latin typeface="Nunito"/>
              <a:ea typeface="Nunito"/>
              <a:cs typeface="Nunito"/>
              <a:sym typeface="Nunito"/>
            </a:endParaRPr>
          </a:p>
        </p:txBody>
      </p:sp>
      <p:sp>
        <p:nvSpPr>
          <p:cNvPr id="352" name="Google Shape;352;p29"/>
          <p:cNvSpPr txBox="1"/>
          <p:nvPr/>
        </p:nvSpPr>
        <p:spPr>
          <a:xfrm>
            <a:off x="6226800" y="2167135"/>
            <a:ext cx="25299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1.</a:t>
            </a:r>
            <a:r>
              <a:rPr b="0" i="0" lang="en" sz="1100" u="none" cap="none" strike="noStrike">
                <a:solidFill>
                  <a:srgbClr val="000000"/>
                </a:solidFill>
                <a:latin typeface="Nunito"/>
                <a:ea typeface="Nunito"/>
                <a:cs typeface="Nunito"/>
                <a:sym typeface="Nunito"/>
              </a:rPr>
              <a:t> Ratings distribution in the dataset</a:t>
            </a:r>
            <a:br>
              <a:rPr b="0" i="0" lang="en" sz="1100" u="none" cap="none" strike="noStrike">
                <a:solidFill>
                  <a:srgbClr val="000000"/>
                </a:solidFill>
                <a:latin typeface="Nunito"/>
                <a:ea typeface="Nunito"/>
                <a:cs typeface="Nunito"/>
                <a:sym typeface="Nunito"/>
              </a:rPr>
            </a:br>
            <a:r>
              <a:rPr b="0" i="0" lang="en" sz="1100" u="none" cap="none" strike="noStrike">
                <a:solidFill>
                  <a:srgbClr val="000000"/>
                </a:solidFill>
                <a:latin typeface="Nunito"/>
                <a:ea typeface="Nunito"/>
                <a:cs typeface="Nunito"/>
                <a:sym typeface="Nunito"/>
              </a:rPr>
              <a:t>      </a:t>
            </a:r>
            <a:r>
              <a:rPr b="0" i="0" lang="en" sz="1000" u="none" cap="none" strike="noStrike">
                <a:solidFill>
                  <a:srgbClr val="000000"/>
                </a:solidFill>
                <a:latin typeface="Nunito"/>
                <a:ea typeface="Nunito"/>
                <a:cs typeface="Nunito"/>
                <a:sym typeface="Nunito"/>
              </a:rPr>
              <a:t>(0 rated datapoints - imputed using     sentiment analysis)</a:t>
            </a:r>
            <a:endParaRPr b="0" i="0" sz="1100" u="none" cap="none" strike="noStrike">
              <a:solidFill>
                <a:srgbClr val="000000"/>
              </a:solidFill>
              <a:latin typeface="Nunito"/>
              <a:ea typeface="Nunito"/>
              <a:cs typeface="Nunito"/>
              <a:sym typeface="Nunito"/>
            </a:endParaRPr>
          </a:p>
        </p:txBody>
      </p:sp>
      <p:sp>
        <p:nvSpPr>
          <p:cNvPr id="353" name="Google Shape;353;p29"/>
          <p:cNvSpPr txBox="1"/>
          <p:nvPr/>
        </p:nvSpPr>
        <p:spPr>
          <a:xfrm>
            <a:off x="7697050" y="3490575"/>
            <a:ext cx="1273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3.</a:t>
            </a:r>
            <a:r>
              <a:rPr b="0" i="0" lang="en" sz="1100" u="none" cap="none" strike="noStrike">
                <a:solidFill>
                  <a:srgbClr val="000000"/>
                </a:solidFill>
                <a:latin typeface="Nunito"/>
                <a:ea typeface="Nunito"/>
                <a:cs typeface="Nunito"/>
                <a:sym typeface="Nunito"/>
              </a:rPr>
              <a:t> ML Algorithms comparison for the sentiment analysis</a:t>
            </a:r>
            <a:endParaRPr b="0" i="0" sz="1100" u="none" cap="none" strike="noStrike">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Algorithms Used </a:t>
            </a:r>
            <a:endParaRPr/>
          </a:p>
        </p:txBody>
      </p:sp>
      <p:sp>
        <p:nvSpPr>
          <p:cNvPr id="359" name="Google Shape;359;p30"/>
          <p:cNvSpPr txBox="1"/>
          <p:nvPr>
            <p:ph idx="1" type="body"/>
          </p:nvPr>
        </p:nvSpPr>
        <p:spPr>
          <a:xfrm>
            <a:off x="1303800" y="1434125"/>
            <a:ext cx="7030500" cy="25416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rgbClr val="000000"/>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200">
                <a:solidFill>
                  <a:srgbClr val="000000"/>
                </a:solidFill>
                <a:latin typeface="Arial"/>
                <a:ea typeface="Arial"/>
                <a:cs typeface="Arial"/>
                <a:sym typeface="Arial"/>
              </a:rPr>
              <a:t>Tag/Ingredient </a:t>
            </a:r>
            <a:r>
              <a:rPr b="1" lang="en" sz="1200">
                <a:solidFill>
                  <a:srgbClr val="000000"/>
                </a:solidFill>
                <a:highlight>
                  <a:schemeClr val="lt1"/>
                </a:highlight>
                <a:latin typeface="Arial"/>
                <a:ea typeface="Arial"/>
                <a:cs typeface="Arial"/>
                <a:sym typeface="Arial"/>
              </a:rPr>
              <a:t> Item model</a:t>
            </a:r>
            <a:br>
              <a:rPr b="1" lang="en" sz="1200">
                <a:solidFill>
                  <a:srgbClr val="000000"/>
                </a:solidFill>
                <a:latin typeface="Arial"/>
                <a:ea typeface="Arial"/>
                <a:cs typeface="Arial"/>
                <a:sym typeface="Arial"/>
              </a:rPr>
            </a:br>
            <a:r>
              <a:rPr lang="en" sz="1200">
                <a:solidFill>
                  <a:srgbClr val="000000"/>
                </a:solidFill>
                <a:highlight>
                  <a:schemeClr val="lt1"/>
                </a:highlight>
                <a:latin typeface="Arial"/>
                <a:ea typeface="Arial"/>
                <a:cs typeface="Arial"/>
                <a:sym typeface="Arial"/>
              </a:rPr>
              <a:t>we build an ingredient vector for each recipe and compute the cosine similarity of the recipe to all other recipes. To predict ratings for an unknown recipe, we use the cosine distance of recipe X to top-N recipes rated by the user. A similar strategy is followed for tags.</a:t>
            </a:r>
            <a:br>
              <a:rPr b="1" lang="en" sz="1250">
                <a:solidFill>
                  <a:srgbClr val="000000"/>
                </a:solidFill>
                <a:latin typeface="Arial"/>
                <a:ea typeface="Arial"/>
                <a:cs typeface="Arial"/>
                <a:sym typeface="Arial"/>
              </a:rPr>
            </a:br>
            <a:br>
              <a:rPr b="1" lang="en" sz="1250">
                <a:solidFill>
                  <a:srgbClr val="000000"/>
                </a:solidFill>
                <a:latin typeface="Arial"/>
                <a:ea typeface="Arial"/>
                <a:cs typeface="Arial"/>
                <a:sym typeface="Arial"/>
              </a:rPr>
            </a:br>
            <a:endParaRPr b="1" sz="1250">
              <a:solidFill>
                <a:srgbClr val="000000"/>
              </a:solidFill>
              <a:latin typeface="Arial"/>
              <a:ea typeface="Arial"/>
              <a:cs typeface="Arial"/>
              <a:sym typeface="Arial"/>
            </a:endParaRPr>
          </a:p>
          <a:p>
            <a:pPr indent="-342900" lvl="0" marL="457200" rtl="0" algn="l">
              <a:lnSpc>
                <a:spcPct val="115000"/>
              </a:lnSpc>
              <a:spcBef>
                <a:spcPts val="0"/>
              </a:spcBef>
              <a:spcAft>
                <a:spcPts val="0"/>
              </a:spcAft>
              <a:buSzPts val="1800"/>
              <a:buChar char="●"/>
            </a:pPr>
            <a:r>
              <a:rPr b="1" lang="en" sz="1250">
                <a:solidFill>
                  <a:srgbClr val="000000"/>
                </a:solidFill>
                <a:latin typeface="Arial"/>
                <a:ea typeface="Arial"/>
                <a:cs typeface="Arial"/>
                <a:sym typeface="Arial"/>
              </a:rPr>
              <a:t>Nutrition-based Hybrid model</a:t>
            </a:r>
            <a:br>
              <a:rPr b="1" lang="en" sz="1250">
                <a:solidFill>
                  <a:srgbClr val="000000"/>
                </a:solidFill>
                <a:latin typeface="Arial"/>
                <a:ea typeface="Arial"/>
                <a:cs typeface="Arial"/>
                <a:sym typeface="Arial"/>
              </a:rPr>
            </a:br>
            <a:r>
              <a:rPr lang="en" sz="1250">
                <a:solidFill>
                  <a:srgbClr val="000000"/>
                </a:solidFill>
                <a:latin typeface="Arial"/>
                <a:ea typeface="Arial"/>
                <a:cs typeface="Arial"/>
                <a:sym typeface="Arial"/>
              </a:rPr>
              <a:t>To predict a rating for recipe X, find cosine similarity of X to all other recipes. Then take a weighted average of the top-N similar recipes to compute the predicted rating for recipe X.</a:t>
            </a:r>
            <a:endParaRPr sz="1250">
              <a:solidFill>
                <a:srgbClr val="000000"/>
              </a:solidFill>
              <a:latin typeface="Arial"/>
              <a:ea typeface="Arial"/>
              <a:cs typeface="Arial"/>
              <a:sym typeface="Arial"/>
            </a:endParaRPr>
          </a:p>
          <a:p>
            <a:pPr indent="0" lvl="0" marL="457200" rtl="0" algn="l">
              <a:lnSpc>
                <a:spcPct val="115000"/>
              </a:lnSpc>
              <a:spcBef>
                <a:spcPts val="0"/>
              </a:spcBef>
              <a:spcAft>
                <a:spcPts val="0"/>
              </a:spcAft>
              <a:buNone/>
            </a:pPr>
            <a:br>
              <a:rPr b="1" lang="en" sz="1250">
                <a:solidFill>
                  <a:srgbClr val="000000"/>
                </a:solidFill>
                <a:latin typeface="Arial"/>
                <a:ea typeface="Arial"/>
                <a:cs typeface="Arial"/>
                <a:sym typeface="Arial"/>
              </a:rPr>
            </a:br>
            <a:br>
              <a:rPr b="1" lang="en" sz="1250">
                <a:solidFill>
                  <a:srgbClr val="000000"/>
                </a:solidFill>
                <a:latin typeface="Arial"/>
                <a:ea typeface="Arial"/>
                <a:cs typeface="Arial"/>
                <a:sym typeface="Arial"/>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1"/>
          <p:cNvSpPr txBox="1"/>
          <p:nvPr>
            <p:ph type="title"/>
          </p:nvPr>
        </p:nvSpPr>
        <p:spPr>
          <a:xfrm>
            <a:off x="1303800" y="598575"/>
            <a:ext cx="7030500" cy="665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Algorithms Used</a:t>
            </a:r>
            <a:endParaRPr/>
          </a:p>
        </p:txBody>
      </p:sp>
      <p:sp>
        <p:nvSpPr>
          <p:cNvPr id="365" name="Google Shape;365;p31"/>
          <p:cNvSpPr txBox="1"/>
          <p:nvPr>
            <p:ph idx="1" type="body"/>
          </p:nvPr>
        </p:nvSpPr>
        <p:spPr>
          <a:xfrm>
            <a:off x="1303800" y="1479050"/>
            <a:ext cx="4077600" cy="3388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sz="1250">
                <a:solidFill>
                  <a:srgbClr val="000000"/>
                </a:solidFill>
                <a:latin typeface="Arial"/>
                <a:ea typeface="Arial"/>
                <a:cs typeface="Arial"/>
                <a:sym typeface="Arial"/>
              </a:rPr>
              <a:t>Spark ALS:</a:t>
            </a:r>
            <a:endParaRPr b="1" sz="1250">
              <a:solidFill>
                <a:srgbClr val="00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highlight>
                  <a:schemeClr val="lt1"/>
                </a:highlight>
                <a:latin typeface="Arial"/>
                <a:ea typeface="Arial"/>
                <a:cs typeface="Arial"/>
                <a:sym typeface="Arial"/>
              </a:rPr>
              <a:t>This is a Matrix Factorization collaborative filtering model provided by Apache Spark. It uses the Alternating Least squares (ALS) algorithm to learn latent factors</a:t>
            </a:r>
            <a:endParaRPr b="1" sz="1200">
              <a:solidFill>
                <a:srgbClr val="000000"/>
              </a:solidFill>
              <a:latin typeface="Arial"/>
              <a:ea typeface="Arial"/>
              <a:cs typeface="Arial"/>
              <a:sym typeface="Arial"/>
            </a:endParaRPr>
          </a:p>
          <a:p>
            <a:pPr indent="0" lvl="0" marL="457200" rtl="0" algn="l">
              <a:spcBef>
                <a:spcPts val="0"/>
              </a:spcBef>
              <a:spcAft>
                <a:spcPts val="0"/>
              </a:spcAft>
              <a:buNone/>
            </a:pPr>
            <a:r>
              <a:t/>
            </a:r>
            <a:endParaRPr b="1" sz="125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b="1" lang="en" sz="1250">
                <a:solidFill>
                  <a:srgbClr val="000000"/>
                </a:solidFill>
                <a:latin typeface="Arial"/>
                <a:ea typeface="Arial"/>
                <a:cs typeface="Arial"/>
                <a:sym typeface="Arial"/>
              </a:rPr>
              <a:t>LightFM hybrid model</a:t>
            </a:r>
            <a:endParaRPr b="1" sz="1250">
              <a:solidFill>
                <a:srgbClr val="000000"/>
              </a:solidFill>
              <a:latin typeface="Arial"/>
              <a:ea typeface="Arial"/>
              <a:cs typeface="Arial"/>
              <a:sym typeface="Arial"/>
            </a:endParaRPr>
          </a:p>
          <a:p>
            <a:pPr indent="0" lvl="0" marL="457200" rtl="0" algn="l">
              <a:spcBef>
                <a:spcPts val="0"/>
              </a:spcBef>
              <a:spcAft>
                <a:spcPts val="0"/>
              </a:spcAft>
              <a:buNone/>
            </a:pPr>
            <a:r>
              <a:rPr lang="en" sz="1200">
                <a:solidFill>
                  <a:srgbClr val="000000"/>
                </a:solidFill>
                <a:highlight>
                  <a:srgbClr val="FFFFFF"/>
                </a:highlight>
                <a:latin typeface="Arial"/>
                <a:ea typeface="Arial"/>
                <a:cs typeface="Arial"/>
                <a:sym typeface="Arial"/>
              </a:rPr>
              <a:t>LightFM Model combines item features with user-item interactions. It considers the item features to make recommendation in case of item cold start.</a:t>
            </a:r>
            <a:br>
              <a:rPr b="1" lang="en" sz="1250">
                <a:solidFill>
                  <a:srgbClr val="000000"/>
                </a:solidFill>
                <a:latin typeface="Arial"/>
                <a:ea typeface="Arial"/>
                <a:cs typeface="Arial"/>
                <a:sym typeface="Arial"/>
              </a:rPr>
            </a:br>
            <a:endParaRPr sz="1250">
              <a:solidFill>
                <a:srgbClr val="000000"/>
              </a:solidFill>
              <a:latin typeface="Arial"/>
              <a:ea typeface="Arial"/>
              <a:cs typeface="Arial"/>
              <a:sym typeface="Arial"/>
            </a:endParaRPr>
          </a:p>
        </p:txBody>
      </p:sp>
      <p:pic>
        <p:nvPicPr>
          <p:cNvPr id="366" name="Google Shape;366;p31"/>
          <p:cNvPicPr preferRelativeResize="0"/>
          <p:nvPr/>
        </p:nvPicPr>
        <p:blipFill>
          <a:blip r:embed="rId3">
            <a:alphaModFix/>
          </a:blip>
          <a:stretch>
            <a:fillRect/>
          </a:stretch>
        </p:blipFill>
        <p:spPr>
          <a:xfrm>
            <a:off x="5451300" y="528850"/>
            <a:ext cx="3013950" cy="3982650"/>
          </a:xfrm>
          <a:prstGeom prst="rect">
            <a:avLst/>
          </a:prstGeom>
          <a:noFill/>
          <a:ln>
            <a:noFill/>
          </a:ln>
        </p:spPr>
      </p:pic>
      <p:sp>
        <p:nvSpPr>
          <p:cNvPr id="367" name="Google Shape;367;p31"/>
          <p:cNvSpPr txBox="1"/>
          <p:nvPr/>
        </p:nvSpPr>
        <p:spPr>
          <a:xfrm>
            <a:off x="6230975" y="4426075"/>
            <a:ext cx="22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Nunito"/>
                <a:ea typeface="Nunito"/>
                <a:cs typeface="Nunito"/>
                <a:sym typeface="Nunito"/>
              </a:rPr>
              <a:t>Overview of building LightFM model</a:t>
            </a:r>
            <a:endParaRPr sz="11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Evaluation: Surprise Implementations</a:t>
            </a:r>
            <a:endParaRPr/>
          </a:p>
          <a:p>
            <a:pPr indent="0" lvl="0" marL="0" rtl="0" algn="l">
              <a:lnSpc>
                <a:spcPct val="100000"/>
              </a:lnSpc>
              <a:spcBef>
                <a:spcPts val="0"/>
              </a:spcBef>
              <a:spcAft>
                <a:spcPts val="0"/>
              </a:spcAft>
              <a:buSzPts val="2800"/>
              <a:buNone/>
            </a:pPr>
            <a:r>
              <a:t/>
            </a:r>
            <a:endParaRPr/>
          </a:p>
        </p:txBody>
      </p:sp>
      <p:sp>
        <p:nvSpPr>
          <p:cNvPr id="373" name="Google Shape;373;p32"/>
          <p:cNvSpPr txBox="1"/>
          <p:nvPr/>
        </p:nvSpPr>
        <p:spPr>
          <a:xfrm>
            <a:off x="957538" y="4420875"/>
            <a:ext cx="3195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Nunito"/>
                <a:ea typeface="Nunito"/>
                <a:cs typeface="Nunito"/>
                <a:sym typeface="Nunito"/>
              </a:rPr>
              <a:t>Hyperparameter tuning on a sample of 30k records</a:t>
            </a:r>
            <a:endParaRPr b="1" sz="1000">
              <a:latin typeface="Nunito"/>
              <a:ea typeface="Nunito"/>
              <a:cs typeface="Nunito"/>
              <a:sym typeface="Nunito"/>
            </a:endParaRPr>
          </a:p>
        </p:txBody>
      </p:sp>
      <p:pic>
        <p:nvPicPr>
          <p:cNvPr id="374" name="Google Shape;374;p32"/>
          <p:cNvPicPr preferRelativeResize="0"/>
          <p:nvPr/>
        </p:nvPicPr>
        <p:blipFill>
          <a:blip r:embed="rId3">
            <a:alphaModFix/>
          </a:blip>
          <a:stretch>
            <a:fillRect/>
          </a:stretch>
        </p:blipFill>
        <p:spPr>
          <a:xfrm>
            <a:off x="1396875" y="1180050"/>
            <a:ext cx="2316624" cy="3240826"/>
          </a:xfrm>
          <a:prstGeom prst="rect">
            <a:avLst/>
          </a:prstGeom>
          <a:noFill/>
          <a:ln>
            <a:noFill/>
          </a:ln>
        </p:spPr>
      </p:pic>
      <p:sp>
        <p:nvSpPr>
          <p:cNvPr id="375" name="Google Shape;375;p32"/>
          <p:cNvSpPr txBox="1"/>
          <p:nvPr/>
        </p:nvSpPr>
        <p:spPr>
          <a:xfrm>
            <a:off x="4078150" y="1400500"/>
            <a:ext cx="4003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Char char="●"/>
            </a:pPr>
            <a:r>
              <a:rPr lang="en">
                <a:latin typeface="Nunito"/>
                <a:ea typeface="Nunito"/>
                <a:cs typeface="Nunito"/>
                <a:sym typeface="Nunito"/>
              </a:rPr>
              <a:t>Matrix </a:t>
            </a:r>
            <a:r>
              <a:rPr lang="en">
                <a:latin typeface="Nunito"/>
                <a:ea typeface="Nunito"/>
                <a:cs typeface="Nunito"/>
                <a:sym typeface="Nunito"/>
              </a:rPr>
              <a:t>Factorization</a:t>
            </a:r>
            <a:r>
              <a:rPr lang="en">
                <a:latin typeface="Nunito"/>
                <a:ea typeface="Nunito"/>
                <a:cs typeface="Nunito"/>
                <a:sym typeface="Nunito"/>
              </a:rPr>
              <a:t> had the best RMSE compared to other models</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Imputing the </a:t>
            </a:r>
            <a:r>
              <a:rPr lang="en">
                <a:latin typeface="Nunito"/>
                <a:ea typeface="Nunito"/>
                <a:cs typeface="Nunito"/>
                <a:sym typeface="Nunito"/>
              </a:rPr>
              <a:t>missing</a:t>
            </a:r>
            <a:r>
              <a:rPr lang="en">
                <a:latin typeface="Nunito"/>
                <a:ea typeface="Nunito"/>
                <a:cs typeface="Nunito"/>
                <a:sym typeface="Nunito"/>
              </a:rPr>
              <a:t> ratings had a </a:t>
            </a:r>
            <a:r>
              <a:rPr lang="en">
                <a:latin typeface="Nunito"/>
                <a:ea typeface="Nunito"/>
                <a:cs typeface="Nunito"/>
                <a:sym typeface="Nunito"/>
              </a:rPr>
              <a:t>significant</a:t>
            </a:r>
            <a:r>
              <a:rPr lang="en">
                <a:latin typeface="Nunito"/>
                <a:ea typeface="Nunito"/>
                <a:cs typeface="Nunito"/>
                <a:sym typeface="Nunito"/>
              </a:rPr>
              <a:t> impact on RMSE.</a:t>
            </a:r>
            <a:endParaRPr>
              <a:latin typeface="Nunito"/>
              <a:ea typeface="Nunito"/>
              <a:cs typeface="Nunito"/>
              <a:sym typeface="Nunito"/>
            </a:endParaRPr>
          </a:p>
          <a:p>
            <a:pPr indent="-317500" lvl="0" marL="457200" rtl="0" algn="l">
              <a:spcBef>
                <a:spcPts val="0"/>
              </a:spcBef>
              <a:spcAft>
                <a:spcPts val="0"/>
              </a:spcAft>
              <a:buSzPts val="1400"/>
              <a:buFont typeface="Nunito"/>
              <a:buChar char="●"/>
            </a:pPr>
            <a:r>
              <a:rPr lang="en">
                <a:latin typeface="Nunito"/>
                <a:ea typeface="Nunito"/>
                <a:cs typeface="Nunito"/>
                <a:sym typeface="Nunito"/>
              </a:rPr>
              <a:t>Matrix </a:t>
            </a:r>
            <a:r>
              <a:rPr lang="en">
                <a:latin typeface="Nunito"/>
                <a:ea typeface="Nunito"/>
                <a:cs typeface="Nunito"/>
                <a:sym typeface="Nunito"/>
              </a:rPr>
              <a:t>Factorization took the least training time.</a:t>
            </a:r>
            <a:r>
              <a:rPr lang="en">
                <a:latin typeface="Nunito"/>
                <a:ea typeface="Nunito"/>
                <a:cs typeface="Nunito"/>
                <a:sym typeface="Nunito"/>
              </a:rPr>
              <a:t> </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type="title"/>
          </p:nvPr>
        </p:nvSpPr>
        <p:spPr>
          <a:xfrm>
            <a:off x="1303800" y="598575"/>
            <a:ext cx="7030500" cy="68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Evaluation of all algorithms over entire dataset</a:t>
            </a:r>
            <a:endParaRPr/>
          </a:p>
          <a:p>
            <a:pPr indent="0" lvl="0" marL="0" rtl="0" algn="l">
              <a:lnSpc>
                <a:spcPct val="100000"/>
              </a:lnSpc>
              <a:spcBef>
                <a:spcPts val="0"/>
              </a:spcBef>
              <a:spcAft>
                <a:spcPts val="0"/>
              </a:spcAft>
              <a:buSzPts val="2800"/>
              <a:buNone/>
            </a:pPr>
            <a:r>
              <a:t/>
            </a:r>
            <a:endParaRPr/>
          </a:p>
        </p:txBody>
      </p:sp>
      <p:pic>
        <p:nvPicPr>
          <p:cNvPr id="381" name="Google Shape;381;p33"/>
          <p:cNvPicPr preferRelativeResize="0"/>
          <p:nvPr/>
        </p:nvPicPr>
        <p:blipFill>
          <a:blip r:embed="rId3">
            <a:alphaModFix/>
          </a:blip>
          <a:stretch>
            <a:fillRect/>
          </a:stretch>
        </p:blipFill>
        <p:spPr>
          <a:xfrm>
            <a:off x="251167" y="1807350"/>
            <a:ext cx="4363182" cy="2709275"/>
          </a:xfrm>
          <a:prstGeom prst="rect">
            <a:avLst/>
          </a:prstGeom>
          <a:noFill/>
          <a:ln cap="flat" cmpd="sng" w="9525">
            <a:solidFill>
              <a:schemeClr val="dk2"/>
            </a:solidFill>
            <a:prstDash val="solid"/>
            <a:round/>
            <a:headEnd len="sm" w="sm" type="none"/>
            <a:tailEnd len="sm" w="sm" type="none"/>
          </a:ln>
        </p:spPr>
      </p:pic>
      <p:pic>
        <p:nvPicPr>
          <p:cNvPr id="382" name="Google Shape;382;p33"/>
          <p:cNvPicPr preferRelativeResize="0"/>
          <p:nvPr/>
        </p:nvPicPr>
        <p:blipFill>
          <a:blip r:embed="rId4">
            <a:alphaModFix/>
          </a:blip>
          <a:stretch>
            <a:fillRect/>
          </a:stretch>
        </p:blipFill>
        <p:spPr>
          <a:xfrm>
            <a:off x="4811850" y="1807350"/>
            <a:ext cx="4137200" cy="2709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