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grandir" panose="020B0604020202020204" charset="0"/>
      <p:regular r:id="rId13"/>
    </p:embeddedFont>
    <p:embeddedFont>
      <p:font typeface="Art Nuvo" panose="020B0604020202020204" charset="0"/>
      <p:regular r:id="rId14"/>
    </p:embeddedFont>
    <p:embeddedFont>
      <p:font typeface="Lustria"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39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9335" b="-39335"/>
            </a:stretch>
          </a:blipFill>
        </p:spPr>
      </p:sp>
      <p:sp>
        <p:nvSpPr>
          <p:cNvPr id="3" name="Freeform 3"/>
          <p:cNvSpPr/>
          <p:nvPr/>
        </p:nvSpPr>
        <p:spPr>
          <a:xfrm>
            <a:off x="12530409" y="0"/>
            <a:ext cx="5757591" cy="5757591"/>
          </a:xfrm>
          <a:custGeom>
            <a:avLst/>
            <a:gdLst/>
            <a:ahLst/>
            <a:cxnLst/>
            <a:rect l="l" t="t" r="r" b="b"/>
            <a:pathLst>
              <a:path w="5757591" h="5757591">
                <a:moveTo>
                  <a:pt x="0" y="0"/>
                </a:moveTo>
                <a:lnTo>
                  <a:pt x="5757591" y="0"/>
                </a:lnTo>
                <a:lnTo>
                  <a:pt x="5757591" y="5757591"/>
                </a:lnTo>
                <a:lnTo>
                  <a:pt x="0" y="57575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2530409" y="4529409"/>
            <a:ext cx="5757591" cy="5757591"/>
          </a:xfrm>
          <a:custGeom>
            <a:avLst/>
            <a:gdLst/>
            <a:ahLst/>
            <a:cxnLst/>
            <a:rect l="l" t="t" r="r" b="b"/>
            <a:pathLst>
              <a:path w="5757591" h="5757591">
                <a:moveTo>
                  <a:pt x="0" y="5757591"/>
                </a:moveTo>
                <a:lnTo>
                  <a:pt x="5757591" y="5757591"/>
                </a:lnTo>
                <a:lnTo>
                  <a:pt x="5757591" y="0"/>
                </a:lnTo>
                <a:lnTo>
                  <a:pt x="0" y="0"/>
                </a:lnTo>
                <a:lnTo>
                  <a:pt x="0"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flipH="1" flipV="1">
            <a:off x="0" y="4529409"/>
            <a:ext cx="5757591" cy="5757591"/>
          </a:xfrm>
          <a:custGeom>
            <a:avLst/>
            <a:gdLst/>
            <a:ahLst/>
            <a:cxnLst/>
            <a:rect l="l" t="t" r="r" b="b"/>
            <a:pathLst>
              <a:path w="5757591" h="5757591">
                <a:moveTo>
                  <a:pt x="5757591" y="5757591"/>
                </a:moveTo>
                <a:lnTo>
                  <a:pt x="0" y="5757591"/>
                </a:lnTo>
                <a:lnTo>
                  <a:pt x="0" y="0"/>
                </a:lnTo>
                <a:lnTo>
                  <a:pt x="5757591" y="0"/>
                </a:lnTo>
                <a:lnTo>
                  <a:pt x="5757591"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a:off x="0" y="0"/>
            <a:ext cx="5757591" cy="5757591"/>
          </a:xfrm>
          <a:custGeom>
            <a:avLst/>
            <a:gdLst/>
            <a:ahLst/>
            <a:cxnLst/>
            <a:rect l="l" t="t" r="r" b="b"/>
            <a:pathLst>
              <a:path w="5757591" h="5757591">
                <a:moveTo>
                  <a:pt x="5757591" y="0"/>
                </a:moveTo>
                <a:lnTo>
                  <a:pt x="0" y="0"/>
                </a:lnTo>
                <a:lnTo>
                  <a:pt x="0" y="5757591"/>
                </a:lnTo>
                <a:lnTo>
                  <a:pt x="5757591" y="5757591"/>
                </a:lnTo>
                <a:lnTo>
                  <a:pt x="575759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3547259" y="2233195"/>
            <a:ext cx="11193481" cy="5820610"/>
          </a:xfrm>
          <a:custGeom>
            <a:avLst/>
            <a:gdLst/>
            <a:ahLst/>
            <a:cxnLst/>
            <a:rect l="l" t="t" r="r" b="b"/>
            <a:pathLst>
              <a:path w="11193481" h="5820610">
                <a:moveTo>
                  <a:pt x="0" y="0"/>
                </a:moveTo>
                <a:lnTo>
                  <a:pt x="11193482" y="0"/>
                </a:lnTo>
                <a:lnTo>
                  <a:pt x="11193482" y="5820610"/>
                </a:lnTo>
                <a:lnTo>
                  <a:pt x="0" y="582061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2785314" y="3877834"/>
            <a:ext cx="13204503" cy="1352773"/>
          </a:xfrm>
          <a:prstGeom prst="rect">
            <a:avLst/>
          </a:prstGeom>
        </p:spPr>
        <p:txBody>
          <a:bodyPr lIns="0" tIns="0" rIns="0" bIns="0" rtlCol="0" anchor="t">
            <a:spAutoFit/>
          </a:bodyPr>
          <a:lstStyle/>
          <a:p>
            <a:pPr algn="ctr">
              <a:lnSpc>
                <a:spcPts val="11012"/>
              </a:lnSpc>
            </a:pPr>
            <a:r>
              <a:rPr lang="en-US" sz="7866">
                <a:solidFill>
                  <a:srgbClr val="000000"/>
                </a:solidFill>
                <a:latin typeface="Art Nuvo"/>
                <a:ea typeface="Art Nuvo"/>
                <a:cs typeface="Art Nuvo"/>
                <a:sym typeface="Art Nuvo"/>
              </a:rPr>
              <a:t>GLOBAL COVID-19 Vaccination Data</a:t>
            </a:r>
          </a:p>
        </p:txBody>
      </p:sp>
      <p:sp>
        <p:nvSpPr>
          <p:cNvPr id="9" name="TextBox 9"/>
          <p:cNvSpPr txBox="1"/>
          <p:nvPr/>
        </p:nvSpPr>
        <p:spPr>
          <a:xfrm>
            <a:off x="7098562" y="8278811"/>
            <a:ext cx="12530409" cy="979489"/>
          </a:xfrm>
          <a:prstGeom prst="rect">
            <a:avLst/>
          </a:prstGeom>
        </p:spPr>
        <p:txBody>
          <a:bodyPr lIns="0" tIns="0" rIns="0" bIns="0" rtlCol="0" anchor="t">
            <a:spAutoFit/>
          </a:bodyPr>
          <a:lstStyle/>
          <a:p>
            <a:pPr algn="ctr">
              <a:lnSpc>
                <a:spcPts val="7962"/>
              </a:lnSpc>
            </a:pPr>
            <a:r>
              <a:rPr lang="en-US" sz="5687">
                <a:solidFill>
                  <a:srgbClr val="000000"/>
                </a:solidFill>
                <a:latin typeface="Art Nuvo"/>
                <a:ea typeface="Art Nuvo"/>
                <a:cs typeface="Art Nuvo"/>
                <a:sym typeface="Art Nuvo"/>
              </a:rPr>
              <a:t>By : ADARSH S 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9335" b="-39335"/>
            </a:stretch>
          </a:blipFill>
        </p:spPr>
      </p:sp>
      <p:sp>
        <p:nvSpPr>
          <p:cNvPr id="3" name="Freeform 3"/>
          <p:cNvSpPr/>
          <p:nvPr/>
        </p:nvSpPr>
        <p:spPr>
          <a:xfrm>
            <a:off x="12530409" y="0"/>
            <a:ext cx="5757591" cy="5757591"/>
          </a:xfrm>
          <a:custGeom>
            <a:avLst/>
            <a:gdLst/>
            <a:ahLst/>
            <a:cxnLst/>
            <a:rect l="l" t="t" r="r" b="b"/>
            <a:pathLst>
              <a:path w="5757591" h="5757591">
                <a:moveTo>
                  <a:pt x="0" y="0"/>
                </a:moveTo>
                <a:lnTo>
                  <a:pt x="5757591" y="0"/>
                </a:lnTo>
                <a:lnTo>
                  <a:pt x="5757591" y="5757591"/>
                </a:lnTo>
                <a:lnTo>
                  <a:pt x="0" y="57575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2530409" y="4529409"/>
            <a:ext cx="5757591" cy="5757591"/>
          </a:xfrm>
          <a:custGeom>
            <a:avLst/>
            <a:gdLst/>
            <a:ahLst/>
            <a:cxnLst/>
            <a:rect l="l" t="t" r="r" b="b"/>
            <a:pathLst>
              <a:path w="5757591" h="5757591">
                <a:moveTo>
                  <a:pt x="0" y="5757591"/>
                </a:moveTo>
                <a:lnTo>
                  <a:pt x="5757591" y="5757591"/>
                </a:lnTo>
                <a:lnTo>
                  <a:pt x="5757591" y="0"/>
                </a:lnTo>
                <a:lnTo>
                  <a:pt x="0" y="0"/>
                </a:lnTo>
                <a:lnTo>
                  <a:pt x="0"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flipH="1">
            <a:off x="0" y="0"/>
            <a:ext cx="5757591" cy="5757591"/>
          </a:xfrm>
          <a:custGeom>
            <a:avLst/>
            <a:gdLst/>
            <a:ahLst/>
            <a:cxnLst/>
            <a:rect l="l" t="t" r="r" b="b"/>
            <a:pathLst>
              <a:path w="5757591" h="5757591">
                <a:moveTo>
                  <a:pt x="5757591" y="0"/>
                </a:moveTo>
                <a:lnTo>
                  <a:pt x="0" y="0"/>
                </a:lnTo>
                <a:lnTo>
                  <a:pt x="0" y="5757591"/>
                </a:lnTo>
                <a:lnTo>
                  <a:pt x="5757591" y="5757591"/>
                </a:lnTo>
                <a:lnTo>
                  <a:pt x="575759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flipV="1">
            <a:off x="0" y="4529409"/>
            <a:ext cx="5757591" cy="5757591"/>
          </a:xfrm>
          <a:custGeom>
            <a:avLst/>
            <a:gdLst/>
            <a:ahLst/>
            <a:cxnLst/>
            <a:rect l="l" t="t" r="r" b="b"/>
            <a:pathLst>
              <a:path w="5757591" h="5757591">
                <a:moveTo>
                  <a:pt x="5757591" y="5757591"/>
                </a:moveTo>
                <a:lnTo>
                  <a:pt x="0" y="5757591"/>
                </a:lnTo>
                <a:lnTo>
                  <a:pt x="0" y="0"/>
                </a:lnTo>
                <a:lnTo>
                  <a:pt x="5757591" y="0"/>
                </a:lnTo>
                <a:lnTo>
                  <a:pt x="5757591"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3547259" y="2233195"/>
            <a:ext cx="11193481" cy="5820610"/>
          </a:xfrm>
          <a:custGeom>
            <a:avLst/>
            <a:gdLst/>
            <a:ahLst/>
            <a:cxnLst/>
            <a:rect l="l" t="t" r="r" b="b"/>
            <a:pathLst>
              <a:path w="11193481" h="5820610">
                <a:moveTo>
                  <a:pt x="0" y="0"/>
                </a:moveTo>
                <a:lnTo>
                  <a:pt x="11193482" y="0"/>
                </a:lnTo>
                <a:lnTo>
                  <a:pt x="11193482" y="5820610"/>
                </a:lnTo>
                <a:lnTo>
                  <a:pt x="0" y="582061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5219296" y="527957"/>
            <a:ext cx="7028084" cy="1327507"/>
          </a:xfrm>
          <a:prstGeom prst="rect">
            <a:avLst/>
          </a:prstGeom>
        </p:spPr>
        <p:txBody>
          <a:bodyPr lIns="0" tIns="0" rIns="0" bIns="0" rtlCol="0" anchor="t">
            <a:spAutoFit/>
          </a:bodyPr>
          <a:lstStyle/>
          <a:p>
            <a:pPr algn="ctr">
              <a:lnSpc>
                <a:spcPts val="10830"/>
              </a:lnSpc>
              <a:spcBef>
                <a:spcPct val="0"/>
              </a:spcBef>
            </a:pPr>
            <a:r>
              <a:rPr lang="en-US" sz="7735">
                <a:solidFill>
                  <a:srgbClr val="000000"/>
                </a:solidFill>
                <a:latin typeface="Art Nuvo"/>
                <a:ea typeface="Art Nuvo"/>
                <a:cs typeface="Art Nuvo"/>
                <a:sym typeface="Art Nuvo"/>
              </a:rPr>
              <a:t>References</a:t>
            </a:r>
          </a:p>
        </p:txBody>
      </p:sp>
      <p:sp>
        <p:nvSpPr>
          <p:cNvPr id="9" name="TextBox 9"/>
          <p:cNvSpPr txBox="1"/>
          <p:nvPr/>
        </p:nvSpPr>
        <p:spPr>
          <a:xfrm>
            <a:off x="2230007" y="3643163"/>
            <a:ext cx="13827986" cy="3393895"/>
          </a:xfrm>
          <a:prstGeom prst="rect">
            <a:avLst/>
          </a:prstGeom>
        </p:spPr>
        <p:txBody>
          <a:bodyPr lIns="0" tIns="0" rIns="0" bIns="0" rtlCol="0" anchor="t">
            <a:spAutoFit/>
          </a:bodyPr>
          <a:lstStyle/>
          <a:p>
            <a:pPr marL="809817" lvl="1" indent="-404909" algn="ctr">
              <a:lnSpc>
                <a:spcPts val="5251"/>
              </a:lnSpc>
              <a:buFont typeface="Arial"/>
              <a:buChar char="•"/>
            </a:pPr>
            <a:r>
              <a:rPr lang="en-US" sz="3750">
                <a:solidFill>
                  <a:srgbClr val="000000"/>
                </a:solidFill>
                <a:latin typeface="Agrandir"/>
                <a:ea typeface="Agrandir"/>
                <a:cs typeface="Agrandir"/>
                <a:sym typeface="Agrandir"/>
              </a:rPr>
              <a:t>Government Health Agencies (e.g., Ministries of Health)</a:t>
            </a:r>
          </a:p>
          <a:p>
            <a:pPr marL="809817" lvl="1" indent="-404909" algn="ctr">
              <a:lnSpc>
                <a:spcPts val="5251"/>
              </a:lnSpc>
              <a:buFont typeface="Arial"/>
              <a:buChar char="•"/>
            </a:pPr>
            <a:r>
              <a:rPr lang="en-US" sz="3750">
                <a:solidFill>
                  <a:srgbClr val="000000"/>
                </a:solidFill>
                <a:latin typeface="Agrandir"/>
                <a:ea typeface="Agrandir"/>
                <a:cs typeface="Agrandir"/>
                <a:sym typeface="Agrandir"/>
              </a:rPr>
              <a:t>International Organizations (e.g., WHO, CDC, UNICEF)</a:t>
            </a:r>
          </a:p>
          <a:p>
            <a:pPr marL="809817" lvl="1" indent="-404909" algn="ctr">
              <a:lnSpc>
                <a:spcPts val="5251"/>
              </a:lnSpc>
              <a:buFont typeface="Arial"/>
              <a:buChar char="•"/>
            </a:pPr>
            <a:r>
              <a:rPr lang="en-US" sz="3750">
                <a:solidFill>
                  <a:srgbClr val="000000"/>
                </a:solidFill>
                <a:latin typeface="Agrandir"/>
                <a:ea typeface="Agrandir"/>
                <a:cs typeface="Agrandir"/>
                <a:sym typeface="Agrandir"/>
              </a:rPr>
              <a:t>Public Health Reports &amp; Studies</a:t>
            </a:r>
          </a:p>
          <a:p>
            <a:pPr marL="809817" lvl="1" indent="-404909" algn="ctr">
              <a:lnSpc>
                <a:spcPts val="5251"/>
              </a:lnSpc>
              <a:buFont typeface="Arial"/>
              <a:buChar char="•"/>
            </a:pPr>
            <a:r>
              <a:rPr lang="en-US" sz="3750">
                <a:solidFill>
                  <a:srgbClr val="000000"/>
                </a:solidFill>
                <a:latin typeface="Agrandir"/>
                <a:ea typeface="Agrandir"/>
                <a:cs typeface="Agrandir"/>
                <a:sym typeface="Agrandir"/>
              </a:rPr>
              <a:t>Power BI Data Analysis &amp; Predictive Modeling</a:t>
            </a:r>
          </a:p>
          <a:p>
            <a:pPr algn="ctr">
              <a:lnSpc>
                <a:spcPts val="5251"/>
              </a:lnSpc>
              <a:spcBef>
                <a:spcPct val="0"/>
              </a:spcBef>
            </a:pPr>
            <a:endParaRPr lang="en-US" sz="3750">
              <a:solidFill>
                <a:srgbClr val="000000"/>
              </a:solidFill>
              <a:latin typeface="Agrandir"/>
              <a:ea typeface="Agrandir"/>
              <a:cs typeface="Agrandir"/>
              <a:sym typeface="Agrandi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9335" b="-39335"/>
            </a:stretch>
          </a:blipFill>
        </p:spPr>
      </p:sp>
      <p:sp>
        <p:nvSpPr>
          <p:cNvPr id="3" name="Freeform 3"/>
          <p:cNvSpPr/>
          <p:nvPr/>
        </p:nvSpPr>
        <p:spPr>
          <a:xfrm>
            <a:off x="12530409" y="0"/>
            <a:ext cx="5757591" cy="5757591"/>
          </a:xfrm>
          <a:custGeom>
            <a:avLst/>
            <a:gdLst/>
            <a:ahLst/>
            <a:cxnLst/>
            <a:rect l="l" t="t" r="r" b="b"/>
            <a:pathLst>
              <a:path w="5757591" h="5757591">
                <a:moveTo>
                  <a:pt x="0" y="0"/>
                </a:moveTo>
                <a:lnTo>
                  <a:pt x="5757591" y="0"/>
                </a:lnTo>
                <a:lnTo>
                  <a:pt x="5757591" y="5757591"/>
                </a:lnTo>
                <a:lnTo>
                  <a:pt x="0" y="57575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2530409" y="4529409"/>
            <a:ext cx="5757591" cy="5757591"/>
          </a:xfrm>
          <a:custGeom>
            <a:avLst/>
            <a:gdLst/>
            <a:ahLst/>
            <a:cxnLst/>
            <a:rect l="l" t="t" r="r" b="b"/>
            <a:pathLst>
              <a:path w="5757591" h="5757591">
                <a:moveTo>
                  <a:pt x="0" y="5757591"/>
                </a:moveTo>
                <a:lnTo>
                  <a:pt x="5757591" y="5757591"/>
                </a:lnTo>
                <a:lnTo>
                  <a:pt x="5757591" y="0"/>
                </a:lnTo>
                <a:lnTo>
                  <a:pt x="0" y="0"/>
                </a:lnTo>
                <a:lnTo>
                  <a:pt x="0"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flipH="1" flipV="1">
            <a:off x="0" y="4529409"/>
            <a:ext cx="5757591" cy="5757591"/>
          </a:xfrm>
          <a:custGeom>
            <a:avLst/>
            <a:gdLst/>
            <a:ahLst/>
            <a:cxnLst/>
            <a:rect l="l" t="t" r="r" b="b"/>
            <a:pathLst>
              <a:path w="5757591" h="5757591">
                <a:moveTo>
                  <a:pt x="5757591" y="5757591"/>
                </a:moveTo>
                <a:lnTo>
                  <a:pt x="0" y="5757591"/>
                </a:lnTo>
                <a:lnTo>
                  <a:pt x="0" y="0"/>
                </a:lnTo>
                <a:lnTo>
                  <a:pt x="5757591" y="0"/>
                </a:lnTo>
                <a:lnTo>
                  <a:pt x="5757591"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a:off x="0" y="0"/>
            <a:ext cx="5757591" cy="5757591"/>
          </a:xfrm>
          <a:custGeom>
            <a:avLst/>
            <a:gdLst/>
            <a:ahLst/>
            <a:cxnLst/>
            <a:rect l="l" t="t" r="r" b="b"/>
            <a:pathLst>
              <a:path w="5757591" h="5757591">
                <a:moveTo>
                  <a:pt x="5757591" y="0"/>
                </a:moveTo>
                <a:lnTo>
                  <a:pt x="0" y="0"/>
                </a:lnTo>
                <a:lnTo>
                  <a:pt x="0" y="5757591"/>
                </a:lnTo>
                <a:lnTo>
                  <a:pt x="5757591" y="5757591"/>
                </a:lnTo>
                <a:lnTo>
                  <a:pt x="575759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3547259" y="2233195"/>
            <a:ext cx="11193481" cy="5820610"/>
          </a:xfrm>
          <a:custGeom>
            <a:avLst/>
            <a:gdLst/>
            <a:ahLst/>
            <a:cxnLst/>
            <a:rect l="l" t="t" r="r" b="b"/>
            <a:pathLst>
              <a:path w="11193481" h="5820610">
                <a:moveTo>
                  <a:pt x="0" y="0"/>
                </a:moveTo>
                <a:lnTo>
                  <a:pt x="11193482" y="0"/>
                </a:lnTo>
                <a:lnTo>
                  <a:pt x="11193482" y="5820610"/>
                </a:lnTo>
                <a:lnTo>
                  <a:pt x="0" y="582061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2878796" y="3561896"/>
            <a:ext cx="12530409" cy="2829833"/>
          </a:xfrm>
          <a:prstGeom prst="rect">
            <a:avLst/>
          </a:prstGeom>
        </p:spPr>
        <p:txBody>
          <a:bodyPr lIns="0" tIns="0" rIns="0" bIns="0" rtlCol="0" anchor="t">
            <a:spAutoFit/>
          </a:bodyPr>
          <a:lstStyle/>
          <a:p>
            <a:pPr algn="ctr">
              <a:lnSpc>
                <a:spcPts val="23048"/>
              </a:lnSpc>
            </a:pPr>
            <a:r>
              <a:rPr lang="en-US" sz="16463">
                <a:solidFill>
                  <a:srgbClr val="000000"/>
                </a:solidFill>
                <a:latin typeface="Art Nuvo"/>
                <a:ea typeface="Art Nuvo"/>
                <a:cs typeface="Art Nuvo"/>
                <a:sym typeface="Art Nuvo"/>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9335" b="-39335"/>
            </a:stretch>
          </a:blipFill>
        </p:spPr>
      </p:sp>
      <p:sp>
        <p:nvSpPr>
          <p:cNvPr id="3" name="Freeform 3"/>
          <p:cNvSpPr/>
          <p:nvPr/>
        </p:nvSpPr>
        <p:spPr>
          <a:xfrm>
            <a:off x="12530409" y="0"/>
            <a:ext cx="5757591" cy="5757591"/>
          </a:xfrm>
          <a:custGeom>
            <a:avLst/>
            <a:gdLst/>
            <a:ahLst/>
            <a:cxnLst/>
            <a:rect l="l" t="t" r="r" b="b"/>
            <a:pathLst>
              <a:path w="5757591" h="5757591">
                <a:moveTo>
                  <a:pt x="0" y="0"/>
                </a:moveTo>
                <a:lnTo>
                  <a:pt x="5757591" y="0"/>
                </a:lnTo>
                <a:lnTo>
                  <a:pt x="5757591" y="5757591"/>
                </a:lnTo>
                <a:lnTo>
                  <a:pt x="0" y="57575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2530409" y="4529409"/>
            <a:ext cx="5757591" cy="5757591"/>
          </a:xfrm>
          <a:custGeom>
            <a:avLst/>
            <a:gdLst/>
            <a:ahLst/>
            <a:cxnLst/>
            <a:rect l="l" t="t" r="r" b="b"/>
            <a:pathLst>
              <a:path w="5757591" h="5757591">
                <a:moveTo>
                  <a:pt x="0" y="5757591"/>
                </a:moveTo>
                <a:lnTo>
                  <a:pt x="5757591" y="5757591"/>
                </a:lnTo>
                <a:lnTo>
                  <a:pt x="5757591" y="0"/>
                </a:lnTo>
                <a:lnTo>
                  <a:pt x="0" y="0"/>
                </a:lnTo>
                <a:lnTo>
                  <a:pt x="0"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flipH="1" flipV="1">
            <a:off x="0" y="4529409"/>
            <a:ext cx="5757591" cy="5757591"/>
          </a:xfrm>
          <a:custGeom>
            <a:avLst/>
            <a:gdLst/>
            <a:ahLst/>
            <a:cxnLst/>
            <a:rect l="l" t="t" r="r" b="b"/>
            <a:pathLst>
              <a:path w="5757591" h="5757591">
                <a:moveTo>
                  <a:pt x="5757591" y="5757591"/>
                </a:moveTo>
                <a:lnTo>
                  <a:pt x="0" y="5757591"/>
                </a:lnTo>
                <a:lnTo>
                  <a:pt x="0" y="0"/>
                </a:lnTo>
                <a:lnTo>
                  <a:pt x="5757591" y="0"/>
                </a:lnTo>
                <a:lnTo>
                  <a:pt x="5757591"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a:off x="0" y="0"/>
            <a:ext cx="5757591" cy="5757591"/>
          </a:xfrm>
          <a:custGeom>
            <a:avLst/>
            <a:gdLst/>
            <a:ahLst/>
            <a:cxnLst/>
            <a:rect l="l" t="t" r="r" b="b"/>
            <a:pathLst>
              <a:path w="5757591" h="5757591">
                <a:moveTo>
                  <a:pt x="5757591" y="0"/>
                </a:moveTo>
                <a:lnTo>
                  <a:pt x="0" y="0"/>
                </a:lnTo>
                <a:lnTo>
                  <a:pt x="0" y="5757591"/>
                </a:lnTo>
                <a:lnTo>
                  <a:pt x="5757591" y="5757591"/>
                </a:lnTo>
                <a:lnTo>
                  <a:pt x="575759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3399843" y="642832"/>
            <a:ext cx="11488314" cy="1976448"/>
          </a:xfrm>
          <a:prstGeom prst="rect">
            <a:avLst/>
          </a:prstGeom>
        </p:spPr>
        <p:txBody>
          <a:bodyPr lIns="0" tIns="0" rIns="0" bIns="0" rtlCol="0" anchor="t">
            <a:spAutoFit/>
          </a:bodyPr>
          <a:lstStyle/>
          <a:p>
            <a:pPr algn="ctr">
              <a:lnSpc>
                <a:spcPts val="16136"/>
              </a:lnSpc>
            </a:pPr>
            <a:r>
              <a:rPr lang="en-US" sz="11526">
                <a:solidFill>
                  <a:srgbClr val="000000"/>
                </a:solidFill>
                <a:latin typeface="Art Nuvo"/>
                <a:ea typeface="Art Nuvo"/>
                <a:cs typeface="Art Nuvo"/>
                <a:sym typeface="Art Nuvo"/>
              </a:rPr>
              <a:t>Introduction</a:t>
            </a:r>
          </a:p>
        </p:txBody>
      </p:sp>
      <p:sp>
        <p:nvSpPr>
          <p:cNvPr id="8" name="TextBox 8"/>
          <p:cNvSpPr txBox="1"/>
          <p:nvPr/>
        </p:nvSpPr>
        <p:spPr>
          <a:xfrm>
            <a:off x="2878796" y="2164801"/>
            <a:ext cx="13394147" cy="6157223"/>
          </a:xfrm>
          <a:prstGeom prst="rect">
            <a:avLst/>
          </a:prstGeom>
        </p:spPr>
        <p:txBody>
          <a:bodyPr lIns="0" tIns="0" rIns="0" bIns="0" rtlCol="0" anchor="t">
            <a:spAutoFit/>
          </a:bodyPr>
          <a:lstStyle/>
          <a:p>
            <a:pPr algn="l">
              <a:lnSpc>
                <a:spcPts val="4839"/>
              </a:lnSpc>
            </a:pPr>
            <a:r>
              <a:rPr lang="en-US" sz="3456">
                <a:solidFill>
                  <a:srgbClr val="000000"/>
                </a:solidFill>
                <a:latin typeface="Agrandir"/>
                <a:ea typeface="Agrandir"/>
                <a:cs typeface="Agrandir"/>
                <a:sym typeface="Agrandir"/>
              </a:rPr>
              <a:t>The COVID-19 pandemic triggered one of the most extensive</a:t>
            </a:r>
          </a:p>
          <a:p>
            <a:pPr algn="l">
              <a:lnSpc>
                <a:spcPts val="4839"/>
              </a:lnSpc>
            </a:pPr>
            <a:r>
              <a:rPr lang="en-US" sz="3456">
                <a:solidFill>
                  <a:srgbClr val="000000"/>
                </a:solidFill>
                <a:latin typeface="Agrandir"/>
                <a:ea typeface="Agrandir"/>
                <a:cs typeface="Agrandir"/>
                <a:sym typeface="Agrandir"/>
              </a:rPr>
              <a:t>global vaccination campaigns in history. Understanding</a:t>
            </a:r>
          </a:p>
          <a:p>
            <a:pPr algn="l">
              <a:lnSpc>
                <a:spcPts val="4839"/>
              </a:lnSpc>
            </a:pPr>
            <a:r>
              <a:rPr lang="en-US" sz="3456">
                <a:solidFill>
                  <a:srgbClr val="000000"/>
                </a:solidFill>
                <a:latin typeface="Agrandir"/>
                <a:ea typeface="Agrandir"/>
                <a:cs typeface="Agrandir"/>
                <a:sym typeface="Agrandir"/>
              </a:rPr>
              <a:t>vaccination trends, effectiveness, and distribution is crucial for</a:t>
            </a:r>
          </a:p>
          <a:p>
            <a:pPr algn="l">
              <a:lnSpc>
                <a:spcPts val="4839"/>
              </a:lnSpc>
            </a:pPr>
            <a:r>
              <a:rPr lang="en-US" sz="3456">
                <a:solidFill>
                  <a:srgbClr val="000000"/>
                </a:solidFill>
                <a:latin typeface="Agrandir"/>
                <a:ea typeface="Agrandir"/>
                <a:cs typeface="Agrandir"/>
                <a:sym typeface="Agrandir"/>
              </a:rPr>
              <a:t>policymakers, healthcare professionals, and researchers.</a:t>
            </a:r>
          </a:p>
          <a:p>
            <a:pPr algn="l">
              <a:lnSpc>
                <a:spcPts val="4839"/>
              </a:lnSpc>
            </a:pPr>
            <a:r>
              <a:rPr lang="en-US" sz="3456">
                <a:solidFill>
                  <a:srgbClr val="000000"/>
                </a:solidFill>
                <a:latin typeface="Agrandir"/>
                <a:ea typeface="Agrandir"/>
                <a:cs typeface="Agrandir"/>
                <a:sym typeface="Agrandir"/>
              </a:rPr>
              <a:t>This analysis aims to explore a comprehensive vaccination</a:t>
            </a:r>
          </a:p>
          <a:p>
            <a:pPr algn="l">
              <a:lnSpc>
                <a:spcPts val="4839"/>
              </a:lnSpc>
            </a:pPr>
            <a:r>
              <a:rPr lang="en-US" sz="3456">
                <a:solidFill>
                  <a:srgbClr val="000000"/>
                </a:solidFill>
                <a:latin typeface="Agrandir"/>
                <a:ea typeface="Agrandir"/>
                <a:cs typeface="Agrandir"/>
                <a:sym typeface="Agrandir"/>
              </a:rPr>
              <a:t>dataset to uncover key insights such as vaccination rates</a:t>
            </a:r>
          </a:p>
          <a:p>
            <a:pPr algn="l">
              <a:lnSpc>
                <a:spcPts val="4839"/>
              </a:lnSpc>
            </a:pPr>
            <a:r>
              <a:rPr lang="en-US" sz="3456">
                <a:solidFill>
                  <a:srgbClr val="000000"/>
                </a:solidFill>
                <a:latin typeface="Agrandir"/>
                <a:ea typeface="Agrandir"/>
                <a:cs typeface="Agrandir"/>
                <a:sym typeface="Agrandir"/>
              </a:rPr>
              <a:t>across countries, the effectiveness of different vaccines, and</a:t>
            </a:r>
          </a:p>
          <a:p>
            <a:pPr algn="l">
              <a:lnSpc>
                <a:spcPts val="4839"/>
              </a:lnSpc>
            </a:pPr>
            <a:r>
              <a:rPr lang="en-US" sz="3456">
                <a:solidFill>
                  <a:srgbClr val="000000"/>
                </a:solidFill>
                <a:latin typeface="Agrandir"/>
                <a:ea typeface="Agrandir"/>
                <a:cs typeface="Agrandir"/>
                <a:sym typeface="Agrandir"/>
              </a:rPr>
              <a:t>forecasting future vaccination trends. The study involves data</a:t>
            </a:r>
          </a:p>
          <a:p>
            <a:pPr algn="l">
              <a:lnSpc>
                <a:spcPts val="4839"/>
              </a:lnSpc>
            </a:pPr>
            <a:r>
              <a:rPr lang="en-US" sz="3456">
                <a:solidFill>
                  <a:srgbClr val="000000"/>
                </a:solidFill>
                <a:latin typeface="Agrandir"/>
                <a:ea typeface="Agrandir"/>
                <a:cs typeface="Agrandir"/>
                <a:sym typeface="Agrandir"/>
              </a:rPr>
              <a:t>preprocessing, exploratory data analysis (EDA), predictive</a:t>
            </a:r>
          </a:p>
          <a:p>
            <a:pPr algn="l">
              <a:lnSpc>
                <a:spcPts val="4839"/>
              </a:lnSpc>
            </a:pPr>
            <a:r>
              <a:rPr lang="en-US" sz="3456">
                <a:solidFill>
                  <a:srgbClr val="000000"/>
                </a:solidFill>
                <a:latin typeface="Agrandir"/>
                <a:ea typeface="Agrandir"/>
                <a:cs typeface="Agrandir"/>
                <a:sym typeface="Agrandir"/>
              </a:rPr>
              <a:t>modeling, and deployment to provide meaningful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9335" b="-39335"/>
            </a:stretch>
          </a:blipFill>
        </p:spPr>
      </p:sp>
      <p:sp>
        <p:nvSpPr>
          <p:cNvPr id="3" name="Freeform 3"/>
          <p:cNvSpPr/>
          <p:nvPr/>
        </p:nvSpPr>
        <p:spPr>
          <a:xfrm>
            <a:off x="12530409" y="0"/>
            <a:ext cx="5757591" cy="5757591"/>
          </a:xfrm>
          <a:custGeom>
            <a:avLst/>
            <a:gdLst/>
            <a:ahLst/>
            <a:cxnLst/>
            <a:rect l="l" t="t" r="r" b="b"/>
            <a:pathLst>
              <a:path w="5757591" h="5757591">
                <a:moveTo>
                  <a:pt x="0" y="0"/>
                </a:moveTo>
                <a:lnTo>
                  <a:pt x="5757591" y="0"/>
                </a:lnTo>
                <a:lnTo>
                  <a:pt x="5757591" y="5757591"/>
                </a:lnTo>
                <a:lnTo>
                  <a:pt x="0" y="57575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2530409" y="4529409"/>
            <a:ext cx="5757591" cy="5757591"/>
          </a:xfrm>
          <a:custGeom>
            <a:avLst/>
            <a:gdLst/>
            <a:ahLst/>
            <a:cxnLst/>
            <a:rect l="l" t="t" r="r" b="b"/>
            <a:pathLst>
              <a:path w="5757591" h="5757591">
                <a:moveTo>
                  <a:pt x="0" y="5757591"/>
                </a:moveTo>
                <a:lnTo>
                  <a:pt x="5757591" y="5757591"/>
                </a:lnTo>
                <a:lnTo>
                  <a:pt x="5757591" y="0"/>
                </a:lnTo>
                <a:lnTo>
                  <a:pt x="0" y="0"/>
                </a:lnTo>
                <a:lnTo>
                  <a:pt x="0"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flipH="1" flipV="1">
            <a:off x="0" y="4529409"/>
            <a:ext cx="5757591" cy="5757591"/>
          </a:xfrm>
          <a:custGeom>
            <a:avLst/>
            <a:gdLst/>
            <a:ahLst/>
            <a:cxnLst/>
            <a:rect l="l" t="t" r="r" b="b"/>
            <a:pathLst>
              <a:path w="5757591" h="5757591">
                <a:moveTo>
                  <a:pt x="5757591" y="5757591"/>
                </a:moveTo>
                <a:lnTo>
                  <a:pt x="0" y="5757591"/>
                </a:lnTo>
                <a:lnTo>
                  <a:pt x="0" y="0"/>
                </a:lnTo>
                <a:lnTo>
                  <a:pt x="5757591" y="0"/>
                </a:lnTo>
                <a:lnTo>
                  <a:pt x="5757591"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a:off x="0" y="0"/>
            <a:ext cx="5757591" cy="5757591"/>
          </a:xfrm>
          <a:custGeom>
            <a:avLst/>
            <a:gdLst/>
            <a:ahLst/>
            <a:cxnLst/>
            <a:rect l="l" t="t" r="r" b="b"/>
            <a:pathLst>
              <a:path w="5757591" h="5757591">
                <a:moveTo>
                  <a:pt x="5757591" y="0"/>
                </a:moveTo>
                <a:lnTo>
                  <a:pt x="0" y="0"/>
                </a:lnTo>
                <a:lnTo>
                  <a:pt x="0" y="5757591"/>
                </a:lnTo>
                <a:lnTo>
                  <a:pt x="5757591" y="5757591"/>
                </a:lnTo>
                <a:lnTo>
                  <a:pt x="575759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3257757" y="-45636"/>
            <a:ext cx="11488314" cy="1976448"/>
          </a:xfrm>
          <a:prstGeom prst="rect">
            <a:avLst/>
          </a:prstGeom>
        </p:spPr>
        <p:txBody>
          <a:bodyPr lIns="0" tIns="0" rIns="0" bIns="0" rtlCol="0" anchor="t">
            <a:spAutoFit/>
          </a:bodyPr>
          <a:lstStyle/>
          <a:p>
            <a:pPr algn="ctr">
              <a:lnSpc>
                <a:spcPts val="16136"/>
              </a:lnSpc>
            </a:pPr>
            <a:r>
              <a:rPr lang="en-US" sz="11526">
                <a:solidFill>
                  <a:srgbClr val="000000"/>
                </a:solidFill>
                <a:latin typeface="Art Nuvo"/>
                <a:ea typeface="Art Nuvo"/>
                <a:cs typeface="Art Nuvo"/>
                <a:sym typeface="Art Nuvo"/>
              </a:rPr>
              <a:t>OBJECTIVES</a:t>
            </a:r>
          </a:p>
        </p:txBody>
      </p:sp>
      <p:sp>
        <p:nvSpPr>
          <p:cNvPr id="8" name="TextBox 8"/>
          <p:cNvSpPr txBox="1"/>
          <p:nvPr/>
        </p:nvSpPr>
        <p:spPr>
          <a:xfrm>
            <a:off x="2280119" y="1892712"/>
            <a:ext cx="14091570" cy="6060454"/>
          </a:xfrm>
          <a:prstGeom prst="rect">
            <a:avLst/>
          </a:prstGeom>
        </p:spPr>
        <p:txBody>
          <a:bodyPr lIns="0" tIns="0" rIns="0" bIns="0" rtlCol="0" anchor="t">
            <a:spAutoFit/>
          </a:bodyPr>
          <a:lstStyle/>
          <a:p>
            <a:pPr algn="ctr">
              <a:lnSpc>
                <a:spcPts val="2950"/>
              </a:lnSpc>
            </a:pPr>
            <a:r>
              <a:rPr lang="en-US" sz="2107">
                <a:solidFill>
                  <a:srgbClr val="000000"/>
                </a:solidFill>
                <a:latin typeface="Lustria"/>
                <a:ea typeface="Lustria"/>
                <a:cs typeface="Lustria"/>
                <a:sym typeface="Lustria"/>
              </a:rPr>
              <a:t>1. Understand Global Vaccination Trends</a:t>
            </a:r>
          </a:p>
          <a:p>
            <a:pPr marL="454978" lvl="1" indent="-227489" algn="l">
              <a:lnSpc>
                <a:spcPts val="2950"/>
              </a:lnSpc>
              <a:buFont typeface="Arial"/>
              <a:buChar char="•"/>
            </a:pPr>
            <a:r>
              <a:rPr lang="en-US" sz="2107">
                <a:solidFill>
                  <a:srgbClr val="000000"/>
                </a:solidFill>
                <a:latin typeface="Lustria"/>
                <a:ea typeface="Lustria"/>
                <a:cs typeface="Lustria"/>
                <a:sym typeface="Lustria"/>
              </a:rPr>
              <a:t>Analyze how vaccination efforts progressed over time across different countries</a:t>
            </a:r>
          </a:p>
          <a:p>
            <a:pPr marL="454978" lvl="1" indent="-227489" algn="l">
              <a:lnSpc>
                <a:spcPts val="2950"/>
              </a:lnSpc>
              <a:buFont typeface="Arial"/>
              <a:buChar char="•"/>
            </a:pPr>
            <a:r>
              <a:rPr lang="en-US" sz="2107">
                <a:solidFill>
                  <a:srgbClr val="000000"/>
                </a:solidFill>
                <a:latin typeface="Lustria"/>
                <a:ea typeface="Lustria"/>
                <a:cs typeface="Lustria"/>
                <a:sym typeface="Lustria"/>
              </a:rPr>
              <a:t>Identify patterns in vaccine distribution and regional disparities.</a:t>
            </a:r>
          </a:p>
          <a:p>
            <a:pPr algn="ctr">
              <a:lnSpc>
                <a:spcPts val="2971"/>
              </a:lnSpc>
            </a:pPr>
            <a:r>
              <a:rPr lang="en-US" sz="2122">
                <a:solidFill>
                  <a:srgbClr val="000000"/>
                </a:solidFill>
                <a:latin typeface="Lustria"/>
                <a:ea typeface="Lustria"/>
                <a:cs typeface="Lustria"/>
                <a:sym typeface="Lustria"/>
              </a:rPr>
              <a:t>2. Identify Top &amp; Bottom Countries in Vaccination Efforts</a:t>
            </a:r>
          </a:p>
          <a:p>
            <a:pPr marL="458183" lvl="1" indent="-229091" algn="l">
              <a:lnSpc>
                <a:spcPts val="2971"/>
              </a:lnSpc>
              <a:buFont typeface="Arial"/>
              <a:buChar char="•"/>
            </a:pPr>
            <a:r>
              <a:rPr lang="en-US" sz="2122">
                <a:solidFill>
                  <a:srgbClr val="000000"/>
                </a:solidFill>
                <a:latin typeface="Lustria"/>
                <a:ea typeface="Lustria"/>
                <a:cs typeface="Lustria"/>
                <a:sym typeface="Lustria"/>
              </a:rPr>
              <a:t>Determine which countries have the highest and lowest vaccination rates</a:t>
            </a:r>
          </a:p>
          <a:p>
            <a:pPr marL="458183" lvl="1" indent="-229091" algn="l">
              <a:lnSpc>
                <a:spcPts val="2971"/>
              </a:lnSpc>
              <a:buFont typeface="Arial"/>
              <a:buChar char="•"/>
            </a:pPr>
            <a:r>
              <a:rPr lang="en-US" sz="2122">
                <a:solidFill>
                  <a:srgbClr val="000000"/>
                </a:solidFill>
                <a:latin typeface="Lustria"/>
                <a:ea typeface="Lustria"/>
                <a:cs typeface="Lustria"/>
                <a:sym typeface="Lustria"/>
              </a:rPr>
              <a:t>Compare vaccination efforts across continents to identify regional trends.</a:t>
            </a:r>
          </a:p>
          <a:p>
            <a:pPr algn="ctr">
              <a:lnSpc>
                <a:spcPts val="2950"/>
              </a:lnSpc>
            </a:pPr>
            <a:r>
              <a:rPr lang="en-US" sz="2107">
                <a:solidFill>
                  <a:srgbClr val="000000"/>
                </a:solidFill>
                <a:latin typeface="Lustria"/>
                <a:ea typeface="Lustria"/>
                <a:cs typeface="Lustria"/>
                <a:sym typeface="Lustria"/>
              </a:rPr>
              <a:t>3. Analyze Vaccine Distribution</a:t>
            </a:r>
          </a:p>
          <a:p>
            <a:pPr marL="454978" lvl="1" indent="-227489" algn="l">
              <a:lnSpc>
                <a:spcPts val="2950"/>
              </a:lnSpc>
              <a:buFont typeface="Arial"/>
              <a:buChar char="•"/>
            </a:pPr>
            <a:r>
              <a:rPr lang="en-US" sz="2107">
                <a:solidFill>
                  <a:srgbClr val="000000"/>
                </a:solidFill>
                <a:latin typeface="Lustria"/>
                <a:ea typeface="Lustria"/>
                <a:cs typeface="Lustria"/>
                <a:sym typeface="Lustria"/>
              </a:rPr>
              <a:t>Identify the types of vaccines used in different countries.</a:t>
            </a:r>
          </a:p>
          <a:p>
            <a:pPr marL="454978" lvl="1" indent="-227489" algn="l">
              <a:lnSpc>
                <a:spcPts val="2950"/>
              </a:lnSpc>
              <a:buFont typeface="Arial"/>
              <a:buChar char="•"/>
            </a:pPr>
            <a:r>
              <a:rPr lang="en-US" sz="2107">
                <a:solidFill>
                  <a:srgbClr val="000000"/>
                </a:solidFill>
                <a:latin typeface="Lustria"/>
                <a:ea typeface="Lustria"/>
                <a:cs typeface="Lustria"/>
                <a:sym typeface="Lustria"/>
              </a:rPr>
              <a:t>Compare the adoption rate of different vaccines across regions</a:t>
            </a:r>
          </a:p>
          <a:p>
            <a:pPr algn="ctr">
              <a:lnSpc>
                <a:spcPts val="2950"/>
              </a:lnSpc>
            </a:pPr>
            <a:r>
              <a:rPr lang="en-US" sz="2107">
                <a:solidFill>
                  <a:srgbClr val="000000"/>
                </a:solidFill>
                <a:latin typeface="Lustria"/>
                <a:ea typeface="Lustria"/>
                <a:cs typeface="Lustria"/>
                <a:sym typeface="Lustria"/>
              </a:rPr>
              <a:t>4. Study the Impact of Vaccination Efforts</a:t>
            </a:r>
          </a:p>
          <a:p>
            <a:pPr marL="454978" lvl="1" indent="-227489" algn="l">
              <a:lnSpc>
                <a:spcPts val="2950"/>
              </a:lnSpc>
              <a:buFont typeface="Arial"/>
              <a:buChar char="•"/>
            </a:pPr>
            <a:r>
              <a:rPr lang="en-US" sz="2107">
                <a:solidFill>
                  <a:srgbClr val="000000"/>
                </a:solidFill>
                <a:latin typeface="Lustria"/>
                <a:ea typeface="Lustria"/>
                <a:cs typeface="Lustria"/>
                <a:sym typeface="Lustria"/>
              </a:rPr>
              <a:t>Examine how total vaccination correlates with COVID-19 cases and deaths (if additional data is available).</a:t>
            </a:r>
          </a:p>
          <a:p>
            <a:pPr marL="454978" lvl="1" indent="-227489" algn="l">
              <a:lnSpc>
                <a:spcPts val="2950"/>
              </a:lnSpc>
              <a:buFont typeface="Arial"/>
              <a:buChar char="•"/>
            </a:pPr>
            <a:r>
              <a:rPr lang="en-US" sz="2107">
                <a:solidFill>
                  <a:srgbClr val="000000"/>
                </a:solidFill>
                <a:latin typeface="Lustria"/>
                <a:ea typeface="Lustria"/>
                <a:cs typeface="Lustria"/>
                <a:sym typeface="Lustria"/>
              </a:rPr>
              <a:t>Evaluate the effectiveness of vaccination campaigns in controlling the pandemic.</a:t>
            </a:r>
          </a:p>
          <a:p>
            <a:pPr marL="454978" lvl="1" indent="-227489" algn="ctr">
              <a:lnSpc>
                <a:spcPts val="2950"/>
              </a:lnSpc>
              <a:buFont typeface="Arial"/>
              <a:buChar char="•"/>
            </a:pPr>
            <a:r>
              <a:rPr lang="en-US" sz="2107">
                <a:solidFill>
                  <a:srgbClr val="000000"/>
                </a:solidFill>
                <a:latin typeface="Lustria"/>
                <a:ea typeface="Lustria"/>
                <a:cs typeface="Lustria"/>
                <a:sym typeface="Lustria"/>
              </a:rPr>
              <a:t>5.  Predict Future Vaccination Trends (if using ML models)</a:t>
            </a:r>
          </a:p>
          <a:p>
            <a:pPr marL="454978" lvl="1" indent="-227489" algn="l">
              <a:lnSpc>
                <a:spcPts val="2950"/>
              </a:lnSpc>
              <a:buFont typeface="Arial"/>
              <a:buChar char="•"/>
            </a:pPr>
            <a:r>
              <a:rPr lang="en-US" sz="2107">
                <a:solidFill>
                  <a:srgbClr val="000000"/>
                </a:solidFill>
                <a:latin typeface="Lustria"/>
                <a:ea typeface="Lustria"/>
                <a:cs typeface="Lustria"/>
                <a:sym typeface="Lustria"/>
              </a:rPr>
              <a:t>Forecast future vaccination rates based on historical data</a:t>
            </a:r>
          </a:p>
          <a:p>
            <a:pPr marL="454978" lvl="1" indent="-227489" algn="l">
              <a:lnSpc>
                <a:spcPts val="2950"/>
              </a:lnSpc>
              <a:buFont typeface="Arial"/>
              <a:buChar char="•"/>
            </a:pPr>
            <a:r>
              <a:rPr lang="en-US" sz="2107">
                <a:solidFill>
                  <a:srgbClr val="000000"/>
                </a:solidFill>
                <a:latin typeface="Lustria"/>
                <a:ea typeface="Lustria"/>
                <a:cs typeface="Lustria"/>
                <a:sym typeface="Lustria"/>
              </a:rPr>
              <a:t>Identify countries that may need increased vaccine supply based on emerging trends.</a:t>
            </a:r>
          </a:p>
          <a:p>
            <a:pPr algn="ctr">
              <a:lnSpc>
                <a:spcPts val="4118"/>
              </a:lnSpc>
            </a:pPr>
            <a:endParaRPr lang="en-US" sz="2107">
              <a:solidFill>
                <a:srgbClr val="000000"/>
              </a:solidFill>
              <a:latin typeface="Lustria"/>
              <a:ea typeface="Lustria"/>
              <a:cs typeface="Lustria"/>
              <a:sym typeface="Lust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9335" b="-39335"/>
            </a:stretch>
          </a:blipFill>
        </p:spPr>
      </p:sp>
      <p:sp>
        <p:nvSpPr>
          <p:cNvPr id="3" name="Freeform 3"/>
          <p:cNvSpPr/>
          <p:nvPr/>
        </p:nvSpPr>
        <p:spPr>
          <a:xfrm>
            <a:off x="12530409" y="-273110"/>
            <a:ext cx="5757591" cy="5757591"/>
          </a:xfrm>
          <a:custGeom>
            <a:avLst/>
            <a:gdLst/>
            <a:ahLst/>
            <a:cxnLst/>
            <a:rect l="l" t="t" r="r" b="b"/>
            <a:pathLst>
              <a:path w="5757591" h="5757591">
                <a:moveTo>
                  <a:pt x="0" y="0"/>
                </a:moveTo>
                <a:lnTo>
                  <a:pt x="5757591" y="0"/>
                </a:lnTo>
                <a:lnTo>
                  <a:pt x="5757591" y="5757591"/>
                </a:lnTo>
                <a:lnTo>
                  <a:pt x="0" y="57575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2530409" y="4529409"/>
            <a:ext cx="5757591" cy="5757591"/>
          </a:xfrm>
          <a:custGeom>
            <a:avLst/>
            <a:gdLst/>
            <a:ahLst/>
            <a:cxnLst/>
            <a:rect l="l" t="t" r="r" b="b"/>
            <a:pathLst>
              <a:path w="5757591" h="5757591">
                <a:moveTo>
                  <a:pt x="0" y="5757591"/>
                </a:moveTo>
                <a:lnTo>
                  <a:pt x="5757591" y="5757591"/>
                </a:lnTo>
                <a:lnTo>
                  <a:pt x="5757591" y="0"/>
                </a:lnTo>
                <a:lnTo>
                  <a:pt x="0" y="0"/>
                </a:lnTo>
                <a:lnTo>
                  <a:pt x="0"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flipH="1" flipV="1">
            <a:off x="0" y="4529409"/>
            <a:ext cx="5757591" cy="5757591"/>
          </a:xfrm>
          <a:custGeom>
            <a:avLst/>
            <a:gdLst/>
            <a:ahLst/>
            <a:cxnLst/>
            <a:rect l="l" t="t" r="r" b="b"/>
            <a:pathLst>
              <a:path w="5757591" h="5757591">
                <a:moveTo>
                  <a:pt x="5757591" y="5757591"/>
                </a:moveTo>
                <a:lnTo>
                  <a:pt x="0" y="5757591"/>
                </a:lnTo>
                <a:lnTo>
                  <a:pt x="0" y="0"/>
                </a:lnTo>
                <a:lnTo>
                  <a:pt x="5757591" y="0"/>
                </a:lnTo>
                <a:lnTo>
                  <a:pt x="5757591"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a:off x="0" y="0"/>
            <a:ext cx="5757591" cy="5757591"/>
          </a:xfrm>
          <a:custGeom>
            <a:avLst/>
            <a:gdLst/>
            <a:ahLst/>
            <a:cxnLst/>
            <a:rect l="l" t="t" r="r" b="b"/>
            <a:pathLst>
              <a:path w="5757591" h="5757591">
                <a:moveTo>
                  <a:pt x="5757591" y="0"/>
                </a:moveTo>
                <a:lnTo>
                  <a:pt x="0" y="0"/>
                </a:lnTo>
                <a:lnTo>
                  <a:pt x="0" y="5757591"/>
                </a:lnTo>
                <a:lnTo>
                  <a:pt x="5757591" y="5757591"/>
                </a:lnTo>
                <a:lnTo>
                  <a:pt x="575759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920698" y="2370153"/>
            <a:ext cx="15101260" cy="6745954"/>
          </a:xfrm>
          <a:prstGeom prst="rect">
            <a:avLst/>
          </a:prstGeom>
        </p:spPr>
        <p:txBody>
          <a:bodyPr lIns="0" tIns="0" rIns="0" bIns="0" rtlCol="0" anchor="t">
            <a:spAutoFit/>
          </a:bodyPr>
          <a:lstStyle/>
          <a:p>
            <a:pPr algn="ctr">
              <a:lnSpc>
                <a:spcPts val="5497"/>
              </a:lnSpc>
            </a:pPr>
            <a:r>
              <a:rPr lang="en-US" sz="3926">
                <a:solidFill>
                  <a:srgbClr val="000000"/>
                </a:solidFill>
                <a:latin typeface="Lustria"/>
                <a:ea typeface="Lustria"/>
                <a:cs typeface="Lustria"/>
                <a:sym typeface="Lustria"/>
              </a:rPr>
              <a:t>1.Dataset Scope</a:t>
            </a:r>
          </a:p>
          <a:p>
            <a:pPr algn="l">
              <a:lnSpc>
                <a:spcPts val="4377"/>
              </a:lnSpc>
            </a:pPr>
            <a:r>
              <a:rPr lang="en-US" sz="3126">
                <a:solidFill>
                  <a:srgbClr val="000000"/>
                </a:solidFill>
                <a:latin typeface="Lustria"/>
                <a:ea typeface="Lustria"/>
                <a:cs typeface="Lustria"/>
                <a:sym typeface="Lustria"/>
              </a:rPr>
              <a:t>The dataset includes COVID-19 vaccination records from multiple countries worldwide. It provides insights into vaccination progress, types of vaccines used, and overall distribution trends.</a:t>
            </a:r>
          </a:p>
          <a:p>
            <a:pPr algn="ctr">
              <a:lnSpc>
                <a:spcPts val="5214"/>
              </a:lnSpc>
            </a:pPr>
            <a:r>
              <a:rPr lang="en-US" sz="3724">
                <a:solidFill>
                  <a:srgbClr val="000000"/>
                </a:solidFill>
                <a:latin typeface="Lustria"/>
                <a:ea typeface="Lustria"/>
                <a:cs typeface="Lustria"/>
                <a:sym typeface="Lustria"/>
              </a:rPr>
              <a:t>2. Key Variables</a:t>
            </a:r>
          </a:p>
          <a:p>
            <a:pPr marL="599066" lvl="1" indent="-299533" algn="l">
              <a:lnSpc>
                <a:spcPts val="3884"/>
              </a:lnSpc>
              <a:buFont typeface="Arial"/>
              <a:buChar char="•"/>
            </a:pPr>
            <a:r>
              <a:rPr lang="en-US" sz="2774">
                <a:solidFill>
                  <a:srgbClr val="000000"/>
                </a:solidFill>
                <a:latin typeface="Lustria"/>
                <a:ea typeface="Lustria"/>
                <a:cs typeface="Lustria"/>
                <a:sym typeface="Lustria"/>
              </a:rPr>
              <a:t>Total Vaccinations: Cumulative number of vaccine doses administered.</a:t>
            </a:r>
          </a:p>
          <a:p>
            <a:pPr marL="599066" lvl="1" indent="-299533" algn="l">
              <a:lnSpc>
                <a:spcPts val="3884"/>
              </a:lnSpc>
              <a:buFont typeface="Arial"/>
              <a:buChar char="•"/>
            </a:pPr>
            <a:r>
              <a:rPr lang="en-US" sz="2774">
                <a:solidFill>
                  <a:srgbClr val="000000"/>
                </a:solidFill>
                <a:latin typeface="Lustria"/>
                <a:ea typeface="Lustria"/>
                <a:cs typeface="Lustria"/>
                <a:sym typeface="Lustria"/>
              </a:rPr>
              <a:t>People Fully Vaccinated: Individuals who have received the full dose regimen.</a:t>
            </a:r>
          </a:p>
          <a:p>
            <a:pPr marL="599066" lvl="1" indent="-299533" algn="l">
              <a:lnSpc>
                <a:spcPts val="3884"/>
              </a:lnSpc>
              <a:buFont typeface="Arial"/>
              <a:buChar char="•"/>
            </a:pPr>
            <a:r>
              <a:rPr lang="en-US" sz="2774">
                <a:solidFill>
                  <a:srgbClr val="000000"/>
                </a:solidFill>
                <a:latin typeface="Lustria"/>
                <a:ea typeface="Lustria"/>
                <a:cs typeface="Lustria"/>
                <a:sym typeface="Lustria"/>
              </a:rPr>
              <a:t>Vaccination Rate per Hundred: The number of vaccinations per 100 people in a population.</a:t>
            </a:r>
          </a:p>
          <a:p>
            <a:pPr marL="599066" lvl="1" indent="-299533" algn="l">
              <a:lnSpc>
                <a:spcPts val="3884"/>
              </a:lnSpc>
              <a:buFont typeface="Arial"/>
              <a:buChar char="•"/>
            </a:pPr>
            <a:r>
              <a:rPr lang="en-US" sz="2774">
                <a:solidFill>
                  <a:srgbClr val="000000"/>
                </a:solidFill>
                <a:latin typeface="Lustria"/>
                <a:ea typeface="Lustria"/>
                <a:cs typeface="Lustria"/>
                <a:sym typeface="Lustria"/>
              </a:rPr>
              <a:t>Vaccine Types: Different vaccines used (Pfizer, Moderna, AstraZeneca, Sinopharm, etc.).</a:t>
            </a:r>
          </a:p>
          <a:p>
            <a:pPr marL="599066" lvl="1" indent="-299533" algn="l">
              <a:lnSpc>
                <a:spcPts val="3884"/>
              </a:lnSpc>
              <a:buFont typeface="Arial"/>
              <a:buChar char="•"/>
            </a:pPr>
            <a:r>
              <a:rPr lang="en-US" sz="2774">
                <a:solidFill>
                  <a:srgbClr val="000000"/>
                </a:solidFill>
                <a:latin typeface="Lustria"/>
                <a:ea typeface="Lustria"/>
                <a:cs typeface="Lustria"/>
                <a:sym typeface="Lustria"/>
              </a:rPr>
              <a:t>Data Source Name: Organization responsible for the data (WHO, government agencies, etc.).</a:t>
            </a:r>
          </a:p>
          <a:p>
            <a:pPr algn="l">
              <a:lnSpc>
                <a:spcPts val="2654"/>
              </a:lnSpc>
            </a:pPr>
            <a:endParaRPr lang="en-US" sz="2774">
              <a:solidFill>
                <a:srgbClr val="000000"/>
              </a:solidFill>
              <a:latin typeface="Lustria"/>
              <a:ea typeface="Lustria"/>
              <a:cs typeface="Lustria"/>
              <a:sym typeface="Lustria"/>
            </a:endParaRPr>
          </a:p>
        </p:txBody>
      </p:sp>
      <p:sp>
        <p:nvSpPr>
          <p:cNvPr id="8" name="TextBox 8"/>
          <p:cNvSpPr txBox="1"/>
          <p:nvPr/>
        </p:nvSpPr>
        <p:spPr>
          <a:xfrm>
            <a:off x="3399843" y="305587"/>
            <a:ext cx="11488314" cy="1976448"/>
          </a:xfrm>
          <a:prstGeom prst="rect">
            <a:avLst/>
          </a:prstGeom>
        </p:spPr>
        <p:txBody>
          <a:bodyPr lIns="0" tIns="0" rIns="0" bIns="0" rtlCol="0" anchor="t">
            <a:spAutoFit/>
          </a:bodyPr>
          <a:lstStyle/>
          <a:p>
            <a:pPr algn="ctr">
              <a:lnSpc>
                <a:spcPts val="16136"/>
              </a:lnSpc>
            </a:pPr>
            <a:r>
              <a:rPr lang="en-US" sz="11526">
                <a:solidFill>
                  <a:srgbClr val="000000"/>
                </a:solidFill>
                <a:latin typeface="Art Nuvo"/>
                <a:ea typeface="Art Nuvo"/>
                <a:cs typeface="Art Nuvo"/>
                <a:sym typeface="Art Nuvo"/>
              </a:rPr>
              <a:t>DATA OVERVIEW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9335" b="-39335"/>
            </a:stretch>
          </a:blipFill>
        </p:spPr>
      </p:sp>
      <p:sp>
        <p:nvSpPr>
          <p:cNvPr id="3" name="Freeform 3"/>
          <p:cNvSpPr/>
          <p:nvPr/>
        </p:nvSpPr>
        <p:spPr>
          <a:xfrm>
            <a:off x="12530409" y="0"/>
            <a:ext cx="5757591" cy="5757591"/>
          </a:xfrm>
          <a:custGeom>
            <a:avLst/>
            <a:gdLst/>
            <a:ahLst/>
            <a:cxnLst/>
            <a:rect l="l" t="t" r="r" b="b"/>
            <a:pathLst>
              <a:path w="5757591" h="5757591">
                <a:moveTo>
                  <a:pt x="0" y="0"/>
                </a:moveTo>
                <a:lnTo>
                  <a:pt x="5757591" y="0"/>
                </a:lnTo>
                <a:lnTo>
                  <a:pt x="5757591" y="5757591"/>
                </a:lnTo>
                <a:lnTo>
                  <a:pt x="0" y="57575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2530409" y="4529409"/>
            <a:ext cx="5757591" cy="5757591"/>
          </a:xfrm>
          <a:custGeom>
            <a:avLst/>
            <a:gdLst/>
            <a:ahLst/>
            <a:cxnLst/>
            <a:rect l="l" t="t" r="r" b="b"/>
            <a:pathLst>
              <a:path w="5757591" h="5757591">
                <a:moveTo>
                  <a:pt x="0" y="5757591"/>
                </a:moveTo>
                <a:lnTo>
                  <a:pt x="5757591" y="5757591"/>
                </a:lnTo>
                <a:lnTo>
                  <a:pt x="5757591" y="0"/>
                </a:lnTo>
                <a:lnTo>
                  <a:pt x="0" y="0"/>
                </a:lnTo>
                <a:lnTo>
                  <a:pt x="0"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flipH="1" flipV="1">
            <a:off x="0" y="4529409"/>
            <a:ext cx="5757591" cy="5757591"/>
          </a:xfrm>
          <a:custGeom>
            <a:avLst/>
            <a:gdLst/>
            <a:ahLst/>
            <a:cxnLst/>
            <a:rect l="l" t="t" r="r" b="b"/>
            <a:pathLst>
              <a:path w="5757591" h="5757591">
                <a:moveTo>
                  <a:pt x="5757591" y="5757591"/>
                </a:moveTo>
                <a:lnTo>
                  <a:pt x="0" y="5757591"/>
                </a:lnTo>
                <a:lnTo>
                  <a:pt x="0" y="0"/>
                </a:lnTo>
                <a:lnTo>
                  <a:pt x="5757591" y="0"/>
                </a:lnTo>
                <a:lnTo>
                  <a:pt x="5757591"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a:off x="0" y="0"/>
            <a:ext cx="5757591" cy="5757591"/>
          </a:xfrm>
          <a:custGeom>
            <a:avLst/>
            <a:gdLst/>
            <a:ahLst/>
            <a:cxnLst/>
            <a:rect l="l" t="t" r="r" b="b"/>
            <a:pathLst>
              <a:path w="5757591" h="5757591">
                <a:moveTo>
                  <a:pt x="5757591" y="0"/>
                </a:moveTo>
                <a:lnTo>
                  <a:pt x="0" y="0"/>
                </a:lnTo>
                <a:lnTo>
                  <a:pt x="0" y="5757591"/>
                </a:lnTo>
                <a:lnTo>
                  <a:pt x="5757591" y="5757591"/>
                </a:lnTo>
                <a:lnTo>
                  <a:pt x="575759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3512759" y="1159329"/>
            <a:ext cx="11760402" cy="1245138"/>
          </a:xfrm>
          <a:prstGeom prst="rect">
            <a:avLst/>
          </a:prstGeom>
        </p:spPr>
        <p:txBody>
          <a:bodyPr lIns="0" tIns="0" rIns="0" bIns="0" rtlCol="0" anchor="t">
            <a:spAutoFit/>
          </a:bodyPr>
          <a:lstStyle/>
          <a:p>
            <a:pPr algn="ctr">
              <a:lnSpc>
                <a:spcPts val="10120"/>
              </a:lnSpc>
            </a:pPr>
            <a:r>
              <a:rPr lang="en-US" sz="7228">
                <a:solidFill>
                  <a:srgbClr val="000000"/>
                </a:solidFill>
                <a:latin typeface="Art Nuvo"/>
                <a:ea typeface="Art Nuvo"/>
                <a:cs typeface="Art Nuvo"/>
                <a:sym typeface="Art Nuvo"/>
              </a:rPr>
              <a:t>Global Vaccination Trends</a:t>
            </a:r>
          </a:p>
        </p:txBody>
      </p:sp>
      <p:sp>
        <p:nvSpPr>
          <p:cNvPr id="8" name="TextBox 8"/>
          <p:cNvSpPr txBox="1"/>
          <p:nvPr/>
        </p:nvSpPr>
        <p:spPr>
          <a:xfrm>
            <a:off x="2288620" y="2802596"/>
            <a:ext cx="14600566" cy="5038858"/>
          </a:xfrm>
          <a:prstGeom prst="rect">
            <a:avLst/>
          </a:prstGeom>
        </p:spPr>
        <p:txBody>
          <a:bodyPr lIns="0" tIns="0" rIns="0" bIns="0" rtlCol="0" anchor="t">
            <a:spAutoFit/>
          </a:bodyPr>
          <a:lstStyle/>
          <a:p>
            <a:pPr algn="l">
              <a:lnSpc>
                <a:spcPts val="5767"/>
              </a:lnSpc>
            </a:pPr>
            <a:r>
              <a:rPr lang="en-US" sz="4119">
                <a:solidFill>
                  <a:srgbClr val="000000"/>
                </a:solidFill>
                <a:latin typeface="Lustria"/>
                <a:ea typeface="Lustria"/>
                <a:cs typeface="Lustria"/>
                <a:sym typeface="Lustria"/>
              </a:rPr>
              <a:t>The report highlights global COVID-19 vaccination trends, showing disparities in coverage across countries. It analyzes vaccine effectiveness, tracks vaccination rates over time, and uses predictive modeling for future trends. The study emphasizes the need for equitable distribution and data-driven decision-making to improve global vaccination efforts.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9335" b="-39335"/>
            </a:stretch>
          </a:blipFill>
        </p:spPr>
      </p:sp>
      <p:sp>
        <p:nvSpPr>
          <p:cNvPr id="3" name="Freeform 3"/>
          <p:cNvSpPr/>
          <p:nvPr/>
        </p:nvSpPr>
        <p:spPr>
          <a:xfrm>
            <a:off x="12530409" y="0"/>
            <a:ext cx="5757591" cy="5757591"/>
          </a:xfrm>
          <a:custGeom>
            <a:avLst/>
            <a:gdLst/>
            <a:ahLst/>
            <a:cxnLst/>
            <a:rect l="l" t="t" r="r" b="b"/>
            <a:pathLst>
              <a:path w="5757591" h="5757591">
                <a:moveTo>
                  <a:pt x="0" y="0"/>
                </a:moveTo>
                <a:lnTo>
                  <a:pt x="5757591" y="0"/>
                </a:lnTo>
                <a:lnTo>
                  <a:pt x="5757591" y="5757591"/>
                </a:lnTo>
                <a:lnTo>
                  <a:pt x="0" y="57575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2530409" y="4529409"/>
            <a:ext cx="5757591" cy="5757591"/>
          </a:xfrm>
          <a:custGeom>
            <a:avLst/>
            <a:gdLst/>
            <a:ahLst/>
            <a:cxnLst/>
            <a:rect l="l" t="t" r="r" b="b"/>
            <a:pathLst>
              <a:path w="5757591" h="5757591">
                <a:moveTo>
                  <a:pt x="0" y="5757591"/>
                </a:moveTo>
                <a:lnTo>
                  <a:pt x="5757591" y="5757591"/>
                </a:lnTo>
                <a:lnTo>
                  <a:pt x="5757591" y="0"/>
                </a:lnTo>
                <a:lnTo>
                  <a:pt x="0" y="0"/>
                </a:lnTo>
                <a:lnTo>
                  <a:pt x="0"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flipH="1" flipV="1">
            <a:off x="-279511" y="4774912"/>
            <a:ext cx="5757591" cy="5757591"/>
          </a:xfrm>
          <a:custGeom>
            <a:avLst/>
            <a:gdLst/>
            <a:ahLst/>
            <a:cxnLst/>
            <a:rect l="l" t="t" r="r" b="b"/>
            <a:pathLst>
              <a:path w="5757591" h="5757591">
                <a:moveTo>
                  <a:pt x="5757591" y="5757591"/>
                </a:moveTo>
                <a:lnTo>
                  <a:pt x="0" y="5757591"/>
                </a:lnTo>
                <a:lnTo>
                  <a:pt x="0" y="0"/>
                </a:lnTo>
                <a:lnTo>
                  <a:pt x="5757591" y="0"/>
                </a:lnTo>
                <a:lnTo>
                  <a:pt x="5757591"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a:off x="0" y="0"/>
            <a:ext cx="5757591" cy="5757591"/>
          </a:xfrm>
          <a:custGeom>
            <a:avLst/>
            <a:gdLst/>
            <a:ahLst/>
            <a:cxnLst/>
            <a:rect l="l" t="t" r="r" b="b"/>
            <a:pathLst>
              <a:path w="5757591" h="5757591">
                <a:moveTo>
                  <a:pt x="5757591" y="0"/>
                </a:moveTo>
                <a:lnTo>
                  <a:pt x="0" y="0"/>
                </a:lnTo>
                <a:lnTo>
                  <a:pt x="0" y="5757591"/>
                </a:lnTo>
                <a:lnTo>
                  <a:pt x="5757591" y="5757591"/>
                </a:lnTo>
                <a:lnTo>
                  <a:pt x="575759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943613" y="2298244"/>
            <a:ext cx="626821" cy="580551"/>
          </a:xfrm>
          <a:custGeom>
            <a:avLst/>
            <a:gdLst/>
            <a:ahLst/>
            <a:cxnLst/>
            <a:rect l="l" t="t" r="r" b="b"/>
            <a:pathLst>
              <a:path w="626821" h="580551">
                <a:moveTo>
                  <a:pt x="0" y="0"/>
                </a:moveTo>
                <a:lnTo>
                  <a:pt x="626821" y="0"/>
                </a:lnTo>
                <a:lnTo>
                  <a:pt x="626821" y="580552"/>
                </a:lnTo>
                <a:lnTo>
                  <a:pt x="0" y="5805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3441636" y="770535"/>
            <a:ext cx="11012843" cy="1527709"/>
          </a:xfrm>
          <a:prstGeom prst="rect">
            <a:avLst/>
          </a:prstGeom>
        </p:spPr>
        <p:txBody>
          <a:bodyPr lIns="0" tIns="0" rIns="0" bIns="0" rtlCol="0" anchor="t">
            <a:spAutoFit/>
          </a:bodyPr>
          <a:lstStyle/>
          <a:p>
            <a:pPr algn="ctr">
              <a:lnSpc>
                <a:spcPts val="12395"/>
              </a:lnSpc>
            </a:pPr>
            <a:r>
              <a:rPr lang="en-US" sz="8853">
                <a:solidFill>
                  <a:srgbClr val="000000"/>
                </a:solidFill>
                <a:latin typeface="Art Nuvo"/>
                <a:ea typeface="Art Nuvo"/>
                <a:cs typeface="Art Nuvo"/>
                <a:sym typeface="Art Nuvo"/>
              </a:rPr>
              <a:t>Vaccination Effectiveness</a:t>
            </a:r>
          </a:p>
        </p:txBody>
      </p:sp>
      <p:sp>
        <p:nvSpPr>
          <p:cNvPr id="9" name="TextBox 9"/>
          <p:cNvSpPr txBox="1"/>
          <p:nvPr/>
        </p:nvSpPr>
        <p:spPr>
          <a:xfrm>
            <a:off x="2570434" y="3304777"/>
            <a:ext cx="13940554" cy="2354193"/>
          </a:xfrm>
          <a:prstGeom prst="rect">
            <a:avLst/>
          </a:prstGeom>
        </p:spPr>
        <p:txBody>
          <a:bodyPr lIns="0" tIns="0" rIns="0" bIns="0" rtlCol="0" anchor="t">
            <a:spAutoFit/>
          </a:bodyPr>
          <a:lstStyle/>
          <a:p>
            <a:pPr algn="l">
              <a:lnSpc>
                <a:spcPts val="3847"/>
              </a:lnSpc>
            </a:pPr>
            <a:r>
              <a:rPr lang="en-US" sz="2748">
                <a:solidFill>
                  <a:srgbClr val="000000"/>
                </a:solidFill>
                <a:latin typeface="Lustria"/>
                <a:ea typeface="Lustria"/>
                <a:cs typeface="Lustria"/>
                <a:sym typeface="Lustria"/>
              </a:rPr>
              <a:t>  </a:t>
            </a:r>
          </a:p>
          <a:p>
            <a:pPr algn="l">
              <a:lnSpc>
                <a:spcPts val="3847"/>
              </a:lnSpc>
            </a:pPr>
            <a:r>
              <a:rPr lang="en-US" sz="2748">
                <a:solidFill>
                  <a:srgbClr val="000000"/>
                </a:solidFill>
                <a:latin typeface="Agrandir"/>
                <a:ea typeface="Agrandir"/>
                <a:cs typeface="Agrandir"/>
                <a:sym typeface="Agrandir"/>
              </a:rPr>
              <a:t>  Full vs. Partial Vaccination: </a:t>
            </a:r>
          </a:p>
          <a:p>
            <a:pPr marL="593392" lvl="1" indent="-296696" algn="l">
              <a:lnSpc>
                <a:spcPts val="3847"/>
              </a:lnSpc>
              <a:buFont typeface="Arial"/>
              <a:buChar char="•"/>
            </a:pPr>
            <a:r>
              <a:rPr lang="en-US" sz="2748">
                <a:solidFill>
                  <a:srgbClr val="000000"/>
                </a:solidFill>
                <a:latin typeface="Lustria"/>
                <a:ea typeface="Lustria"/>
                <a:cs typeface="Lustria"/>
                <a:sym typeface="Lustria"/>
              </a:rPr>
              <a:t>Fully vaccinated individuals exhibit stronger immunity compared to those with only one dose</a:t>
            </a:r>
          </a:p>
          <a:p>
            <a:pPr algn="l">
              <a:lnSpc>
                <a:spcPts val="3334"/>
              </a:lnSpc>
            </a:pPr>
            <a:endParaRPr lang="en-US" sz="2748">
              <a:solidFill>
                <a:srgbClr val="000000"/>
              </a:solidFill>
              <a:latin typeface="Lustria"/>
              <a:ea typeface="Lustria"/>
              <a:cs typeface="Lustria"/>
              <a:sym typeface="Lustria"/>
            </a:endParaRPr>
          </a:p>
        </p:txBody>
      </p:sp>
      <p:sp>
        <p:nvSpPr>
          <p:cNvPr id="10" name="TextBox 10"/>
          <p:cNvSpPr txBox="1"/>
          <p:nvPr/>
        </p:nvSpPr>
        <p:spPr>
          <a:xfrm>
            <a:off x="2599284" y="7274854"/>
            <a:ext cx="14012974" cy="1665605"/>
          </a:xfrm>
          <a:prstGeom prst="rect">
            <a:avLst/>
          </a:prstGeom>
        </p:spPr>
        <p:txBody>
          <a:bodyPr lIns="0" tIns="0" rIns="0" bIns="0" rtlCol="0" anchor="t">
            <a:spAutoFit/>
          </a:bodyPr>
          <a:lstStyle/>
          <a:p>
            <a:pPr algn="l">
              <a:lnSpc>
                <a:spcPts val="4199"/>
              </a:lnSpc>
            </a:pPr>
            <a:r>
              <a:rPr lang="en-US" sz="2999">
                <a:solidFill>
                  <a:srgbClr val="000000"/>
                </a:solidFill>
                <a:latin typeface="Agrandir"/>
                <a:ea typeface="Agrandir"/>
                <a:cs typeface="Agrandir"/>
                <a:sym typeface="Agrandir"/>
              </a:rPr>
              <a:t>Policy Impact:</a:t>
            </a:r>
          </a:p>
          <a:p>
            <a:pPr algn="l">
              <a:lnSpc>
                <a:spcPts val="4339"/>
              </a:lnSpc>
            </a:pPr>
            <a:r>
              <a:rPr lang="en-US" sz="3099">
                <a:solidFill>
                  <a:srgbClr val="000000"/>
                </a:solidFill>
                <a:latin typeface="Lustria"/>
                <a:ea typeface="Lustria"/>
                <a:cs typeface="Lustria"/>
                <a:sym typeface="Lustria"/>
              </a:rPr>
              <a:t> Data-driven insights help optimize vaccination strategies for better protection.</a:t>
            </a:r>
          </a:p>
        </p:txBody>
      </p:sp>
      <p:sp>
        <p:nvSpPr>
          <p:cNvPr id="11" name="TextBox 11"/>
          <p:cNvSpPr txBox="1"/>
          <p:nvPr/>
        </p:nvSpPr>
        <p:spPr>
          <a:xfrm>
            <a:off x="2878796" y="2174419"/>
            <a:ext cx="9651613" cy="1409559"/>
          </a:xfrm>
          <a:prstGeom prst="rect">
            <a:avLst/>
          </a:prstGeom>
        </p:spPr>
        <p:txBody>
          <a:bodyPr lIns="0" tIns="0" rIns="0" bIns="0" rtlCol="0" anchor="t">
            <a:spAutoFit/>
          </a:bodyPr>
          <a:lstStyle/>
          <a:p>
            <a:pPr algn="l">
              <a:lnSpc>
                <a:spcPts val="3962"/>
              </a:lnSpc>
            </a:pPr>
            <a:r>
              <a:rPr lang="en-US" sz="2830">
                <a:solidFill>
                  <a:srgbClr val="000000"/>
                </a:solidFill>
                <a:latin typeface="Agrandir"/>
                <a:ea typeface="Agrandir"/>
                <a:cs typeface="Agrandir"/>
                <a:sym typeface="Agrandir"/>
              </a:rPr>
              <a:t>Vaccine Performance :</a:t>
            </a:r>
          </a:p>
          <a:p>
            <a:pPr algn="l">
              <a:lnSpc>
                <a:spcPts val="3402"/>
              </a:lnSpc>
            </a:pPr>
            <a:r>
              <a:rPr lang="en-US" sz="2430">
                <a:solidFill>
                  <a:srgbClr val="000000"/>
                </a:solidFill>
                <a:latin typeface="Lustria"/>
                <a:ea typeface="Lustria"/>
                <a:cs typeface="Lustria"/>
                <a:sym typeface="Lustria"/>
              </a:rPr>
              <a:t> Effectiveness varies by vaccine type, with some showing higher protection rates.</a:t>
            </a:r>
          </a:p>
        </p:txBody>
      </p:sp>
      <p:sp>
        <p:nvSpPr>
          <p:cNvPr id="12" name="TextBox 12"/>
          <p:cNvSpPr txBox="1"/>
          <p:nvPr/>
        </p:nvSpPr>
        <p:spPr>
          <a:xfrm>
            <a:off x="2878796" y="5393729"/>
            <a:ext cx="10463096" cy="1538562"/>
          </a:xfrm>
          <a:prstGeom prst="rect">
            <a:avLst/>
          </a:prstGeom>
        </p:spPr>
        <p:txBody>
          <a:bodyPr lIns="0" tIns="0" rIns="0" bIns="0" rtlCol="0" anchor="t">
            <a:spAutoFit/>
          </a:bodyPr>
          <a:lstStyle/>
          <a:p>
            <a:pPr algn="l">
              <a:lnSpc>
                <a:spcPts val="3922"/>
              </a:lnSpc>
            </a:pPr>
            <a:r>
              <a:rPr lang="en-US" sz="2801">
                <a:solidFill>
                  <a:srgbClr val="000000"/>
                </a:solidFill>
                <a:latin typeface="Agrandir"/>
                <a:ea typeface="Agrandir"/>
                <a:cs typeface="Agrandir"/>
                <a:sym typeface="Agrandir"/>
              </a:rPr>
              <a:t>Time-Based Trends:</a:t>
            </a:r>
          </a:p>
          <a:p>
            <a:pPr algn="l">
              <a:lnSpc>
                <a:spcPts val="3922"/>
              </a:lnSpc>
            </a:pPr>
            <a:r>
              <a:rPr lang="en-US" sz="2801">
                <a:solidFill>
                  <a:srgbClr val="000000"/>
                </a:solidFill>
                <a:latin typeface="Lustria"/>
                <a:ea typeface="Lustria"/>
                <a:cs typeface="Lustria"/>
                <a:sym typeface="Lustria"/>
              </a:rPr>
              <a:t> Immunity levels may decline over time, reinforcing the need for booster doses.</a:t>
            </a:r>
          </a:p>
        </p:txBody>
      </p:sp>
      <p:sp>
        <p:nvSpPr>
          <p:cNvPr id="13" name="Freeform 13"/>
          <p:cNvSpPr/>
          <p:nvPr/>
        </p:nvSpPr>
        <p:spPr>
          <a:xfrm>
            <a:off x="1972464" y="5467316"/>
            <a:ext cx="626821" cy="580551"/>
          </a:xfrm>
          <a:custGeom>
            <a:avLst/>
            <a:gdLst/>
            <a:ahLst/>
            <a:cxnLst/>
            <a:rect l="l" t="t" r="r" b="b"/>
            <a:pathLst>
              <a:path w="626821" h="580551">
                <a:moveTo>
                  <a:pt x="0" y="0"/>
                </a:moveTo>
                <a:lnTo>
                  <a:pt x="626820" y="0"/>
                </a:lnTo>
                <a:lnTo>
                  <a:pt x="626820" y="580551"/>
                </a:lnTo>
                <a:lnTo>
                  <a:pt x="0" y="58055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a:off x="1885912" y="3864694"/>
            <a:ext cx="684522" cy="633993"/>
          </a:xfrm>
          <a:custGeom>
            <a:avLst/>
            <a:gdLst/>
            <a:ahLst/>
            <a:cxnLst/>
            <a:rect l="l" t="t" r="r" b="b"/>
            <a:pathLst>
              <a:path w="684522" h="633993">
                <a:moveTo>
                  <a:pt x="0" y="0"/>
                </a:moveTo>
                <a:lnTo>
                  <a:pt x="684522" y="0"/>
                </a:lnTo>
                <a:lnTo>
                  <a:pt x="684522" y="633993"/>
                </a:lnTo>
                <a:lnTo>
                  <a:pt x="0" y="6339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a:off x="1885912" y="7363432"/>
            <a:ext cx="626821" cy="580551"/>
          </a:xfrm>
          <a:custGeom>
            <a:avLst/>
            <a:gdLst/>
            <a:ahLst/>
            <a:cxnLst/>
            <a:rect l="l" t="t" r="r" b="b"/>
            <a:pathLst>
              <a:path w="626821" h="580551">
                <a:moveTo>
                  <a:pt x="0" y="0"/>
                </a:moveTo>
                <a:lnTo>
                  <a:pt x="626821" y="0"/>
                </a:lnTo>
                <a:lnTo>
                  <a:pt x="626821" y="580551"/>
                </a:lnTo>
                <a:lnTo>
                  <a:pt x="0" y="58055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9335" b="-39335"/>
            </a:stretch>
          </a:blipFill>
        </p:spPr>
      </p:sp>
      <p:sp>
        <p:nvSpPr>
          <p:cNvPr id="3" name="Freeform 3"/>
          <p:cNvSpPr/>
          <p:nvPr/>
        </p:nvSpPr>
        <p:spPr>
          <a:xfrm>
            <a:off x="12530409" y="0"/>
            <a:ext cx="5757591" cy="5757591"/>
          </a:xfrm>
          <a:custGeom>
            <a:avLst/>
            <a:gdLst/>
            <a:ahLst/>
            <a:cxnLst/>
            <a:rect l="l" t="t" r="r" b="b"/>
            <a:pathLst>
              <a:path w="5757591" h="5757591">
                <a:moveTo>
                  <a:pt x="0" y="0"/>
                </a:moveTo>
                <a:lnTo>
                  <a:pt x="5757591" y="0"/>
                </a:lnTo>
                <a:lnTo>
                  <a:pt x="5757591" y="5757591"/>
                </a:lnTo>
                <a:lnTo>
                  <a:pt x="0" y="57575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2530409" y="4529409"/>
            <a:ext cx="5757591" cy="5757591"/>
          </a:xfrm>
          <a:custGeom>
            <a:avLst/>
            <a:gdLst/>
            <a:ahLst/>
            <a:cxnLst/>
            <a:rect l="l" t="t" r="r" b="b"/>
            <a:pathLst>
              <a:path w="5757591" h="5757591">
                <a:moveTo>
                  <a:pt x="0" y="5757591"/>
                </a:moveTo>
                <a:lnTo>
                  <a:pt x="5757591" y="5757591"/>
                </a:lnTo>
                <a:lnTo>
                  <a:pt x="5757591" y="0"/>
                </a:lnTo>
                <a:lnTo>
                  <a:pt x="0" y="0"/>
                </a:lnTo>
                <a:lnTo>
                  <a:pt x="0"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flipH="1" flipV="1">
            <a:off x="0" y="4529409"/>
            <a:ext cx="5757591" cy="5757591"/>
          </a:xfrm>
          <a:custGeom>
            <a:avLst/>
            <a:gdLst/>
            <a:ahLst/>
            <a:cxnLst/>
            <a:rect l="l" t="t" r="r" b="b"/>
            <a:pathLst>
              <a:path w="5757591" h="5757591">
                <a:moveTo>
                  <a:pt x="5757591" y="5757591"/>
                </a:moveTo>
                <a:lnTo>
                  <a:pt x="0" y="5757591"/>
                </a:lnTo>
                <a:lnTo>
                  <a:pt x="0" y="0"/>
                </a:lnTo>
                <a:lnTo>
                  <a:pt x="5757591" y="0"/>
                </a:lnTo>
                <a:lnTo>
                  <a:pt x="5757591"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a:off x="0" y="0"/>
            <a:ext cx="5757591" cy="5757591"/>
          </a:xfrm>
          <a:custGeom>
            <a:avLst/>
            <a:gdLst/>
            <a:ahLst/>
            <a:cxnLst/>
            <a:rect l="l" t="t" r="r" b="b"/>
            <a:pathLst>
              <a:path w="5757591" h="5757591">
                <a:moveTo>
                  <a:pt x="5757591" y="0"/>
                </a:moveTo>
                <a:lnTo>
                  <a:pt x="0" y="0"/>
                </a:lnTo>
                <a:lnTo>
                  <a:pt x="0" y="5757591"/>
                </a:lnTo>
                <a:lnTo>
                  <a:pt x="5757591" y="5757591"/>
                </a:lnTo>
                <a:lnTo>
                  <a:pt x="575759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3920890" y="642198"/>
            <a:ext cx="11488314" cy="1976448"/>
          </a:xfrm>
          <a:prstGeom prst="rect">
            <a:avLst/>
          </a:prstGeom>
        </p:spPr>
        <p:txBody>
          <a:bodyPr lIns="0" tIns="0" rIns="0" bIns="0" rtlCol="0" anchor="t">
            <a:spAutoFit/>
          </a:bodyPr>
          <a:lstStyle/>
          <a:p>
            <a:pPr algn="ctr">
              <a:lnSpc>
                <a:spcPts val="16136"/>
              </a:lnSpc>
            </a:pPr>
            <a:r>
              <a:rPr lang="en-US" sz="11526">
                <a:solidFill>
                  <a:srgbClr val="000000"/>
                </a:solidFill>
                <a:latin typeface="Art Nuvo"/>
                <a:ea typeface="Art Nuvo"/>
                <a:cs typeface="Art Nuvo"/>
                <a:sym typeface="Art Nuvo"/>
              </a:rPr>
              <a:t>Predictive Modeling</a:t>
            </a:r>
          </a:p>
        </p:txBody>
      </p:sp>
      <p:sp>
        <p:nvSpPr>
          <p:cNvPr id="8" name="TextBox 8"/>
          <p:cNvSpPr txBox="1"/>
          <p:nvPr/>
        </p:nvSpPr>
        <p:spPr>
          <a:xfrm>
            <a:off x="1946888" y="2551971"/>
            <a:ext cx="14742567" cy="6935115"/>
          </a:xfrm>
          <a:prstGeom prst="rect">
            <a:avLst/>
          </a:prstGeom>
        </p:spPr>
        <p:txBody>
          <a:bodyPr lIns="0" tIns="0" rIns="0" bIns="0" rtlCol="0" anchor="t">
            <a:spAutoFit/>
          </a:bodyPr>
          <a:lstStyle/>
          <a:p>
            <a:pPr algn="l">
              <a:lnSpc>
                <a:spcPts val="4709"/>
              </a:lnSpc>
            </a:pPr>
            <a:r>
              <a:rPr lang="en-US" sz="3363">
                <a:solidFill>
                  <a:srgbClr val="000000"/>
                </a:solidFill>
                <a:latin typeface="Lustria"/>
                <a:ea typeface="Lustria"/>
                <a:cs typeface="Lustria"/>
                <a:sym typeface="Lustria"/>
              </a:rPr>
              <a:t>The report uses predictive modeling to forecast future vaccination trends and improve planning. </a:t>
            </a:r>
          </a:p>
          <a:p>
            <a:pPr algn="l">
              <a:lnSpc>
                <a:spcPts val="4709"/>
              </a:lnSpc>
            </a:pPr>
            <a:r>
              <a:rPr lang="en-US" sz="3363">
                <a:solidFill>
                  <a:srgbClr val="000000"/>
                </a:solidFill>
                <a:latin typeface="Lustria"/>
                <a:ea typeface="Lustria"/>
                <a:cs typeface="Lustria"/>
                <a:sym typeface="Lustria"/>
              </a:rPr>
              <a:t>Key insights include:</a:t>
            </a:r>
          </a:p>
          <a:p>
            <a:pPr marL="726282" lvl="1" indent="-363141" algn="l">
              <a:lnSpc>
                <a:spcPts val="4709"/>
              </a:lnSpc>
              <a:buFont typeface="Arial"/>
              <a:buChar char="•"/>
            </a:pPr>
            <a:r>
              <a:rPr lang="en-US" sz="3363">
                <a:solidFill>
                  <a:srgbClr val="000000"/>
                </a:solidFill>
                <a:latin typeface="Lustria"/>
                <a:ea typeface="Lustria"/>
                <a:cs typeface="Lustria"/>
                <a:sym typeface="Lustria"/>
              </a:rPr>
              <a:t>Trend Analysis: Uses historical data to predict vaccination rates across regions.</a:t>
            </a:r>
          </a:p>
          <a:p>
            <a:pPr marL="726282" lvl="1" indent="-363141" algn="l">
              <a:lnSpc>
                <a:spcPts val="4709"/>
              </a:lnSpc>
              <a:buFont typeface="Arial"/>
              <a:buChar char="•"/>
            </a:pPr>
            <a:r>
              <a:rPr lang="en-US" sz="3363">
                <a:solidFill>
                  <a:srgbClr val="000000"/>
                </a:solidFill>
                <a:latin typeface="Lustria"/>
                <a:ea typeface="Lustria"/>
                <a:cs typeface="Lustria"/>
                <a:sym typeface="Lustria"/>
              </a:rPr>
              <a:t>Resource Allocation: Helps policymakers distribute vaccines efficiently.</a:t>
            </a:r>
          </a:p>
          <a:p>
            <a:pPr marL="726282" lvl="1" indent="-363141" algn="l">
              <a:lnSpc>
                <a:spcPts val="4709"/>
              </a:lnSpc>
              <a:buFont typeface="Arial"/>
              <a:buChar char="•"/>
            </a:pPr>
            <a:r>
              <a:rPr lang="en-US" sz="3363">
                <a:solidFill>
                  <a:srgbClr val="000000"/>
                </a:solidFill>
                <a:latin typeface="Lustria"/>
                <a:ea typeface="Lustria"/>
                <a:cs typeface="Lustria"/>
                <a:sym typeface="Lustria"/>
              </a:rPr>
              <a:t>Booster Demand: Forecasts the need for additional doses based on immunity decline.</a:t>
            </a:r>
          </a:p>
          <a:p>
            <a:pPr marL="726282" lvl="1" indent="-363141" algn="l">
              <a:lnSpc>
                <a:spcPts val="4709"/>
              </a:lnSpc>
              <a:buFont typeface="Arial"/>
              <a:buChar char="•"/>
            </a:pPr>
            <a:r>
              <a:rPr lang="en-US" sz="3363">
                <a:solidFill>
                  <a:srgbClr val="000000"/>
                </a:solidFill>
                <a:latin typeface="Lustria"/>
                <a:ea typeface="Lustria"/>
                <a:cs typeface="Lustria"/>
                <a:sym typeface="Lustria"/>
              </a:rPr>
              <a:t>Equity Gaps: Identifies countries at risk of low coverage, aiding intervention strategies.</a:t>
            </a:r>
          </a:p>
          <a:p>
            <a:pPr algn="l">
              <a:lnSpc>
                <a:spcPts val="3589"/>
              </a:lnSpc>
            </a:pPr>
            <a:endParaRPr lang="en-US" sz="3363">
              <a:solidFill>
                <a:srgbClr val="000000"/>
              </a:solidFill>
              <a:latin typeface="Lustria"/>
              <a:ea typeface="Lustria"/>
              <a:cs typeface="Lustria"/>
              <a:sym typeface="Lust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9335" b="-39335"/>
            </a:stretch>
          </a:blipFill>
        </p:spPr>
      </p:sp>
      <p:sp>
        <p:nvSpPr>
          <p:cNvPr id="3" name="Freeform 3"/>
          <p:cNvSpPr/>
          <p:nvPr/>
        </p:nvSpPr>
        <p:spPr>
          <a:xfrm>
            <a:off x="12530409" y="0"/>
            <a:ext cx="5757591" cy="5757591"/>
          </a:xfrm>
          <a:custGeom>
            <a:avLst/>
            <a:gdLst/>
            <a:ahLst/>
            <a:cxnLst/>
            <a:rect l="l" t="t" r="r" b="b"/>
            <a:pathLst>
              <a:path w="5757591" h="5757591">
                <a:moveTo>
                  <a:pt x="0" y="0"/>
                </a:moveTo>
                <a:lnTo>
                  <a:pt x="5757591" y="0"/>
                </a:lnTo>
                <a:lnTo>
                  <a:pt x="5757591" y="5757591"/>
                </a:lnTo>
                <a:lnTo>
                  <a:pt x="0" y="57575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2530409" y="4529409"/>
            <a:ext cx="5757591" cy="5757591"/>
          </a:xfrm>
          <a:custGeom>
            <a:avLst/>
            <a:gdLst/>
            <a:ahLst/>
            <a:cxnLst/>
            <a:rect l="l" t="t" r="r" b="b"/>
            <a:pathLst>
              <a:path w="5757591" h="5757591">
                <a:moveTo>
                  <a:pt x="0" y="5757591"/>
                </a:moveTo>
                <a:lnTo>
                  <a:pt x="5757591" y="5757591"/>
                </a:lnTo>
                <a:lnTo>
                  <a:pt x="5757591" y="0"/>
                </a:lnTo>
                <a:lnTo>
                  <a:pt x="0" y="0"/>
                </a:lnTo>
                <a:lnTo>
                  <a:pt x="0"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flipH="1" flipV="1">
            <a:off x="0" y="4529409"/>
            <a:ext cx="5757591" cy="5757591"/>
          </a:xfrm>
          <a:custGeom>
            <a:avLst/>
            <a:gdLst/>
            <a:ahLst/>
            <a:cxnLst/>
            <a:rect l="l" t="t" r="r" b="b"/>
            <a:pathLst>
              <a:path w="5757591" h="5757591">
                <a:moveTo>
                  <a:pt x="5757591" y="5757591"/>
                </a:moveTo>
                <a:lnTo>
                  <a:pt x="0" y="5757591"/>
                </a:lnTo>
                <a:lnTo>
                  <a:pt x="0" y="0"/>
                </a:lnTo>
                <a:lnTo>
                  <a:pt x="5757591" y="0"/>
                </a:lnTo>
                <a:lnTo>
                  <a:pt x="5757591"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a:off x="0" y="0"/>
            <a:ext cx="5757591" cy="5757591"/>
          </a:xfrm>
          <a:custGeom>
            <a:avLst/>
            <a:gdLst/>
            <a:ahLst/>
            <a:cxnLst/>
            <a:rect l="l" t="t" r="r" b="b"/>
            <a:pathLst>
              <a:path w="5757591" h="5757591">
                <a:moveTo>
                  <a:pt x="5757591" y="0"/>
                </a:moveTo>
                <a:lnTo>
                  <a:pt x="0" y="0"/>
                </a:lnTo>
                <a:lnTo>
                  <a:pt x="0" y="5757591"/>
                </a:lnTo>
                <a:lnTo>
                  <a:pt x="5757591" y="5757591"/>
                </a:lnTo>
                <a:lnTo>
                  <a:pt x="575759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992290" y="2363422"/>
            <a:ext cx="14732804" cy="6731188"/>
          </a:xfrm>
          <a:prstGeom prst="rect">
            <a:avLst/>
          </a:prstGeom>
        </p:spPr>
        <p:txBody>
          <a:bodyPr lIns="0" tIns="0" rIns="0" bIns="0" rtlCol="0" anchor="t">
            <a:spAutoFit/>
          </a:bodyPr>
          <a:lstStyle/>
          <a:p>
            <a:pPr algn="l">
              <a:lnSpc>
                <a:spcPts val="4994"/>
              </a:lnSpc>
            </a:pPr>
            <a:r>
              <a:rPr lang="en-US" sz="3567">
                <a:solidFill>
                  <a:srgbClr val="000000"/>
                </a:solidFill>
                <a:latin typeface="Lustria"/>
                <a:ea typeface="Lustria"/>
                <a:cs typeface="Lustria"/>
                <a:sym typeface="Lustria"/>
              </a:rPr>
              <a:t>The report highlights key challenges and disparities in global vaccination efforts:</a:t>
            </a:r>
          </a:p>
          <a:p>
            <a:pPr marL="770243" lvl="1" indent="-385122" algn="l">
              <a:lnSpc>
                <a:spcPts val="4994"/>
              </a:lnSpc>
              <a:buFont typeface="Arial"/>
              <a:buChar char="•"/>
            </a:pPr>
            <a:r>
              <a:rPr lang="en-US" sz="3567">
                <a:solidFill>
                  <a:srgbClr val="000000"/>
                </a:solidFill>
                <a:latin typeface="Lustria"/>
                <a:ea typeface="Lustria"/>
                <a:cs typeface="Lustria"/>
                <a:sym typeface="Lustria"/>
              </a:rPr>
              <a:t>Unequal Distribution: High-income countries achieved higher coverage, while low-income regions lagged.</a:t>
            </a:r>
          </a:p>
          <a:p>
            <a:pPr marL="770243" lvl="1" indent="-385122" algn="l">
              <a:lnSpc>
                <a:spcPts val="4994"/>
              </a:lnSpc>
              <a:buFont typeface="Arial"/>
              <a:buChar char="•"/>
            </a:pPr>
            <a:r>
              <a:rPr lang="en-US" sz="3567">
                <a:solidFill>
                  <a:srgbClr val="000000"/>
                </a:solidFill>
                <a:latin typeface="Lustria"/>
                <a:ea typeface="Lustria"/>
                <a:cs typeface="Lustria"/>
                <a:sym typeface="Lustria"/>
              </a:rPr>
              <a:t>Vaccine Hesitancy: Misinformation and distrust affected uptake in some populations.</a:t>
            </a:r>
          </a:p>
          <a:p>
            <a:pPr marL="770243" lvl="1" indent="-385122" algn="l">
              <a:lnSpc>
                <a:spcPts val="4994"/>
              </a:lnSpc>
              <a:buFont typeface="Arial"/>
              <a:buChar char="•"/>
            </a:pPr>
            <a:r>
              <a:rPr lang="en-US" sz="3567">
                <a:solidFill>
                  <a:srgbClr val="000000"/>
                </a:solidFill>
                <a:latin typeface="Lustria"/>
                <a:ea typeface="Lustria"/>
                <a:cs typeface="Lustria"/>
                <a:sym typeface="Lustria"/>
              </a:rPr>
              <a:t>Logistical Issues: Supply chain disruptions and storage limitations slowed distribution.</a:t>
            </a:r>
          </a:p>
          <a:p>
            <a:pPr marL="770243" lvl="1" indent="-385122" algn="l">
              <a:lnSpc>
                <a:spcPts val="4994"/>
              </a:lnSpc>
              <a:buFont typeface="Arial"/>
              <a:buChar char="•"/>
            </a:pPr>
            <a:r>
              <a:rPr lang="en-US" sz="3567">
                <a:solidFill>
                  <a:srgbClr val="000000"/>
                </a:solidFill>
                <a:latin typeface="Lustria"/>
                <a:ea typeface="Lustria"/>
                <a:cs typeface="Lustria"/>
                <a:sym typeface="Lustria"/>
              </a:rPr>
              <a:t>Access Gaps: Rural and underserved communities faced difficulties in receiving vaccines.</a:t>
            </a:r>
          </a:p>
          <a:p>
            <a:pPr algn="l">
              <a:lnSpc>
                <a:spcPts val="3734"/>
              </a:lnSpc>
            </a:pPr>
            <a:endParaRPr lang="en-US" sz="3567">
              <a:solidFill>
                <a:srgbClr val="000000"/>
              </a:solidFill>
              <a:latin typeface="Lustria"/>
              <a:ea typeface="Lustria"/>
              <a:cs typeface="Lustria"/>
              <a:sym typeface="Lustria"/>
            </a:endParaRPr>
          </a:p>
        </p:txBody>
      </p:sp>
      <p:sp>
        <p:nvSpPr>
          <p:cNvPr id="8" name="TextBox 8"/>
          <p:cNvSpPr txBox="1"/>
          <p:nvPr/>
        </p:nvSpPr>
        <p:spPr>
          <a:xfrm>
            <a:off x="3681404" y="543119"/>
            <a:ext cx="11354576" cy="1253848"/>
          </a:xfrm>
          <a:prstGeom prst="rect">
            <a:avLst/>
          </a:prstGeom>
        </p:spPr>
        <p:txBody>
          <a:bodyPr lIns="0" tIns="0" rIns="0" bIns="0" rtlCol="0" anchor="t">
            <a:spAutoFit/>
          </a:bodyPr>
          <a:lstStyle/>
          <a:p>
            <a:pPr algn="ctr">
              <a:lnSpc>
                <a:spcPts val="10165"/>
              </a:lnSpc>
            </a:pPr>
            <a:r>
              <a:rPr lang="en-US" sz="7260">
                <a:solidFill>
                  <a:srgbClr val="000000"/>
                </a:solidFill>
                <a:latin typeface="Art Nuvo"/>
                <a:ea typeface="Art Nuvo"/>
                <a:cs typeface="Art Nuvo"/>
                <a:sym typeface="Art Nuvo"/>
              </a:rPr>
              <a:t>Challenges &amp; Disparities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9335" b="-39335"/>
            </a:stretch>
          </a:blipFill>
        </p:spPr>
      </p:sp>
      <p:sp>
        <p:nvSpPr>
          <p:cNvPr id="3" name="Freeform 3"/>
          <p:cNvSpPr/>
          <p:nvPr/>
        </p:nvSpPr>
        <p:spPr>
          <a:xfrm>
            <a:off x="12530409" y="0"/>
            <a:ext cx="5757591" cy="5757591"/>
          </a:xfrm>
          <a:custGeom>
            <a:avLst/>
            <a:gdLst/>
            <a:ahLst/>
            <a:cxnLst/>
            <a:rect l="l" t="t" r="r" b="b"/>
            <a:pathLst>
              <a:path w="5757591" h="5757591">
                <a:moveTo>
                  <a:pt x="0" y="0"/>
                </a:moveTo>
                <a:lnTo>
                  <a:pt x="5757591" y="0"/>
                </a:lnTo>
                <a:lnTo>
                  <a:pt x="5757591" y="5757591"/>
                </a:lnTo>
                <a:lnTo>
                  <a:pt x="0" y="57575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2530409" y="4529409"/>
            <a:ext cx="5757591" cy="5757591"/>
          </a:xfrm>
          <a:custGeom>
            <a:avLst/>
            <a:gdLst/>
            <a:ahLst/>
            <a:cxnLst/>
            <a:rect l="l" t="t" r="r" b="b"/>
            <a:pathLst>
              <a:path w="5757591" h="5757591">
                <a:moveTo>
                  <a:pt x="0" y="5757591"/>
                </a:moveTo>
                <a:lnTo>
                  <a:pt x="5757591" y="5757591"/>
                </a:lnTo>
                <a:lnTo>
                  <a:pt x="5757591" y="0"/>
                </a:lnTo>
                <a:lnTo>
                  <a:pt x="0" y="0"/>
                </a:lnTo>
                <a:lnTo>
                  <a:pt x="0"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flipH="1" flipV="1">
            <a:off x="0" y="4529409"/>
            <a:ext cx="5757591" cy="5757591"/>
          </a:xfrm>
          <a:custGeom>
            <a:avLst/>
            <a:gdLst/>
            <a:ahLst/>
            <a:cxnLst/>
            <a:rect l="l" t="t" r="r" b="b"/>
            <a:pathLst>
              <a:path w="5757591" h="5757591">
                <a:moveTo>
                  <a:pt x="5757591" y="5757591"/>
                </a:moveTo>
                <a:lnTo>
                  <a:pt x="0" y="5757591"/>
                </a:lnTo>
                <a:lnTo>
                  <a:pt x="0" y="0"/>
                </a:lnTo>
                <a:lnTo>
                  <a:pt x="5757591" y="0"/>
                </a:lnTo>
                <a:lnTo>
                  <a:pt x="5757591" y="5757591"/>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a:off x="0" y="-195943"/>
            <a:ext cx="5757591" cy="5757591"/>
          </a:xfrm>
          <a:custGeom>
            <a:avLst/>
            <a:gdLst/>
            <a:ahLst/>
            <a:cxnLst/>
            <a:rect l="l" t="t" r="r" b="b"/>
            <a:pathLst>
              <a:path w="5757591" h="5757591">
                <a:moveTo>
                  <a:pt x="5757591" y="0"/>
                </a:moveTo>
                <a:lnTo>
                  <a:pt x="0" y="0"/>
                </a:lnTo>
                <a:lnTo>
                  <a:pt x="0" y="5757592"/>
                </a:lnTo>
                <a:lnTo>
                  <a:pt x="5757591" y="5757592"/>
                </a:lnTo>
                <a:lnTo>
                  <a:pt x="575759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3116814" y="-73824"/>
            <a:ext cx="11488314" cy="1976448"/>
          </a:xfrm>
          <a:prstGeom prst="rect">
            <a:avLst/>
          </a:prstGeom>
        </p:spPr>
        <p:txBody>
          <a:bodyPr lIns="0" tIns="0" rIns="0" bIns="0" rtlCol="0" anchor="t">
            <a:spAutoFit/>
          </a:bodyPr>
          <a:lstStyle/>
          <a:p>
            <a:pPr algn="ctr">
              <a:lnSpc>
                <a:spcPts val="16136"/>
              </a:lnSpc>
            </a:pPr>
            <a:r>
              <a:rPr lang="en-US" sz="11526">
                <a:solidFill>
                  <a:srgbClr val="000000"/>
                </a:solidFill>
                <a:latin typeface="Art Nuvo"/>
                <a:ea typeface="Art Nuvo"/>
                <a:cs typeface="Art Nuvo"/>
                <a:sym typeface="Art Nuvo"/>
              </a:rPr>
              <a:t>Conclusion</a:t>
            </a:r>
          </a:p>
        </p:txBody>
      </p:sp>
      <p:sp>
        <p:nvSpPr>
          <p:cNvPr id="8" name="TextBox 8"/>
          <p:cNvSpPr txBox="1"/>
          <p:nvPr/>
        </p:nvSpPr>
        <p:spPr>
          <a:xfrm>
            <a:off x="2343528" y="1893641"/>
            <a:ext cx="14915772" cy="7196687"/>
          </a:xfrm>
          <a:prstGeom prst="rect">
            <a:avLst/>
          </a:prstGeom>
        </p:spPr>
        <p:txBody>
          <a:bodyPr lIns="0" tIns="0" rIns="0" bIns="0" rtlCol="0" anchor="t">
            <a:spAutoFit/>
          </a:bodyPr>
          <a:lstStyle/>
          <a:p>
            <a:pPr algn="l">
              <a:lnSpc>
                <a:spcPts val="4488"/>
              </a:lnSpc>
            </a:pPr>
            <a:r>
              <a:rPr lang="en-US" sz="3206">
                <a:solidFill>
                  <a:srgbClr val="000000"/>
                </a:solidFill>
                <a:latin typeface="Lustria"/>
                <a:ea typeface="Lustria"/>
                <a:cs typeface="Lustria"/>
                <a:sym typeface="Lustria"/>
              </a:rPr>
              <a:t>The analysis of global COVID-19 vaccination data provides key insights into vaccination trends, effectiveness, and distribution across various countries. The findings reveal significant disparities in vaccination rates, with some countries achieving high coverage while others lag behind. The effectiveness of different vaccines has also been examined, offering valuable data for policymakers and healthcare professionals to improve future vaccination strategies. Furthermore, predictive modeling has helped forecast future vaccination trends, which can aid in planning and resource allocation. The study highlights the importance of continuous monitoring and data-driven decision-making to combat global health crises effectively. Overall, this project underscores the critical role of vaccination programs in controlling pandemics and emphasizes the need for equitable vaccine distribution worldwide.</a:t>
            </a:r>
          </a:p>
          <a:p>
            <a:pPr algn="l">
              <a:lnSpc>
                <a:spcPts val="3151"/>
              </a:lnSpc>
            </a:pPr>
            <a:r>
              <a:rPr lang="en-US" sz="2250">
                <a:solidFill>
                  <a:srgbClr val="000000"/>
                </a:solidFill>
                <a:latin typeface="Lustria"/>
                <a:ea typeface="Lustria"/>
                <a:cs typeface="Lustria"/>
                <a:sym typeface="Lustria"/>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792</Words>
  <Application>Microsoft Office PowerPoint</Application>
  <PresentationFormat>Custom</PresentationFormat>
  <Paragraphs>72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Lustria</vt:lpstr>
      <vt:lpstr>Calibri</vt:lpstr>
      <vt:lpstr>Agrandir</vt:lpstr>
      <vt:lpstr>Art Nuvo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dc:title>
  <dc:creator>Pc</dc:creator>
  <cp:lastModifiedBy>Pc</cp:lastModifiedBy>
  <cp:revision>1</cp:revision>
  <dcterms:created xsi:type="dcterms:W3CDTF">2006-08-16T00:00:00Z</dcterms:created>
  <dcterms:modified xsi:type="dcterms:W3CDTF">2025-03-25T10:04:46Z</dcterms:modified>
  <dc:identifier>DAGiuGWe-dQ</dc:identifier>
</cp:coreProperties>
</file>